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1" r:id="rId4"/>
    <p:sldMasterId id="2147483843" r:id="rId5"/>
    <p:sldMasterId id="2147483854" r:id="rId6"/>
    <p:sldMasterId id="2147483858" r:id="rId7"/>
  </p:sldMasterIdLst>
  <p:notesMasterIdLst>
    <p:notesMasterId r:id="rId121"/>
  </p:notesMasterIdLst>
  <p:handoutMasterIdLst>
    <p:handoutMasterId r:id="rId122"/>
  </p:handout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301" r:id="rId39"/>
    <p:sldId id="287" r:id="rId40"/>
    <p:sldId id="288" r:id="rId41"/>
    <p:sldId id="289" r:id="rId42"/>
    <p:sldId id="290" r:id="rId43"/>
    <p:sldId id="291" r:id="rId44"/>
    <p:sldId id="292" r:id="rId45"/>
    <p:sldId id="369" r:id="rId46"/>
    <p:sldId id="293" r:id="rId47"/>
    <p:sldId id="294" r:id="rId48"/>
    <p:sldId id="295" r:id="rId49"/>
    <p:sldId id="296" r:id="rId50"/>
    <p:sldId id="297" r:id="rId51"/>
    <p:sldId id="298" r:id="rId52"/>
    <p:sldId id="299" r:id="rId53"/>
    <p:sldId id="302" r:id="rId54"/>
    <p:sldId id="303" r:id="rId55"/>
    <p:sldId id="304" r:id="rId56"/>
    <p:sldId id="305" r:id="rId57"/>
    <p:sldId id="306" r:id="rId58"/>
    <p:sldId id="307" r:id="rId59"/>
    <p:sldId id="308" r:id="rId60"/>
    <p:sldId id="309" r:id="rId61"/>
    <p:sldId id="310" r:id="rId62"/>
    <p:sldId id="311" r:id="rId63"/>
    <p:sldId id="312" r:id="rId64"/>
    <p:sldId id="313" r:id="rId65"/>
    <p:sldId id="314" r:id="rId66"/>
    <p:sldId id="315" r:id="rId67"/>
    <p:sldId id="370" r:id="rId68"/>
    <p:sldId id="316" r:id="rId69"/>
    <p:sldId id="317" r:id="rId70"/>
    <p:sldId id="318" r:id="rId71"/>
    <p:sldId id="319" r:id="rId72"/>
    <p:sldId id="320" r:id="rId73"/>
    <p:sldId id="321" r:id="rId74"/>
    <p:sldId id="322" r:id="rId75"/>
    <p:sldId id="323" r:id="rId76"/>
    <p:sldId id="324" r:id="rId77"/>
    <p:sldId id="325" r:id="rId78"/>
    <p:sldId id="326" r:id="rId79"/>
    <p:sldId id="327" r:id="rId80"/>
    <p:sldId id="328" r:id="rId81"/>
    <p:sldId id="372" r:id="rId82"/>
    <p:sldId id="371" r:id="rId83"/>
    <p:sldId id="331" r:id="rId84"/>
    <p:sldId id="332" r:id="rId85"/>
    <p:sldId id="333" r:id="rId86"/>
    <p:sldId id="334" r:id="rId87"/>
    <p:sldId id="335" r:id="rId88"/>
    <p:sldId id="336" r:id="rId89"/>
    <p:sldId id="337" r:id="rId90"/>
    <p:sldId id="338" r:id="rId91"/>
    <p:sldId id="339" r:id="rId92"/>
    <p:sldId id="340" r:id="rId93"/>
    <p:sldId id="341" r:id="rId94"/>
    <p:sldId id="342" r:id="rId95"/>
    <p:sldId id="343" r:id="rId96"/>
    <p:sldId id="344" r:id="rId97"/>
    <p:sldId id="373" r:id="rId98"/>
    <p:sldId id="346" r:id="rId99"/>
    <p:sldId id="347" r:id="rId100"/>
    <p:sldId id="348" r:id="rId101"/>
    <p:sldId id="349" r:id="rId102"/>
    <p:sldId id="350" r:id="rId103"/>
    <p:sldId id="351" r:id="rId104"/>
    <p:sldId id="352" r:id="rId105"/>
    <p:sldId id="353" r:id="rId106"/>
    <p:sldId id="354" r:id="rId107"/>
    <p:sldId id="355" r:id="rId108"/>
    <p:sldId id="356" r:id="rId109"/>
    <p:sldId id="357" r:id="rId110"/>
    <p:sldId id="374" r:id="rId111"/>
    <p:sldId id="359" r:id="rId112"/>
    <p:sldId id="360" r:id="rId113"/>
    <p:sldId id="361" r:id="rId114"/>
    <p:sldId id="362" r:id="rId115"/>
    <p:sldId id="363" r:id="rId116"/>
    <p:sldId id="365" r:id="rId117"/>
    <p:sldId id="366" r:id="rId118"/>
    <p:sldId id="367" r:id="rId119"/>
    <p:sldId id="368" r:id="rId120"/>
  </p:sldIdLst>
  <p:sldSz cx="12192000" cy="6858000"/>
  <p:notesSz cx="6797675" cy="9926638"/>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935" userDrawn="1">
          <p15:clr>
            <a:srgbClr val="A4A3A4"/>
          </p15:clr>
        </p15:guide>
        <p15:guide id="2" pos="3840">
          <p15:clr>
            <a:srgbClr val="A4A3A4"/>
          </p15:clr>
        </p15:guide>
      </p15:sldGuideLst>
    </p:ext>
    <p:ext uri="{2D200454-40CA-4A62-9FC3-DE9A4176ACB9}">
      <p15:notesGuideLst xmlns:p15="http://schemas.microsoft.com/office/powerpoint/2012/main">
        <p15:guide id="1" orient="horz" userDrawn="1">
          <p15:clr>
            <a:srgbClr val="A4A3A4"/>
          </p15:clr>
        </p15:guide>
        <p15:guide id="2" pos="2207"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xululu (A)" initials="x(" lastIdx="3" clrIdx="0">
    <p:extLst>
      <p:ext uri="{19B8F6BF-5375-455C-9EA6-DF929625EA0E}">
        <p15:presenceInfo xmlns:p15="http://schemas.microsoft.com/office/powerpoint/2012/main" userId="S-1-5-21-147214757-305610072-1517763936-299005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30B5C5"/>
    <a:srgbClr val="C7000B"/>
    <a:srgbClr val="9DC3E6"/>
    <a:srgbClr val="404040"/>
    <a:srgbClr val="151515"/>
    <a:srgbClr val="575756"/>
    <a:srgbClr val="FFFFFF"/>
    <a:srgbClr val="DD4654"/>
    <a:srgbClr val="F3D2D5"/>
    <a:srgbClr val="E6A8A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0657" autoAdjust="0"/>
  </p:normalViewPr>
  <p:slideViewPr>
    <p:cSldViewPr snapToGrid="0" snapToObjects="1">
      <p:cViewPr varScale="1">
        <p:scale>
          <a:sx n="110" d="100"/>
          <a:sy n="110" d="100"/>
        </p:scale>
        <p:origin x="78" y="108"/>
      </p:cViewPr>
      <p:guideLst>
        <p:guide orient="horz" pos="935"/>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79" d="100"/>
          <a:sy n="79" d="100"/>
        </p:scale>
        <p:origin x="3954" y="96"/>
      </p:cViewPr>
      <p:guideLst>
        <p:guide orient="horz"/>
        <p:guide pos="2207"/>
      </p:guideLst>
    </p:cSldViewPr>
  </p:notesViewPr>
  <p:gridSpacing cx="72000" cy="720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117" Type="http://schemas.openxmlformats.org/officeDocument/2006/relationships/slide" Target="slides/slide110.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slide" Target="slides/slide61.xml"/><Relationship Id="rId84" Type="http://schemas.openxmlformats.org/officeDocument/2006/relationships/slide" Target="slides/slide77.xml"/><Relationship Id="rId89" Type="http://schemas.openxmlformats.org/officeDocument/2006/relationships/slide" Target="slides/slide82.xml"/><Relationship Id="rId112" Type="http://schemas.openxmlformats.org/officeDocument/2006/relationships/slide" Target="slides/slide105.xml"/><Relationship Id="rId16" Type="http://schemas.openxmlformats.org/officeDocument/2006/relationships/slide" Target="slides/slide9.xml"/><Relationship Id="rId107" Type="http://schemas.openxmlformats.org/officeDocument/2006/relationships/slide" Target="slides/slide100.xml"/><Relationship Id="rId11" Type="http://schemas.openxmlformats.org/officeDocument/2006/relationships/slide" Target="slides/slide4.xml"/><Relationship Id="rId32" Type="http://schemas.openxmlformats.org/officeDocument/2006/relationships/slide" Target="slides/slide25.xml"/><Relationship Id="rId37" Type="http://schemas.openxmlformats.org/officeDocument/2006/relationships/slide" Target="slides/slide30.xml"/><Relationship Id="rId53" Type="http://schemas.openxmlformats.org/officeDocument/2006/relationships/slide" Target="slides/slide46.xml"/><Relationship Id="rId58" Type="http://schemas.openxmlformats.org/officeDocument/2006/relationships/slide" Target="slides/slide51.xml"/><Relationship Id="rId74" Type="http://schemas.openxmlformats.org/officeDocument/2006/relationships/slide" Target="slides/slide67.xml"/><Relationship Id="rId79" Type="http://schemas.openxmlformats.org/officeDocument/2006/relationships/slide" Target="slides/slide72.xml"/><Relationship Id="rId102" Type="http://schemas.openxmlformats.org/officeDocument/2006/relationships/slide" Target="slides/slide95.xml"/><Relationship Id="rId123" Type="http://schemas.openxmlformats.org/officeDocument/2006/relationships/commentAuthors" Target="commentAuthors.xml"/><Relationship Id="rId5" Type="http://schemas.openxmlformats.org/officeDocument/2006/relationships/slideMaster" Target="slideMasters/slideMaster2.xml"/><Relationship Id="rId90" Type="http://schemas.openxmlformats.org/officeDocument/2006/relationships/slide" Target="slides/slide83.xml"/><Relationship Id="rId95" Type="http://schemas.openxmlformats.org/officeDocument/2006/relationships/slide" Target="slides/slide88.xml"/><Relationship Id="rId22" Type="http://schemas.openxmlformats.org/officeDocument/2006/relationships/slide" Target="slides/slide15.xml"/><Relationship Id="rId27" Type="http://schemas.openxmlformats.org/officeDocument/2006/relationships/slide" Target="slides/slide20.xml"/><Relationship Id="rId43" Type="http://schemas.openxmlformats.org/officeDocument/2006/relationships/slide" Target="slides/slide36.xml"/><Relationship Id="rId48" Type="http://schemas.openxmlformats.org/officeDocument/2006/relationships/slide" Target="slides/slide41.xml"/><Relationship Id="rId64" Type="http://schemas.openxmlformats.org/officeDocument/2006/relationships/slide" Target="slides/slide57.xml"/><Relationship Id="rId69" Type="http://schemas.openxmlformats.org/officeDocument/2006/relationships/slide" Target="slides/slide62.xml"/><Relationship Id="rId113" Type="http://schemas.openxmlformats.org/officeDocument/2006/relationships/slide" Target="slides/slide106.xml"/><Relationship Id="rId118" Type="http://schemas.openxmlformats.org/officeDocument/2006/relationships/slide" Target="slides/slide111.xml"/><Relationship Id="rId80" Type="http://schemas.openxmlformats.org/officeDocument/2006/relationships/slide" Target="slides/slide73.xml"/><Relationship Id="rId85" Type="http://schemas.openxmlformats.org/officeDocument/2006/relationships/slide" Target="slides/slide78.xml"/><Relationship Id="rId12" Type="http://schemas.openxmlformats.org/officeDocument/2006/relationships/slide" Target="slides/slide5.xml"/><Relationship Id="rId17" Type="http://schemas.openxmlformats.org/officeDocument/2006/relationships/slide" Target="slides/slide10.xml"/><Relationship Id="rId33" Type="http://schemas.openxmlformats.org/officeDocument/2006/relationships/slide" Target="slides/slide26.xml"/><Relationship Id="rId38" Type="http://schemas.openxmlformats.org/officeDocument/2006/relationships/slide" Target="slides/slide31.xml"/><Relationship Id="rId59" Type="http://schemas.openxmlformats.org/officeDocument/2006/relationships/slide" Target="slides/slide52.xml"/><Relationship Id="rId103" Type="http://schemas.openxmlformats.org/officeDocument/2006/relationships/slide" Target="slides/slide96.xml"/><Relationship Id="rId108" Type="http://schemas.openxmlformats.org/officeDocument/2006/relationships/slide" Target="slides/slide101.xml"/><Relationship Id="rId124" Type="http://schemas.openxmlformats.org/officeDocument/2006/relationships/presProps" Target="presProps.xml"/><Relationship Id="rId54" Type="http://schemas.openxmlformats.org/officeDocument/2006/relationships/slide" Target="slides/slide47.xml"/><Relationship Id="rId70" Type="http://schemas.openxmlformats.org/officeDocument/2006/relationships/slide" Target="slides/slide63.xml"/><Relationship Id="rId75" Type="http://schemas.openxmlformats.org/officeDocument/2006/relationships/slide" Target="slides/slide68.xml"/><Relationship Id="rId91" Type="http://schemas.openxmlformats.org/officeDocument/2006/relationships/slide" Target="slides/slide84.xml"/><Relationship Id="rId96" Type="http://schemas.openxmlformats.org/officeDocument/2006/relationships/slide" Target="slides/slide89.xml"/><Relationship Id="rId1" Type="http://schemas.openxmlformats.org/officeDocument/2006/relationships/customXml" Target="../customXml/item1.xml"/><Relationship Id="rId6" Type="http://schemas.openxmlformats.org/officeDocument/2006/relationships/slideMaster" Target="slideMasters/slideMaster3.xml"/><Relationship Id="rId23" Type="http://schemas.openxmlformats.org/officeDocument/2006/relationships/slide" Target="slides/slide16.xml"/><Relationship Id="rId28" Type="http://schemas.openxmlformats.org/officeDocument/2006/relationships/slide" Target="slides/slide21.xml"/><Relationship Id="rId49" Type="http://schemas.openxmlformats.org/officeDocument/2006/relationships/slide" Target="slides/slide42.xml"/><Relationship Id="rId114" Type="http://schemas.openxmlformats.org/officeDocument/2006/relationships/slide" Target="slides/slide107.xml"/><Relationship Id="rId119" Type="http://schemas.openxmlformats.org/officeDocument/2006/relationships/slide" Target="slides/slide112.xml"/><Relationship Id="rId44" Type="http://schemas.openxmlformats.org/officeDocument/2006/relationships/slide" Target="slides/slide37.xml"/><Relationship Id="rId60" Type="http://schemas.openxmlformats.org/officeDocument/2006/relationships/slide" Target="slides/slide53.xml"/><Relationship Id="rId65" Type="http://schemas.openxmlformats.org/officeDocument/2006/relationships/slide" Target="slides/slide58.xml"/><Relationship Id="rId81" Type="http://schemas.openxmlformats.org/officeDocument/2006/relationships/slide" Target="slides/slide74.xml"/><Relationship Id="rId86" Type="http://schemas.openxmlformats.org/officeDocument/2006/relationships/slide" Target="slides/slide79.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109" Type="http://schemas.openxmlformats.org/officeDocument/2006/relationships/slide" Target="slides/slide10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slide" Target="slides/slide69.xml"/><Relationship Id="rId97" Type="http://schemas.openxmlformats.org/officeDocument/2006/relationships/slide" Target="slides/slide90.xml"/><Relationship Id="rId104" Type="http://schemas.openxmlformats.org/officeDocument/2006/relationships/slide" Target="slides/slide97.xml"/><Relationship Id="rId120" Type="http://schemas.openxmlformats.org/officeDocument/2006/relationships/slide" Target="slides/slide113.xml"/><Relationship Id="rId125" Type="http://schemas.openxmlformats.org/officeDocument/2006/relationships/viewProps" Target="viewProps.xml"/><Relationship Id="rId7" Type="http://schemas.openxmlformats.org/officeDocument/2006/relationships/slideMaster" Target="slideMasters/slideMaster4.xml"/><Relationship Id="rId71" Type="http://schemas.openxmlformats.org/officeDocument/2006/relationships/slide" Target="slides/slide64.xml"/><Relationship Id="rId92" Type="http://schemas.openxmlformats.org/officeDocument/2006/relationships/slide" Target="slides/slide85.xml"/><Relationship Id="rId2" Type="http://schemas.openxmlformats.org/officeDocument/2006/relationships/customXml" Target="../customXml/item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 Id="rId87" Type="http://schemas.openxmlformats.org/officeDocument/2006/relationships/slide" Target="slides/slide80.xml"/><Relationship Id="rId110" Type="http://schemas.openxmlformats.org/officeDocument/2006/relationships/slide" Target="slides/slide103.xml"/><Relationship Id="rId115" Type="http://schemas.openxmlformats.org/officeDocument/2006/relationships/slide" Target="slides/slide108.xml"/><Relationship Id="rId61" Type="http://schemas.openxmlformats.org/officeDocument/2006/relationships/slide" Target="slides/slide54.xml"/><Relationship Id="rId82" Type="http://schemas.openxmlformats.org/officeDocument/2006/relationships/slide" Target="slides/slide75.xml"/><Relationship Id="rId19" Type="http://schemas.openxmlformats.org/officeDocument/2006/relationships/slide" Target="slides/slide12.xml"/><Relationship Id="rId14" Type="http://schemas.openxmlformats.org/officeDocument/2006/relationships/slide" Target="slides/slide7.xml"/><Relationship Id="rId30" Type="http://schemas.openxmlformats.org/officeDocument/2006/relationships/slide" Target="slides/slide23.xml"/><Relationship Id="rId35" Type="http://schemas.openxmlformats.org/officeDocument/2006/relationships/slide" Target="slides/slide28.xml"/><Relationship Id="rId56" Type="http://schemas.openxmlformats.org/officeDocument/2006/relationships/slide" Target="slides/slide49.xml"/><Relationship Id="rId77" Type="http://schemas.openxmlformats.org/officeDocument/2006/relationships/slide" Target="slides/slide70.xml"/><Relationship Id="rId100" Type="http://schemas.openxmlformats.org/officeDocument/2006/relationships/slide" Target="slides/slide93.xml"/><Relationship Id="rId105" Type="http://schemas.openxmlformats.org/officeDocument/2006/relationships/slide" Target="slides/slide98.xml"/><Relationship Id="rId126" Type="http://schemas.openxmlformats.org/officeDocument/2006/relationships/theme" Target="theme/theme1.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93" Type="http://schemas.openxmlformats.org/officeDocument/2006/relationships/slide" Target="slides/slide86.xml"/><Relationship Id="rId98" Type="http://schemas.openxmlformats.org/officeDocument/2006/relationships/slide" Target="slides/slide91.xml"/><Relationship Id="rId121" Type="http://schemas.openxmlformats.org/officeDocument/2006/relationships/notesMaster" Target="notesMasters/notesMaster1.xml"/><Relationship Id="rId3" Type="http://schemas.openxmlformats.org/officeDocument/2006/relationships/customXml" Target="../customXml/item3.xml"/><Relationship Id="rId25" Type="http://schemas.openxmlformats.org/officeDocument/2006/relationships/slide" Target="slides/slide18.xml"/><Relationship Id="rId46" Type="http://schemas.openxmlformats.org/officeDocument/2006/relationships/slide" Target="slides/slide39.xml"/><Relationship Id="rId67" Type="http://schemas.openxmlformats.org/officeDocument/2006/relationships/slide" Target="slides/slide60.xml"/><Relationship Id="rId116" Type="http://schemas.openxmlformats.org/officeDocument/2006/relationships/slide" Target="slides/slide109.xml"/><Relationship Id="rId20" Type="http://schemas.openxmlformats.org/officeDocument/2006/relationships/slide" Target="slides/slide13.xml"/><Relationship Id="rId41" Type="http://schemas.openxmlformats.org/officeDocument/2006/relationships/slide" Target="slides/slide34.xml"/><Relationship Id="rId62" Type="http://schemas.openxmlformats.org/officeDocument/2006/relationships/slide" Target="slides/slide55.xml"/><Relationship Id="rId83" Type="http://schemas.openxmlformats.org/officeDocument/2006/relationships/slide" Target="slides/slide76.xml"/><Relationship Id="rId88" Type="http://schemas.openxmlformats.org/officeDocument/2006/relationships/slide" Target="slides/slide81.xml"/><Relationship Id="rId111" Type="http://schemas.openxmlformats.org/officeDocument/2006/relationships/slide" Target="slides/slide104.xml"/><Relationship Id="rId15" Type="http://schemas.openxmlformats.org/officeDocument/2006/relationships/slide" Target="slides/slide8.xml"/><Relationship Id="rId36" Type="http://schemas.openxmlformats.org/officeDocument/2006/relationships/slide" Target="slides/slide29.xml"/><Relationship Id="rId57" Type="http://schemas.openxmlformats.org/officeDocument/2006/relationships/slide" Target="slides/slide50.xml"/><Relationship Id="rId106" Type="http://schemas.openxmlformats.org/officeDocument/2006/relationships/slide" Target="slides/slide99.xml"/><Relationship Id="rId127" Type="http://schemas.openxmlformats.org/officeDocument/2006/relationships/tableStyles" Target="tableStyles.xml"/><Relationship Id="rId10" Type="http://schemas.openxmlformats.org/officeDocument/2006/relationships/slide" Target="slides/slide3.xml"/><Relationship Id="rId31" Type="http://schemas.openxmlformats.org/officeDocument/2006/relationships/slide" Target="slides/slide24.xml"/><Relationship Id="rId52" Type="http://schemas.openxmlformats.org/officeDocument/2006/relationships/slide" Target="slides/slide45.xml"/><Relationship Id="rId73" Type="http://schemas.openxmlformats.org/officeDocument/2006/relationships/slide" Target="slides/slide66.xml"/><Relationship Id="rId78" Type="http://schemas.openxmlformats.org/officeDocument/2006/relationships/slide" Target="slides/slide71.xml"/><Relationship Id="rId94" Type="http://schemas.openxmlformats.org/officeDocument/2006/relationships/slide" Target="slides/slide87.xml"/><Relationship Id="rId99" Type="http://schemas.openxmlformats.org/officeDocument/2006/relationships/slide" Target="slides/slide92.xml"/><Relationship Id="rId101" Type="http://schemas.openxmlformats.org/officeDocument/2006/relationships/slide" Target="slides/slide94.xml"/><Relationship Id="rId122"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 xmlns:a16="http://schemas.microsoft.com/office/drawing/2014/main"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6/17/2021</a:t>
            </a:fld>
            <a:endParaRPr lang="en-US" dirty="0">
              <a:latin typeface="Huawei Sans" panose="020C0503030203020204" pitchFamily="34" charset="0"/>
            </a:endParaRPr>
          </a:p>
        </p:txBody>
      </p:sp>
      <p:sp>
        <p:nvSpPr>
          <p:cNvPr id="4" name="Footer Placeholder 3">
            <a:extLst>
              <a:ext uri="{FF2B5EF4-FFF2-40B4-BE49-F238E27FC236}">
                <a16:creationId xmlns="" xmlns:a16="http://schemas.microsoft.com/office/drawing/2014/main"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 xmlns:a16="http://schemas.microsoft.com/office/drawing/2014/main"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31838" y="743151"/>
            <a:ext cx="5580062" cy="3117649"/>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731837" y="4300483"/>
            <a:ext cx="5580063" cy="5418958"/>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mod="1">
    <p:ext uri="{620B2872-D7B9-4A21-9093-7833F8D536E1}">
      <p15:sldGuideLst xmlns:p15="http://schemas.microsoft.com/office/powerpoint/2012/main">
        <p15:guide id="2" orient="horz" pos="2704" userDrawn="1">
          <p15:clr>
            <a:srgbClr val="F26B43"/>
          </p15:clr>
        </p15:guide>
        <p15:guide id="3" orient="horz" pos="459" userDrawn="1">
          <p15:clr>
            <a:srgbClr val="F26B43"/>
          </p15:clr>
        </p15:guide>
        <p15:guide id="4" orient="horz" pos="2432" userDrawn="1">
          <p15:clr>
            <a:srgbClr val="F26B43"/>
          </p15:clr>
        </p15:guide>
        <p15:guide id="6" pos="3976" userDrawn="1">
          <p15:clr>
            <a:srgbClr val="F26B43"/>
          </p15:clr>
        </p15:guide>
        <p15:guide id="7" pos="461" userDrawn="1">
          <p15:clr>
            <a:srgbClr val="F26B43"/>
          </p15:clr>
        </p15:guide>
        <p15:guide id="8" pos="2207"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5820912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18060705"/>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879860"/>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备注占位符 4"/>
          <p:cNvSpPr>
            <a:spLocks noGrp="1"/>
          </p:cNvSpPr>
          <p:nvPr>
            <p:ph type="body" idx="1"/>
          </p:nvPr>
        </p:nvSpPr>
        <p:spPr/>
        <p:txBody>
          <a:bodyPr/>
          <a:lstStyle/>
          <a:p>
            <a:r>
              <a:rPr lang="en-US" smtClean="0"/>
              <a:t>RSSI: Received Signal Strength Indicator</a:t>
            </a:r>
            <a:endParaRPr lang="en-US" altLang="zh-CN" dirty="0"/>
          </a:p>
        </p:txBody>
      </p:sp>
      <p:sp>
        <p:nvSpPr>
          <p:cNvPr id="3" name="幻灯片图像占位符 2"/>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074257893"/>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80390681"/>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dirty="0" smtClean="0"/>
              <a:t>Provides insights into campus network health, including both wired and wireless network health, based on visualized topology monitoring, implementing intelligent, simplified campus network O&amp;M.</a:t>
            </a:r>
          </a:p>
          <a:p>
            <a:r>
              <a:rPr lang="en-US" altLang="zh-CN" dirty="0" smtClean="0"/>
              <a:t>Network health topology as a uniform portal for rapidly handling network and device problems in a local building, simplifying network O&amp;M.</a:t>
            </a:r>
          </a:p>
          <a:p>
            <a:r>
              <a:rPr lang="en-US" dirty="0" smtClean="0"/>
              <a:t>KQI: Key </a:t>
            </a:r>
            <a:r>
              <a:rPr lang="en-US" dirty="0"/>
              <a:t>Q</a:t>
            </a:r>
            <a:r>
              <a:rPr lang="en-US" dirty="0" smtClean="0"/>
              <a:t>uality </a:t>
            </a:r>
            <a:r>
              <a:rPr lang="en-US" dirty="0"/>
              <a:t>I</a:t>
            </a:r>
            <a:r>
              <a:rPr lang="en-US" dirty="0" smtClean="0"/>
              <a:t>ndicator</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950684095"/>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备注占位符 5"/>
          <p:cNvSpPr>
            <a:spLocks noGrp="1"/>
          </p:cNvSpPr>
          <p:nvPr>
            <p:ph type="body" idx="1"/>
          </p:nvPr>
        </p:nvSpPr>
        <p:spPr/>
        <p:txBody>
          <a:bodyPr/>
          <a:lstStyle/>
          <a:p>
            <a:r>
              <a:rPr lang="en-US" altLang="zh-CN" smtClean="0"/>
              <a:t>iMaster NCE-CampusInsight provides professional evaluation report services. Specifically, it generates network quality evaluation reports including the network overview, indicator details, and rectification suggestions in real time or periodically, delivering measurable network experience.</a:t>
            </a:r>
          </a:p>
          <a:p>
            <a:endParaRPr lang="zh-CN" altLang="en-US" dirty="0"/>
          </a:p>
        </p:txBody>
      </p:sp>
      <p:sp>
        <p:nvSpPr>
          <p:cNvPr id="3" name="幻灯片图像占位符 2"/>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930089792"/>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499552"/>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208656327"/>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451388244"/>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32202083"/>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2077619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smtClean="0"/>
              <a:t>Using algorithms to improve efficiency and leveraging scenario-specific continuous learning and expert experience, intelligent O&amp;M frees O&amp;M personnel from nerve-wracking alarms and noises, making O&amp;M automated and intelligent.</a:t>
            </a:r>
            <a:endParaRPr lang="en-US" altLang="zh-CN" smtClean="0">
              <a:sym typeface="Huawei Sans" panose="020C0503030203020204" pitchFamily="34" charset="0"/>
            </a:endParaRP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259456292"/>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BCF</a:t>
            </a:r>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22607420"/>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116338"/>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86544307"/>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109574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770611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lnSpc>
                <a:spcPct val="100000"/>
              </a:lnSpc>
            </a:pPr>
            <a:r>
              <a:rPr lang="en-US" dirty="0" smtClean="0"/>
              <a:t>Network layer</a:t>
            </a:r>
            <a:endParaRPr lang="en-US" altLang="zh-CN" dirty="0" smtClean="0"/>
          </a:p>
          <a:p>
            <a:pPr lvl="1">
              <a:lnSpc>
                <a:spcPct val="100000"/>
              </a:lnSpc>
            </a:pPr>
            <a:r>
              <a:rPr lang="en-US" dirty="0" smtClean="0"/>
              <a:t>Virtualization technologies are introduced to divide the network layer into a physical network and a virtual network.</a:t>
            </a:r>
            <a:endParaRPr lang="en-US" altLang="zh-CN" dirty="0" smtClean="0"/>
          </a:p>
          <a:p>
            <a:pPr lvl="2">
              <a:lnSpc>
                <a:spcPct val="100000"/>
              </a:lnSpc>
            </a:pPr>
            <a:r>
              <a:rPr lang="en-US" dirty="0" smtClean="0"/>
              <a:t>Physical network: is also called the underlay network and provides basic connection services for a campus network. To meet access requirements of multiple types of terminals, the physical network provides converged access for three networks, allowing simultaneous access of wired, wireless, and </a:t>
            </a:r>
            <a:r>
              <a:rPr lang="en-US" dirty="0" err="1" smtClean="0"/>
              <a:t>IoT</a:t>
            </a:r>
            <a:r>
              <a:rPr lang="en-US" dirty="0" smtClean="0"/>
              <a:t> terminals.</a:t>
            </a:r>
            <a:endParaRPr lang="en-US" altLang="zh-CN" dirty="0" smtClean="0"/>
          </a:p>
          <a:p>
            <a:pPr lvl="2">
              <a:lnSpc>
                <a:spcPct val="100000"/>
              </a:lnSpc>
            </a:pPr>
            <a:r>
              <a:rPr lang="en-US" dirty="0" smtClean="0"/>
              <a:t>Virtual network: is also called the overlay network. Virtualization technology is used to construct one or more overlay networks on top of the underlay network. Service policies are deployed on the overlay networks and are separated from the underlay network, decoupling services from networks. Multiple overlay networks can serve different services or customer segments.</a:t>
            </a:r>
          </a:p>
          <a:p>
            <a:pPr lvl="0">
              <a:lnSpc>
                <a:spcPct val="100000"/>
              </a:lnSpc>
            </a:pPr>
            <a:r>
              <a:rPr lang="en-US" dirty="0" smtClean="0"/>
              <a:t>Management layer</a:t>
            </a:r>
          </a:p>
          <a:p>
            <a:pPr lvl="1">
              <a:lnSpc>
                <a:spcPct val="100000"/>
              </a:lnSpc>
            </a:pPr>
            <a:r>
              <a:rPr lang="en-US" dirty="0" smtClean="0"/>
              <a:t>The management layer provides management capabilities, such as configuration management, service management, maintenance and fault detection, as well as security threat analysis. Traditional campus networks use a network management system (NMS) for network management. Although the NMS can display the network status, it lacks flexibility and automatic management capability. Once service requirements change, the network administrator needs to re-plan services and manually modify configurations on network devices (including routers, switches, and firewalls), which is inefficient and error-prone. Therefore, maintaining network flexibility is critical in rapidly changing service environments, which requires the use of automation tools to assist in network and service management. Huawei's </a:t>
            </a:r>
            <a:r>
              <a:rPr lang="en-US" dirty="0" err="1" smtClean="0"/>
              <a:t>CloudCampus</a:t>
            </a:r>
            <a:r>
              <a:rPr lang="en-US" dirty="0" smtClean="0"/>
              <a:t> Solution uses </a:t>
            </a:r>
            <a:r>
              <a:rPr lang="en-US" dirty="0" err="1" smtClean="0"/>
              <a:t>iMaster</a:t>
            </a:r>
            <a:r>
              <a:rPr lang="en-US" dirty="0" smtClean="0"/>
              <a:t> NCE-Campus to implement automatic network and service provisioning.</a:t>
            </a:r>
            <a:endParaRPr lang="en-US" altLang="zh-CN" dirty="0" smtClean="0"/>
          </a:p>
          <a:p>
            <a:pPr lvl="2">
              <a:lnSpc>
                <a:spcPct val="100000"/>
              </a:lnSpc>
            </a:pPr>
            <a:endParaRPr lang="en-US" altLang="zh-CN" dirty="0" smtClean="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1427998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728663"/>
            <a:ext cx="5580063" cy="8990778"/>
          </a:xfrm>
        </p:spPr>
        <p:txBody>
          <a:bodyPr/>
          <a:lstStyle/>
          <a:p>
            <a:pPr lvl="1"/>
            <a:r>
              <a:rPr lang="en-US" dirty="0" smtClean="0"/>
              <a:t>iMaster NCE-Campus abstracts network devices and applications, and rapidly develops and automatically deploys applications through orchestration and by invoking abstract models. iMaster NCE-Campus illustrates the entire network but not independent devices (such as switches, routers, and APs) or discrete configurations (such as access control, </a:t>
            </a:r>
            <a:r>
              <a:rPr lang="en-US" dirty="0" err="1" smtClean="0"/>
              <a:t>QoS</a:t>
            </a:r>
            <a:r>
              <a:rPr lang="en-US" dirty="0" smtClean="0"/>
              <a:t>, and routing policies) on devices.</a:t>
            </a:r>
            <a:endParaRPr lang="en-US" altLang="zh-CN" dirty="0" smtClean="0"/>
          </a:p>
          <a:p>
            <a:r>
              <a:rPr lang="en-US" dirty="0" smtClean="0"/>
              <a:t>Application layer</a:t>
            </a:r>
            <a:endParaRPr lang="en-US" altLang="zh-CN" dirty="0" smtClean="0"/>
          </a:p>
          <a:p>
            <a:pPr lvl="1"/>
            <a:r>
              <a:rPr lang="en-US" dirty="0" smtClean="0"/>
              <a:t>Based on iMaster NCE-Campus, Huawei </a:t>
            </a:r>
            <a:r>
              <a:rPr lang="en-US" dirty="0" err="1" smtClean="0"/>
              <a:t>CloudCampus</a:t>
            </a:r>
            <a:r>
              <a:rPr lang="en-US" dirty="0" smtClean="0"/>
              <a:t> Solution provides open standards-compliant APIs, through which various information including user identities, network resources, service quality, location information, and network topology, is opened up to upper-layer services. Third parties can use these APIs to customize innovative service applications based on service demands, meeting service requirements in multiple fields such as education, commerce, enterprise, and government.</a:t>
            </a:r>
            <a:endParaRPr lang="en-US" altLang="zh-CN" dirty="0" smtClean="0"/>
          </a:p>
          <a:p>
            <a:pPr lvl="1"/>
            <a:endParaRPr lang="en-US" altLang="zh-CN" dirty="0" smtClean="0"/>
          </a:p>
        </p:txBody>
      </p:sp>
    </p:spTree>
    <p:extLst>
      <p:ext uri="{BB962C8B-B14F-4D97-AF65-F5344CB8AC3E}">
        <p14:creationId xmlns:p14="http://schemas.microsoft.com/office/powerpoint/2010/main" val="38426133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备注占位符 4"/>
          <p:cNvSpPr>
            <a:spLocks noGrp="1"/>
          </p:cNvSpPr>
          <p:nvPr>
            <p:ph type="body" idx="1"/>
          </p:nvPr>
        </p:nvSpPr>
        <p:spPr/>
        <p:txBody>
          <a:bodyPr/>
          <a:lstStyle/>
          <a:p>
            <a:r>
              <a:rPr lang="en-US" dirty="0" smtClean="0"/>
              <a:t>On a large- or medium-sized campus network, the virtualization solution may need to be used to decouple services from the network, so as to build a multi-purpose network and achieve flexible, fast service deployment without changing the basic network infrastructure. Using such a solution means that the virtualized campus network architecture must be different from the traditional network architecture.</a:t>
            </a:r>
            <a:endParaRPr lang="en-US" altLang="zh-CN" dirty="0" smtClean="0"/>
          </a:p>
          <a:p>
            <a:r>
              <a:rPr lang="en-US" dirty="0" smtClean="0"/>
              <a:t>This slide presents the virtualized campus network architecture. The underlay is the physical network layer, and the overlay is the virtual network layer constructed on top of the underlay using the Virtual Extensible LAN (VXLAN) technology.</a:t>
            </a:r>
            <a:endParaRPr lang="en-US" dirty="0"/>
          </a:p>
        </p:txBody>
      </p:sp>
      <p:sp>
        <p:nvSpPr>
          <p:cNvPr id="3" name="幻灯片图像占位符 2"/>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3403948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On a fabric network, a VXLAN tunnel endpoint (VTEP) can function as either a border or edge node:</a:t>
            </a:r>
          </a:p>
          <a:p>
            <a:pPr lvl="1"/>
            <a:r>
              <a:rPr lang="en-US" dirty="0" smtClean="0"/>
              <a:t>Border node: It corresponds to a physical network device and forwards data between the fabric and external networks. In most cases, border nodes are VXLAN-capable core switches.</a:t>
            </a:r>
          </a:p>
          <a:p>
            <a:pPr lvl="1"/>
            <a:r>
              <a:rPr lang="en-US" dirty="0" smtClean="0"/>
              <a:t>Edge node: It corresponds to a physical network device. User traffic enters the fabric from the edge node. Typically, edge nodes are VXLAN-capable access or aggregation switches.</a:t>
            </a:r>
            <a:endParaRPr lang="en-US" altLang="zh-CN" dirty="0" smtClean="0"/>
          </a:p>
          <a:p>
            <a:pPr lvl="0"/>
            <a:r>
              <a:rPr lang="en-US" dirty="0" smtClean="0"/>
              <a:t>Policy association:</a:t>
            </a:r>
            <a:endParaRPr lang="en-US" altLang="zh-CN" dirty="0" smtClean="0"/>
          </a:p>
          <a:p>
            <a:pPr lvl="1"/>
            <a:r>
              <a:rPr lang="en-US" dirty="0" smtClean="0"/>
              <a:t>Policy association provides a solution to contradiction between policy strengths and complexity on large campus networks. In the solution, user access policies are centrally managed on the gateway devices and enforced by gateway and authentication access devices.</a:t>
            </a:r>
          </a:p>
          <a:p>
            <a:pPr lvl="1"/>
            <a:r>
              <a:rPr lang="en-US" dirty="0" smtClean="0"/>
              <a:t>After policy association is configured, authentication access devices can transparently transmit BPDUs and report user logout and user access positions in real time. In addition, the authentication control device requests authentication access devices to enforce user access policies, thus controlling user access to the network.</a:t>
            </a:r>
          </a:p>
          <a:p>
            <a:pPr lvl="1"/>
            <a:endParaRPr lang="en-US" altLang="zh-CN" dirty="0" smtClean="0"/>
          </a:p>
          <a:p>
            <a:endParaRPr lang="en-US" altLang="zh-CN" dirty="0" smtClean="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790079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002281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Using virtualization technologies, multiple virtual networks (VNs) can be created on top of a physical network. Different VNs are used for different services, such as OA, videoconferencing, and security protection.</a:t>
            </a:r>
          </a:p>
          <a:p>
            <a:r>
              <a:rPr lang="en-US" altLang="zh-CN" dirty="0" smtClean="0"/>
              <a:t>VC: Video Conference</a:t>
            </a:r>
            <a:endParaRPr lang="en-US" altLang="zh-CN" dirty="0"/>
          </a:p>
        </p:txBody>
      </p:sp>
      <p:sp>
        <p:nvSpPr>
          <p:cNvPr id="7" name="幻灯片图像占位符 6"/>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7884034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228600" indent="-228600">
              <a:buFont typeface="+mj-lt"/>
              <a:buAutoNum type="arabicPeriod"/>
            </a:pPr>
            <a:r>
              <a:rPr lang="en-US" dirty="0" smtClean="0"/>
              <a:t>Request for user identity authentication: The terminal sends its identity credential to the admission device.</a:t>
            </a:r>
          </a:p>
          <a:p>
            <a:pPr marL="228600" indent="-228600">
              <a:buFont typeface="+mj-lt"/>
              <a:buAutoNum type="arabicPeriod"/>
            </a:pPr>
            <a:r>
              <a:rPr lang="en-US" dirty="0" smtClean="0"/>
              <a:t>User identity authentication: The admission device sends the identity credential to the admission server for identity authentication.</a:t>
            </a:r>
          </a:p>
          <a:p>
            <a:pPr marL="228600" indent="-228600">
              <a:buFont typeface="+mj-lt"/>
              <a:buAutoNum type="arabicPeriod"/>
            </a:pPr>
            <a:r>
              <a:rPr lang="en-US" dirty="0" smtClean="0"/>
              <a:t>User identity verification: The admission server stores user identity information and manages users. After receiving the identity credential of the terminal, the admission server verifies the identity of the terminal, determines whether the terminal identity is valid, and delivers the verification result and policy to the admission device.</a:t>
            </a:r>
          </a:p>
          <a:p>
            <a:pPr marL="228600" indent="-228600">
              <a:buFont typeface="+mj-lt"/>
              <a:buAutoNum type="arabicPeriod"/>
            </a:pPr>
            <a:r>
              <a:rPr lang="en-US" dirty="0" smtClean="0"/>
              <a:t>User policy authorization: As a policy enforcement device, the admission device implements policy control over the terminal based on the authorization result provided by the admission server, for example, permitting or denying network access, or performing more complex policy control on the terminal. Complex policy control can be increasing or decreasing the forwarding priority of the terminal, or restricting the network access rate of the terminal.</a:t>
            </a:r>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1530017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3950421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CAPWAP: Control and Provisioning of Wireless Access Points</a:t>
            </a:r>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77565222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Free mobility introduces the concept of security group. Security groups are related only to user identities and are completely decoupled from network information such as user VLANs and IP addresses.</a:t>
            </a:r>
            <a:endParaRPr lang="en-US" altLang="zh-CN" smtClean="0"/>
          </a:p>
          <a:p>
            <a:r>
              <a:rPr lang="en-US" smtClean="0"/>
              <a:t>User policy management and permission control are performed based on security groups.</a:t>
            </a:r>
            <a:endParaRPr lang="en-US" altLang="zh-CN" dirty="0" smtClean="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1850802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4886910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70576918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029125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a:lnSpc>
                <a:spcPct val="100000"/>
              </a:lnSpc>
            </a:pPr>
            <a:r>
              <a:rPr lang="en-US" dirty="0" smtClean="0"/>
              <a:t>Large- and medium-sized campus networks often use the tree topology with the core layer as the root, as shown in the figure. This topology is stable and easy to expand and maintain. A campus network can be divided into the following layers: access layer, aggregation layer, core layer, and multiple zones including the egress zone, DC zone, and O&amp;M zone. Internal changes within a module have limited impact on other modules, facilitating fault location.</a:t>
            </a:r>
            <a:endParaRPr lang="en-US" altLang="zh-CN" dirty="0" smtClean="0"/>
          </a:p>
          <a:p>
            <a:pPr>
              <a:lnSpc>
                <a:spcPct val="100000"/>
              </a:lnSpc>
            </a:pPr>
            <a:r>
              <a:rPr lang="en-US" dirty="0" smtClean="0"/>
              <a:t>Terminal layer</a:t>
            </a:r>
            <a:endParaRPr lang="en-US" altLang="zh-CN" dirty="0" smtClean="0"/>
          </a:p>
          <a:p>
            <a:pPr lvl="1">
              <a:lnSpc>
                <a:spcPct val="100000"/>
              </a:lnSpc>
            </a:pPr>
            <a:r>
              <a:rPr lang="en-US" dirty="0" smtClean="0"/>
              <a:t>The terminal layer involves various types of terminals that access the campus network, such as PCs, printers, IP phones, mobile phones, and cameras.</a:t>
            </a:r>
            <a:endParaRPr lang="en-US" altLang="zh-CN" dirty="0" smtClean="0"/>
          </a:p>
          <a:p>
            <a:pPr lvl="0">
              <a:lnSpc>
                <a:spcPct val="100000"/>
              </a:lnSpc>
            </a:pPr>
            <a:r>
              <a:rPr lang="en-US" dirty="0" smtClean="0"/>
              <a:t>Access layer</a:t>
            </a:r>
            <a:endParaRPr lang="en-US" altLang="zh-CN" dirty="0" smtClean="0"/>
          </a:p>
          <a:p>
            <a:pPr lvl="1">
              <a:lnSpc>
                <a:spcPct val="100000"/>
              </a:lnSpc>
            </a:pPr>
            <a:r>
              <a:rPr lang="en-US" dirty="0" smtClean="0"/>
              <a:t>The access layer provides various access modes for users and is the first network layer for terminals to access a campus network. The access layer is usually composed of access switches. There are a large number of access switches that are sparsely distributed in different places on the network. In most cases, an access switch is a simple Layer 2 switch. If the terminal layer has wireless terminals, the access layer provides APs that access the network through access switches.</a:t>
            </a:r>
            <a:endParaRPr lang="en-US" altLang="zh-CN" dirty="0" smtClean="0"/>
          </a:p>
          <a:p>
            <a:pPr lvl="0">
              <a:lnSpc>
                <a:spcPct val="100000"/>
              </a:lnSpc>
            </a:pPr>
            <a:r>
              <a:rPr lang="en-US" dirty="0" smtClean="0"/>
              <a:t>Aggregation layer</a:t>
            </a:r>
            <a:endParaRPr lang="en-US" altLang="zh-CN" dirty="0" smtClean="0"/>
          </a:p>
          <a:p>
            <a:pPr lvl="1">
              <a:lnSpc>
                <a:spcPct val="100000"/>
              </a:lnSpc>
            </a:pPr>
            <a:r>
              <a:rPr lang="en-US" dirty="0" smtClean="0"/>
              <a:t>The aggregation layer connects the access layer to the core layer. The aggregation layer forwards horizontal traffic between users and forwards vertical traffic to the core layer. It can also function as the switching core for a department or zone and connect the department or zone to the exclusive server zone. In addition, the aggregation layer can further extend the quantity of access terminals.</a:t>
            </a:r>
            <a:endParaRPr lang="en-US" altLang="zh-CN" dirty="0" smtClean="0"/>
          </a:p>
          <a:p>
            <a:pPr>
              <a:lnSpc>
                <a:spcPct val="100000"/>
              </a:lnSpc>
            </a:pPr>
            <a:endParaRPr lang="en-US" altLang="zh-CN" dirty="0" smtClean="0"/>
          </a:p>
          <a:p>
            <a:pPr>
              <a:lnSpc>
                <a:spcPct val="100000"/>
              </a:lnSpc>
            </a:pPr>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53142902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728663"/>
            <a:ext cx="5580063" cy="8990778"/>
          </a:xfrm>
        </p:spPr>
        <p:txBody>
          <a:bodyPr/>
          <a:lstStyle/>
          <a:p>
            <a:pPr lvl="0"/>
            <a:r>
              <a:rPr lang="en-US" dirty="0" smtClean="0"/>
              <a:t>Core layer</a:t>
            </a:r>
          </a:p>
          <a:p>
            <a:pPr lvl="1"/>
            <a:r>
              <a:rPr lang="en-US" dirty="0" smtClean="0"/>
              <a:t>The core layer is the core for data exchange on a campus network. It connects various components of a campus network, such as the DC zone, aggregation layer, and egress zone. The core layer is responsible for high-speed interconnection of the entire campus network. High-performance core switches need to be deployed to implement high bandwidth utilization and fast convergence upon network faults. It is recommended that the core layer be deployed if a campus has more than three departments. For a wireless network, the core layer includes ACs. After a wireless terminal accesses the network through an AP, the AP communicates with an AC using a CAPWAP tunnel.</a:t>
            </a:r>
          </a:p>
          <a:p>
            <a:pPr lvl="0"/>
            <a:r>
              <a:rPr lang="en-US" dirty="0" smtClean="0"/>
              <a:t>Egress zone</a:t>
            </a:r>
          </a:p>
          <a:p>
            <a:pPr lvl="1"/>
            <a:r>
              <a:rPr lang="en-US" dirty="0" smtClean="0"/>
              <a:t>The campus egress is the boundary between a campus network and an external network. Internal users of the campus network can access the external network through the campus egress zone, and external users can access the internal network through the campus egress zone. The campus egress zone typically has routers and firewalls deployed. The routers enable interconnection between internal and external networks, and the firewalls provide border security protection.</a:t>
            </a:r>
          </a:p>
          <a:p>
            <a:r>
              <a:rPr lang="en-US" dirty="0" smtClean="0"/>
              <a:t>DC zone</a:t>
            </a:r>
          </a:p>
          <a:p>
            <a:pPr lvl="1"/>
            <a:r>
              <a:rPr lang="en-US" dirty="0" smtClean="0"/>
              <a:t>In the DC zone, service servers such as the file server and email server are managed, and services are provided for internal and external users.</a:t>
            </a:r>
          </a:p>
          <a:p>
            <a:pPr lvl="0"/>
            <a:r>
              <a:rPr lang="en-US" dirty="0" smtClean="0"/>
              <a:t>O&amp;M zone</a:t>
            </a:r>
          </a:p>
          <a:p>
            <a:pPr lvl="1"/>
            <a:r>
              <a:rPr lang="en-US" dirty="0" smtClean="0"/>
              <a:t>In the O&amp;M zone, network servers such as the network management system and authentication server are managed. The standard NMS interacts with network devices through the Simple Network Management Protocol (SNMP) and provides configuration, management, and maintenance functions. For example, it provides network topology and port display management, network device configuration management, network fault diagnosis and alarm, as well as network performance and status analysis. Huawei </a:t>
            </a:r>
            <a:r>
              <a:rPr lang="en-US" dirty="0" err="1" smtClean="0"/>
              <a:t>CloudCampus</a:t>
            </a:r>
            <a:r>
              <a:rPr lang="en-US" dirty="0" smtClean="0"/>
              <a:t> Solution provides intelligent O&amp;M based on NETCONF and telemetry.</a:t>
            </a:r>
          </a:p>
          <a:p>
            <a:pPr lvl="0"/>
            <a:r>
              <a:rPr lang="en-US" dirty="0" smtClean="0"/>
              <a:t>In addition to these, a campus may have a demilitarized zone (DMZ). The DMZ contains public servers that can be accessed by guests (non-employees), therefore the access permission to this zone is strictly controlled.</a:t>
            </a:r>
            <a:endParaRPr lang="en-US" altLang="zh-CN" dirty="0" smtClean="0"/>
          </a:p>
          <a:p>
            <a:endParaRPr lang="en-US" altLang="zh-CN" dirty="0" smtClean="0"/>
          </a:p>
        </p:txBody>
      </p:sp>
    </p:spTree>
    <p:extLst>
      <p:ext uri="{BB962C8B-B14F-4D97-AF65-F5344CB8AC3E}">
        <p14:creationId xmlns:p14="http://schemas.microsoft.com/office/powerpoint/2010/main" val="115455383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Layered design:</a:t>
            </a:r>
            <a:endParaRPr lang="en-US" altLang="zh-CN" dirty="0" smtClean="0"/>
          </a:p>
          <a:p>
            <a:pPr lvl="1"/>
            <a:r>
              <a:rPr lang="en-US" dirty="0" smtClean="0"/>
              <a:t>Each layer can be considered a well-structured module with specific roles and functions. This layered structure is easy to expand and maintain, reducing the design complexity and difficulty.</a:t>
            </a:r>
          </a:p>
          <a:p>
            <a:r>
              <a:rPr lang="en-US" dirty="0" smtClean="0"/>
              <a:t>Modular design:</a:t>
            </a:r>
            <a:endParaRPr lang="en-US" altLang="zh-CN" dirty="0" smtClean="0"/>
          </a:p>
          <a:p>
            <a:pPr lvl="1"/>
            <a:r>
              <a:rPr lang="en-US" dirty="0" smtClean="0"/>
              <a:t>Each module corresponds to a department, function, or service area. Modules can be expanded flexibly based on the network scale, and adjustment in a department or area does not affect other departments or areas, which facilitates fault locating.</a:t>
            </a:r>
          </a:p>
          <a:p>
            <a:r>
              <a:rPr lang="en-US" dirty="0" smtClean="0"/>
              <a:t>Redundancy design:</a:t>
            </a:r>
            <a:endParaRPr lang="en-US" altLang="zh-CN" dirty="0" smtClean="0"/>
          </a:p>
          <a:p>
            <a:pPr lvl="1"/>
            <a:r>
              <a:rPr lang="en-US" dirty="0" smtClean="0"/>
              <a:t>Dual-node redundancy design can ensure device-level reliability. Appropriate redundancy improves reliability, but excessive redundancy makes O&amp;M difficult. If dual-node redundancy cannot be implemented, you may consider card-level redundancy, such as dual main control boards or switch fabric units (SFUs), for modular core switches or egress routers. In addition, Eth-Trunk can be deployed for important links to ensure link-level reliability.</a:t>
            </a:r>
          </a:p>
          <a:p>
            <a:r>
              <a:rPr lang="en-US" dirty="0" smtClean="0"/>
              <a:t>Symmetric design:</a:t>
            </a:r>
            <a:endParaRPr lang="en-US" altLang="zh-CN" dirty="0" smtClean="0"/>
          </a:p>
          <a:p>
            <a:pPr lvl="1"/>
            <a:r>
              <a:rPr lang="en-US" dirty="0" smtClean="0"/>
              <a:t>A symmetric network structure makes the topology clearer and facilitates service deployment, protocol design and analysis.</a:t>
            </a:r>
          </a:p>
          <a:p>
            <a:endParaRPr lang="en-US" altLang="zh-CN" dirty="0" smtClean="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08971850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dirty="0" smtClean="0"/>
              <a:t>Design method of the hierarchical model for common network architectures:</a:t>
            </a:r>
            <a:endParaRPr lang="en-US" altLang="zh-CN" dirty="0" smtClean="0"/>
          </a:p>
          <a:p>
            <a:pPr marL="588600" lvl="1" indent="-228600">
              <a:buFont typeface="+mj-lt"/>
              <a:buAutoNum type="arabicPeriod"/>
            </a:pPr>
            <a:r>
              <a:rPr lang="en-US" dirty="0" smtClean="0"/>
              <a:t>Determine the number of access switch ports based on the network scale. Typically, one port corresponds to one terminal or one network access point (for example, AP).</a:t>
            </a:r>
          </a:p>
          <a:p>
            <a:pPr marL="588600" lvl="1" indent="-228600">
              <a:buFont typeface="+mj-lt"/>
              <a:buAutoNum type="arabicPeriod"/>
            </a:pPr>
            <a:r>
              <a:rPr lang="en-US" dirty="0" smtClean="0"/>
              <a:t>Select switches based on the port rates of terminals' NICs.</a:t>
            </a:r>
          </a:p>
          <a:p>
            <a:pPr marL="588600" lvl="1" indent="-228600">
              <a:buFont typeface="+mj-lt"/>
              <a:buAutoNum type="arabicPeriod"/>
            </a:pPr>
            <a:r>
              <a:rPr lang="en-US" dirty="0" smtClean="0"/>
              <a:t>Calculate the number of access switches. </a:t>
            </a:r>
          </a:p>
          <a:p>
            <a:pPr lvl="2"/>
            <a:r>
              <a:rPr lang="en-US" dirty="0" smtClean="0"/>
              <a:t>Number of access switches required = Number of access ports/Number of downlink ports on a switch</a:t>
            </a:r>
          </a:p>
          <a:p>
            <a:pPr lvl="2"/>
            <a:r>
              <a:rPr lang="en-US" dirty="0" smtClean="0"/>
              <a:t>If the calculation result is greater than 1, aggregation switches need to be deployed. Otherwise, use the single-layer architecture.</a:t>
            </a:r>
            <a:endParaRPr lang="en-US" altLang="zh-CN" dirty="0" smtClean="0"/>
          </a:p>
          <a:p>
            <a:pPr marL="588600" lvl="1" indent="-228600">
              <a:buFont typeface="+mj-lt"/>
              <a:buAutoNum type="arabicPeriod"/>
            </a:pPr>
            <a:r>
              <a:rPr lang="en-US" dirty="0" smtClean="0"/>
              <a:t>Select aggregation switches based on the uplink port rates of access switches.</a:t>
            </a:r>
            <a:endParaRPr lang="en-US" altLang="zh-CN" dirty="0" smtClean="0"/>
          </a:p>
          <a:p>
            <a:pPr marL="588600" lvl="1" indent="-228600">
              <a:buFont typeface="+mj-lt"/>
              <a:buAutoNum type="arabicPeriod"/>
            </a:pPr>
            <a:r>
              <a:rPr lang="en-US" dirty="0" smtClean="0"/>
              <a:t>Calculate the number of uplinks of access switches using either of the following methods:</a:t>
            </a:r>
            <a:endParaRPr lang="en-US" altLang="zh-CN" dirty="0" smtClean="0"/>
          </a:p>
          <a:p>
            <a:pPr lvl="2"/>
            <a:r>
              <a:rPr lang="en-US" dirty="0" smtClean="0"/>
              <a:t>Based on the network bandwidth: Number of uplinks = Network bandwidth/Uplink port rate of an access switch</a:t>
            </a:r>
            <a:endParaRPr lang="en-US" altLang="zh-CN" dirty="0" smtClean="0"/>
          </a:p>
          <a:p>
            <a:pPr lvl="2"/>
            <a:r>
              <a:rPr lang="en-US" dirty="0" smtClean="0"/>
              <a:t>Based on the network scale: Number of uplinks = (Number of access ports x Access port rate x Bandwidth oversubscription ratio)/Uplink port rate of an access switch</a:t>
            </a:r>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99051185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728663"/>
            <a:ext cx="5580063" cy="8990778"/>
          </a:xfrm>
        </p:spPr>
        <p:txBody>
          <a:bodyPr/>
          <a:lstStyle/>
          <a:p>
            <a:pPr marL="588600" lvl="1" indent="-228600">
              <a:buFont typeface="+mj-lt"/>
              <a:buAutoNum type="arabicPeriod" startAt="6"/>
            </a:pPr>
            <a:r>
              <a:rPr lang="en-US" dirty="0" smtClean="0"/>
              <a:t>Calculate the number of aggregation switches.</a:t>
            </a:r>
          </a:p>
          <a:p>
            <a:pPr lvl="2"/>
            <a:r>
              <a:rPr lang="en-US" dirty="0" smtClean="0"/>
              <a:t>Number of aggregation switches required = Number of uplinks of access switches/Number of downlink ports of an aggregation switch</a:t>
            </a:r>
            <a:endParaRPr lang="en-US" altLang="zh-CN" dirty="0" smtClean="0"/>
          </a:p>
          <a:p>
            <a:pPr lvl="2"/>
            <a:r>
              <a:rPr lang="en-US" dirty="0" smtClean="0"/>
              <a:t>If the result is greater than 1, select the three-layer architecture. Otherwise, use the two-layer architecture.</a:t>
            </a:r>
          </a:p>
          <a:p>
            <a:pPr lvl="0"/>
            <a:r>
              <a:rPr lang="en-US" dirty="0" smtClean="0"/>
              <a:t>Notes:</a:t>
            </a:r>
            <a:endParaRPr lang="en-US" altLang="zh-CN" dirty="0" smtClean="0"/>
          </a:p>
          <a:p>
            <a:pPr lvl="1"/>
            <a:r>
              <a:rPr lang="en-US" dirty="0" smtClean="0"/>
              <a:t>In the preceding calculations, the calculation results need to be rounded up.</a:t>
            </a:r>
            <a:endParaRPr lang="en-US" altLang="zh-CN" dirty="0" smtClean="0"/>
          </a:p>
          <a:p>
            <a:pPr lvl="1"/>
            <a:r>
              <a:rPr lang="en-US" dirty="0" smtClean="0"/>
              <a:t>Bandwidth oversubscription ratio = Actual downlink bandwidth of a service/Maximum physical bandwidth provided by a single switch</a:t>
            </a:r>
            <a:endParaRPr lang="en-US" altLang="zh-CN" dirty="0" smtClean="0"/>
          </a:p>
          <a:p>
            <a:pPr lvl="2"/>
            <a:r>
              <a:rPr lang="en-US" dirty="0" smtClean="0"/>
              <a:t>Traffic of the service may exhaust the maximum physical bandwidth. However, this probability is low in most cases. Generally, network planning focuses on service experience in common situations. That is, certain bandwidth redundancy is designed when actual possible bandwidth is met.</a:t>
            </a:r>
            <a:endParaRPr lang="en-US" altLang="zh-CN" dirty="0" smtClean="0"/>
          </a:p>
          <a:p>
            <a:pPr lvl="2"/>
            <a:r>
              <a:rPr lang="en-US" dirty="0" smtClean="0"/>
              <a:t>Before designing a network traffic oversubscription ratio, we need to understand the service applications and features to be deployed on the network and determine the network services and traffic models. Additionally, the volume and ratio of traffic must be thoroughly considered before designing an oversubscription ratio and selecting devices.</a:t>
            </a:r>
            <a:endParaRPr lang="en-US" altLang="zh-CN" dirty="0" smtClean="0"/>
          </a:p>
          <a:p>
            <a:endParaRPr lang="en-US" altLang="zh-CN" dirty="0" smtClean="0"/>
          </a:p>
          <a:p>
            <a:endParaRPr lang="en-US" altLang="zh-CN" dirty="0"/>
          </a:p>
        </p:txBody>
      </p:sp>
    </p:spTree>
    <p:extLst>
      <p:ext uri="{BB962C8B-B14F-4D97-AF65-F5344CB8AC3E}">
        <p14:creationId xmlns:p14="http://schemas.microsoft.com/office/powerpoint/2010/main" val="28820073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96262783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1165044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1365029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345747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To ensure reliability, routers and firewalls are usually deployed in redundancy mode. It is recommended that devices be deployed in redundancy mode at the egress of a large- or medium-sized campus network.</a:t>
            </a:r>
            <a:endParaRPr lang="en-US" altLang="zh-CN" dirty="0" smtClean="0"/>
          </a:p>
          <a:p>
            <a:r>
              <a:rPr lang="en-US" dirty="0" smtClean="0"/>
              <a:t>WAN-side connection design:</a:t>
            </a:r>
            <a:endParaRPr lang="en-US" altLang="zh-CN" dirty="0" smtClean="0"/>
          </a:p>
          <a:p>
            <a:pPr lvl="1"/>
            <a:r>
              <a:rPr lang="en-US" dirty="0" smtClean="0"/>
              <a:t>Egress link type</a:t>
            </a:r>
          </a:p>
          <a:p>
            <a:pPr lvl="2"/>
            <a:r>
              <a:rPr lang="en-US" dirty="0" smtClean="0"/>
              <a:t>Ethernet: Select routers (NE or AR series) or firewalls as egress devices.</a:t>
            </a:r>
          </a:p>
          <a:p>
            <a:pPr lvl="2"/>
            <a:r>
              <a:rPr lang="en-US" dirty="0" smtClean="0"/>
              <a:t>For non-Ethernet links, such as EI, CE1, and CPOS links, select routers as egress devices.</a:t>
            </a:r>
          </a:p>
          <a:p>
            <a:pPr lvl="1"/>
            <a:r>
              <a:rPr lang="en-US" dirty="0" smtClean="0"/>
              <a:t>SD-WAN requirements:</a:t>
            </a:r>
          </a:p>
          <a:p>
            <a:pPr lvl="2"/>
            <a:r>
              <a:rPr lang="en-US" dirty="0" smtClean="0"/>
              <a:t>If there are SD-WAN requirements, select AR routers as egress devices.</a:t>
            </a:r>
          </a:p>
          <a:p>
            <a:pPr lvl="2"/>
            <a:r>
              <a:rPr lang="en-US" dirty="0" smtClean="0"/>
              <a:t>If there is no SD-WAN requirement, select firewalls or NE routers as egress devices.</a:t>
            </a:r>
          </a:p>
          <a:p>
            <a:pPr lvl="1"/>
            <a:r>
              <a:rPr lang="en-US" dirty="0" smtClean="0"/>
              <a:t>Protocol interconnection requirements:</a:t>
            </a:r>
          </a:p>
          <a:p>
            <a:pPr lvl="2"/>
            <a:r>
              <a:rPr lang="en-US" dirty="0" smtClean="0"/>
              <a:t>If BGP runs between egress devices and external networks, it is recommended that routers be used as the egress devices. This is because routers have a larger number of routing table entries and higher performance and many routing policies need to be deployed on egress devices.</a:t>
            </a:r>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23042326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7229978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8034781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Service VLAN:</a:t>
            </a:r>
            <a:endParaRPr lang="en-US" altLang="zh-CN" dirty="0" smtClean="0"/>
          </a:p>
          <a:p>
            <a:pPr lvl="1"/>
            <a:r>
              <a:rPr lang="en-US" dirty="0" smtClean="0"/>
              <a:t>Assign VLANs by logical area, geographical area, personnel structure, or service type.</a:t>
            </a:r>
          </a:p>
          <a:p>
            <a:pPr lvl="2"/>
            <a:r>
              <a:rPr lang="en-US" dirty="0" smtClean="0"/>
              <a:t>Assign VLANs by logical area. For example, VLANs 100 to 199 are used in the core network zone, VLANs 200 to 999 are used in the server zone, and VLANs 2000 to 3499 are used on the access network.</a:t>
            </a:r>
          </a:p>
          <a:p>
            <a:pPr lvl="2"/>
            <a:r>
              <a:rPr lang="en-US" dirty="0" smtClean="0"/>
              <a:t>Assign VLANs by geographical area. For example, VLANs 2000 to 2199 are used in area A, and VLANs 2200 to 2399 are used in area B.</a:t>
            </a:r>
          </a:p>
          <a:p>
            <a:pPr lvl="2"/>
            <a:r>
              <a:rPr lang="en-US" dirty="0" smtClean="0"/>
              <a:t>Assign VLANs by personnel structure. For example, department A uses VLANs 2000 to 2009, and department B uses VLANs 2010 to 2019.</a:t>
            </a:r>
          </a:p>
          <a:p>
            <a:pPr lvl="2"/>
            <a:r>
              <a:rPr lang="en-US" dirty="0" smtClean="0"/>
              <a:t>Assign VLANs by service type. For example, VLANs 200 to 299 are used in the web server zone, VLANs 300 to 399 are used in the app server zone, and VLANs 400 to 499 are used in the database server zone.</a:t>
            </a:r>
          </a:p>
          <a:p>
            <a:pPr lvl="1"/>
            <a:r>
              <a:rPr lang="en-US" dirty="0" smtClean="0"/>
              <a:t>If users are sensitive to the voice latency, the voice service must be preferentially guaranteed. It is recommended that the voice VLAN be planned for the voice service. Huawei switches can automatically identify voice data, transmit voice data in the voice VLAN, and perform </a:t>
            </a:r>
            <a:r>
              <a:rPr lang="en-US" dirty="0" err="1" smtClean="0"/>
              <a:t>QoS</a:t>
            </a:r>
            <a:r>
              <a:rPr lang="en-US" dirty="0" smtClean="0"/>
              <a:t> guarantee. When network congestion occurs, voice data can be preferentially transmitted.</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47877082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728663"/>
            <a:ext cx="5580063" cy="8990778"/>
          </a:xfrm>
        </p:spPr>
        <p:txBody>
          <a:bodyPr/>
          <a:lstStyle/>
          <a:p>
            <a:pPr lvl="1"/>
            <a:r>
              <a:rPr lang="en-US" dirty="0" smtClean="0"/>
              <a:t>If different users have the same multicast data service, you are advised to plan a multicast VLAN and bind the user VLANs to the multicast VLAN. This prevents the upstream gateway from copying multicast data in multiple user VLANs.</a:t>
            </a:r>
          </a:p>
          <a:p>
            <a:pPr lvl="1"/>
            <a:r>
              <a:rPr lang="en-US" dirty="0" smtClean="0"/>
              <a:t>Do not use VLAN 1 as a service VLAN.</a:t>
            </a:r>
          </a:p>
          <a:p>
            <a:r>
              <a:rPr lang="en-US" dirty="0" smtClean="0"/>
              <a:t>Management VLAN:</a:t>
            </a:r>
            <a:endParaRPr lang="en-US" altLang="zh-CN" dirty="0" smtClean="0"/>
          </a:p>
          <a:p>
            <a:pPr lvl="1"/>
            <a:r>
              <a:rPr lang="en-US" dirty="0" smtClean="0"/>
              <a:t>It is recommended that the management VLAN be planned for a Layer 2 switch and the VLANIF interface of the management VLAN be used as the management interface, through which the NMS manages the switch. It is recommended that all Layer 2 switches use the same management VLAN.</a:t>
            </a:r>
          </a:p>
          <a:p>
            <a:pPr lvl="1"/>
            <a:r>
              <a:rPr lang="en-US" dirty="0" smtClean="0"/>
              <a:t>It is recommended that service interfaces be used as management interfaces of Layer 3 devices (gateways and their upstream devices), and no management VLAN needs to be planned for these devices.</a:t>
            </a:r>
            <a:endParaRPr lang="en-US" altLang="zh-CN" dirty="0" smtClean="0"/>
          </a:p>
          <a:p>
            <a:r>
              <a:rPr lang="en-US" dirty="0" smtClean="0"/>
              <a:t>Interconnection VLAN:</a:t>
            </a:r>
            <a:endParaRPr lang="en-US" altLang="zh-CN" dirty="0" smtClean="0"/>
          </a:p>
          <a:p>
            <a:pPr lvl="1"/>
            <a:r>
              <a:rPr lang="en-US" dirty="0" smtClean="0"/>
              <a:t>An interconnection VLAN is usually configured between two Layer 3 switches or between a Layer 3 switch and a router. Create VLANIF interfaces for Layer 3 interconnection.</a:t>
            </a:r>
            <a:endParaRPr lang="en-US" altLang="zh-CN" dirty="0" smtClean="0"/>
          </a:p>
          <a:p>
            <a:endParaRPr lang="en-US" altLang="zh-CN" dirty="0"/>
          </a:p>
        </p:txBody>
      </p:sp>
    </p:spTree>
    <p:extLst>
      <p:ext uri="{BB962C8B-B14F-4D97-AF65-F5344CB8AC3E}">
        <p14:creationId xmlns:p14="http://schemas.microsoft.com/office/powerpoint/2010/main" val="284251347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IP address planning complies with the following principles:</a:t>
            </a:r>
            <a:endParaRPr lang="en-US" altLang="zh-CN" dirty="0" smtClean="0"/>
          </a:p>
          <a:p>
            <a:pPr lvl="1"/>
            <a:r>
              <a:rPr lang="en-US" dirty="0" smtClean="0"/>
              <a:t>Unique: Each host on an IP network must have a unique IP address.</a:t>
            </a:r>
            <a:endParaRPr lang="en-US" altLang="zh-CN" dirty="0" smtClean="0"/>
          </a:p>
          <a:p>
            <a:pPr lvl="1"/>
            <a:r>
              <a:rPr lang="en-US" dirty="0" smtClean="0"/>
              <a:t>Contiguous: Node addresses of the same service must be contiguous to facilitate route planning and summarization. Contiguous addresses facilitate route summarization, thereby reducing the size of the routing table and speeding up route calculation and convergence.</a:t>
            </a:r>
            <a:endParaRPr lang="en-US" altLang="zh-CN" dirty="0" smtClean="0"/>
          </a:p>
          <a:p>
            <a:pPr lvl="1"/>
            <a:r>
              <a:rPr lang="en-US" dirty="0" smtClean="0"/>
              <a:t>Scalable: Some IP addresses need to be reserved at each layer, so that no address segments or routing entries need to be added when the network is expanded.</a:t>
            </a:r>
            <a:endParaRPr lang="en-US" altLang="zh-CN" dirty="0" smtClean="0"/>
          </a:p>
          <a:p>
            <a:pPr lvl="1"/>
            <a:r>
              <a:rPr lang="en-US" dirty="0" smtClean="0"/>
              <a:t>Easy to maintain: Device and service address segments need to be clearly distinguished from each other, facilitating subsequent statistics monitoring and security protection based on address segments. IP addresses can be planned based on VLANs.</a:t>
            </a:r>
            <a:endParaRPr lang="en-US" altLang="zh-CN" dirty="0" smtClean="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98173179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728663"/>
            <a:ext cx="5580063" cy="8990778"/>
          </a:xfrm>
        </p:spPr>
        <p:txBody>
          <a:bodyPr/>
          <a:lstStyle/>
          <a:p>
            <a:r>
              <a:rPr lang="en-US" altLang="zh-CN" dirty="0"/>
              <a:t>Pay attention to the following points when designing the three types of IP addresses:</a:t>
            </a:r>
          </a:p>
          <a:p>
            <a:pPr lvl="1"/>
            <a:r>
              <a:rPr lang="en-US" altLang="zh-CN" dirty="0"/>
              <a:t>Service IP address:</a:t>
            </a:r>
          </a:p>
          <a:p>
            <a:pPr lvl="2"/>
            <a:r>
              <a:rPr lang="en-US" altLang="zh-CN" dirty="0"/>
              <a:t>Considering the scope of a broadcast domain and easy planning, it is recommended that an IP address segment with a 24-bit mask be reserved for each service. If the number of service terminals exceeds 200, another IP address segment with a 24-bit mask is reserved.</a:t>
            </a:r>
          </a:p>
          <a:p>
            <a:pPr lvl="1"/>
            <a:r>
              <a:rPr lang="en-US" altLang="zh-CN" dirty="0"/>
              <a:t>Management IP address:</a:t>
            </a:r>
          </a:p>
          <a:p>
            <a:pPr lvl="2"/>
            <a:r>
              <a:rPr lang="en-US" altLang="zh-CN" dirty="0"/>
              <a:t>It is recommended that a Layer 3 device use a Layer 3 interface for management and deployment. The interface address is used as the management IP address for local login and communication with iMaster NCE-Campus.</a:t>
            </a:r>
          </a:p>
          <a:p>
            <a:pPr lvl="1"/>
            <a:r>
              <a:rPr lang="en-US" altLang="zh-CN" dirty="0"/>
              <a:t>Interconnection IP address:</a:t>
            </a:r>
          </a:p>
          <a:p>
            <a:pPr lvl="2"/>
            <a:r>
              <a:rPr lang="en-US" altLang="zh-CN" dirty="0"/>
              <a:t>Interconnection addresses are usually aggregated before being advertised. Therefore, you need to use contiguous and </a:t>
            </a:r>
            <a:r>
              <a:rPr lang="en-US" altLang="zh-CN" dirty="0" err="1"/>
              <a:t>aggregatable</a:t>
            </a:r>
            <a:r>
              <a:rPr lang="en-US" altLang="zh-CN" dirty="0"/>
              <a:t> addresses during planning.</a:t>
            </a:r>
          </a:p>
          <a:p>
            <a:pPr lvl="0"/>
            <a:r>
              <a:rPr lang="en-US" altLang="zh-CN" dirty="0"/>
              <a:t>In addition, if devices at the aggregation and access layers are interconnected, you need to plan IP addresses for policy association in some cases. The IP addresses must be planned based on the entire </a:t>
            </a:r>
            <a:r>
              <a:rPr lang="en-US" altLang="zh-CN" dirty="0" err="1"/>
              <a:t>CloudCampus</a:t>
            </a:r>
            <a:r>
              <a:rPr lang="en-US" altLang="zh-CN" dirty="0"/>
              <a:t> network and cannot conflict with other service IP addresses.</a:t>
            </a:r>
          </a:p>
          <a:p>
            <a:endParaRPr lang="zh-CN" altLang="en-US" dirty="0"/>
          </a:p>
        </p:txBody>
      </p:sp>
    </p:spTree>
    <p:extLst>
      <p:ext uri="{BB962C8B-B14F-4D97-AF65-F5344CB8AC3E}">
        <p14:creationId xmlns:p14="http://schemas.microsoft.com/office/powerpoint/2010/main" val="35032468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1984485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Note: It is recommended that egress devices provide the DHCP service for network deployment. For details, see the network deployment section.</a:t>
            </a:r>
          </a:p>
          <a:p>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70166113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a:lnSpc>
                <a:spcPct val="100000"/>
              </a:lnSpc>
            </a:pPr>
            <a:r>
              <a:rPr lang="en-US" dirty="0" smtClean="0"/>
              <a:t>The routing design includes internal and egress routing design for a campus network.</a:t>
            </a:r>
            <a:endParaRPr lang="en-US" altLang="zh-CN" dirty="0" smtClean="0"/>
          </a:p>
          <a:p>
            <a:pPr lvl="1">
              <a:lnSpc>
                <a:spcPct val="100000"/>
              </a:lnSpc>
            </a:pPr>
            <a:r>
              <a:rPr lang="en-US" dirty="0" smtClean="0"/>
              <a:t>Internal routing design:</a:t>
            </a:r>
            <a:endParaRPr lang="en-US" altLang="zh-CN" dirty="0" smtClean="0"/>
          </a:p>
          <a:p>
            <a:pPr lvl="2">
              <a:lnSpc>
                <a:spcPct val="100000"/>
              </a:lnSpc>
            </a:pPr>
            <a:r>
              <a:rPr lang="en-US" dirty="0" smtClean="0"/>
              <a:t>The routing design must support communication between devices, between terminals, and between devices and terminals on the campus network, as well as communication between these devices/terminals and the external network.</a:t>
            </a:r>
            <a:endParaRPr lang="en-US" altLang="zh-CN" dirty="0" smtClean="0"/>
          </a:p>
          <a:p>
            <a:pPr lvl="2">
              <a:lnSpc>
                <a:spcPct val="100000"/>
              </a:lnSpc>
            </a:pPr>
            <a:r>
              <a:rPr lang="en-US" dirty="0" smtClean="0"/>
              <a:t>It is recommended that you design internal routes based on the gateway location.</a:t>
            </a:r>
            <a:endParaRPr lang="en-US" altLang="zh-CN" dirty="0" smtClean="0"/>
          </a:p>
          <a:p>
            <a:pPr lvl="3">
              <a:lnSpc>
                <a:spcPct val="100000"/>
              </a:lnSpc>
            </a:pPr>
            <a:r>
              <a:rPr lang="en-US" dirty="0" smtClean="0"/>
              <a:t>If gateways are deployed at the aggregation layer, routes need to be deployed at core and aggregation layers. Routing tables can be dynamically updated along with network topology changes, so an Interior Gateway Protocol (IGP), such as Open Shortest Path First (OSPF), is recommended.</a:t>
            </a:r>
          </a:p>
          <a:p>
            <a:pPr lvl="3">
              <a:lnSpc>
                <a:spcPct val="100000"/>
              </a:lnSpc>
            </a:pPr>
            <a:r>
              <a:rPr lang="en-US" dirty="0" smtClean="0"/>
              <a:t>If gateways are deployed at the core layer, you only need to configure routes at the core layer. It is recommended that static routes be used preferentially. </a:t>
            </a:r>
          </a:p>
          <a:p>
            <a:pPr lvl="1">
              <a:lnSpc>
                <a:spcPct val="100000"/>
              </a:lnSpc>
            </a:pPr>
            <a:r>
              <a:rPr lang="en-US" dirty="0" smtClean="0"/>
              <a:t>Egress routing design:</a:t>
            </a:r>
          </a:p>
          <a:p>
            <a:pPr lvl="2">
              <a:lnSpc>
                <a:spcPct val="100000"/>
              </a:lnSpc>
            </a:pPr>
            <a:r>
              <a:rPr lang="en-US" dirty="0" smtClean="0"/>
              <a:t>Egress routes must enable internal terminals to access the Internet and WAN.</a:t>
            </a:r>
          </a:p>
          <a:p>
            <a:pPr lvl="2">
              <a:lnSpc>
                <a:spcPct val="100000"/>
              </a:lnSpc>
            </a:pPr>
            <a:r>
              <a:rPr lang="en-US" dirty="0" smtClean="0"/>
              <a:t>A large or medium-sized campus network usually has a large number of branches. The egress needs to support multiple links for Internet access and mutual communication between enterprise branches. For this purpose, a large number of routes need to be imported to the campus network. Therefore, you are advised to plan a dynamic routing protocol such as OSPF.</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78570280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728663"/>
            <a:ext cx="5580063" cy="8990778"/>
          </a:xfrm>
        </p:spPr>
        <p:txBody>
          <a:bodyPr/>
          <a:lstStyle/>
          <a:p>
            <a:pPr lvl="0"/>
            <a:r>
              <a:rPr lang="en-US" dirty="0" smtClean="0"/>
              <a:t>It is recommended that OSPF be planned for a campus network. The OSPF design precautions are as follows:</a:t>
            </a:r>
          </a:p>
          <a:p>
            <a:pPr lvl="1"/>
            <a:r>
              <a:rPr lang="en-US" dirty="0" smtClean="0"/>
              <a:t>You are advised to use the IP addresses of loopback interfaces as the router IDs. </a:t>
            </a:r>
          </a:p>
          <a:p>
            <a:pPr lvl="1"/>
            <a:r>
              <a:rPr lang="en-US" dirty="0" smtClean="0"/>
              <a:t>Areas are divided according to the core, aggregation, and access layers. It is recommended that egress routers and core switches be deployed in the backbone area. The design of non-backbone areas depends on the geographical location and performance of devices.</a:t>
            </a:r>
          </a:p>
          <a:p>
            <a:pPr lvl="0"/>
            <a:r>
              <a:rPr lang="en-US" dirty="0" smtClean="0"/>
              <a:t>Note:</a:t>
            </a:r>
          </a:p>
          <a:p>
            <a:pPr lvl="1"/>
            <a:r>
              <a:rPr lang="en-US" dirty="0" smtClean="0"/>
              <a:t>This slide describes the routing design in the scenario when VXLAN is deployed across core and access layers.</a:t>
            </a:r>
          </a:p>
          <a:p>
            <a:pPr lvl="1"/>
            <a:r>
              <a:rPr lang="en-US" dirty="0" smtClean="0"/>
              <a:t>In the scenario where VXLAN is deployed across core and aggregation layers, the routing design (for example, OSPF area division) is the same as when VXLAN is deployed across core and access layers. The only difference is that the aggregation device is the border of the routing domain.</a:t>
            </a:r>
            <a:endParaRPr lang="en-US" dirty="0"/>
          </a:p>
        </p:txBody>
      </p:sp>
    </p:spTree>
    <p:extLst>
      <p:ext uri="{BB962C8B-B14F-4D97-AF65-F5344CB8AC3E}">
        <p14:creationId xmlns:p14="http://schemas.microsoft.com/office/powerpoint/2010/main" val="53541305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Typically, egress and core devices on large- and medium-sized campus networks are centrally deployed in a core equipment room. Services transmitted on these devices are complex and their locations on the network are important. In most cases, network engineers need to commission devices onsite during the deployment. Therefore, you are advised to use the web system or CLI to deploy devices at the core layer and upper layers (including core devices, standalone ACs connected in off-path mode, and egress devices). </a:t>
            </a:r>
            <a:endParaRPr lang="en-US" altLang="zh-CN" smtClean="0"/>
          </a:p>
          <a:p>
            <a:r>
              <a:rPr lang="en-US" smtClean="0"/>
              <a:t>A large number of devices (including aggregation devices, access devices, and APs) are deployed at lower layers of the core layer, and service configurations of these devices are similar. Therefore, you are advised to use the DHCP option mode to achieve plug-and-play of devices, thereby simplifying the deployment. </a:t>
            </a:r>
            <a:endParaRPr lang="en-US" altLang="zh-CN" smtClean="0"/>
          </a:p>
          <a:p>
            <a:r>
              <a:rPr lang="en-US" smtClean="0"/>
              <a:t>Note: Core switches obtain basic configurations such as IP addresses using the CLI. Once they establish management channels with iMaster NCE-Campus, iMaster NCE-Campus will automatically deliver services to them. </a:t>
            </a:r>
          </a:p>
          <a:p>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09086427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dirty="0" smtClean="0"/>
              <a:t>In the Huawei's </a:t>
            </a:r>
            <a:r>
              <a:rPr lang="en-US" dirty="0" err="1" smtClean="0"/>
              <a:t>CloudCampus</a:t>
            </a:r>
            <a:r>
              <a:rPr lang="en-US" dirty="0" smtClean="0"/>
              <a:t> Solution, a DHCP server helps implement plug-and-play (PnP) of switches, eliminating the need to manually enable NETCONF and configure iMaster NCE-Campus address on switches.</a:t>
            </a:r>
            <a:endParaRPr lang="en-US" altLang="zh-CN" dirty="0" smtClean="0"/>
          </a:p>
          <a:p>
            <a:pPr lvl="1"/>
            <a:r>
              <a:rPr lang="en-US" dirty="0" smtClean="0"/>
              <a:t>After switch starts with empty configuration, it sends a Request message containing VLAN 1 (default PnP VLAN ID) to the DHCP server.</a:t>
            </a:r>
            <a:endParaRPr lang="en-US" altLang="zh-CN" dirty="0" smtClean="0"/>
          </a:p>
          <a:p>
            <a:pPr lvl="1"/>
            <a:r>
              <a:rPr lang="en-US" dirty="0" smtClean="0"/>
              <a:t>Alternatively, a user-defined VLAN can be used by the device to initiate a DHCP request. This VLAN is called PnP VLAN.</a:t>
            </a:r>
            <a:endParaRPr lang="en-US" altLang="zh-CN" dirty="0" smtClean="0"/>
          </a:p>
          <a:p>
            <a:pPr lvl="0"/>
            <a:r>
              <a:rPr lang="en-US" dirty="0" smtClean="0"/>
              <a:t>In this example, assume that a VLAN different from VLAN 1 is used as the PnP VLAN. To achieve this, you need to configure the PnP VLAN on the core switch or configure the PnP VLAN on iMaster NCE-Campus after the core switch is managed by iMaster NCE-Campus.</a:t>
            </a:r>
            <a:endParaRPr lang="en-US" altLang="zh-CN" dirty="0" smtClean="0"/>
          </a:p>
          <a:p>
            <a:r>
              <a:rPr lang="en-US" dirty="0" smtClean="0"/>
              <a:t>In this deployment mode, devices are deployed and </a:t>
            </a:r>
            <a:r>
              <a:rPr lang="en-US" dirty="0" err="1" smtClean="0"/>
              <a:t>onboarded</a:t>
            </a:r>
            <a:r>
              <a:rPr lang="en-US" dirty="0" smtClean="0"/>
              <a:t> before the network topology is determined.</a:t>
            </a:r>
            <a:endParaRPr lang="en-US" altLang="zh-CN" dirty="0" smtClean="0"/>
          </a:p>
          <a:p>
            <a:pPr lvl="1"/>
            <a:r>
              <a:rPr lang="en-US" altLang="zh-CN" dirty="0" smtClean="0"/>
              <a:t>During network deployment, the administrator uses the recommended method to deploy and onboard devices. </a:t>
            </a:r>
            <a:r>
              <a:rPr lang="en-US" dirty="0" smtClean="0"/>
              <a:t>Link aggregation has not been configured when the devices are installed and </a:t>
            </a:r>
            <a:r>
              <a:rPr lang="en-US" dirty="0" err="1" smtClean="0"/>
              <a:t>onboarded</a:t>
            </a:r>
            <a:r>
              <a:rPr lang="en-US" dirty="0" smtClean="0"/>
              <a:t>. Therefore, if there are aggregated links between the devices, redundant links will be blocked by STP. After the devices are </a:t>
            </a:r>
            <a:r>
              <a:rPr lang="en-US" dirty="0" err="1" smtClean="0"/>
              <a:t>onboarded</a:t>
            </a:r>
            <a:r>
              <a:rPr lang="en-US" dirty="0" smtClean="0"/>
              <a:t> and register with </a:t>
            </a:r>
            <a:r>
              <a:rPr lang="en-US" altLang="zh-CN" dirty="0" smtClean="0"/>
              <a:t>iMaster NCE-Campus</a:t>
            </a:r>
            <a:r>
              <a:rPr lang="en-US" dirty="0" smtClean="0"/>
              <a:t>, the administrator checks the topology and deploys link aggregation and service configurations on iMaster NCE-Campus. </a:t>
            </a:r>
            <a:endParaRPr lang="en-US" altLang="zh-CN" dirty="0" smtClean="0"/>
          </a:p>
          <a:p>
            <a:pPr lvl="0"/>
            <a:r>
              <a:rPr lang="en-US" dirty="0" smtClean="0"/>
              <a:t>This deployment process applies to scenarios with scattered installation time.</a:t>
            </a:r>
            <a:endParaRPr lang="en-US" altLang="zh-CN" dirty="0" smtClean="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98673595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This deployment process is applicable to scenarios with concentrated installation time. The administrator is advised to plan the network before onboarding devices. If the network cannot be planned in advance, the administrator can onboard devices first and then determine the network topology.</a:t>
            </a:r>
          </a:p>
          <a:p>
            <a:r>
              <a:rPr lang="en-US" dirty="0" smtClean="0"/>
              <a:t>In this deployment mode, the network is planned before devices are deployed and </a:t>
            </a:r>
            <a:r>
              <a:rPr lang="en-US" dirty="0" err="1" smtClean="0"/>
              <a:t>onboarded</a:t>
            </a:r>
            <a:r>
              <a:rPr lang="en-US" dirty="0" smtClean="0"/>
              <a:t>.</a:t>
            </a:r>
            <a:endParaRPr lang="en-US" altLang="zh-CN" dirty="0" smtClean="0"/>
          </a:p>
          <a:p>
            <a:pPr lvl="1"/>
            <a:r>
              <a:rPr lang="en-US" dirty="0" smtClean="0"/>
              <a:t>During network deployment, the administrator plans the network topology by entering device ESNs and specifying stack members and aggregated links on iMaster NCE-Campus.</a:t>
            </a:r>
          </a:p>
          <a:p>
            <a:pPr lvl="1"/>
            <a:r>
              <a:rPr lang="en-US" dirty="0" smtClean="0"/>
              <a:t>Alternatively, the administrator can import the preceding planning information in batches using a template. Using a template to import data in batches simplifies operations and is therefore recommended.</a:t>
            </a:r>
            <a:endParaRPr lang="en-US" altLang="zh-CN" dirty="0" smtClean="0"/>
          </a:p>
          <a:p>
            <a:pPr lvl="1"/>
            <a:r>
              <a:rPr lang="en-US" dirty="0" smtClean="0"/>
              <a:t>Then, the administrator uses the recommended method to deploy and onboard devices. </a:t>
            </a:r>
          </a:p>
          <a:p>
            <a:pPr lvl="1"/>
            <a:r>
              <a:rPr lang="en-US" dirty="0" smtClean="0"/>
              <a:t>After devices go online and register with iMaster NCE-Campus, iMaster NCE-Campus automatically checks whether the actual topology of the devices is the same as the planned one. If cables are incorrectly connected during installation, iMaster NCE-Campus immediately notifies the administrator.</a:t>
            </a:r>
            <a:endParaRPr lang="en-US" altLang="zh-CN" dirty="0" smtClean="0"/>
          </a:p>
          <a:p>
            <a:pPr lvl="0"/>
            <a:r>
              <a:rPr lang="en-US" dirty="0" smtClean="0"/>
              <a:t>Note: Parameters can be planned for an Eth-Trunk interface. After a device goes online, it automatically obtains the corresponding Eth-Trunk configuration.</a:t>
            </a:r>
            <a:endParaRPr lang="en-US" altLang="zh-CN" dirty="0" smtClean="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47557742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Automatic routing domain configuration: After this function is enabled, the underlay network can be automatically configured. You can specify sites for automatic routing domain configuration and specify OSPF routing parameters. Currently, the following parameters are supported:</a:t>
            </a:r>
          </a:p>
          <a:p>
            <a:pPr lvl="1"/>
            <a:r>
              <a:rPr lang="en-US" smtClean="0"/>
              <a:t>Area: In the single-area scenario, all devices belong to Area 0. In the multi-area scenario, border nodes belong to Area 0, and each edge node and its connected border node belong to an area.</a:t>
            </a:r>
          </a:p>
          <a:p>
            <a:pPr lvl="1"/>
            <a:r>
              <a:rPr lang="en-US" smtClean="0"/>
              <a:t>Network type: You can set the OSPF network type to broadcast, P2MP, or P2P.</a:t>
            </a:r>
          </a:p>
          <a:p>
            <a:pPr lvl="1"/>
            <a:r>
              <a:rPr lang="en-US" smtClean="0"/>
              <a:t>Encryption: You can set the encryption mode between adjacent devices to HMAC-SHA256, MD5, or none.</a:t>
            </a:r>
          </a:p>
          <a:p>
            <a:pPr lvl="1"/>
            <a:r>
              <a:rPr lang="en-US" smtClean="0"/>
              <a:t>OSPF GR: You can enable OSPF GR.</a:t>
            </a:r>
            <a:endParaRPr lang="en-US" altLang="zh-CN" smtClean="0"/>
          </a:p>
          <a:p>
            <a:pPr lvl="0"/>
            <a:r>
              <a:rPr lang="en-US" smtClean="0"/>
              <a:t>Before enabling the automatic routing domain configuration function, you need to plan network resources required for underlay network automation.</a:t>
            </a:r>
          </a:p>
          <a:p>
            <a:pPr lvl="1"/>
            <a:r>
              <a:rPr lang="en-US" smtClean="0"/>
              <a:t>Underlay devices (corresponding network scope of the fabric) are connected through VLANIF interfaces at Layer 3, and you need to assign a VLAN to each interconnection link.</a:t>
            </a:r>
          </a:p>
          <a:p>
            <a:pPr lvl="1"/>
            <a:r>
              <a:rPr lang="en-US" smtClean="0"/>
              <a:t>The VLANIF interfaces for connecting devices are automatically assigned interconnection IP addresses with a 30-bit subnet mask.</a:t>
            </a:r>
          </a:p>
          <a:p>
            <a:pPr lvl="0"/>
            <a:endParaRPr lang="en-US" altLang="zh-CN" dirty="0" smtClean="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83954676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6254575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Fabric network service resource planning:</a:t>
            </a:r>
            <a:endParaRPr lang="en-US" altLang="zh-CN" dirty="0" smtClean="0"/>
          </a:p>
          <a:p>
            <a:pPr lvl="1"/>
            <a:r>
              <a:rPr lang="en-US" dirty="0" smtClean="0"/>
              <a:t>In the resource model design for the fabric network, network service resources are created on the border node so that service terminals on the campus network can access service resources in the network management zone, such as the DHCP server and admission server.</a:t>
            </a:r>
          </a:p>
          <a:p>
            <a:pPr lvl="1"/>
            <a:r>
              <a:rPr lang="en-US" dirty="0" smtClean="0"/>
              <a:t>Multiple network service resources can be created, and one network service resource model can contain access addresses of multiple service resources.</a:t>
            </a:r>
          </a:p>
          <a:p>
            <a:pPr lvl="1"/>
            <a:r>
              <a:rPr lang="en-US" dirty="0" smtClean="0"/>
              <a:t>If only a few network service resources need to be accessed in the network management zone, you are advised to plan these resources in the same network service resource model. This saves interconnection VLAN and IP address resources and simplifies route configuration for the network management zone.</a:t>
            </a:r>
          </a:p>
          <a:p>
            <a:pPr lvl="0"/>
            <a:r>
              <a:rPr lang="en-US" dirty="0" smtClean="0"/>
              <a:t>Fabric access management:</a:t>
            </a:r>
            <a:endParaRPr lang="en-US" altLang="zh-CN" dirty="0" smtClean="0"/>
          </a:p>
          <a:p>
            <a:pPr lvl="1"/>
            <a:r>
              <a:rPr lang="en-US" dirty="0" smtClean="0"/>
              <a:t>Configuring access management for the fabric involves configuring authentication control points and planning access point resources for VN creation.</a:t>
            </a:r>
          </a:p>
          <a:p>
            <a:pPr lvl="1"/>
            <a:r>
              <a:rPr lang="en-US" dirty="0" smtClean="0"/>
              <a:t>The wired access point resource refers to switch interfaces to which terminals will connect, and the wireless access point resource refers to SSIDs with which terminals will associate.</a:t>
            </a:r>
          </a:p>
          <a:p>
            <a:pPr lvl="1"/>
            <a:endParaRPr lang="en-US" altLang="zh-CN" dirty="0" smtClean="0"/>
          </a:p>
          <a:p>
            <a:endParaRPr lang="en-US" altLang="zh-CN" dirty="0" smtClean="0"/>
          </a:p>
          <a:p>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33695830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326540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35484544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6811863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In large- and medium-sized campus networks, the virtualization solution is classified into the centralized gateway solution and distributed gateway solution based on the user gateway location. You can select a gateway solution when creating a fabric on iMaster NCE-Campus.</a:t>
            </a:r>
          </a:p>
          <a:p>
            <a:r>
              <a:rPr lang="en-US" smtClean="0"/>
              <a:t>In the centralized gateway solution, a border node functions as the gateway of all users, and all inter-subnet traffic is forwarded by the border node. In the distributed gateway solution, multiple edge nodes function as user gateways, and inter-subnet traffic is forwarded through these edge nodes.</a:t>
            </a:r>
            <a:endParaRPr lang="en-US" altLang="zh-CN" dirty="0" smtClean="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27181807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When designing the virtualization solution, first determine the gateway solution to be used. After the gateway solution is determined, you can perform end-to-end design on the entire campus network based on the selected gateway solution.</a:t>
            </a:r>
          </a:p>
          <a:p>
            <a:r>
              <a:rPr lang="en-US" smtClean="0"/>
              <a:t>The centralized gateway solution supports only one border node, whereas the distributed gateway solution supports multiple border nodes.</a:t>
            </a:r>
            <a:endParaRPr lang="en-US"/>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4162981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An Ethernet Network Processor (ENP) card is embedded with the Huawei-developed ENP. The card can function as a common LPU to provide data access and switching services and also as a WLAN AC to provide wireless access control functions. In this way, the card achieves wired and wireless convergence.</a:t>
            </a:r>
            <a:endParaRPr lang="en-US"/>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77125083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5306192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4687657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8753787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dirty="0" smtClean="0"/>
              <a:t>Terminals' network access traffic inside the campus network is forwarded through VXLAN tunnels. When the campus network needs to communicate with an external network, the data must pass through the border node. For example, a campus network communicates with an external network such as the Internet, DC, or another branch through the border node.</a:t>
            </a:r>
            <a:endParaRPr lang="en-US" altLang="zh-CN" dirty="0" smtClean="0"/>
          </a:p>
          <a:p>
            <a:pPr lvl="0"/>
            <a:r>
              <a:rPr lang="en-US" dirty="0" smtClean="0"/>
              <a:t>There are three interconnection modes between the fabric network and egress device: L3 shared egress, L3 exclusive egress, and L2 shared egress. The L3 shared egress mode is applicable to the scenario where the firewall does not need to perform security check on VNs and traffic of all VNs is transmitted in the same security zone. The L3 exclusive egress mode is suitable for the scenario where the firewall needs to perform security check on VNs and traffic of VNs is transmitted in multiple security zones. The L2 shared egress mode applies to the scenario where the user gateway must be located outside the fabric, and the border node and egress firewall are connected at Layer 2.</a:t>
            </a:r>
            <a:endParaRPr lang="en-US" altLang="zh-CN" dirty="0" smtClean="0"/>
          </a:p>
          <a:p>
            <a:pPr lvl="1"/>
            <a:r>
              <a:rPr lang="en-US" dirty="0" smtClean="0"/>
              <a:t>In L3 shared egress mode, all VNs shares the same VPN instance (VRF) when accessing an external network, and static routes or dynamic BGP routes can be used for route advertisement between the border node and egress firewall.</a:t>
            </a:r>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34762216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728663"/>
            <a:ext cx="5580063" cy="8990778"/>
          </a:xfrm>
        </p:spPr>
        <p:txBody>
          <a:bodyPr/>
          <a:lstStyle/>
          <a:p>
            <a:pPr lvl="2"/>
            <a:r>
              <a:rPr lang="en-US" altLang="zh-CN" dirty="0" smtClean="0"/>
              <a:t>Notes for static route design</a:t>
            </a:r>
          </a:p>
          <a:p>
            <a:pPr lvl="3"/>
            <a:r>
              <a:rPr lang="en-US" altLang="zh-CN" dirty="0" smtClean="0"/>
              <a:t>A border node learns global internal routes and it has a default route that points to the egress firewall.</a:t>
            </a:r>
          </a:p>
          <a:p>
            <a:pPr lvl="3"/>
            <a:r>
              <a:rPr lang="en-US" altLang="zh-CN" dirty="0" smtClean="0"/>
              <a:t>A VPN instance on the border node is configured with a static default route that points to the interface connected to the egress firewall.</a:t>
            </a:r>
          </a:p>
          <a:p>
            <a:pPr lvl="3"/>
            <a:r>
              <a:rPr lang="en-US" altLang="zh-CN" dirty="0" smtClean="0"/>
              <a:t>If there are multiple egress firewalls, you can deploy association between Network Quality Analysis (NQA) or Bidirectional Forwarding Detection (BFD) and static routes for route switching.</a:t>
            </a:r>
          </a:p>
          <a:p>
            <a:pPr lvl="2"/>
            <a:r>
              <a:rPr lang="en-US" altLang="zh-CN" dirty="0" smtClean="0"/>
              <a:t>Notes for BGP route design</a:t>
            </a:r>
          </a:p>
          <a:p>
            <a:pPr lvl="3"/>
            <a:r>
              <a:rPr lang="en-US" altLang="zh-CN" dirty="0" smtClean="0"/>
              <a:t>The border node establishes a BGP connection with a firewall, summarizes user routes in VPN instances, and imports the summarized routes to BGP.</a:t>
            </a:r>
          </a:p>
          <a:p>
            <a:pPr lvl="1"/>
            <a:r>
              <a:rPr lang="en-US" dirty="0" smtClean="0"/>
              <a:t>L3 exclusive egress mode: A firewall is partitioned into security zones with the same number as VPN instances and connects to the border node through physical interfaces or sub-interfaces. On the border node, a VPN instance is configured with a static default route that points to the corresponding physical interface or sub-interface of the security zone.</a:t>
            </a:r>
            <a:endParaRPr lang="en-US" altLang="zh-CN" dirty="0" smtClean="0"/>
          </a:p>
          <a:p>
            <a:pPr lvl="1"/>
            <a:r>
              <a:rPr lang="en-US" dirty="0" smtClean="0"/>
              <a:t>L2 shared egress mode: The border node connects to the egress device through a Layer 2 interface, and the egress device is used as the user gateway to provide access to the external network.</a:t>
            </a:r>
            <a:endParaRPr lang="en-US" altLang="zh-CN" dirty="0" smtClean="0"/>
          </a:p>
          <a:p>
            <a:r>
              <a:rPr lang="en-US" dirty="0" smtClean="0"/>
              <a:t>Application scenario:</a:t>
            </a:r>
            <a:endParaRPr lang="en-US" altLang="zh-CN" dirty="0" smtClean="0"/>
          </a:p>
          <a:p>
            <a:pPr lvl="1"/>
            <a:r>
              <a:rPr lang="en-US" dirty="0" smtClean="0"/>
              <a:t>Typically, there are only a few egress routes between the campus network and external network. Therefore, the L3 shared egress mode is recommended, and static routes are used for route advertisement between the border node and egress firewall.</a:t>
            </a:r>
            <a:endParaRPr lang="en-US" altLang="zh-CN" dirty="0" smtClean="0"/>
          </a:p>
          <a:p>
            <a:pPr lvl="1"/>
            <a:r>
              <a:rPr lang="en-US" dirty="0" smtClean="0"/>
              <a:t>When the egress firewall needs to perform security check on each VN based on security zones, the L3 exclusive egress mode can be used.</a:t>
            </a:r>
            <a:endParaRPr lang="en-US" altLang="zh-CN" dirty="0" smtClean="0"/>
          </a:p>
          <a:p>
            <a:pPr lvl="1"/>
            <a:r>
              <a:rPr lang="en-US" dirty="0" smtClean="0"/>
              <a:t>The L2 shared egress mode applies only to the scenario where the user gateway must be located outside the fabric. In higher education scenarios, if a BRAS is used as the user authentication point and </a:t>
            </a:r>
            <a:r>
              <a:rPr lang="en-US" dirty="0" err="1" smtClean="0"/>
              <a:t>PPPoE</a:t>
            </a:r>
            <a:r>
              <a:rPr lang="en-US" dirty="0" smtClean="0"/>
              <a:t> dialup is required on the network, the L2 shared egress mode can be used.</a:t>
            </a:r>
            <a:endParaRPr lang="en-US" altLang="zh-CN" dirty="0" smtClean="0"/>
          </a:p>
          <a:p>
            <a:endParaRPr lang="en-US" altLang="zh-CN" dirty="0"/>
          </a:p>
        </p:txBody>
      </p:sp>
    </p:spTree>
    <p:extLst>
      <p:ext uri="{BB962C8B-B14F-4D97-AF65-F5344CB8AC3E}">
        <p14:creationId xmlns:p14="http://schemas.microsoft.com/office/powerpoint/2010/main" val="197107357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385283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8875967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VN design:</a:t>
            </a:r>
            <a:endParaRPr lang="en-US" altLang="zh-CN" dirty="0" smtClean="0"/>
          </a:p>
          <a:p>
            <a:pPr lvl="1"/>
            <a:r>
              <a:rPr lang="en-US" dirty="0" smtClean="0"/>
              <a:t>VNs are generally divided based on services on a campus network. An independent service is assigned a VN, and VNs are isolated from each other by default. For example, on a school campus network, guest, teaching, </a:t>
            </a:r>
            <a:r>
              <a:rPr lang="en-US" dirty="0" err="1" smtClean="0"/>
              <a:t>IoT</a:t>
            </a:r>
            <a:r>
              <a:rPr lang="en-US" dirty="0" smtClean="0"/>
              <a:t>, and video surveillance services can each be assigned a separate VN. On an enterprise campus network, office network services, production network services, and R&amp;D services can be allocated to different VNs.</a:t>
            </a:r>
            <a:endParaRPr lang="en-US" altLang="zh-CN" dirty="0" smtClean="0"/>
          </a:p>
          <a:p>
            <a:pPr lvl="0"/>
            <a:r>
              <a:rPr lang="en-US" dirty="0" smtClean="0"/>
              <a:t>Policy design:</a:t>
            </a:r>
          </a:p>
          <a:p>
            <a:pPr lvl="1"/>
            <a:r>
              <a:rPr lang="en-US" dirty="0" smtClean="0"/>
              <a:t>Some isolation requirements caused by different user roles can be fulfilled by deploying policy control technologies (such as free mobility).</a:t>
            </a:r>
            <a:endParaRPr lang="en-US" altLang="zh-CN" dirty="0" smtClean="0"/>
          </a:p>
          <a:p>
            <a:pPr lvl="1"/>
            <a:r>
              <a:rPr lang="en-US" dirty="0" smtClean="0"/>
              <a:t>VNs are isolated by default. To enable mutual access between user groups within a VN, additional VN interworking configuration is required.</a:t>
            </a:r>
            <a:endParaRPr lang="en-US" altLang="zh-CN" dirty="0" smtClean="0"/>
          </a:p>
          <a:p>
            <a:r>
              <a:rPr lang="en-US" dirty="0" smtClean="0"/>
              <a:t>VN access design:</a:t>
            </a:r>
            <a:endParaRPr lang="en-US" altLang="zh-CN" dirty="0" smtClean="0"/>
          </a:p>
          <a:p>
            <a:pPr lvl="1"/>
            <a:r>
              <a:rPr lang="en-US" dirty="0" smtClean="0"/>
              <a:t>Service data enters from a physical network to a VN through an edge node. Service data of users enters different VNs depending on the VLANs to which users belong. Therefore, during network design, you need to plan the mappings between VLANs of physical networks and BDs of VNs, and configure VLANs for wired and wireless users.</a:t>
            </a:r>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48700177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728663"/>
            <a:ext cx="5580063" cy="8990778"/>
          </a:xfrm>
        </p:spPr>
        <p:txBody>
          <a:bodyPr/>
          <a:lstStyle/>
          <a:p>
            <a:r>
              <a:rPr lang="en-US" altLang="zh-CN" dirty="0"/>
              <a:t>5W1H:</a:t>
            </a:r>
          </a:p>
          <a:p>
            <a:pPr lvl="1"/>
            <a:r>
              <a:rPr lang="en-US" altLang="zh-CN" dirty="0"/>
              <a:t>Who: identity of an access user, for example, a company leader, a common employee, or a </a:t>
            </a:r>
            <a:r>
              <a:rPr lang="en-US" altLang="zh-CN" dirty="0" smtClean="0"/>
              <a:t>guest.</a:t>
            </a:r>
            <a:endParaRPr lang="en-US" altLang="zh-CN" dirty="0"/>
          </a:p>
          <a:p>
            <a:pPr lvl="1"/>
            <a:r>
              <a:rPr lang="en-US" altLang="zh-CN" dirty="0"/>
              <a:t>Where: user access location, for example, access from within the campus, or remote </a:t>
            </a:r>
            <a:r>
              <a:rPr lang="en-US" altLang="zh-CN" dirty="0" smtClean="0"/>
              <a:t>access.</a:t>
            </a:r>
            <a:endParaRPr lang="en-US" altLang="zh-CN" dirty="0"/>
          </a:p>
          <a:p>
            <a:pPr lvl="1"/>
            <a:r>
              <a:rPr lang="en-US" altLang="zh-CN" dirty="0"/>
              <a:t>What: type of the terminal used by the access user, for example, mobile phone or </a:t>
            </a:r>
            <a:r>
              <a:rPr lang="en-US" altLang="zh-CN" dirty="0" smtClean="0"/>
              <a:t>PC/laptop.</a:t>
            </a:r>
            <a:endParaRPr lang="en-US" altLang="zh-CN" dirty="0"/>
          </a:p>
          <a:p>
            <a:pPr lvl="1"/>
            <a:r>
              <a:rPr lang="en-US" altLang="zh-CN" dirty="0"/>
              <a:t>When: time when a user accesses the network, for example, whether the user accesses the network in the daytime or at </a:t>
            </a:r>
            <a:r>
              <a:rPr lang="en-US" altLang="zh-CN" dirty="0" smtClean="0"/>
              <a:t>night.</a:t>
            </a:r>
            <a:endParaRPr lang="en-US" altLang="zh-CN" dirty="0"/>
          </a:p>
          <a:p>
            <a:pPr lvl="1"/>
            <a:r>
              <a:rPr lang="en-US" altLang="zh-CN" dirty="0"/>
              <a:t>Whose: device owner, for example, whether the device is company-issued or </a:t>
            </a:r>
            <a:r>
              <a:rPr lang="en-US" altLang="zh-CN" dirty="0" smtClean="0"/>
              <a:t>BYOD.</a:t>
            </a:r>
            <a:endParaRPr lang="en-US" altLang="zh-CN" dirty="0"/>
          </a:p>
          <a:p>
            <a:pPr lvl="1"/>
            <a:r>
              <a:rPr lang="en-US" altLang="zh-CN" dirty="0"/>
              <a:t>How: access mode of a user, for example, wired or wireless </a:t>
            </a:r>
            <a:r>
              <a:rPr lang="en-US" altLang="zh-CN" dirty="0" smtClean="0"/>
              <a:t>access.</a:t>
            </a:r>
            <a:endParaRPr lang="en-US" altLang="zh-CN" dirty="0"/>
          </a:p>
          <a:p>
            <a:endParaRPr lang="zh-CN" altLang="en-US" dirty="0"/>
          </a:p>
        </p:txBody>
      </p:sp>
    </p:spTree>
    <p:extLst>
      <p:ext uri="{BB962C8B-B14F-4D97-AF65-F5344CB8AC3E}">
        <p14:creationId xmlns:p14="http://schemas.microsoft.com/office/powerpoint/2010/main" val="182480933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4535866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a:lnSpc>
                <a:spcPct val="114000"/>
              </a:lnSpc>
            </a:pPr>
            <a:r>
              <a:rPr lang="en-US" dirty="0" smtClean="0"/>
              <a:t>Application scenarios:</a:t>
            </a:r>
          </a:p>
          <a:p>
            <a:pPr lvl="1">
              <a:lnSpc>
                <a:spcPct val="114000"/>
              </a:lnSpc>
            </a:pPr>
            <a:r>
              <a:rPr lang="en-US" dirty="0" smtClean="0"/>
              <a:t>The static VLAN mode applies when terminals access the network at fixed locations and do not need to be authenticated. This access mode is more secure but lacks flexibility. When the locations of terminals change, you need to configure static VLANs again.</a:t>
            </a:r>
          </a:p>
          <a:p>
            <a:pPr lvl="1">
              <a:lnSpc>
                <a:spcPct val="114000"/>
              </a:lnSpc>
            </a:pPr>
            <a:r>
              <a:rPr lang="en-US" dirty="0" smtClean="0"/>
              <a:t>The dynamically authorized VLAN mode applies when terminals need to access the network from any place and need to be authenticated based on the VLAN information delivered during user authentication. This access mode is flexible and the configuration does not need to be changed when the locations of terminals change. Dynamic access is more automated, easy to manage and use, and is therefore recommended.</a:t>
            </a:r>
            <a:endParaRPr lang="en-US" altLang="zh-CN" dirty="0" smtClean="0"/>
          </a:p>
          <a:p>
            <a:pPr>
              <a:lnSpc>
                <a:spcPct val="114000"/>
              </a:lnSpc>
            </a:pPr>
            <a:r>
              <a:rPr lang="en-US" dirty="0" smtClean="0"/>
              <a:t>VN access design for wireless users:</a:t>
            </a:r>
            <a:endParaRPr lang="en-US" altLang="zh-CN" dirty="0" smtClean="0"/>
          </a:p>
          <a:p>
            <a:pPr lvl="1">
              <a:lnSpc>
                <a:spcPct val="114000"/>
              </a:lnSpc>
            </a:pPr>
            <a:r>
              <a:rPr lang="en-US" dirty="0" smtClean="0"/>
              <a:t>If distributed gateways are used and edge nodes have the native AC function deployed, traffic of wireless users is forwarded to the edge nodes through CAPWAP tunnels. After the edge nodes </a:t>
            </a:r>
            <a:r>
              <a:rPr lang="en-US" dirty="0" err="1" smtClean="0"/>
              <a:t>decapsulate</a:t>
            </a:r>
            <a:r>
              <a:rPr lang="en-US" dirty="0" smtClean="0"/>
              <a:t> CAPWAP packets, the </a:t>
            </a:r>
            <a:r>
              <a:rPr lang="en-US" dirty="0" err="1" smtClean="0"/>
              <a:t>decapsulated</a:t>
            </a:r>
            <a:r>
              <a:rPr lang="en-US" dirty="0" smtClean="0"/>
              <a:t> packets enter different VNs depending on the VLANs to which the wireless users belong.</a:t>
            </a:r>
          </a:p>
          <a:p>
            <a:pPr lvl="1">
              <a:lnSpc>
                <a:spcPct val="114000"/>
              </a:lnSpc>
            </a:pPr>
            <a:r>
              <a:rPr lang="en-US" dirty="0" smtClean="0"/>
              <a:t>If centralized gateways are used and border nodes have the native AC function deployed, it is recommended that traffic of wireless users be directly forwarded to the border nodes through CAPWAP tunnels. The border nodes then </a:t>
            </a:r>
            <a:r>
              <a:rPr lang="en-US" dirty="0" err="1" smtClean="0"/>
              <a:t>decapsulate</a:t>
            </a:r>
            <a:r>
              <a:rPr lang="en-US" dirty="0" smtClean="0"/>
              <a:t> CAPWAP packets and forward them to different BDs based on the VLANs. The administrator needs to configure different VLAN ranges for wired and wireless terminals. The VLANs of wired terminals are bound to BDs on the edge nodes, whereas the VLANs of wireless terminals are bound to BDs on the border nodes.</a:t>
            </a:r>
          </a:p>
          <a:p>
            <a:pPr lvl="1">
              <a:lnSpc>
                <a:spcPct val="114000"/>
              </a:lnSpc>
            </a:pPr>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07288682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Inter-VN communication can be implemented through a border node or an external gateway.</a:t>
            </a:r>
            <a:endParaRPr lang="en-US" altLang="zh-CN" smtClean="0"/>
          </a:p>
          <a:p>
            <a:pPr lvl="1"/>
            <a:r>
              <a:rPr lang="en-US" smtClean="0"/>
              <a:t>Through a border node</a:t>
            </a:r>
            <a:endParaRPr lang="en-US" altLang="zh-CN" smtClean="0"/>
          </a:p>
          <a:p>
            <a:pPr lvl="2"/>
            <a:r>
              <a:rPr lang="en-US" smtClean="0"/>
              <a:t>If two VNs belong to the same security zone and have low security control requirements, devices on the two VNs can directly communicate with each other through a border node. In addition, permission control can be implemented based on the free mobility policy. To implement communication between VNs, the border node needs to import their respective network segment routes that are reachable to each other.</a:t>
            </a:r>
            <a:endParaRPr lang="en-US" altLang="zh-CN" smtClean="0"/>
          </a:p>
          <a:p>
            <a:pPr lvl="1"/>
            <a:r>
              <a:rPr lang="en-US" smtClean="0"/>
              <a:t>Through an external gateway</a:t>
            </a:r>
            <a:endParaRPr lang="en-US" altLang="zh-CN" smtClean="0"/>
          </a:p>
          <a:p>
            <a:pPr lvl="2"/>
            <a:r>
              <a:rPr lang="en-US" smtClean="0"/>
              <a:t>If two VNs belong to different security zones and have high security control requirements, it is recommended that devices on the two VNs communicate through an external gateway (a firewall) and that a security zone policy be configured on the firewall for permission control.</a:t>
            </a:r>
            <a:endParaRPr lang="en-US" altLang="zh-CN" dirty="0" smtClean="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33035103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Each VN corresponds to a VRF.</a:t>
            </a:r>
            <a:endParaRPr lang="en-US" altLang="zh-CN" smtClean="0">
              <a:sym typeface="Huawei Sans" panose="020C0503030203020204" pitchFamily="34" charset="0"/>
            </a:endParaRPr>
          </a:p>
          <a:p>
            <a:r>
              <a:rPr lang="en-US" altLang="zh-CN" smtClean="0"/>
              <a:t>Each VN corresponds to multiple subnets, and each subnet corresponds to a BD and VNI.</a:t>
            </a:r>
            <a:endParaRPr lang="en-US" altLang="zh-CN" smtClean="0">
              <a:sym typeface="Huawei Sans" panose="020C0503030203020204" pitchFamily="34" charset="0"/>
            </a:endParaRPr>
          </a:p>
          <a:p>
            <a:r>
              <a:rPr lang="en-US" altLang="zh-CN" smtClean="0"/>
              <a:t>Traffic from a terminal enters the VN based on the VLAN to which the terminal belongs.</a:t>
            </a:r>
            <a:endParaRPr lang="en-US" altLang="zh-CN" smtClean="0">
              <a:sym typeface="Huawei Sans" panose="020C0503030203020204" pitchFamily="34" charset="0"/>
            </a:endParaRPr>
          </a:p>
          <a:p>
            <a:endParaRPr lang="zh-CN" alt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14259439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480946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24559883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dirty="0" smtClean="0"/>
              <a:t>If 802.1X or MAC address authentication (Layer 2 authentication technologies) is used, the authentication point must be on the same network segment as the user host. It is recommended that the access device function as the authentication point. </a:t>
            </a:r>
            <a:endParaRPr lang="en-US" altLang="zh-CN" dirty="0" smtClean="0">
              <a:sym typeface="Huawei Sans" panose="020C0503030203020204" pitchFamily="34" charset="0"/>
            </a:endParaRPr>
          </a:p>
          <a:p>
            <a:pPr lvl="1"/>
            <a:r>
              <a:rPr lang="en-US" dirty="0" smtClean="0"/>
              <a:t>If a large number of access devices are deployed, the aggregation or core device needs to be deployed as the authentication point. You can also deploy policy association. The gateway functions as the authentication control point, and the access device functions as the authentication enforcement point, thereby simplifying policy deployment.</a:t>
            </a:r>
            <a:endParaRPr lang="en-US" altLang="zh-CN" dirty="0" smtClean="0">
              <a:sym typeface="Huawei Sans" panose="020C0503030203020204" pitchFamily="34" charset="0"/>
            </a:endParaRPr>
          </a:p>
          <a:p>
            <a:r>
              <a:rPr lang="en-US" dirty="0" smtClean="0"/>
              <a:t>If Portal authentication is used, the authentication point can be deployed anywhere as long as it is routable to the user host. Layer 2 Portal authentication is recommended.</a:t>
            </a:r>
          </a:p>
          <a:p>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639623449"/>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494316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5895118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55381728"/>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85837039"/>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An inter-group policy directly reflects whether two security groups can communicate with each other. When planning an inter-group policy, simply set the inter-group policy to permit or deny based on whether the two groups can communicate with each other. The administrator can configure inter-group policies through an intuitive policy control matrix on iMaster NCE-Campus. If no inter-group policy is created between source and destination security groups, the default policy between them is permit.</a:t>
            </a:r>
          </a:p>
          <a:p>
            <a:r>
              <a:rPr lang="en-US" dirty="0" smtClean="0"/>
              <a:t>Take the policy direction into account when planning inter-group policies. Typically, packets are transmitted in two directions between two terminals.</a:t>
            </a:r>
          </a:p>
          <a:p>
            <a:pPr lvl="1"/>
            <a:r>
              <a:rPr lang="en-US" dirty="0" smtClean="0"/>
              <a:t>Huawei switches consider that traffic from A to B is unrelated to traffic from B to A, so they match policies for the two types of traffic separately and determine whether to forward the traffic based on the corresponding policies. This means that a Huawei switch enforces policies on a packet by considering only the source and destination security groups of that packet. For example, the policy "A -&gt;B permit, B -&gt; A deny" means that all packets sent from A to B will be permitted, whereas all packets sent from B to A will be discarded, regardless of whether A or B initiates the access. The default inter-group policy on a switch is permit.</a:t>
            </a:r>
          </a:p>
          <a:p>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413254140"/>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If an authentication point and policy enforcement point are deployed on different devices, the IP-security group entries of authenticated users need to be pushed to the specified policy enforcement point. To achieve this, the administrator needs to configure IP-security group entry subscription, that is, specify to which policy enforcement point the IP-security group entries of a certain network segment or security group need to be pushed.</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75364943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201354805"/>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25979469"/>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27060499"/>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10639543"/>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7784191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768419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4" name="备注占位符 3"/>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1850628380"/>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On large- and medium-sized campus networks, access terminals include smart terminals (such as PCs and mobile phones) and dumb terminals (such as IP phones, printers, and IP cameras). Currently, terminal management on campus networks faces the following challenges:</a:t>
            </a:r>
          </a:p>
          <a:p>
            <a:pPr lvl="1"/>
            <a:r>
              <a:rPr lang="en-US" dirty="0" smtClean="0"/>
              <a:t>The network management system (NMS) can only display the IP and MAC addresses of access terminals, but cannot identify the specific terminal type. As a result, the NMS cannot provide refined management for network terminals.</a:t>
            </a:r>
          </a:p>
          <a:p>
            <a:pPr lvl="1"/>
            <a:r>
              <a:rPr lang="en-US" dirty="0" smtClean="0"/>
              <a:t>Network service configurations and policies vary according to the terminal type. Consequently, administrators need to manually configure different services and policies for each type of service terminals, complicating service deployment and operations.</a:t>
            </a:r>
          </a:p>
          <a:p>
            <a:pPr lvl="0"/>
            <a:r>
              <a:rPr lang="en-US" dirty="0" smtClean="0"/>
              <a:t>To address these challenges, Huawei provides the automatic terminal identification and policy delivery solution, which delivers the following functions:</a:t>
            </a:r>
          </a:p>
          <a:p>
            <a:pPr lvl="1"/>
            <a:r>
              <a:rPr lang="en-US" dirty="0" smtClean="0"/>
              <a:t>iMaster NCE-Campus can display the network-wide terminal types and operating systems, for example, dumb terminals including printers, IP cameras, smart all-in-one card, and access control system. iMaster NCE-Campus can also collect statistics and display traffic by terminal type.</a:t>
            </a:r>
          </a:p>
          <a:p>
            <a:pPr lvl="1"/>
            <a:r>
              <a:rPr lang="en-US" dirty="0" smtClean="0"/>
              <a:t>Administrators do not need to manually configure different services and policies for different types of dumb terminals such as IP phones, printers, and IP cameras on the campus network. iMaster NCE-Campus can automatically identify these terminals and deliver the corresponding admission policies and service configurations to them.</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070414634"/>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In this slide, "general scenarios" refer to authentication, non-authentication, and dynamic/static IP address assignment scenarios.</a:t>
            </a:r>
            <a:endParaRPr lang="en-US" altLang="zh-CN" smtClean="0"/>
          </a:p>
          <a:p>
            <a:pPr lvl="0"/>
            <a:r>
              <a:rPr lang="en-US" smtClean="0"/>
              <a:t>In non-authentication scenarios, iMaster NCE-Campus can display information about wired terminals only after the ARP snooping function is enabled on access devices.</a:t>
            </a:r>
            <a:endParaRPr lang="en-US" altLang="zh-CN" dirty="0" smtClean="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3995191"/>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61466344"/>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It is recommended that </a:t>
            </a:r>
            <a:r>
              <a:rPr lang="en-US" altLang="zh-CN" smtClean="0"/>
              <a:t>admission </a:t>
            </a:r>
            <a:r>
              <a:rPr lang="en-US" smtClean="0"/>
              <a:t>and authorization policies be automatically delivered to dumb terminals (such as printers, IP phones, and IP cameras) based on terminal types. This helps implement automatic service provisioning and plug-and-play for dumb terminals.</a:t>
            </a:r>
            <a:endParaRPr lang="en-US" altLang="zh-CN" smtClean="0"/>
          </a:p>
          <a:p>
            <a:pPr lvl="0"/>
            <a:endParaRPr lang="en-US" altLang="zh-CN" dirty="0" smtClean="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669873353"/>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93092844"/>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On a large- or medium-sized campus network, the WLAN typically uses the "AC + Fit AP" networking architecture. An AC can be deployed in in-path or off-path mode, depending on its location. A native AC (integrated on a switch) must be deployed in in-path mode, whereas a standalone AC can be deployed in either in-path or off-path mode (off-path mode is recommended).</a:t>
            </a:r>
            <a:endParaRPr lang="en-US" altLang="zh-CN" dirty="0" smtClean="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420365964"/>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a:lnSpc>
                <a:spcPct val="100000"/>
              </a:lnSpc>
            </a:pPr>
            <a:r>
              <a:rPr lang="en-US" dirty="0" smtClean="0"/>
              <a:t>Description of Scenario 1:</a:t>
            </a:r>
            <a:endParaRPr lang="en-US" altLang="zh-CN" dirty="0" smtClean="0"/>
          </a:p>
          <a:p>
            <a:pPr lvl="1">
              <a:lnSpc>
                <a:spcPct val="100000"/>
              </a:lnSpc>
            </a:pPr>
            <a:r>
              <a:rPr lang="en-US" dirty="0" smtClean="0"/>
              <a:t>User gateway:</a:t>
            </a:r>
            <a:endParaRPr lang="en-US" altLang="zh-CN" dirty="0" smtClean="0"/>
          </a:p>
          <a:p>
            <a:pPr lvl="2">
              <a:lnSpc>
                <a:spcPct val="100000"/>
              </a:lnSpc>
            </a:pPr>
            <a:r>
              <a:rPr lang="en-US" dirty="0" smtClean="0"/>
              <a:t>Edge node</a:t>
            </a:r>
          </a:p>
          <a:p>
            <a:pPr lvl="1">
              <a:lnSpc>
                <a:spcPct val="100000"/>
              </a:lnSpc>
            </a:pPr>
            <a:r>
              <a:rPr lang="en-US" dirty="0" smtClean="0"/>
              <a:t>Authentication point:</a:t>
            </a:r>
            <a:endParaRPr lang="en-US" altLang="zh-CN" dirty="0" smtClean="0"/>
          </a:p>
          <a:p>
            <a:pPr lvl="2">
              <a:lnSpc>
                <a:spcPct val="100000"/>
              </a:lnSpc>
            </a:pPr>
            <a:r>
              <a:rPr lang="en-US" dirty="0" smtClean="0"/>
              <a:t>Wired users: edge node; Wireless users: edge node (native AC)</a:t>
            </a:r>
          </a:p>
          <a:p>
            <a:pPr lvl="1">
              <a:lnSpc>
                <a:spcPct val="100000"/>
              </a:lnSpc>
            </a:pPr>
            <a:r>
              <a:rPr lang="en-US" dirty="0" smtClean="0"/>
              <a:t>Forwarding mode:</a:t>
            </a:r>
          </a:p>
          <a:p>
            <a:pPr lvl="2">
              <a:lnSpc>
                <a:spcPct val="100000"/>
              </a:lnSpc>
            </a:pPr>
            <a:r>
              <a:rPr lang="en-US" dirty="0" smtClean="0"/>
              <a:t>Wired traffic: Traffic enters VNs through the edge node, and free mobility policies are enforced on the edge node.</a:t>
            </a:r>
          </a:p>
          <a:p>
            <a:pPr lvl="2">
              <a:lnSpc>
                <a:spcPct val="100000"/>
              </a:lnSpc>
            </a:pPr>
            <a:r>
              <a:rPr lang="en-US" dirty="0" smtClean="0"/>
              <a:t>Wireless traffic: Free mobility policies are enforced on the edge node. The tunnel forwarding mode is recommended. Traffic enters VNs through the native AC (edge node).</a:t>
            </a:r>
            <a:endParaRPr lang="en-US" altLang="zh-CN" dirty="0" smtClean="0"/>
          </a:p>
          <a:p>
            <a:pPr lvl="0">
              <a:lnSpc>
                <a:spcPct val="100000"/>
              </a:lnSpc>
            </a:pPr>
            <a:r>
              <a:rPr lang="en-US" dirty="0" smtClean="0"/>
              <a:t>Description of Scenario 2:</a:t>
            </a:r>
            <a:endParaRPr lang="en-US" altLang="zh-CN" dirty="0" smtClean="0"/>
          </a:p>
          <a:p>
            <a:pPr lvl="1">
              <a:lnSpc>
                <a:spcPct val="100000"/>
              </a:lnSpc>
            </a:pPr>
            <a:r>
              <a:rPr lang="en-US" dirty="0" smtClean="0"/>
              <a:t>User gateway:</a:t>
            </a:r>
            <a:endParaRPr lang="en-US" altLang="zh-CN" dirty="0" smtClean="0"/>
          </a:p>
          <a:p>
            <a:pPr lvl="2">
              <a:lnSpc>
                <a:spcPct val="100000"/>
              </a:lnSpc>
            </a:pPr>
            <a:r>
              <a:rPr lang="en-US" dirty="0" smtClean="0"/>
              <a:t>Wired users: edge node; Wireless users: border node (in tunnel forwarding mode)</a:t>
            </a:r>
          </a:p>
          <a:p>
            <a:pPr lvl="1">
              <a:lnSpc>
                <a:spcPct val="100000"/>
              </a:lnSpc>
            </a:pPr>
            <a:r>
              <a:rPr lang="en-US" dirty="0" smtClean="0"/>
              <a:t>Authentication point:</a:t>
            </a:r>
            <a:endParaRPr lang="en-US" altLang="zh-CN" dirty="0" smtClean="0"/>
          </a:p>
          <a:p>
            <a:pPr lvl="2">
              <a:lnSpc>
                <a:spcPct val="100000"/>
              </a:lnSpc>
            </a:pPr>
            <a:r>
              <a:rPr lang="en-US" dirty="0" smtClean="0"/>
              <a:t>Wired users: edge node; Wireless users: border node (native AC)</a:t>
            </a:r>
          </a:p>
          <a:p>
            <a:pPr lvl="1">
              <a:lnSpc>
                <a:spcPct val="100000"/>
              </a:lnSpc>
            </a:pPr>
            <a:r>
              <a:rPr lang="en-US" dirty="0" smtClean="0"/>
              <a:t>Forwarding mode:</a:t>
            </a:r>
          </a:p>
          <a:p>
            <a:pPr lvl="2">
              <a:lnSpc>
                <a:spcPct val="100000"/>
              </a:lnSpc>
            </a:pPr>
            <a:r>
              <a:rPr lang="en-US" dirty="0" smtClean="0"/>
              <a:t>Wired traffic: Traffic enters VNs through the edge node, and free mobility policies are enforced on the edge node.</a:t>
            </a:r>
          </a:p>
          <a:p>
            <a:pPr lvl="2">
              <a:lnSpc>
                <a:spcPct val="100000"/>
              </a:lnSpc>
            </a:pPr>
            <a:r>
              <a:rPr lang="en-US" dirty="0" smtClean="0"/>
              <a:t>Wireless traffic: Free mobility policies are enforced on the border node. The tunnel forwarding mode is recommended. Traffic enters VNs through the border node (native AC).</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231270844"/>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Scenario description:</a:t>
            </a:r>
            <a:endParaRPr lang="en-US" altLang="zh-CN" smtClean="0"/>
          </a:p>
          <a:p>
            <a:pPr lvl="1"/>
            <a:r>
              <a:rPr lang="en-US" smtClean="0"/>
              <a:t>User gateway:</a:t>
            </a:r>
            <a:endParaRPr lang="en-US" altLang="zh-CN" smtClean="0"/>
          </a:p>
          <a:p>
            <a:pPr lvl="2"/>
            <a:r>
              <a:rPr lang="en-US" smtClean="0"/>
              <a:t>Border node</a:t>
            </a:r>
          </a:p>
          <a:p>
            <a:pPr lvl="1"/>
            <a:r>
              <a:rPr lang="en-US" smtClean="0"/>
              <a:t>Authentication point:</a:t>
            </a:r>
            <a:endParaRPr lang="en-US" altLang="zh-CN" smtClean="0"/>
          </a:p>
          <a:p>
            <a:pPr lvl="2"/>
            <a:r>
              <a:rPr lang="en-US" smtClean="0"/>
              <a:t>Wired users: edge node; Wireless users: border node (native AC)</a:t>
            </a:r>
          </a:p>
          <a:p>
            <a:pPr lvl="1"/>
            <a:r>
              <a:rPr lang="en-US" smtClean="0"/>
              <a:t>Forwarding mode:</a:t>
            </a:r>
          </a:p>
          <a:p>
            <a:pPr lvl="2"/>
            <a:r>
              <a:rPr lang="en-US" smtClean="0"/>
              <a:t>Wired traffic: Traffic enters VNs through the edge node, and free mobility policies are enforced on the edge node.</a:t>
            </a:r>
          </a:p>
          <a:p>
            <a:pPr lvl="2"/>
            <a:r>
              <a:rPr lang="en-US" smtClean="0"/>
              <a:t>Wireless traffic: Free mobility policies are enforced on the border node. The tunnel forwarding mode is recommended. Traffic enters VNs through the border node (native AC).</a:t>
            </a:r>
          </a:p>
          <a:p>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643906841"/>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4300482"/>
            <a:ext cx="5580063" cy="5626155"/>
          </a:xfrm>
        </p:spPr>
        <p:txBody>
          <a:bodyPr/>
          <a:lstStyle/>
          <a:p>
            <a:pPr>
              <a:lnSpc>
                <a:spcPct val="100000"/>
              </a:lnSpc>
            </a:pPr>
            <a:r>
              <a:rPr lang="en-US" dirty="0" smtClean="0"/>
              <a:t>Description of the centralized gateway scenario:</a:t>
            </a:r>
            <a:endParaRPr lang="en-US" altLang="zh-CN" dirty="0" smtClean="0"/>
          </a:p>
          <a:p>
            <a:pPr lvl="1">
              <a:lnSpc>
                <a:spcPct val="100000"/>
              </a:lnSpc>
            </a:pPr>
            <a:r>
              <a:rPr lang="en-US" dirty="0" smtClean="0"/>
              <a:t>User gateway:</a:t>
            </a:r>
            <a:endParaRPr lang="en-US" altLang="zh-CN" dirty="0" smtClean="0"/>
          </a:p>
          <a:p>
            <a:pPr lvl="2">
              <a:lnSpc>
                <a:spcPct val="100000"/>
              </a:lnSpc>
            </a:pPr>
            <a:r>
              <a:rPr lang="en-US" dirty="0" smtClean="0"/>
              <a:t>Border node</a:t>
            </a:r>
          </a:p>
          <a:p>
            <a:pPr lvl="1">
              <a:lnSpc>
                <a:spcPct val="100000"/>
              </a:lnSpc>
            </a:pPr>
            <a:r>
              <a:rPr lang="en-US" dirty="0" smtClean="0"/>
              <a:t>Authentication point:</a:t>
            </a:r>
            <a:endParaRPr lang="en-US" altLang="zh-CN" dirty="0" smtClean="0"/>
          </a:p>
          <a:p>
            <a:pPr lvl="2">
              <a:lnSpc>
                <a:spcPct val="100000"/>
              </a:lnSpc>
            </a:pPr>
            <a:r>
              <a:rPr lang="en-US" dirty="0" smtClean="0"/>
              <a:t>Wired users: edge node; Wireless users: standalone AC</a:t>
            </a:r>
          </a:p>
          <a:p>
            <a:pPr lvl="1">
              <a:lnSpc>
                <a:spcPct val="100000"/>
              </a:lnSpc>
            </a:pPr>
            <a:r>
              <a:rPr lang="en-US" dirty="0" smtClean="0"/>
              <a:t>Forwarding mode:</a:t>
            </a:r>
          </a:p>
          <a:p>
            <a:pPr lvl="2">
              <a:lnSpc>
                <a:spcPct val="100000"/>
              </a:lnSpc>
            </a:pPr>
            <a:r>
              <a:rPr lang="en-US" dirty="0" smtClean="0"/>
              <a:t>Wired traffic: Traffic enters VNs through the edge node, and free mobility policies are enforced on the edge node.</a:t>
            </a:r>
          </a:p>
          <a:p>
            <a:pPr lvl="2">
              <a:lnSpc>
                <a:spcPct val="100000"/>
              </a:lnSpc>
            </a:pPr>
            <a:r>
              <a:rPr lang="en-US" dirty="0" smtClean="0"/>
              <a:t>Wireless traffic: Free mobility policies are enforced on the border node (the border node needs to subscribe to IP-security group entries). The tunnel forwarding mode is recommended. Traffic enters VNs through the border node (traffic is forwarded from the standalone AC to the border node and then enters VNs).</a:t>
            </a:r>
          </a:p>
          <a:p>
            <a:pPr>
              <a:lnSpc>
                <a:spcPct val="100000"/>
              </a:lnSpc>
            </a:pPr>
            <a:r>
              <a:rPr lang="en-US" dirty="0" smtClean="0"/>
              <a:t>Description of the distributed gateway scenario:</a:t>
            </a:r>
            <a:endParaRPr lang="en-US" altLang="zh-CN" dirty="0" smtClean="0"/>
          </a:p>
          <a:p>
            <a:pPr lvl="1">
              <a:lnSpc>
                <a:spcPct val="100000"/>
              </a:lnSpc>
            </a:pPr>
            <a:r>
              <a:rPr lang="en-US" dirty="0" smtClean="0"/>
              <a:t>User gateway:</a:t>
            </a:r>
          </a:p>
          <a:p>
            <a:pPr lvl="2">
              <a:lnSpc>
                <a:spcPct val="100000"/>
              </a:lnSpc>
            </a:pPr>
            <a:r>
              <a:rPr lang="en-US" dirty="0" smtClean="0"/>
              <a:t>Wired users: edge node; Wireless users: border node (in tunnel forwarding mode)</a:t>
            </a:r>
          </a:p>
          <a:p>
            <a:pPr lvl="1">
              <a:lnSpc>
                <a:spcPct val="100000"/>
              </a:lnSpc>
            </a:pPr>
            <a:r>
              <a:rPr lang="en-US" dirty="0" smtClean="0"/>
              <a:t>Authentication point:</a:t>
            </a:r>
            <a:endParaRPr lang="en-US" altLang="zh-CN" dirty="0" smtClean="0"/>
          </a:p>
          <a:p>
            <a:pPr lvl="2">
              <a:lnSpc>
                <a:spcPct val="100000"/>
              </a:lnSpc>
            </a:pPr>
            <a:r>
              <a:rPr lang="en-US" dirty="0" smtClean="0"/>
              <a:t>Wired users: edge node; Wireless users: AC</a:t>
            </a:r>
          </a:p>
          <a:p>
            <a:pPr lvl="1">
              <a:lnSpc>
                <a:spcPct val="100000"/>
              </a:lnSpc>
            </a:pPr>
            <a:r>
              <a:rPr lang="en-US" dirty="0" smtClean="0"/>
              <a:t>Forwarding mode:</a:t>
            </a:r>
          </a:p>
          <a:p>
            <a:pPr lvl="2">
              <a:lnSpc>
                <a:spcPct val="100000"/>
              </a:lnSpc>
            </a:pPr>
            <a:r>
              <a:rPr lang="en-US" dirty="0" smtClean="0"/>
              <a:t>Wired traffic: Traffic enters VNs through the edge node, and free mobility policies are enforced on the edge node.</a:t>
            </a:r>
          </a:p>
          <a:p>
            <a:pPr lvl="2">
              <a:lnSpc>
                <a:spcPct val="100000"/>
              </a:lnSpc>
            </a:pPr>
            <a:r>
              <a:rPr lang="en-US" dirty="0" smtClean="0"/>
              <a:t>Wireless traffic: The tunnel forwarding mode is recommended. Traffic enters VNs through the border node, and the border node enforces free mobility policies (the border node needs to subscribe to IP-security group entries).</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951889869"/>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973480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Managed service provider (MSP): delivers and manages network-based services, applications, and devices. The serviced objects include enterprises, residential areas, and other service providers.</a:t>
            </a:r>
            <a:endParaRPr lang="en-US" altLang="zh-CN" dirty="0" smtClean="0"/>
          </a:p>
          <a:p>
            <a:r>
              <a:rPr lang="en-US" dirty="0" smtClean="0"/>
              <a:t>Perpetual license + </a:t>
            </a:r>
            <a:r>
              <a:rPr lang="en-US" dirty="0" err="1" smtClean="0"/>
              <a:t>SnS</a:t>
            </a:r>
            <a:r>
              <a:rPr lang="en-US" dirty="0" smtClean="0"/>
              <a:t>: The perpetual license is sold together with </a:t>
            </a:r>
            <a:r>
              <a:rPr lang="en-US" dirty="0" err="1" smtClean="0"/>
              <a:t>SnS</a:t>
            </a:r>
            <a:r>
              <a:rPr lang="en-US" dirty="0" smtClean="0"/>
              <a:t> services, such as software patches, software upgrades (including new features of new releases), and remote support. In the perpetual license + </a:t>
            </a:r>
            <a:r>
              <a:rPr lang="en-US" dirty="0" err="1" smtClean="0"/>
              <a:t>SnS</a:t>
            </a:r>
            <a:r>
              <a:rPr lang="en-US" dirty="0" smtClean="0"/>
              <a:t> mode, a customer needs to pay </a:t>
            </a:r>
            <a:r>
              <a:rPr lang="en-US" dirty="0" err="1" smtClean="0"/>
              <a:t>SnS</a:t>
            </a:r>
            <a:r>
              <a:rPr lang="en-US" dirty="0" smtClean="0"/>
              <a:t> fee for a certain period of time, in addition to purchasing the license upon the first purchase. If the customer does not renew the </a:t>
            </a:r>
            <a:r>
              <a:rPr lang="en-US" dirty="0" err="1" smtClean="0"/>
              <a:t>SnS</a:t>
            </a:r>
            <a:r>
              <a:rPr lang="en-US" dirty="0" smtClean="0"/>
              <a:t> annual fee after it expires, the customer can only use functions provided in the license for the current version and cannot use the service functions covered in the </a:t>
            </a:r>
            <a:r>
              <a:rPr lang="en-US" dirty="0" err="1" smtClean="0"/>
              <a:t>SnS</a:t>
            </a:r>
            <a:r>
              <a:rPr lang="en-US" dirty="0" smtClean="0"/>
              <a:t> annual fee.</a:t>
            </a:r>
            <a:endParaRPr lang="en-US" altLang="zh-CN" dirty="0" smtClean="0"/>
          </a:p>
          <a:p>
            <a:r>
              <a:rPr lang="en-US" dirty="0" smtClean="0"/>
              <a:t>SaaS mode: MSPs are responsible for deploying or leasing hardware infrastructure, and O&amp;M and management of the hardware and software. Software is provided for customers as cloud services and customers need to periodically pay for the cloud services.</a:t>
            </a:r>
            <a:endParaRPr lang="en-US" altLang="zh-CN" dirty="0" smtClean="0"/>
          </a:p>
          <a:p>
            <a:r>
              <a:rPr lang="en-US" dirty="0" smtClean="0"/>
              <a:t>Term Based License (TBL) mode: This mode differs from the perpetual license + </a:t>
            </a:r>
            <a:r>
              <a:rPr lang="en-US" dirty="0" err="1" smtClean="0"/>
              <a:t>SnS</a:t>
            </a:r>
            <a:r>
              <a:rPr lang="en-US" dirty="0" smtClean="0"/>
              <a:t> mode in that the licenses purchased by customers have limited validity periods. If a customer does not renew the subscription after the license expires, the customer can no longer use the software product.</a:t>
            </a:r>
            <a:endParaRPr lang="en-US" altLang="zh-CN" dirty="0" smtClean="0"/>
          </a:p>
          <a:p>
            <a:r>
              <a:rPr lang="en-US" dirty="0" err="1" smtClean="0"/>
              <a:t>SnS</a:t>
            </a:r>
            <a:r>
              <a:rPr lang="en-US" dirty="0" smtClean="0"/>
              <a:t>: refers to </a:t>
            </a:r>
            <a:r>
              <a:rPr lang="en-US" altLang="zh-CN" dirty="0" smtClean="0"/>
              <a:t>Subscription and Support. </a:t>
            </a:r>
            <a:r>
              <a:rPr lang="en-US" dirty="0" smtClean="0"/>
              <a:t>It consists of two parts: software support and software subscription. The complete software charging mode consists of the annual software </a:t>
            </a:r>
            <a:r>
              <a:rPr lang="en-US" dirty="0" err="1" smtClean="0"/>
              <a:t>SnS</a:t>
            </a:r>
            <a:r>
              <a:rPr lang="en-US" dirty="0" smtClean="0"/>
              <a:t> fee and software license fee.</a:t>
            </a:r>
            <a:endParaRPr lang="en-US" altLang="zh-CN" dirty="0" smtClean="0"/>
          </a:p>
          <a:p>
            <a:r>
              <a:rPr lang="en-US" dirty="0" smtClean="0"/>
              <a:t>Note: This course uses the </a:t>
            </a:r>
            <a:r>
              <a:rPr lang="en-US" dirty="0" err="1" smtClean="0"/>
              <a:t>on-premise</a:t>
            </a:r>
            <a:r>
              <a:rPr lang="en-US" dirty="0" smtClean="0"/>
              <a:t> deployment as an example.</a:t>
            </a:r>
            <a:endParaRPr lang="en-US" altLang="zh-CN" dirty="0" smtClean="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660918088"/>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52336230"/>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On a traditional campus network, the intranet is often considered secure, and threats mainly come from external networks. Firewalls are often deployed to ensure security on campus borders. As security challenges increase, border defense at the egress cannot meet requirements. The security model needs to shift from passive into proactive and the security scope needs to be expanded from external networks to the intranet to solve security problems from the source (terminals), improving enterprise-wide information security level.</a:t>
            </a:r>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194085816"/>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18090041"/>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a:lnSpc>
                <a:spcPct val="114000"/>
              </a:lnSpc>
            </a:pPr>
            <a:r>
              <a:rPr lang="en-US" dirty="0" smtClean="0"/>
              <a:t>Security measures:</a:t>
            </a:r>
            <a:endParaRPr lang="en-US" altLang="zh-CN" dirty="0" smtClean="0"/>
          </a:p>
          <a:p>
            <a:pPr lvl="1">
              <a:lnSpc>
                <a:spcPct val="114000"/>
              </a:lnSpc>
            </a:pPr>
            <a:r>
              <a:rPr lang="en-US" dirty="0" smtClean="0"/>
              <a:t>Enable traffic suppression and storm control.</a:t>
            </a:r>
            <a:endParaRPr lang="en-US" altLang="zh-CN" dirty="0" smtClean="0"/>
          </a:p>
          <a:p>
            <a:pPr lvl="2">
              <a:lnSpc>
                <a:spcPct val="114000"/>
              </a:lnSpc>
            </a:pPr>
            <a:r>
              <a:rPr lang="en-US" dirty="0" smtClean="0"/>
              <a:t>Control broadcast, multicast, and unknown unicast packets to prevent broadcast storms. Traffic suppression limits the traffic using the configured threshold, and storm control blocks the traffic by shutting down interfaces.</a:t>
            </a:r>
          </a:p>
          <a:p>
            <a:pPr lvl="1">
              <a:lnSpc>
                <a:spcPct val="114000"/>
              </a:lnSpc>
            </a:pPr>
            <a:r>
              <a:rPr lang="en-US" dirty="0" smtClean="0"/>
              <a:t>Enable DHCP snooping and configure uplink interfaces as trusted interfaces.</a:t>
            </a:r>
            <a:endParaRPr lang="en-US" altLang="zh-CN" dirty="0" smtClean="0"/>
          </a:p>
          <a:p>
            <a:pPr lvl="2">
              <a:lnSpc>
                <a:spcPct val="114000"/>
              </a:lnSpc>
            </a:pPr>
            <a:r>
              <a:rPr lang="en-US" dirty="0" smtClean="0"/>
              <a:t>DHCP snooping defends against bogus DHCP server attacks, DHCP server </a:t>
            </a:r>
            <a:r>
              <a:rPr lang="en-US" dirty="0" err="1" smtClean="0"/>
              <a:t>DoS</a:t>
            </a:r>
            <a:r>
              <a:rPr lang="en-US" dirty="0" smtClean="0"/>
              <a:t> attacks, bogus DHCP packet attacks, and other DHCP attacks. DHCP snooping allows administrators to configure trusted and untrusted interfaces, so DHCP clients can obtain IP addresses from authorized DHCP servers. A trusted interface forwards the DHCP packets it receives, whereas an untrusted interface discards the DHCP ACK packets and DHCP Offer packets received from a DHCP server.</a:t>
            </a:r>
          </a:p>
          <a:p>
            <a:pPr lvl="2">
              <a:lnSpc>
                <a:spcPct val="114000"/>
              </a:lnSpc>
            </a:pPr>
            <a:r>
              <a:rPr lang="en-US" dirty="0" smtClean="0"/>
              <a:t>An interface directly or indirectly connected to the DHCP server trusted by the administrator needs to be configured as a trusted interface, and other interfaces are configured as untrusted interfaces. This ensures that DHCP clients obtain IP addresses only from authorized DHCP servers and prevents bogus DHCP servers from assigning IP addresses to DHCP clients.</a:t>
            </a:r>
          </a:p>
          <a:p>
            <a:pPr lvl="1">
              <a:lnSpc>
                <a:spcPct val="114000"/>
              </a:lnSpc>
            </a:pPr>
            <a:r>
              <a:rPr lang="en-US" altLang="zh-CN" dirty="0" smtClean="0"/>
              <a:t>Enable IPSG and DAI.</a:t>
            </a:r>
          </a:p>
          <a:p>
            <a:pPr lvl="2">
              <a:lnSpc>
                <a:spcPct val="114000"/>
              </a:lnSpc>
            </a:pPr>
            <a:r>
              <a:rPr lang="en-US" altLang="zh-CN" dirty="0" smtClean="0"/>
              <a:t>IPSG prevents unauthorized hosts from using IP addresses of authorized hosts or specified IP addresses to access or attack the network.</a:t>
            </a:r>
          </a:p>
          <a:p>
            <a:pPr lvl="2">
              <a:lnSpc>
                <a:spcPct val="114000"/>
              </a:lnSpc>
            </a:pPr>
            <a:endParaRPr lang="en-US" dirty="0"/>
          </a:p>
        </p:txBody>
      </p:sp>
      <p:sp>
        <p:nvSpPr>
          <p:cNvPr id="9" name="幻灯片图像占位符 8"/>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78472606"/>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728663"/>
            <a:ext cx="5580063" cy="8990778"/>
          </a:xfrm>
        </p:spPr>
        <p:txBody>
          <a:bodyPr/>
          <a:lstStyle/>
          <a:p>
            <a:pPr lvl="2">
              <a:lnSpc>
                <a:spcPct val="100000"/>
              </a:lnSpc>
            </a:pPr>
            <a:r>
              <a:rPr lang="en-US" altLang="zh-CN" dirty="0" smtClean="0"/>
              <a:t>You can configure DAI to defend against man-in-the-middle (MITM) attacks and prevent theft of authorized user information. When a device receives an ARP packet, it matches the source IP address, source MAC address, VLAN ID, and interface number of the ARP packet against binding entries. If a match is found, the device considers the ARP packet valid and allows it to pass through. Otherwise, the device discards the packet.</a:t>
            </a:r>
          </a:p>
          <a:p>
            <a:pPr lvl="1">
              <a:lnSpc>
                <a:spcPct val="100000"/>
              </a:lnSpc>
            </a:pPr>
            <a:r>
              <a:rPr lang="en-US" dirty="0" smtClean="0"/>
              <a:t>Enable port isolation.</a:t>
            </a:r>
            <a:endParaRPr lang="en-US" altLang="zh-CN" dirty="0" smtClean="0"/>
          </a:p>
          <a:p>
            <a:pPr lvl="2">
              <a:lnSpc>
                <a:spcPct val="100000"/>
              </a:lnSpc>
            </a:pPr>
            <a:r>
              <a:rPr lang="en-US" dirty="0" smtClean="0"/>
              <a:t>You are advised to configure port isolation on the interfaces connecting an access switch to terminals. This configuration secures user communication and prevents invalid broadcast packets from affecting user services.</a:t>
            </a:r>
          </a:p>
          <a:p>
            <a:pPr lvl="1">
              <a:lnSpc>
                <a:spcPct val="100000"/>
              </a:lnSpc>
            </a:pPr>
            <a:r>
              <a:rPr lang="en-US" dirty="0" smtClean="0"/>
              <a:t>Enable CPU attack defense.</a:t>
            </a:r>
            <a:endParaRPr lang="en-US" altLang="zh-CN" dirty="0" smtClean="0"/>
          </a:p>
          <a:p>
            <a:pPr lvl="2">
              <a:lnSpc>
                <a:spcPct val="100000"/>
              </a:lnSpc>
            </a:pPr>
            <a:r>
              <a:rPr lang="en-US" dirty="0" smtClean="0"/>
              <a:t>CPU attack defense limits the rate of packets sent to the CPU so that only a limited number of packets are sent to the CPU within a certain period of time. This ensures that the CPU can properly process services.</a:t>
            </a:r>
          </a:p>
          <a:p>
            <a:pPr lvl="2">
              <a:lnSpc>
                <a:spcPct val="100000"/>
              </a:lnSpc>
            </a:pPr>
            <a:r>
              <a:rPr lang="en-US" dirty="0" smtClean="0"/>
              <a:t>Control Plane Committed Access Rate (CPCAR) is the core of CPU attack defense. CPCAR limits the rate of protocol packets sent to the control plane to ensure security of the control plane.</a:t>
            </a:r>
          </a:p>
          <a:p>
            <a:pPr lvl="1">
              <a:lnSpc>
                <a:spcPct val="100000"/>
              </a:lnSpc>
            </a:pPr>
            <a:r>
              <a:rPr lang="en-US" dirty="0" smtClean="0"/>
              <a:t>Enable attack source tracing.</a:t>
            </a:r>
            <a:endParaRPr lang="en-US" altLang="zh-CN" dirty="0" smtClean="0"/>
          </a:p>
          <a:p>
            <a:pPr lvl="2">
              <a:lnSpc>
                <a:spcPct val="100000"/>
              </a:lnSpc>
            </a:pPr>
            <a:r>
              <a:rPr lang="en-US" dirty="0" smtClean="0"/>
              <a:t>Attack source tracing defends against </a:t>
            </a:r>
            <a:r>
              <a:rPr lang="en-US" dirty="0" err="1" smtClean="0"/>
              <a:t>DoS</a:t>
            </a:r>
            <a:r>
              <a:rPr lang="en-US" dirty="0" smtClean="0"/>
              <a:t> attacks. A device enabled with attack source tracing analyzes packets sent to the CPU, collects statistics on the packets, and allows a user to set a packet rate threshold for the packets. Packets sent at a threshold-crossing rate are considered as attack packets. The device finds the source user address or source interface of the attacker by analyzing the attack packets and generates logs or alarms to alert a network administrator. The network administrator then takes measures to defend against the attack or configure the device to discard packets sent by the attack source.</a:t>
            </a:r>
          </a:p>
          <a:p>
            <a:pPr lvl="1">
              <a:lnSpc>
                <a:spcPct val="100000"/>
              </a:lnSpc>
            </a:pPr>
            <a:r>
              <a:rPr lang="en-US" dirty="0" smtClean="0"/>
              <a:t>Enable port attack defense.</a:t>
            </a:r>
            <a:endParaRPr lang="en-US" altLang="zh-CN" dirty="0" smtClean="0"/>
          </a:p>
          <a:p>
            <a:pPr lvl="2">
              <a:lnSpc>
                <a:spcPct val="100000"/>
              </a:lnSpc>
            </a:pPr>
            <a:r>
              <a:rPr lang="en-US" dirty="0" smtClean="0"/>
              <a:t>Port attack defense is an anti-</a:t>
            </a:r>
            <a:r>
              <a:rPr lang="en-US" dirty="0" err="1" smtClean="0"/>
              <a:t>DoS</a:t>
            </a:r>
            <a:r>
              <a:rPr lang="en-US" dirty="0" smtClean="0"/>
              <a:t> attack method. It defends against attacks based on ports and prevents protocol packets on ports from occupying bandwidth and causing other packets to be discarded.</a:t>
            </a:r>
          </a:p>
          <a:p>
            <a:pPr lvl="2">
              <a:lnSpc>
                <a:spcPct val="100000"/>
              </a:lnSpc>
            </a:pPr>
            <a:r>
              <a:rPr lang="en-US" dirty="0" smtClean="0"/>
              <a:t>By default, port attack defense is enabled on the device for common user protocol packets, such as ARP, ICMP, DHCP, and IGMP packets. If a user attack occurs, the device restricts the attack impact within the port, reducing the impact on other ports.</a:t>
            </a:r>
          </a:p>
          <a:p>
            <a:pPr lvl="1">
              <a:lnSpc>
                <a:spcPct val="100000"/>
              </a:lnSpc>
            </a:pPr>
            <a:r>
              <a:rPr lang="en-US" dirty="0" smtClean="0"/>
              <a:t>Enable user-level rate limiting.</a:t>
            </a:r>
            <a:endParaRPr lang="en-US" altLang="zh-CN" dirty="0" smtClean="0"/>
          </a:p>
          <a:p>
            <a:pPr lvl="2">
              <a:lnSpc>
                <a:spcPct val="100000"/>
              </a:lnSpc>
            </a:pPr>
            <a:r>
              <a:rPr lang="en-US" dirty="0" smtClean="0"/>
              <a:t>User-level rate limiting identifies users based on MAC addresses, and rate-limits specified protocol packets, such as ARP, ND, DHCP Request, DHCPv6 Request, IGMP, 802.1X, and HTTPS-SYN packets. If a user undergoes a </a:t>
            </a:r>
            <a:r>
              <a:rPr lang="en-US" dirty="0" err="1" smtClean="0"/>
              <a:t>DoS</a:t>
            </a:r>
            <a:r>
              <a:rPr lang="en-US" dirty="0" smtClean="0"/>
              <a:t> attack, other users are not affected.</a:t>
            </a:r>
          </a:p>
          <a:p>
            <a:pPr lvl="2">
              <a:lnSpc>
                <a:spcPct val="100000"/>
              </a:lnSpc>
            </a:pPr>
            <a:r>
              <a:rPr lang="en-US" dirty="0" smtClean="0"/>
              <a:t>Host CAR is the core of user-level rate limiting. By default, user-level rate limiting is enabled.</a:t>
            </a:r>
          </a:p>
          <a:p>
            <a:pPr>
              <a:lnSpc>
                <a:spcPct val="100000"/>
              </a:lnSpc>
            </a:pPr>
            <a:endParaRPr lang="en-US" altLang="zh-CN" dirty="0"/>
          </a:p>
        </p:txBody>
      </p:sp>
    </p:spTree>
    <p:extLst>
      <p:ext uri="{BB962C8B-B14F-4D97-AF65-F5344CB8AC3E}">
        <p14:creationId xmlns:p14="http://schemas.microsoft.com/office/powerpoint/2010/main" val="3671879958"/>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43752423"/>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Wireless air interface security design:</a:t>
            </a:r>
            <a:endParaRPr lang="en-US" altLang="zh-CN" dirty="0" smtClean="0"/>
          </a:p>
          <a:p>
            <a:pPr lvl="1"/>
            <a:r>
              <a:rPr lang="en-US" dirty="0" smtClean="0"/>
              <a:t>The Wireless Intrusion Detection System (WIDS) can detect rogue and interfering APs, bridges, and STAs, as well as ad-hoc devices.</a:t>
            </a:r>
            <a:endParaRPr lang="en-US" altLang="zh-CN" dirty="0" smtClean="0"/>
          </a:p>
          <a:p>
            <a:pPr lvl="1"/>
            <a:r>
              <a:rPr lang="en-US" dirty="0" smtClean="0"/>
              <a:t>The Wireless Intrusion Prevention System (WIPS) can disconnect authorized users from rogue APs, disconnect rogue and interfering devices from the WLAN, and contain such devices.</a:t>
            </a:r>
            <a:endParaRPr lang="en-US" altLang="zh-CN" dirty="0" smtClean="0"/>
          </a:p>
          <a:p>
            <a:pPr lvl="1"/>
            <a:r>
              <a:rPr lang="en-US" dirty="0" smtClean="0"/>
              <a:t>Attack detection: The WIDS and WIPS can also detect attacks such as flood attacks, weak initialization vector (IV) attacks, spoofing attacks, brute force WPA/WPA2/WAPI pre-shared key (PSK) cracking, and brute force WEP shared key cracking in a timely manner. The two systems then record logs, statistics, and alarms to notify network administrators of such attacks. The WLAN device adds devices that initiate flood attacks and brute force key cracking attacks to the dynamic blacklist and rejects packets from such devices within the aging time of the dynamic blacklist.</a:t>
            </a:r>
          </a:p>
          <a:p>
            <a:pPr lvl="1"/>
            <a:r>
              <a:rPr lang="en-US" dirty="0" smtClean="0"/>
              <a:t>PMF: Management frames on a WLAN are not encrypted, which may cause security problems. The PMF standard is released by the Wi-Fi Alliance based on IEEE 802.11w. It aims to apply security measures defined in WPA2 to unicast and multicast management action frames to improve network trustworthiness.</a:t>
            </a:r>
            <a:endParaRPr lang="en-US" altLang="zh-CN" dirty="0" smtClean="0"/>
          </a:p>
          <a:p>
            <a:pPr lvl="1"/>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949520023"/>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728662"/>
            <a:ext cx="5580063" cy="9110281"/>
          </a:xfrm>
        </p:spPr>
        <p:txBody>
          <a:bodyPr/>
          <a:lstStyle/>
          <a:p>
            <a:pPr>
              <a:lnSpc>
                <a:spcPct val="114000"/>
              </a:lnSpc>
            </a:pPr>
            <a:r>
              <a:rPr lang="en-US" dirty="0" smtClean="0"/>
              <a:t>STA access security design:</a:t>
            </a:r>
            <a:endParaRPr lang="en-US" altLang="zh-CN" dirty="0" smtClean="0"/>
          </a:p>
          <a:p>
            <a:pPr lvl="1">
              <a:lnSpc>
                <a:spcPct val="114000"/>
              </a:lnSpc>
            </a:pPr>
            <a:r>
              <a:rPr lang="en-US" dirty="0" smtClean="0"/>
              <a:t>Four WLAN security policies are available: Wired Equivalent Privacy (WEP), Wi-Fi Protected Access (WPA), WPA2, and WLAN Authentication and Privacy Infrastructure (WAPI). Each security policy has a series of security mechanisms, including link authentication used to establish a wireless link, user authentication used when users attempt to connect to a wireless network, and data encryption used during service transmission.</a:t>
            </a:r>
            <a:endParaRPr lang="en-US" altLang="zh-CN" dirty="0" smtClean="0"/>
          </a:p>
          <a:p>
            <a:pPr lvl="2">
              <a:lnSpc>
                <a:spcPct val="114000"/>
              </a:lnSpc>
            </a:pPr>
            <a:r>
              <a:rPr lang="en-US" dirty="0" smtClean="0"/>
              <a:t>WEP uses a shared key to authenticate users and encrypt service packets. Since the shared key is easy to decipher, the WEP security policy is not recommended due to its low security.</a:t>
            </a:r>
            <a:endParaRPr lang="en-US" altLang="zh-CN" dirty="0" smtClean="0"/>
          </a:p>
          <a:p>
            <a:pPr lvl="2">
              <a:lnSpc>
                <a:spcPct val="114000"/>
              </a:lnSpc>
            </a:pPr>
            <a:r>
              <a:rPr lang="en-US" dirty="0" smtClean="0"/>
              <a:t>WLAN devices support the STA blacklist and whitelist function to filter access requests from STAs based on specified rules, allowing authorized STAs to access the WLAN and rejecting unauthorized STAs.</a:t>
            </a:r>
            <a:endParaRPr lang="en-US" altLang="zh-CN" dirty="0" smtClean="0"/>
          </a:p>
          <a:p>
            <a:pPr lvl="2">
              <a:lnSpc>
                <a:spcPct val="114000"/>
              </a:lnSpc>
            </a:pPr>
            <a:r>
              <a:rPr lang="en-US" dirty="0" smtClean="0"/>
              <a:t>When a WLAN uses WPA/WPA2-PSK, WAPI-PSK, or WEP-Shared-Key as the security policy, attackers can use the brute force method to decrypt the password. Defense against brute-force key cracking can prolong the time needed to decrypt passwords.</a:t>
            </a:r>
          </a:p>
          <a:p>
            <a:pPr lvl="1">
              <a:lnSpc>
                <a:spcPct val="114000"/>
              </a:lnSpc>
            </a:pPr>
            <a:r>
              <a:rPr lang="en-US" dirty="0" smtClean="0"/>
              <a:t>The STA access security design is to properly plan and design the access policies of STAs, securing and facilitating STA access.</a:t>
            </a:r>
            <a:endParaRPr lang="en-US" altLang="zh-CN" dirty="0" smtClean="0"/>
          </a:p>
          <a:p>
            <a:pPr lvl="1">
              <a:lnSpc>
                <a:spcPct val="114000"/>
              </a:lnSpc>
            </a:pPr>
            <a:r>
              <a:rPr lang="en-US" dirty="0" smtClean="0"/>
              <a:t>The following is an example of the STA access authentication policy. The following access authentication modes are recommended on enterprise wireless networks:</a:t>
            </a:r>
          </a:p>
          <a:p>
            <a:pPr lvl="2">
              <a:lnSpc>
                <a:spcPct val="114000"/>
              </a:lnSpc>
            </a:pPr>
            <a:r>
              <a:rPr lang="en-US" dirty="0" smtClean="0"/>
              <a:t>Enterprise employees: WPA/WPA2-802.1X authentication</a:t>
            </a:r>
          </a:p>
          <a:p>
            <a:pPr lvl="2">
              <a:lnSpc>
                <a:spcPct val="114000"/>
              </a:lnSpc>
            </a:pPr>
            <a:r>
              <a:rPr lang="en-US" dirty="0" smtClean="0"/>
              <a:t>Guests: WPA/WPA2-PPSK or Portal authentication</a:t>
            </a:r>
          </a:p>
          <a:p>
            <a:pPr lvl="2">
              <a:lnSpc>
                <a:spcPct val="114000"/>
              </a:lnSpc>
            </a:pPr>
            <a:r>
              <a:rPr lang="en-US" dirty="0" smtClean="0"/>
              <a:t>Dumb terminals: MAC address authentication</a:t>
            </a:r>
          </a:p>
          <a:p>
            <a:pPr lvl="1">
              <a:lnSpc>
                <a:spcPct val="114000"/>
              </a:lnSpc>
            </a:pPr>
            <a:r>
              <a:rPr lang="en-US" dirty="0" smtClean="0"/>
              <a:t>In addition, if users do not need to communicate with each other, it is recommended that user isolation be configured.</a:t>
            </a:r>
            <a:endParaRPr lang="en-US" altLang="zh-CN" dirty="0" smtClean="0"/>
          </a:p>
          <a:p>
            <a:pPr>
              <a:lnSpc>
                <a:spcPct val="114000"/>
              </a:lnSpc>
            </a:pPr>
            <a:r>
              <a:rPr lang="en-US" dirty="0" smtClean="0"/>
              <a:t>Wireless service security design:</a:t>
            </a:r>
            <a:endParaRPr lang="en-US" altLang="zh-CN" dirty="0" smtClean="0"/>
          </a:p>
          <a:p>
            <a:pPr lvl="1">
              <a:lnSpc>
                <a:spcPct val="114000"/>
              </a:lnSpc>
            </a:pPr>
            <a:r>
              <a:rPr lang="en-US" dirty="0" smtClean="0"/>
              <a:t>Sensitive information encryption: When sensitive information is transmitted between an AP and an AC, the information can be encrypted to ensure security. Sensitive information includes the FTP user name, FTP password, AP login user name, AP login password, and service configuration key. During inter-AC roaming, the sensitive information encryption function can also be configured to protect data transmitted between ACs.</a:t>
            </a:r>
          </a:p>
          <a:p>
            <a:pPr lvl="1">
              <a:lnSpc>
                <a:spcPct val="114000"/>
              </a:lnSpc>
            </a:pPr>
            <a:r>
              <a:rPr lang="en-US" dirty="0" smtClean="0"/>
              <a:t>Integrity check: When CAPWAP packets are transmitted between an AP and an AC, these packets may be forged or tampered with or attackers may construct malformed packets to launch attacks. Integrity check can protect CAPWAP packets between the AP and AC. If the AP and AC are both located on the intranet, this function does not need to be enabled. It is recommended that this function be enabled when the AP is connected to the AC across the Internet or the ACs are distributed across the Internet.</a:t>
            </a:r>
          </a:p>
          <a:p>
            <a:pPr lvl="1">
              <a:lnSpc>
                <a:spcPct val="114000"/>
              </a:lnSpc>
            </a:pPr>
            <a:endParaRPr lang="en-US" altLang="zh-CN" dirty="0" smtClean="0"/>
          </a:p>
          <a:p>
            <a:pPr>
              <a:lnSpc>
                <a:spcPct val="114000"/>
              </a:lnSpc>
            </a:pPr>
            <a:endParaRPr lang="en-US" altLang="zh-CN" dirty="0"/>
          </a:p>
        </p:txBody>
      </p:sp>
    </p:spTree>
    <p:extLst>
      <p:ext uri="{BB962C8B-B14F-4D97-AF65-F5344CB8AC3E}">
        <p14:creationId xmlns:p14="http://schemas.microsoft.com/office/powerpoint/2010/main" val="1675058542"/>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8369952"/>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6850143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 xmlns:a16="http://schemas.microsoft.com/office/drawing/2014/main"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smtClean="0"/>
              <a:t>Click to Edit Title</a:t>
            </a:r>
            <a:endParaRPr lang="en-US" dirty="0"/>
          </a:p>
        </p:txBody>
      </p:sp>
      <p:sp>
        <p:nvSpPr>
          <p:cNvPr id="10" name="Text Placeholder 5">
            <a:extLst>
              <a:ext uri="{FF2B5EF4-FFF2-40B4-BE49-F238E27FC236}">
                <a16:creationId xmlns="" xmlns:a16="http://schemas.microsoft.com/office/drawing/2014/main" id="{2F43DA98-D48D-6947-95EF-BA3B05E68822}"/>
              </a:ext>
            </a:extLst>
          </p:cNvPr>
          <p:cNvSpPr>
            <a:spLocks noGrp="1"/>
          </p:cNvSpPr>
          <p:nvPr>
            <p:ph type="body" sz="quarter" idx="10" hasCustomPrompt="1"/>
          </p:nvPr>
        </p:nvSpPr>
        <p:spPr>
          <a:xfrm>
            <a:off x="916561" y="1949372"/>
            <a:ext cx="8125840" cy="643926"/>
          </a:xfrm>
          <a:prstGeom prst="rect">
            <a:avLst/>
          </a:prstGeo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smtClean="0"/>
              <a:t>Click to Edit Title</a:t>
            </a:r>
            <a:endParaRPr lang="en-US" dirty="0"/>
          </a:p>
        </p:txBody>
      </p:sp>
    </p:spTree>
    <p:extLst>
      <p:ext uri="{BB962C8B-B14F-4D97-AF65-F5344CB8AC3E}">
        <p14:creationId xmlns:p14="http://schemas.microsoft.com/office/powerpoint/2010/main" val="1063684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smtClean="0"/>
              <a:t>More information for trainees</a:t>
            </a:r>
            <a:endParaRPr lang="zh-CN" altLang="en-US" dirty="0" smtClean="0"/>
          </a:p>
          <a:p>
            <a:endParaRPr lang="zh-CN" altLang="en-US" dirty="0"/>
          </a:p>
        </p:txBody>
      </p:sp>
      <p:cxnSp>
        <p:nvCxnSpPr>
          <p:cNvPr id="12"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 xmlns:a16="http://schemas.microsoft.com/office/drawing/2014/main"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54239715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 xmlns:a16="http://schemas.microsoft.com/office/drawing/2014/main"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48393108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3" y="1484312"/>
            <a:ext cx="11293476"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37910387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935"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2"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2" y="1052514"/>
            <a:ext cx="11293476"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178833010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guide id="0" orient="horz" pos="663"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69931020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86053612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784229787"/>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15#谢谢">
    <p:bg>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a16="http://schemas.microsoft.com/office/drawing/2014/main" xmlns=""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rPr>
              <a:t>Thank you.</a:t>
            </a:r>
          </a:p>
        </p:txBody>
      </p:sp>
    </p:spTree>
    <p:extLst>
      <p:ext uri="{BB962C8B-B14F-4D97-AF65-F5344CB8AC3E}">
        <p14:creationId xmlns:p14="http://schemas.microsoft.com/office/powerpoint/2010/main" val="130697919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smtClean="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smtClean="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3364682108"/>
              </p:ext>
            </p:extLst>
          </p:nvPr>
        </p:nvGraphicFramePr>
        <p:xfrm>
          <a:off x="1007534" y="1383305"/>
          <a:ext cx="10165988" cy="1082675"/>
        </p:xfrm>
        <a:graphic>
          <a:graphicData uri="http://schemas.openxmlformats.org/drawingml/2006/table">
            <a:tbl>
              <a:tblPr/>
              <a:tblGrid>
                <a:gridCol w="3059004">
                  <a:extLst>
                    <a:ext uri="{9D8B030D-6E8A-4147-A177-3AD203B41FA5}">
                      <a16:colId xmlns:a16="http://schemas.microsoft.com/office/drawing/2014/main" xmlns="" val="20000"/>
                    </a:ext>
                  </a:extLst>
                </a:gridCol>
                <a:gridCol w="2155444">
                  <a:extLst>
                    <a:ext uri="{9D8B030D-6E8A-4147-A177-3AD203B41FA5}">
                      <a16:colId xmlns:a16="http://schemas.microsoft.com/office/drawing/2014/main" xmlns="" val="20001"/>
                    </a:ext>
                  </a:extLst>
                </a:gridCol>
                <a:gridCol w="2873927">
                  <a:extLst>
                    <a:ext uri="{9D8B030D-6E8A-4147-A177-3AD203B41FA5}">
                      <a16:colId xmlns:a16="http://schemas.microsoft.com/office/drawing/2014/main" xmlns="" val="20002"/>
                    </a:ext>
                  </a:extLst>
                </a:gridCol>
                <a:gridCol w="2077613">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1632514168"/>
              </p:ext>
            </p:extLst>
          </p:nvPr>
        </p:nvGraphicFramePr>
        <p:xfrm>
          <a:off x="1007533" y="2680416"/>
          <a:ext cx="10177140" cy="3038475"/>
        </p:xfrm>
        <a:graphic>
          <a:graphicData uri="http://schemas.openxmlformats.org/drawingml/2006/table">
            <a:tbl>
              <a:tblPr/>
              <a:tblGrid>
                <a:gridCol w="3085809">
                  <a:extLst>
                    <a:ext uri="{9D8B030D-6E8A-4147-A177-3AD203B41FA5}">
                      <a16:colId xmlns:a16="http://schemas.microsoft.com/office/drawing/2014/main" xmlns="" val="20000"/>
                    </a:ext>
                  </a:extLst>
                </a:gridCol>
                <a:gridCol w="2155920">
                  <a:extLst>
                    <a:ext uri="{9D8B030D-6E8A-4147-A177-3AD203B41FA5}">
                      <a16:colId xmlns:a16="http://schemas.microsoft.com/office/drawing/2014/main" xmlns="" val="20001"/>
                    </a:ext>
                  </a:extLst>
                </a:gridCol>
                <a:gridCol w="2912127">
                  <a:extLst>
                    <a:ext uri="{9D8B030D-6E8A-4147-A177-3AD203B41FA5}">
                      <a16:colId xmlns:a16="http://schemas.microsoft.com/office/drawing/2014/main" xmlns="" val="20002"/>
                    </a:ext>
                  </a:extLst>
                </a:gridCol>
                <a:gridCol w="2023284">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smtClean="0"/>
              <a:t>V5R2</a:t>
            </a:r>
            <a:endParaRPr lang="en-US" altLang="zh-CN" dirty="0"/>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smtClean="0"/>
              <a:t>V1.0</a:t>
            </a:r>
            <a:endParaRPr lang="en-US" altLang="zh-CN" dirty="0"/>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xmlns=""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xmlns=""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xmlns=""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xmlns=""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xmlns=""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xmlns=""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xmlns=""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xmlns=""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xmlns=""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xmlns=""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xmlns=""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xmlns=""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xmlns=""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xmlns=""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xmlns=""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xmlns=""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81519664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3#前言">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smtClean="0"/>
              <a:t>The chapter describes ...</a:t>
            </a:r>
            <a:endParaRPr lang="zh-CN" altLang="en-US" dirty="0" smtClean="0"/>
          </a:p>
          <a:p>
            <a:pPr lvl="1"/>
            <a:r>
              <a:rPr lang="zh-CN" altLang="en-US" dirty="0" smtClean="0"/>
              <a:t>第二级</a:t>
            </a:r>
            <a:endParaRPr lang="zh-CN" altLang="en-US" dirty="0"/>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6353253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4#目标">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en-US" altLang="zh-CN"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14200327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5#目录">
    <p:bg>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 xmlns:a16="http://schemas.microsoft.com/office/drawing/2014/main"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27270648"/>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7608820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smtClean="0"/>
              <a:t>Question description.</a:t>
            </a:r>
          </a:p>
          <a:p>
            <a:pPr lvl="1"/>
            <a:endParaRPr lang="en-US" altLang="zh-CN" dirty="0" smtClean="0"/>
          </a:p>
        </p:txBody>
      </p:sp>
      <p:cxnSp>
        <p:nvCxnSpPr>
          <p:cNvPr id="5"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 xmlns:a16="http://schemas.microsoft.com/office/drawing/2014/main"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07444392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smtClean="0"/>
              <a:t>Click here to edit summary</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 xmlns:a16="http://schemas.microsoft.com/office/drawing/2014/main"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26455942"/>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 xmlns:a16="http://schemas.microsoft.com/office/drawing/2014/main"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98952935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image" Target="../media/image3.pn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theme" Target="../theme/theme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3.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3.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grpSp>
        <p:nvGrpSpPr>
          <p:cNvPr id="30"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1"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2"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3"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4"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5"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6"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7"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8"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9"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40"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1"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2"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3"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4"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5"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6"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7"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8"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9"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50"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1"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2"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3"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4"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5"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6"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7"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8"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9"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60"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1"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2"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3"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4"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5"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6"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7"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8"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9"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70"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3376951090"/>
      </p:ext>
    </p:extLst>
  </p:cSld>
  <p:clrMap bg1="lt1" tx1="dk1" bg2="lt2" tx2="dk2" accent1="accent1" accent2="accent2" accent3="accent3" accent4="accent4" accent5="accent5" accent6="accent6" hlink="hlink" folHlink="folHlink"/>
  <p:sldLayoutIdLst>
    <p:sldLayoutId id="2147483842"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906" userDrawn="1">
          <p15:clr>
            <a:srgbClr val="F26B43"/>
          </p15:clr>
        </p15:guide>
        <p15:guide id="2" pos="574">
          <p15:clr>
            <a:srgbClr val="F26B43"/>
          </p15:clr>
        </p15:guide>
        <p15:guide id="3" orient="horz" pos="572">
          <p15:clr>
            <a:srgbClr val="F26B43"/>
          </p15:clr>
        </p15:guide>
        <p15:guide id="4" orient="horz" pos="1230">
          <p15:clr>
            <a:srgbClr val="F26B43"/>
          </p15:clr>
        </p15:guide>
        <p15:guide id="5" orient="horz" pos="2160">
          <p15:clr>
            <a:srgbClr val="F26B43"/>
          </p15:clr>
        </p15:guide>
        <p15:guide id="6"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7"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28"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29"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0"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1"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2"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3"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4"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5"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6"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7"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38"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39"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0"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1"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2"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3"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4"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5"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6"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7"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68"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69"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0"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1"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2"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3"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4"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5"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6"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7"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78"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79"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0"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1"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2"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3"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4"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5"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6"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7"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2516831641"/>
      </p:ext>
    </p:extLst>
  </p:cSld>
  <p:clrMap bg1="lt1" tx1="dk1" bg2="lt2" tx2="dk2" accent1="accent1" accent2="accent2" accent3="accent3" accent4="accent4" accent5="accent5" accent6="accent6" hlink="hlink" folHlink="folHlink"/>
  <p:sldLayoutIdLst>
    <p:sldLayoutId id="2147483875" r:id="rId1"/>
    <p:sldLayoutId id="2147483845" r:id="rId2"/>
    <p:sldLayoutId id="2147483846" r:id="rId3"/>
    <p:sldLayoutId id="2147483847" r:id="rId4"/>
    <p:sldLayoutId id="2147483848" r:id="rId5"/>
    <p:sldLayoutId id="2147483878" r:id="rId6"/>
    <p:sldLayoutId id="2147483850" r:id="rId7"/>
    <p:sldLayoutId id="2147483851" r:id="rId8"/>
    <p:sldLayoutId id="2147483852" r:id="rId9"/>
    <p:sldLayoutId id="2147483853" r:id="rId10"/>
  </p:sldLayoutIdLst>
  <p:timing>
    <p:tnLst>
      <p:par>
        <p:cTn id="1" dur="indefinite" restart="never" nodeType="tmRoot"/>
      </p:par>
    </p:tnLst>
  </p:timing>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42">
          <p15:clr>
            <a:srgbClr val="F26B43"/>
          </p15:clr>
        </p15:guide>
        <p15:guide id="2" pos="7038">
          <p15:clr>
            <a:srgbClr val="F26B43"/>
          </p15:clr>
        </p15:guide>
        <p15:guide id="3" orient="horz" pos="2341">
          <p15:clr>
            <a:srgbClr val="F26B43"/>
          </p15:clr>
        </p15:guide>
        <p15:guide id="4" orient="horz" pos="3906">
          <p15:clr>
            <a:srgbClr val="F26B43"/>
          </p15:clr>
        </p15:guide>
        <p15:guide id="5" orient="horz" pos="1162">
          <p15:clr>
            <a:srgbClr val="F26B43"/>
          </p15:clr>
        </p15:guide>
        <p15:guide id="6" pos="3840">
          <p15:clr>
            <a:srgbClr val="F26B43"/>
          </p15:clr>
        </p15:guide>
        <p15:guide id="7" orient="horz" pos="731">
          <p15:clr>
            <a:srgbClr val="F26B43"/>
          </p15:clr>
        </p15:guide>
        <p15:guide id="8" orient="horz" pos="867">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7" name="Rectangle 6"/>
          <p:cNvSpPr>
            <a:spLocks noGrp="1" noChangeArrowheads="1"/>
          </p:cNvSpPr>
          <p:nvPr>
            <p:ph type="title"/>
          </p:nvPr>
        </p:nvSpPr>
        <p:spPr bwMode="auto">
          <a:xfrm>
            <a:off x="457906" y="457499"/>
            <a:ext cx="11291182"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smtClean="0"/>
              <a:t>单击此处编辑母版标题样式</a:t>
            </a:r>
            <a:endParaRPr lang="zh-CN" altLang="en-US" dirty="0"/>
          </a:p>
        </p:txBody>
      </p:sp>
      <p:sp>
        <p:nvSpPr>
          <p:cNvPr id="28" name="Rectangle 57"/>
          <p:cNvSpPr>
            <a:spLocks noGrp="1" noChangeArrowheads="1"/>
          </p:cNvSpPr>
          <p:nvPr>
            <p:ph type="body" idx="1"/>
          </p:nvPr>
        </p:nvSpPr>
        <p:spPr bwMode="auto">
          <a:xfrm>
            <a:off x="455613" y="1484313"/>
            <a:ext cx="11293596"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smtClean="0"/>
              <a:t>单击此处编辑母版文本样式</a:t>
            </a:r>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
        <p:nvSpPr>
          <p:cNvPr id="23" name="TextBox 2">
            <a:extLst>
              <a:ext uri="{FF2B5EF4-FFF2-40B4-BE49-F238E27FC236}">
                <a16:creationId xmlns=""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9"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65"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66"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7"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8"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9"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70"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71"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2"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3"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4"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5"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6"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7"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8"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9"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80"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81"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2"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3"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4"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5"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6"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7"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8"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9"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4229503669"/>
      </p:ext>
    </p:extLst>
  </p:cSld>
  <p:clrMap bg1="lt1" tx1="dk1" bg2="lt2" tx2="dk2" accent1="accent1" accent2="accent2" accent3="accent3" accent4="accent4" accent5="accent5" accent6="accent6" hlink="hlink" folHlink="folHlink"/>
  <p:sldLayoutIdLst>
    <p:sldLayoutId id="2147483855" r:id="rId1"/>
    <p:sldLayoutId id="2147483876" r:id="rId2"/>
    <p:sldLayoutId id="2147483856" r:id="rId3"/>
    <p:sldLayoutId id="2147483877" r:id="rId4"/>
    <p:sldLayoutId id="2147483857" r:id="rId5"/>
  </p:sldLayoutIdLst>
  <p:timing>
    <p:tnLst>
      <p:par>
        <p:cTn id="1" dur="indefinite" restart="never" nodeType="tmRoot"/>
      </p:par>
    </p:tnLst>
  </p:timing>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79" userDrawn="1">
          <p15:clr>
            <a:srgbClr val="F26B43"/>
          </p15:clr>
        </p15:guide>
        <p15:guide id="2" pos="7401" userDrawn="1">
          <p15:clr>
            <a:srgbClr val="F26B43"/>
          </p15:clr>
        </p15:guide>
        <p15:guide id="4" orient="horz" pos="3906">
          <p15:clr>
            <a:srgbClr val="F26B43"/>
          </p15:clr>
        </p15:guide>
        <p15:guide id="6" pos="3840">
          <p15:clr>
            <a:srgbClr val="F26B43"/>
          </p15:clr>
        </p15:guide>
        <p15:guide id="7" orient="horz" pos="278">
          <p15:clr>
            <a:srgbClr val="F26B43"/>
          </p15:clr>
        </p15:guide>
        <p15:guide id="8" orient="horz" pos="2341"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29"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5"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6"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7"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8"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49"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0"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1"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2"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3"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4"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5"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6"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7"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8"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59"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0"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1"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2"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3"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4"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5"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6"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7"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8"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69"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
        <p:nvSpPr>
          <p:cNvPr id="70" name="Title Placeholder 1">
            <a:extLst>
              <a:ext uri="{FF2B5EF4-FFF2-40B4-BE49-F238E27FC236}">
                <a16:creationId xmlns:a16="http://schemas.microsoft.com/office/drawing/2014/main" xmlns=""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1" name="Text Placeholder 1">
            <a:extLst>
              <a:ext uri="{FF2B5EF4-FFF2-40B4-BE49-F238E27FC236}">
                <a16:creationId xmlns:a16="http://schemas.microsoft.com/office/drawing/2014/main" xmlns=""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smtClean="0">
                <a:solidFill>
                  <a:srgbClr val="1D1D1B"/>
                </a:solidFill>
                <a:latin typeface="+mj-lt"/>
              </a:rPr>
              <a:t>Copyright©2021 </a:t>
            </a:r>
            <a:r>
              <a:rPr kumimoji="1" lang="en-US" altLang="zh-CN" sz="850" b="1" baseline="0" dirty="0">
                <a:solidFill>
                  <a:srgbClr val="1D1D1B"/>
                </a:solidFill>
                <a:latin typeface="+mj-lt"/>
              </a:rPr>
              <a:t>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72" name="Subtitle 6">
            <a:extLst>
              <a:ext uri="{FF2B5EF4-FFF2-40B4-BE49-F238E27FC236}">
                <a16:creationId xmlns:a16="http://schemas.microsoft.com/office/drawing/2014/main" xmlns=""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r>
              <a:rPr kumimoji="1" lang="en-US" altLang="zh-CN" sz="1300" dirty="0">
                <a:solidFill>
                  <a:srgbClr val="1D1D1B"/>
                </a:solidFill>
                <a:latin typeface="Microsoft YaHei" charset="-122"/>
                <a:ea typeface="Microsoft YaHei" charset="-122"/>
                <a:cs typeface="Microsoft YaHei" charset="-122"/>
              </a:rPr>
              <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3" name="Subtitle 6">
            <a:extLst>
              <a:ext uri="{FF2B5EF4-FFF2-40B4-BE49-F238E27FC236}">
                <a16:creationId xmlns:a16="http://schemas.microsoft.com/office/drawing/2014/main" xmlns=""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74" name="图片 7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154100982"/>
      </p:ext>
    </p:extLst>
  </p:cSld>
  <p:clrMap bg1="lt1" tx1="dk1" bg2="lt2" tx2="dk2" accent1="accent1" accent2="accent2" accent3="accent3" accent4="accent4" accent5="accent5" accent6="accent6" hlink="hlink" folHlink="folHlink"/>
  <p:sldLayoutIdLst>
    <p:sldLayoutId id="2147483859" r:id="rId1"/>
  </p:sldLayoutIdLst>
  <p:timing>
    <p:tnLst>
      <p:par>
        <p:cTn id="1" dur="indefinite" restart="never" nodeType="tmRoot"/>
      </p:par>
    </p:tnLst>
  </p:timing>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Microsoft YaHei" panose="020B0503020204020204"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mn-lt"/>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mn-lt"/>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461" userDrawn="1">
          <p15:clr>
            <a:srgbClr val="F26B43"/>
          </p15:clr>
        </p15:guide>
        <p15:guide id="4" pos="719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7.png"/><Relationship Id="rId12"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13.xml"/><Relationship Id="rId6" Type="http://schemas.openxmlformats.org/officeDocument/2006/relationships/image" Target="../media/image10.png"/><Relationship Id="rId11" Type="http://schemas.openxmlformats.org/officeDocument/2006/relationships/image" Target="../media/image15.png"/><Relationship Id="rId5" Type="http://schemas.openxmlformats.org/officeDocument/2006/relationships/image" Target="../media/image9.png"/><Relationship Id="rId10" Type="http://schemas.openxmlformats.org/officeDocument/2006/relationships/image" Target="../media/image14.png"/><Relationship Id="rId4" Type="http://schemas.openxmlformats.org/officeDocument/2006/relationships/image" Target="../media/image11.png"/><Relationship Id="rId9" Type="http://schemas.openxmlformats.org/officeDocument/2006/relationships/image" Target="../media/image13.png"/><Relationship Id="rId14" Type="http://schemas.openxmlformats.org/officeDocument/2006/relationships/image" Target="../media/image18.png"/></Relationships>
</file>

<file path=ppt/slides/_rels/slide10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00.xml"/><Relationship Id="rId1" Type="http://schemas.openxmlformats.org/officeDocument/2006/relationships/slideLayout" Target="../slideLayouts/slideLayout15.xml"/><Relationship Id="rId5" Type="http://schemas.openxmlformats.org/officeDocument/2006/relationships/image" Target="../media/image67.png"/><Relationship Id="rId4" Type="http://schemas.openxmlformats.org/officeDocument/2006/relationships/image" Target="../media/image66.png"/></Relationships>
</file>

<file path=ppt/slides/_rels/slide101.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101.xml"/><Relationship Id="rId1" Type="http://schemas.openxmlformats.org/officeDocument/2006/relationships/slideLayout" Target="../slideLayouts/slideLayout15.xml"/><Relationship Id="rId4" Type="http://schemas.openxmlformats.org/officeDocument/2006/relationships/image" Target="../media/image69.png"/></Relationships>
</file>

<file path=ppt/slides/_rels/slide102.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102.xml"/><Relationship Id="rId1" Type="http://schemas.openxmlformats.org/officeDocument/2006/relationships/slideLayout" Target="../slideLayouts/slideLayout15.xml"/><Relationship Id="rId4" Type="http://schemas.openxmlformats.org/officeDocument/2006/relationships/image" Target="../media/image71.png"/></Relationships>
</file>

<file path=ppt/slides/_rels/slide103.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103.xml"/><Relationship Id="rId1" Type="http://schemas.openxmlformats.org/officeDocument/2006/relationships/slideLayout" Target="../slideLayouts/slideLayout14.xml"/></Relationships>
</file>

<file path=ppt/slides/_rels/slide104.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104.xml"/><Relationship Id="rId1" Type="http://schemas.openxmlformats.org/officeDocument/2006/relationships/slideLayout" Target="../slideLayouts/slideLayout14.xml"/><Relationship Id="rId5" Type="http://schemas.openxmlformats.org/officeDocument/2006/relationships/image" Target="../media/image75.png"/><Relationship Id="rId4" Type="http://schemas.openxmlformats.org/officeDocument/2006/relationships/image" Target="../media/image74.png"/></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15.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15.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14.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13.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9.png"/><Relationship Id="rId7"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14.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11.png"/><Relationship Id="rId9" Type="http://schemas.openxmlformats.org/officeDocument/2006/relationships/image" Target="../media/image21.png"/></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9.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11.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image" Target="../media/image31.png"/><Relationship Id="rId3" Type="http://schemas.openxmlformats.org/officeDocument/2006/relationships/image" Target="../media/image22.png"/><Relationship Id="rId7" Type="http://schemas.openxmlformats.org/officeDocument/2006/relationships/image" Target="../media/image25.png"/><Relationship Id="rId12" Type="http://schemas.openxmlformats.org/officeDocument/2006/relationships/image" Target="../media/image30.png"/><Relationship Id="rId2" Type="http://schemas.openxmlformats.org/officeDocument/2006/relationships/notesSlide" Target="../notesSlides/notesSlide12.xml"/><Relationship Id="rId1" Type="http://schemas.openxmlformats.org/officeDocument/2006/relationships/slideLayout" Target="../slideLayouts/slideLayout14.xml"/><Relationship Id="rId6" Type="http://schemas.openxmlformats.org/officeDocument/2006/relationships/image" Target="../media/image24.png"/><Relationship Id="rId11" Type="http://schemas.openxmlformats.org/officeDocument/2006/relationships/image" Target="../media/image29.png"/><Relationship Id="rId5" Type="http://schemas.microsoft.com/office/2007/relationships/hdphoto" Target="../media/hdphoto1.wdp"/><Relationship Id="rId10" Type="http://schemas.openxmlformats.org/officeDocument/2006/relationships/image" Target="../media/image28.png"/><Relationship Id="rId4" Type="http://schemas.openxmlformats.org/officeDocument/2006/relationships/image" Target="../media/image23.png"/><Relationship Id="rId9" Type="http://schemas.openxmlformats.org/officeDocument/2006/relationships/image" Target="../media/image27.png"/></Relationships>
</file>

<file path=ppt/slides/_rels/slide1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4.png"/><Relationship Id="rId7" Type="http://schemas.openxmlformats.org/officeDocument/2006/relationships/image" Target="../media/image32.png"/><Relationship Id="rId2" Type="http://schemas.openxmlformats.org/officeDocument/2006/relationships/notesSlide" Target="../notesSlides/notesSlide13.xml"/><Relationship Id="rId1" Type="http://schemas.openxmlformats.org/officeDocument/2006/relationships/slideLayout" Target="../slideLayouts/slideLayout1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15.xml"/><Relationship Id="rId6" Type="http://schemas.openxmlformats.org/officeDocument/2006/relationships/image" Target="../media/image33.png"/><Relationship Id="rId5" Type="http://schemas.openxmlformats.org/officeDocument/2006/relationships/image" Target="../media/image9.png"/><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0.png"/><Relationship Id="rId7"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15.xml"/><Relationship Id="rId6" Type="http://schemas.openxmlformats.org/officeDocument/2006/relationships/image" Target="../media/image11.png"/><Relationship Id="rId5" Type="http://schemas.openxmlformats.org/officeDocument/2006/relationships/image" Target="../media/image8.png"/><Relationship Id="rId4" Type="http://schemas.openxmlformats.org/officeDocument/2006/relationships/image" Target="../media/image7.png"/><Relationship Id="rId9" Type="http://schemas.openxmlformats.org/officeDocument/2006/relationships/image" Target="../media/image34.png"/></Relationships>
</file>

<file path=ppt/slides/_rels/slide1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7.xml"/><Relationship Id="rId1" Type="http://schemas.openxmlformats.org/officeDocument/2006/relationships/slideLayout" Target="../slideLayouts/slideLayout14.xml"/><Relationship Id="rId6" Type="http://schemas.openxmlformats.org/officeDocument/2006/relationships/image" Target="../media/image37.png"/><Relationship Id="rId5" Type="http://schemas.openxmlformats.org/officeDocument/2006/relationships/image" Target="../media/image14.png"/><Relationship Id="rId4" Type="http://schemas.openxmlformats.org/officeDocument/2006/relationships/image" Target="../media/image36.png"/></Relationships>
</file>

<file path=ppt/slides/_rels/slide18.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0.png"/><Relationship Id="rId7"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14.xml"/><Relationship Id="rId6" Type="http://schemas.openxmlformats.org/officeDocument/2006/relationships/image" Target="../media/image32.png"/><Relationship Id="rId5" Type="http://schemas.openxmlformats.org/officeDocument/2006/relationships/image" Target="../media/image8.png"/><Relationship Id="rId4" Type="http://schemas.openxmlformats.org/officeDocument/2006/relationships/image" Target="../media/image9.png"/></Relationships>
</file>

<file path=ppt/slides/_rels/slide19.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14.png"/><Relationship Id="rId7" Type="http://schemas.openxmlformats.org/officeDocument/2006/relationships/image" Target="../media/image9.png"/><Relationship Id="rId12" Type="http://schemas.openxmlformats.org/officeDocument/2006/relationships/image" Target="../media/image40.png"/><Relationship Id="rId2" Type="http://schemas.openxmlformats.org/officeDocument/2006/relationships/notesSlide" Target="../notesSlides/notesSlide19.xml"/><Relationship Id="rId1" Type="http://schemas.openxmlformats.org/officeDocument/2006/relationships/slideLayout" Target="../slideLayouts/slideLayout14.xml"/><Relationship Id="rId6" Type="http://schemas.openxmlformats.org/officeDocument/2006/relationships/image" Target="../media/image11.png"/><Relationship Id="rId11" Type="http://schemas.openxmlformats.org/officeDocument/2006/relationships/image" Target="../media/image7.png"/><Relationship Id="rId5" Type="http://schemas.openxmlformats.org/officeDocument/2006/relationships/image" Target="../media/image8.png"/><Relationship Id="rId10" Type="http://schemas.openxmlformats.org/officeDocument/2006/relationships/image" Target="../media/image10.png"/><Relationship Id="rId4" Type="http://schemas.openxmlformats.org/officeDocument/2006/relationships/image" Target="../media/image34.png"/><Relationship Id="rId9" Type="http://schemas.openxmlformats.org/officeDocument/2006/relationships/image" Target="../media/image39.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14.png"/><Relationship Id="rId7"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13.xml"/><Relationship Id="rId6" Type="http://schemas.openxmlformats.org/officeDocument/2006/relationships/image" Target="../media/image34.png"/><Relationship Id="rId11" Type="http://schemas.openxmlformats.org/officeDocument/2006/relationships/image" Target="../media/image39.png"/><Relationship Id="rId5" Type="http://schemas.openxmlformats.org/officeDocument/2006/relationships/image" Target="../media/image7.png"/><Relationship Id="rId10" Type="http://schemas.openxmlformats.org/officeDocument/2006/relationships/image" Target="../media/image38.png"/><Relationship Id="rId4" Type="http://schemas.openxmlformats.org/officeDocument/2006/relationships/image" Target="../media/image10.png"/><Relationship Id="rId9" Type="http://schemas.openxmlformats.org/officeDocument/2006/relationships/image" Target="../media/image9.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8" Type="http://schemas.openxmlformats.org/officeDocument/2006/relationships/image" Target="../media/image42.png"/><Relationship Id="rId13" Type="http://schemas.openxmlformats.org/officeDocument/2006/relationships/image" Target="../media/image39.png"/><Relationship Id="rId3" Type="http://schemas.openxmlformats.org/officeDocument/2006/relationships/image" Target="../media/image8.png"/><Relationship Id="rId7" Type="http://schemas.openxmlformats.org/officeDocument/2006/relationships/image" Target="../media/image11.png"/><Relationship Id="rId12" Type="http://schemas.openxmlformats.org/officeDocument/2006/relationships/image" Target="../media/image44.png"/><Relationship Id="rId2" Type="http://schemas.openxmlformats.org/officeDocument/2006/relationships/notesSlide" Target="../notesSlides/notesSlide25.xml"/><Relationship Id="rId1" Type="http://schemas.openxmlformats.org/officeDocument/2006/relationships/slideLayout" Target="../slideLayouts/slideLayout13.xml"/><Relationship Id="rId6" Type="http://schemas.openxmlformats.org/officeDocument/2006/relationships/image" Target="../media/image41.png"/><Relationship Id="rId11" Type="http://schemas.openxmlformats.org/officeDocument/2006/relationships/image" Target="../media/image43.png"/><Relationship Id="rId5" Type="http://schemas.openxmlformats.org/officeDocument/2006/relationships/image" Target="../media/image10.png"/><Relationship Id="rId15" Type="http://schemas.openxmlformats.org/officeDocument/2006/relationships/image" Target="../media/image45.png"/><Relationship Id="rId10" Type="http://schemas.openxmlformats.org/officeDocument/2006/relationships/image" Target="../media/image38.png"/><Relationship Id="rId4" Type="http://schemas.openxmlformats.org/officeDocument/2006/relationships/image" Target="../media/image9.png"/><Relationship Id="rId9" Type="http://schemas.openxmlformats.org/officeDocument/2006/relationships/image" Target="../media/image40.png"/><Relationship Id="rId14" Type="http://schemas.openxmlformats.org/officeDocument/2006/relationships/image" Target="../media/image12.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8.png"/><Relationship Id="rId7" Type="http://schemas.openxmlformats.org/officeDocument/2006/relationships/image" Target="../media/image11.png"/><Relationship Id="rId2" Type="http://schemas.openxmlformats.org/officeDocument/2006/relationships/notesSlide" Target="../notesSlides/notesSlide27.xml"/><Relationship Id="rId1" Type="http://schemas.openxmlformats.org/officeDocument/2006/relationships/slideLayout" Target="../slideLayouts/slideLayout13.xml"/><Relationship Id="rId6" Type="http://schemas.openxmlformats.org/officeDocument/2006/relationships/image" Target="../media/image41.png"/><Relationship Id="rId5" Type="http://schemas.openxmlformats.org/officeDocument/2006/relationships/image" Target="../media/image10.png"/><Relationship Id="rId4" Type="http://schemas.openxmlformats.org/officeDocument/2006/relationships/image" Target="../media/image9.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8" Type="http://schemas.openxmlformats.org/officeDocument/2006/relationships/image" Target="../media/image42.png"/><Relationship Id="rId13" Type="http://schemas.openxmlformats.org/officeDocument/2006/relationships/image" Target="../media/image39.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44.png"/><Relationship Id="rId2" Type="http://schemas.openxmlformats.org/officeDocument/2006/relationships/notesSlide" Target="../notesSlides/notesSlide30.xml"/><Relationship Id="rId1" Type="http://schemas.openxmlformats.org/officeDocument/2006/relationships/slideLayout" Target="../slideLayouts/slideLayout13.xml"/><Relationship Id="rId6" Type="http://schemas.openxmlformats.org/officeDocument/2006/relationships/image" Target="../media/image11.png"/><Relationship Id="rId11" Type="http://schemas.openxmlformats.org/officeDocument/2006/relationships/image" Target="../media/image43.png"/><Relationship Id="rId5" Type="http://schemas.openxmlformats.org/officeDocument/2006/relationships/image" Target="../media/image41.png"/><Relationship Id="rId10" Type="http://schemas.openxmlformats.org/officeDocument/2006/relationships/image" Target="../media/image38.png"/><Relationship Id="rId4" Type="http://schemas.openxmlformats.org/officeDocument/2006/relationships/image" Target="../media/image10.png"/><Relationship Id="rId9" Type="http://schemas.openxmlformats.org/officeDocument/2006/relationships/image" Target="../media/image40.png"/><Relationship Id="rId14" Type="http://schemas.openxmlformats.org/officeDocument/2006/relationships/image" Target="../media/image9.png"/></Relationships>
</file>

<file path=ppt/slides/_rels/slide3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1.xml"/><Relationship Id="rId1" Type="http://schemas.openxmlformats.org/officeDocument/2006/relationships/slideLayout" Target="../slideLayouts/slideLayout15.xml"/><Relationship Id="rId4" Type="http://schemas.openxmlformats.org/officeDocument/2006/relationships/image" Target="../media/image11.png"/></Relationships>
</file>

<file path=ppt/slides/_rels/slide3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2.xml"/><Relationship Id="rId1" Type="http://schemas.openxmlformats.org/officeDocument/2006/relationships/slideLayout" Target="../slideLayouts/slideLayout15.xml"/><Relationship Id="rId4" Type="http://schemas.openxmlformats.org/officeDocument/2006/relationships/image" Target="../media/image11.png"/></Relationships>
</file>

<file path=ppt/slides/_rels/slide3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3.xml"/><Relationship Id="rId1" Type="http://schemas.openxmlformats.org/officeDocument/2006/relationships/slideLayout" Target="../slideLayouts/slideLayout15.xml"/><Relationship Id="rId5" Type="http://schemas.openxmlformats.org/officeDocument/2006/relationships/image" Target="../media/image7.png"/><Relationship Id="rId4" Type="http://schemas.openxmlformats.org/officeDocument/2006/relationships/image" Target="../media/image34.png"/></Relationships>
</file>

<file path=ppt/slides/_rels/slide3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4.xml"/><Relationship Id="rId1" Type="http://schemas.openxmlformats.org/officeDocument/2006/relationships/slideLayout" Target="../slideLayouts/slideLayout15.xml"/><Relationship Id="rId5" Type="http://schemas.openxmlformats.org/officeDocument/2006/relationships/image" Target="../media/image9.png"/><Relationship Id="rId4" Type="http://schemas.openxmlformats.org/officeDocument/2006/relationships/image" Target="../media/image11.png"/></Relationships>
</file>

<file path=ppt/slides/_rels/slide35.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1.png"/><Relationship Id="rId2" Type="http://schemas.openxmlformats.org/officeDocument/2006/relationships/notesSlide" Target="../notesSlides/notesSlide35.xml"/><Relationship Id="rId1" Type="http://schemas.openxmlformats.org/officeDocument/2006/relationships/slideLayout" Target="../slideLayouts/slideLayout14.xml"/><Relationship Id="rId6" Type="http://schemas.openxmlformats.org/officeDocument/2006/relationships/image" Target="../media/image38.png"/><Relationship Id="rId5" Type="http://schemas.openxmlformats.org/officeDocument/2006/relationships/image" Target="../media/image34.png"/><Relationship Id="rId4" Type="http://schemas.openxmlformats.org/officeDocument/2006/relationships/image" Target="../media/image10.png"/></Relationships>
</file>

<file path=ppt/slides/_rels/slide3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6.xml"/></Relationships>
</file>

<file path=ppt/slides/_rels/slide3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8.xml"/><Relationship Id="rId1" Type="http://schemas.openxmlformats.org/officeDocument/2006/relationships/slideLayout" Target="../slideLayouts/slideLayout13.xml"/><Relationship Id="rId5" Type="http://schemas.openxmlformats.org/officeDocument/2006/relationships/image" Target="../media/image46.png"/><Relationship Id="rId4" Type="http://schemas.openxmlformats.org/officeDocument/2006/relationships/image" Target="../media/image9.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8.png"/><Relationship Id="rId7" Type="http://schemas.openxmlformats.org/officeDocument/2006/relationships/image" Target="../media/image42.png"/><Relationship Id="rId2" Type="http://schemas.openxmlformats.org/officeDocument/2006/relationships/notesSlide" Target="../notesSlides/notesSlide40.xml"/><Relationship Id="rId1" Type="http://schemas.openxmlformats.org/officeDocument/2006/relationships/slideLayout" Target="../slideLayouts/slideLayout13.xml"/><Relationship Id="rId6" Type="http://schemas.openxmlformats.org/officeDocument/2006/relationships/image" Target="../media/image41.png"/><Relationship Id="rId11" Type="http://schemas.openxmlformats.org/officeDocument/2006/relationships/image" Target="../media/image21.png"/><Relationship Id="rId5" Type="http://schemas.openxmlformats.org/officeDocument/2006/relationships/image" Target="../media/image10.png"/><Relationship Id="rId10" Type="http://schemas.openxmlformats.org/officeDocument/2006/relationships/image" Target="../media/image39.png"/><Relationship Id="rId4" Type="http://schemas.openxmlformats.org/officeDocument/2006/relationships/image" Target="../media/image9.png"/><Relationship Id="rId9" Type="http://schemas.openxmlformats.org/officeDocument/2006/relationships/image" Target="../media/image43.png"/></Relationships>
</file>

<file path=ppt/slides/_rels/slide4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1.xml"/><Relationship Id="rId1" Type="http://schemas.openxmlformats.org/officeDocument/2006/relationships/slideLayout" Target="../slideLayouts/slideLayout15.xml"/><Relationship Id="rId5" Type="http://schemas.openxmlformats.org/officeDocument/2006/relationships/image" Target="../media/image7.png"/><Relationship Id="rId4" Type="http://schemas.openxmlformats.org/officeDocument/2006/relationships/image" Target="../media/image10.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6.xml"/></Relationships>
</file>

<file path=ppt/slides/_rels/slide4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9.png"/><Relationship Id="rId7" Type="http://schemas.openxmlformats.org/officeDocument/2006/relationships/image" Target="../media/image11.png"/><Relationship Id="rId2" Type="http://schemas.openxmlformats.org/officeDocument/2006/relationships/notesSlide" Target="../notesSlides/notesSlide43.xml"/><Relationship Id="rId1" Type="http://schemas.openxmlformats.org/officeDocument/2006/relationships/slideLayout" Target="../slideLayouts/slideLayout15.xml"/><Relationship Id="rId6" Type="http://schemas.openxmlformats.org/officeDocument/2006/relationships/image" Target="../media/image34.png"/><Relationship Id="rId5" Type="http://schemas.openxmlformats.org/officeDocument/2006/relationships/image" Target="../media/image7.png"/><Relationship Id="rId4" Type="http://schemas.openxmlformats.org/officeDocument/2006/relationships/image" Target="../media/image10.png"/><Relationship Id="rId9" Type="http://schemas.openxmlformats.org/officeDocument/2006/relationships/image" Target="../media/image14.png"/></Relationships>
</file>

<file path=ppt/slides/_rels/slide44.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37.png"/><Relationship Id="rId2" Type="http://schemas.openxmlformats.org/officeDocument/2006/relationships/notesSlide" Target="../notesSlides/notesSlide44.xml"/><Relationship Id="rId1" Type="http://schemas.openxmlformats.org/officeDocument/2006/relationships/slideLayout" Target="../slideLayouts/slideLayout14.xml"/><Relationship Id="rId6" Type="http://schemas.openxmlformats.org/officeDocument/2006/relationships/image" Target="../media/image48.png"/><Relationship Id="rId5" Type="http://schemas.openxmlformats.org/officeDocument/2006/relationships/image" Target="../media/image35.png"/><Relationship Id="rId4" Type="http://schemas.openxmlformats.org/officeDocument/2006/relationships/image" Target="../media/image47.png"/></Relationships>
</file>

<file path=ppt/slides/_rels/slide45.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37.png"/><Relationship Id="rId2" Type="http://schemas.openxmlformats.org/officeDocument/2006/relationships/notesSlide" Target="../notesSlides/notesSlide45.xml"/><Relationship Id="rId1" Type="http://schemas.openxmlformats.org/officeDocument/2006/relationships/slideLayout" Target="../slideLayouts/slideLayout14.xml"/><Relationship Id="rId6" Type="http://schemas.openxmlformats.org/officeDocument/2006/relationships/image" Target="../media/image48.png"/><Relationship Id="rId5" Type="http://schemas.openxmlformats.org/officeDocument/2006/relationships/image" Target="../media/image35.png"/><Relationship Id="rId4" Type="http://schemas.openxmlformats.org/officeDocument/2006/relationships/image" Target="../media/image47.png"/></Relationships>
</file>

<file path=ppt/slides/_rels/slide4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6.xml"/><Relationship Id="rId1" Type="http://schemas.openxmlformats.org/officeDocument/2006/relationships/slideLayout" Target="../slideLayouts/slideLayout15.xml"/><Relationship Id="rId6" Type="http://schemas.openxmlformats.org/officeDocument/2006/relationships/image" Target="../media/image49.png"/><Relationship Id="rId5" Type="http://schemas.openxmlformats.org/officeDocument/2006/relationships/image" Target="../media/image7.png"/><Relationship Id="rId4" Type="http://schemas.openxmlformats.org/officeDocument/2006/relationships/image" Target="../media/image10.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8.png"/><Relationship Id="rId2" Type="http://schemas.openxmlformats.org/officeDocument/2006/relationships/notesSlide" Target="../notesSlides/notesSlide48.xml"/><Relationship Id="rId1" Type="http://schemas.openxmlformats.org/officeDocument/2006/relationships/slideLayout" Target="../slideLayouts/slideLayout15.xml"/><Relationship Id="rId6" Type="http://schemas.openxmlformats.org/officeDocument/2006/relationships/image" Target="../media/image33.png"/><Relationship Id="rId5" Type="http://schemas.openxmlformats.org/officeDocument/2006/relationships/image" Target="../media/image9.png"/><Relationship Id="rId4" Type="http://schemas.openxmlformats.org/officeDocument/2006/relationships/image" Target="../media/image7.pn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0.xml"/><Relationship Id="rId1" Type="http://schemas.openxmlformats.org/officeDocument/2006/relationships/slideLayout" Target="../slideLayouts/slideLayout15.xml"/><Relationship Id="rId6" Type="http://schemas.openxmlformats.org/officeDocument/2006/relationships/image" Target="../media/image7.png"/><Relationship Id="rId5" Type="http://schemas.openxmlformats.org/officeDocument/2006/relationships/image" Target="../media/image10.png"/><Relationship Id="rId4" Type="http://schemas.openxmlformats.org/officeDocument/2006/relationships/image" Target="../media/image9.png"/></Relationships>
</file>

<file path=ppt/slides/_rels/slide5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1.xml"/><Relationship Id="rId1" Type="http://schemas.openxmlformats.org/officeDocument/2006/relationships/slideLayout" Target="../slideLayouts/slideLayout14.xml"/><Relationship Id="rId5" Type="http://schemas.openxmlformats.org/officeDocument/2006/relationships/image" Target="../media/image38.png"/><Relationship Id="rId4" Type="http://schemas.openxmlformats.org/officeDocument/2006/relationships/image" Target="../media/image10.png"/></Relationships>
</file>

<file path=ppt/slides/_rels/slide5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2.xml"/><Relationship Id="rId1" Type="http://schemas.openxmlformats.org/officeDocument/2006/relationships/slideLayout" Target="../slideLayouts/slideLayout15.xml"/><Relationship Id="rId6" Type="http://schemas.openxmlformats.org/officeDocument/2006/relationships/image" Target="../media/image7.png"/><Relationship Id="rId5" Type="http://schemas.openxmlformats.org/officeDocument/2006/relationships/image" Target="../media/image10.png"/><Relationship Id="rId4" Type="http://schemas.openxmlformats.org/officeDocument/2006/relationships/image" Target="../media/image9.png"/></Relationships>
</file>

<file path=ppt/slides/_rels/slide5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0.png"/><Relationship Id="rId7" Type="http://schemas.openxmlformats.org/officeDocument/2006/relationships/image" Target="../media/image11.png"/><Relationship Id="rId12" Type="http://schemas.openxmlformats.org/officeDocument/2006/relationships/image" Target="../media/image50.png"/><Relationship Id="rId2" Type="http://schemas.openxmlformats.org/officeDocument/2006/relationships/notesSlide" Target="../notesSlides/notesSlide53.xml"/><Relationship Id="rId1" Type="http://schemas.openxmlformats.org/officeDocument/2006/relationships/slideLayout" Target="../slideLayouts/slideLayout13.xml"/><Relationship Id="rId6" Type="http://schemas.openxmlformats.org/officeDocument/2006/relationships/image" Target="../media/image8.png"/><Relationship Id="rId11" Type="http://schemas.openxmlformats.org/officeDocument/2006/relationships/image" Target="../media/image21.png"/><Relationship Id="rId5" Type="http://schemas.openxmlformats.org/officeDocument/2006/relationships/image" Target="../media/image34.png"/><Relationship Id="rId10" Type="http://schemas.openxmlformats.org/officeDocument/2006/relationships/image" Target="../media/image39.png"/><Relationship Id="rId4" Type="http://schemas.openxmlformats.org/officeDocument/2006/relationships/image" Target="../media/image7.png"/><Relationship Id="rId9" Type="http://schemas.openxmlformats.org/officeDocument/2006/relationships/image" Target="../media/image38.png"/></Relationships>
</file>

<file path=ppt/slides/_rels/slide54.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10.png"/><Relationship Id="rId7" Type="http://schemas.openxmlformats.org/officeDocument/2006/relationships/image" Target="../media/image9.png"/><Relationship Id="rId12" Type="http://schemas.openxmlformats.org/officeDocument/2006/relationships/image" Target="../media/image34.png"/><Relationship Id="rId2" Type="http://schemas.openxmlformats.org/officeDocument/2006/relationships/notesSlide" Target="../notesSlides/notesSlide54.xml"/><Relationship Id="rId1" Type="http://schemas.openxmlformats.org/officeDocument/2006/relationships/slideLayout" Target="../slideLayouts/slideLayout13.xml"/><Relationship Id="rId6" Type="http://schemas.openxmlformats.org/officeDocument/2006/relationships/image" Target="../media/image11.png"/><Relationship Id="rId11" Type="http://schemas.openxmlformats.org/officeDocument/2006/relationships/image" Target="../media/image50.png"/><Relationship Id="rId5" Type="http://schemas.openxmlformats.org/officeDocument/2006/relationships/image" Target="../media/image8.png"/><Relationship Id="rId10" Type="http://schemas.openxmlformats.org/officeDocument/2006/relationships/image" Target="../media/image21.png"/><Relationship Id="rId4" Type="http://schemas.openxmlformats.org/officeDocument/2006/relationships/image" Target="../media/image7.png"/><Relationship Id="rId9" Type="http://schemas.openxmlformats.org/officeDocument/2006/relationships/image" Target="../media/image39.png"/></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4.xml"/></Relationships>
</file>

<file path=ppt/slides/_rels/slide56.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1.png"/><Relationship Id="rId2" Type="http://schemas.openxmlformats.org/officeDocument/2006/relationships/notesSlide" Target="../notesSlides/notesSlide56.xml"/><Relationship Id="rId1" Type="http://schemas.openxmlformats.org/officeDocument/2006/relationships/slideLayout" Target="../slideLayouts/slideLayout15.xml"/><Relationship Id="rId6" Type="http://schemas.openxmlformats.org/officeDocument/2006/relationships/image" Target="../media/image8.png"/><Relationship Id="rId5" Type="http://schemas.openxmlformats.org/officeDocument/2006/relationships/image" Target="../media/image9.png"/><Relationship Id="rId4" Type="http://schemas.openxmlformats.org/officeDocument/2006/relationships/image" Target="../media/image7.png"/></Relationships>
</file>

<file path=ppt/slides/_rels/slide5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7.xml"/><Relationship Id="rId1" Type="http://schemas.openxmlformats.org/officeDocument/2006/relationships/slideLayout" Target="../slideLayouts/slideLayout14.xml"/><Relationship Id="rId4" Type="http://schemas.openxmlformats.org/officeDocument/2006/relationships/image" Target="../media/image51.png"/></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6.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10.png"/><Relationship Id="rId7" Type="http://schemas.openxmlformats.org/officeDocument/2006/relationships/image" Target="../media/image43.png"/><Relationship Id="rId2" Type="http://schemas.openxmlformats.org/officeDocument/2006/relationships/notesSlide" Target="../notesSlides/notesSlide60.xml"/><Relationship Id="rId1" Type="http://schemas.openxmlformats.org/officeDocument/2006/relationships/slideLayout" Target="../slideLayouts/slideLayout15.xml"/><Relationship Id="rId6" Type="http://schemas.openxmlformats.org/officeDocument/2006/relationships/image" Target="../media/image38.png"/><Relationship Id="rId5" Type="http://schemas.openxmlformats.org/officeDocument/2006/relationships/image" Target="../media/image9.png"/><Relationship Id="rId4" Type="http://schemas.openxmlformats.org/officeDocument/2006/relationships/image" Target="../media/image7.png"/></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6.xml"/></Relationships>
</file>

<file path=ppt/slides/_rels/slide62.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8.png"/><Relationship Id="rId2" Type="http://schemas.openxmlformats.org/officeDocument/2006/relationships/notesSlide" Target="../notesSlides/notesSlide62.xml"/><Relationship Id="rId1" Type="http://schemas.openxmlformats.org/officeDocument/2006/relationships/slideLayout" Target="../slideLayouts/slideLayout15.xml"/><Relationship Id="rId6" Type="http://schemas.openxmlformats.org/officeDocument/2006/relationships/image" Target="../media/image33.png"/><Relationship Id="rId5" Type="http://schemas.openxmlformats.org/officeDocument/2006/relationships/image" Target="../media/image9.png"/><Relationship Id="rId4" Type="http://schemas.openxmlformats.org/officeDocument/2006/relationships/image" Target="../media/image7.png"/></Relationships>
</file>

<file path=ppt/slides/_rels/slide63.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9.png"/><Relationship Id="rId7" Type="http://schemas.openxmlformats.org/officeDocument/2006/relationships/image" Target="../media/image52.png"/><Relationship Id="rId2" Type="http://schemas.openxmlformats.org/officeDocument/2006/relationships/notesSlide" Target="../notesSlides/notesSlide63.xml"/><Relationship Id="rId1" Type="http://schemas.openxmlformats.org/officeDocument/2006/relationships/slideLayout" Target="../slideLayouts/slideLayout1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10.png"/></Relationships>
</file>

<file path=ppt/slides/_rels/slide6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4.xml"/><Relationship Id="rId1" Type="http://schemas.openxmlformats.org/officeDocument/2006/relationships/slideLayout" Target="../slideLayouts/slideLayout15.xml"/><Relationship Id="rId6" Type="http://schemas.openxmlformats.org/officeDocument/2006/relationships/image" Target="../media/image32.png"/><Relationship Id="rId5" Type="http://schemas.openxmlformats.org/officeDocument/2006/relationships/image" Target="../media/image38.png"/><Relationship Id="rId4" Type="http://schemas.openxmlformats.org/officeDocument/2006/relationships/image" Target="../media/image10.png"/></Relationships>
</file>

<file path=ppt/slides/_rels/slide65.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51.png"/><Relationship Id="rId2" Type="http://schemas.openxmlformats.org/officeDocument/2006/relationships/notesSlide" Target="../notesSlides/notesSlide65.xml"/><Relationship Id="rId1" Type="http://schemas.openxmlformats.org/officeDocument/2006/relationships/slideLayout" Target="../slideLayouts/slideLayout14.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10.png"/></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9.xml"/><Relationship Id="rId1" Type="http://schemas.openxmlformats.org/officeDocument/2006/relationships/slideLayout" Target="../slideLayouts/slideLayout15.xml"/><Relationship Id="rId5" Type="http://schemas.openxmlformats.org/officeDocument/2006/relationships/image" Target="../media/image52.png"/><Relationship Id="rId4" Type="http://schemas.openxmlformats.org/officeDocument/2006/relationships/image" Target="../media/image47.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7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0.xml"/><Relationship Id="rId1" Type="http://schemas.openxmlformats.org/officeDocument/2006/relationships/slideLayout" Target="../slideLayouts/slideLayout13.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10.png"/></Relationships>
</file>

<file path=ppt/slides/_rels/slide71.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71.xml"/><Relationship Id="rId1" Type="http://schemas.openxmlformats.org/officeDocument/2006/relationships/slideLayout" Target="../slideLayouts/slideLayout15.xml"/><Relationship Id="rId4" Type="http://schemas.openxmlformats.org/officeDocument/2006/relationships/image" Target="../media/image56.png"/></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5.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2.xml"/></Relationships>
</file>

<file path=ppt/slides/_rels/slide74.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9.png"/><Relationship Id="rId7" Type="http://schemas.openxmlformats.org/officeDocument/2006/relationships/image" Target="../media/image58.png"/><Relationship Id="rId2" Type="http://schemas.openxmlformats.org/officeDocument/2006/relationships/notesSlide" Target="../notesSlides/notesSlide74.xml"/><Relationship Id="rId1" Type="http://schemas.openxmlformats.org/officeDocument/2006/relationships/slideLayout" Target="../slideLayouts/slideLayout15.xml"/><Relationship Id="rId6" Type="http://schemas.openxmlformats.org/officeDocument/2006/relationships/image" Target="../media/image35.png"/><Relationship Id="rId5" Type="http://schemas.openxmlformats.org/officeDocument/2006/relationships/image" Target="../media/image57.png"/><Relationship Id="rId4" Type="http://schemas.openxmlformats.org/officeDocument/2006/relationships/image" Target="../media/image14.png"/><Relationship Id="rId9" Type="http://schemas.openxmlformats.org/officeDocument/2006/relationships/image" Target="../media/image7.png"/></Relationships>
</file>

<file path=ppt/slides/_rels/slide75.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9.png"/><Relationship Id="rId7" Type="http://schemas.openxmlformats.org/officeDocument/2006/relationships/image" Target="../media/image42.png"/><Relationship Id="rId2" Type="http://schemas.openxmlformats.org/officeDocument/2006/relationships/notesSlide" Target="../notesSlides/notesSlide75.xml"/><Relationship Id="rId1" Type="http://schemas.openxmlformats.org/officeDocument/2006/relationships/slideLayout" Target="../slideLayouts/slideLayout15.xml"/><Relationship Id="rId6" Type="http://schemas.openxmlformats.org/officeDocument/2006/relationships/image" Target="../media/image7.png"/><Relationship Id="rId5" Type="http://schemas.openxmlformats.org/officeDocument/2006/relationships/image" Target="../media/image8.png"/><Relationship Id="rId4" Type="http://schemas.openxmlformats.org/officeDocument/2006/relationships/image" Target="../media/image10.png"/><Relationship Id="rId9" Type="http://schemas.openxmlformats.org/officeDocument/2006/relationships/image" Target="../media/image47.png"/></Relationships>
</file>

<file path=ppt/slides/_rels/slide76.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9.png"/><Relationship Id="rId7" Type="http://schemas.openxmlformats.org/officeDocument/2006/relationships/image" Target="../media/image42.png"/><Relationship Id="rId2" Type="http://schemas.openxmlformats.org/officeDocument/2006/relationships/notesSlide" Target="../notesSlides/notesSlide76.xml"/><Relationship Id="rId1" Type="http://schemas.openxmlformats.org/officeDocument/2006/relationships/slideLayout" Target="../slideLayouts/slideLayout15.xml"/><Relationship Id="rId6" Type="http://schemas.openxmlformats.org/officeDocument/2006/relationships/image" Target="../media/image7.png"/><Relationship Id="rId5" Type="http://schemas.openxmlformats.org/officeDocument/2006/relationships/image" Target="../media/image8.png"/><Relationship Id="rId4" Type="http://schemas.openxmlformats.org/officeDocument/2006/relationships/image" Target="../media/image10.png"/><Relationship Id="rId9" Type="http://schemas.openxmlformats.org/officeDocument/2006/relationships/image" Target="../media/image47.png"/></Relationships>
</file>

<file path=ppt/slides/_rels/slide77.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9.png"/><Relationship Id="rId7" Type="http://schemas.openxmlformats.org/officeDocument/2006/relationships/image" Target="../media/image42.png"/><Relationship Id="rId2" Type="http://schemas.openxmlformats.org/officeDocument/2006/relationships/notesSlide" Target="../notesSlides/notesSlide77.xml"/><Relationship Id="rId1" Type="http://schemas.openxmlformats.org/officeDocument/2006/relationships/slideLayout" Target="../slideLayouts/slideLayout15.xml"/><Relationship Id="rId6" Type="http://schemas.openxmlformats.org/officeDocument/2006/relationships/image" Target="../media/image7.png"/><Relationship Id="rId5" Type="http://schemas.openxmlformats.org/officeDocument/2006/relationships/image" Target="../media/image8.png"/><Relationship Id="rId4" Type="http://schemas.openxmlformats.org/officeDocument/2006/relationships/image" Target="../media/image10.png"/><Relationship Id="rId9" Type="http://schemas.openxmlformats.org/officeDocument/2006/relationships/image" Target="../media/image47.png"/></Relationships>
</file>

<file path=ppt/slides/_rels/slide78.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38.png"/><Relationship Id="rId7" Type="http://schemas.openxmlformats.org/officeDocument/2006/relationships/image" Target="../media/image9.png"/><Relationship Id="rId2" Type="http://schemas.openxmlformats.org/officeDocument/2006/relationships/notesSlide" Target="../notesSlides/notesSlide78.xml"/><Relationship Id="rId1" Type="http://schemas.openxmlformats.org/officeDocument/2006/relationships/slideLayout" Target="../slideLayouts/slideLayout15.xml"/><Relationship Id="rId6" Type="http://schemas.openxmlformats.org/officeDocument/2006/relationships/image" Target="../media/image8.png"/><Relationship Id="rId11" Type="http://schemas.microsoft.com/office/2007/relationships/hdphoto" Target="../media/hdphoto2.wdp"/><Relationship Id="rId5" Type="http://schemas.openxmlformats.org/officeDocument/2006/relationships/image" Target="../media/image7.png"/><Relationship Id="rId10" Type="http://schemas.openxmlformats.org/officeDocument/2006/relationships/image" Target="../media/image59.png"/><Relationship Id="rId4" Type="http://schemas.openxmlformats.org/officeDocument/2006/relationships/image" Target="../media/image10.png"/><Relationship Id="rId9" Type="http://schemas.openxmlformats.org/officeDocument/2006/relationships/image" Target="../media/image48.png"/></Relationships>
</file>

<file path=ppt/slides/_rels/slide79.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79.xml"/><Relationship Id="rId1" Type="http://schemas.openxmlformats.org/officeDocument/2006/relationships/slideLayout" Target="../slideLayouts/slideLayout15.xml"/><Relationship Id="rId6" Type="http://schemas.openxmlformats.org/officeDocument/2006/relationships/image" Target="../media/image51.png"/><Relationship Id="rId5" Type="http://schemas.openxmlformats.org/officeDocument/2006/relationships/image" Target="../media/image47.png"/><Relationship Id="rId10" Type="http://schemas.openxmlformats.org/officeDocument/2006/relationships/image" Target="../media/image38.png"/><Relationship Id="rId4" Type="http://schemas.openxmlformats.org/officeDocument/2006/relationships/image" Target="../media/image10.png"/><Relationship Id="rId9" Type="http://schemas.openxmlformats.org/officeDocument/2006/relationships/image" Target="../media/image7.png"/></Relationships>
</file>

<file path=ppt/slides/_rels/slide8.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5.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1.png"/></Relationships>
</file>

<file path=ppt/slides/_rels/slide80.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7.png"/><Relationship Id="rId7" Type="http://schemas.openxmlformats.org/officeDocument/2006/relationships/image" Target="../media/image44.png"/><Relationship Id="rId2" Type="http://schemas.openxmlformats.org/officeDocument/2006/relationships/notesSlide" Target="../notesSlides/notesSlide80.xml"/><Relationship Id="rId1" Type="http://schemas.openxmlformats.org/officeDocument/2006/relationships/slideLayout" Target="../slideLayouts/slideLayout15.xml"/><Relationship Id="rId6" Type="http://schemas.openxmlformats.org/officeDocument/2006/relationships/image" Target="../media/image14.png"/><Relationship Id="rId5" Type="http://schemas.openxmlformats.org/officeDocument/2006/relationships/image" Target="../media/image9.png"/><Relationship Id="rId10" Type="http://schemas.openxmlformats.org/officeDocument/2006/relationships/image" Target="../media/image60.png"/><Relationship Id="rId4" Type="http://schemas.openxmlformats.org/officeDocument/2006/relationships/image" Target="../media/image8.png"/><Relationship Id="rId9" Type="http://schemas.openxmlformats.org/officeDocument/2006/relationships/image" Target="../media/image52.png"/></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15.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3.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3.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5.xml"/></Relationships>
</file>

<file path=ppt/slides/_rels/slide85.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57.png"/><Relationship Id="rId2" Type="http://schemas.openxmlformats.org/officeDocument/2006/relationships/notesSlide" Target="../notesSlides/notesSlide85.xml"/><Relationship Id="rId1" Type="http://schemas.openxmlformats.org/officeDocument/2006/relationships/slideLayout" Target="../slideLayouts/slideLayout15.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10.png"/></Relationships>
</file>

<file path=ppt/slides/_rels/slide8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6.xml"/><Relationship Id="rId1" Type="http://schemas.openxmlformats.org/officeDocument/2006/relationships/slideLayout" Target="../slideLayouts/slideLayout14.xml"/><Relationship Id="rId5" Type="http://schemas.openxmlformats.org/officeDocument/2006/relationships/image" Target="../media/image8.png"/><Relationship Id="rId4" Type="http://schemas.openxmlformats.org/officeDocument/2006/relationships/image" Target="../media/image9.png"/></Relationships>
</file>

<file path=ppt/slides/_rels/slide8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7.xml"/><Relationship Id="rId1" Type="http://schemas.openxmlformats.org/officeDocument/2006/relationships/slideLayout" Target="../slideLayouts/slideLayout14.xml"/><Relationship Id="rId5" Type="http://schemas.openxmlformats.org/officeDocument/2006/relationships/image" Target="../media/image8.png"/><Relationship Id="rId4" Type="http://schemas.openxmlformats.org/officeDocument/2006/relationships/image" Target="../media/image9.png"/></Relationships>
</file>

<file path=ppt/slides/_rels/slide8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8.xml"/><Relationship Id="rId1" Type="http://schemas.openxmlformats.org/officeDocument/2006/relationships/slideLayout" Target="../slideLayouts/slideLayout14.xml"/><Relationship Id="rId6" Type="http://schemas.openxmlformats.org/officeDocument/2006/relationships/image" Target="../media/image13.png"/><Relationship Id="rId5" Type="http://schemas.openxmlformats.org/officeDocument/2006/relationships/image" Target="../media/image8.png"/><Relationship Id="rId4" Type="http://schemas.openxmlformats.org/officeDocument/2006/relationships/image" Target="../media/image9.png"/></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5.xml"/></Relationships>
</file>

<file path=ppt/slides/_rels/slide91.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10.png"/><Relationship Id="rId7" Type="http://schemas.openxmlformats.org/officeDocument/2006/relationships/image" Target="../media/image21.png"/><Relationship Id="rId2" Type="http://schemas.openxmlformats.org/officeDocument/2006/relationships/notesSlide" Target="../notesSlides/notesSlide91.xml"/><Relationship Id="rId1" Type="http://schemas.openxmlformats.org/officeDocument/2006/relationships/slideLayout" Target="../slideLayouts/slideLayout13.xml"/><Relationship Id="rId6" Type="http://schemas.openxmlformats.org/officeDocument/2006/relationships/image" Target="../media/image9.png"/><Relationship Id="rId5" Type="http://schemas.openxmlformats.org/officeDocument/2006/relationships/image" Target="../media/image11.png"/><Relationship Id="rId10" Type="http://schemas.openxmlformats.org/officeDocument/2006/relationships/image" Target="../media/image8.png"/><Relationship Id="rId4" Type="http://schemas.openxmlformats.org/officeDocument/2006/relationships/image" Target="../media/image7.png"/><Relationship Id="rId9" Type="http://schemas.openxmlformats.org/officeDocument/2006/relationships/image" Target="../media/image12.png"/></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13.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15.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16.xml"/></Relationships>
</file>

<file path=ppt/slides/_rels/slide9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0.png"/><Relationship Id="rId7" Type="http://schemas.openxmlformats.org/officeDocument/2006/relationships/image" Target="../media/image12.png"/><Relationship Id="rId2" Type="http://schemas.openxmlformats.org/officeDocument/2006/relationships/notesSlide" Target="../notesSlides/notesSlide95.xml"/><Relationship Id="rId1" Type="http://schemas.openxmlformats.org/officeDocument/2006/relationships/slideLayout" Target="../slideLayouts/slideLayout13.xml"/><Relationship Id="rId6" Type="http://schemas.openxmlformats.org/officeDocument/2006/relationships/image" Target="../media/image9.png"/><Relationship Id="rId11" Type="http://schemas.openxmlformats.org/officeDocument/2006/relationships/image" Target="../media/image62.png"/><Relationship Id="rId5" Type="http://schemas.openxmlformats.org/officeDocument/2006/relationships/image" Target="../media/image11.png"/><Relationship Id="rId10" Type="http://schemas.openxmlformats.org/officeDocument/2006/relationships/image" Target="../media/image39.png"/><Relationship Id="rId4" Type="http://schemas.openxmlformats.org/officeDocument/2006/relationships/image" Target="../media/image7.png"/><Relationship Id="rId9" Type="http://schemas.openxmlformats.org/officeDocument/2006/relationships/image" Target="../media/image61.png"/></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13.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16.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5.xml"/></Relationships>
</file>

<file path=ppt/slides/_rels/slide99.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99.xml"/><Relationship Id="rId1" Type="http://schemas.openxmlformats.org/officeDocument/2006/relationships/slideLayout" Target="../slideLayouts/slideLayout15.xml"/><Relationship Id="rId6" Type="http://schemas.openxmlformats.org/officeDocument/2006/relationships/image" Target="../media/image65.png"/><Relationship Id="rId5" Type="http://schemas.openxmlformats.org/officeDocument/2006/relationships/image" Target="../media/image64.png"/><Relationship Id="rId4" Type="http://schemas.microsoft.com/office/2007/relationships/hdphoto" Target="../media/hdphoto3.wdp"/></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6" name="文本占位符 105"/>
          <p:cNvSpPr>
            <a:spLocks noGrp="1"/>
          </p:cNvSpPr>
          <p:nvPr>
            <p:ph type="body" sz="quarter" idx="17"/>
          </p:nvPr>
        </p:nvSpPr>
        <p:spPr/>
        <p:txBody>
          <a:bodyPr/>
          <a:lstStyle/>
          <a:p>
            <a:endParaRPr lang="zh-CN" altLang="en-US"/>
          </a:p>
        </p:txBody>
      </p:sp>
      <p:sp>
        <p:nvSpPr>
          <p:cNvPr id="29" name="文本占位符 6"/>
          <p:cNvSpPr>
            <a:spLocks noGrp="1"/>
          </p:cNvSpPr>
          <p:nvPr>
            <p:ph type="body" sz="quarter" idx="18"/>
          </p:nvPr>
        </p:nvSpPr>
        <p:spPr/>
        <p:txBody>
          <a:bodyPr/>
          <a:lstStyle/>
          <a:p>
            <a:r>
              <a:rPr lang="en-US" smtClean="0"/>
              <a:t>Datacom</a:t>
            </a:r>
            <a:endParaRPr lang="en-US" altLang="zh-CN" dirty="0">
              <a:sym typeface="Huawei Sans" panose="020C0503030203020204" pitchFamily="34" charset="0"/>
            </a:endParaRPr>
          </a:p>
        </p:txBody>
      </p:sp>
      <p:sp>
        <p:nvSpPr>
          <p:cNvPr id="107" name="文本占位符 106"/>
          <p:cNvSpPr>
            <a:spLocks noGrp="1"/>
          </p:cNvSpPr>
          <p:nvPr>
            <p:ph type="body" sz="quarter" idx="19"/>
          </p:nvPr>
        </p:nvSpPr>
        <p:spPr/>
        <p:txBody>
          <a:bodyPr/>
          <a:lstStyle/>
          <a:p>
            <a:endParaRPr lang="zh-CN" altLang="en-US"/>
          </a:p>
        </p:txBody>
      </p:sp>
      <p:sp>
        <p:nvSpPr>
          <p:cNvPr id="59" name="文本占位符 58"/>
          <p:cNvSpPr>
            <a:spLocks noGrp="1"/>
          </p:cNvSpPr>
          <p:nvPr>
            <p:ph type="body" sz="quarter" idx="20"/>
          </p:nvPr>
        </p:nvSpPr>
        <p:spPr/>
        <p:txBody>
          <a:bodyPr/>
          <a:lstStyle/>
          <a:p>
            <a:r>
              <a:rPr lang="en-US" altLang="zh-CN" smtClean="0"/>
              <a:t>V1.0</a:t>
            </a:r>
            <a:endParaRPr lang="zh-CN" altLang="en-US" dirty="0"/>
          </a:p>
        </p:txBody>
      </p:sp>
      <p:sp>
        <p:nvSpPr>
          <p:cNvPr id="23" name="文本占位符 9"/>
          <p:cNvSpPr>
            <a:spLocks noGrp="1"/>
          </p:cNvSpPr>
          <p:nvPr>
            <p:ph type="body" sz="quarter" idx="13"/>
          </p:nvPr>
        </p:nvSpPr>
        <p:spPr/>
        <p:txBody>
          <a:bodyPr/>
          <a:lstStyle/>
          <a:p>
            <a:r>
              <a:rPr lang="en-US" altLang="zh-CN" smtClean="0"/>
              <a:t>Lu Yueyue/WX445705</a:t>
            </a:r>
            <a:endParaRPr lang="en-US" altLang="zh-CN" dirty="0"/>
          </a:p>
        </p:txBody>
      </p:sp>
      <p:sp>
        <p:nvSpPr>
          <p:cNvPr id="25" name="文本占位符 76"/>
          <p:cNvSpPr>
            <a:spLocks noGrp="1"/>
          </p:cNvSpPr>
          <p:nvPr>
            <p:ph type="body" sz="quarter" idx="14"/>
          </p:nvPr>
        </p:nvSpPr>
        <p:spPr/>
        <p:txBody>
          <a:bodyPr/>
          <a:lstStyle/>
          <a:p>
            <a:r>
              <a:rPr lang="en-US" altLang="zh-CN" smtClean="0"/>
              <a:t>2021.02</a:t>
            </a:r>
            <a:endParaRPr lang="en-US" altLang="zh-CN" dirty="0"/>
          </a:p>
        </p:txBody>
      </p:sp>
      <p:sp>
        <p:nvSpPr>
          <p:cNvPr id="26" name="文本占位符 3"/>
          <p:cNvSpPr>
            <a:spLocks noGrp="1"/>
          </p:cNvSpPr>
          <p:nvPr>
            <p:ph type="body" sz="quarter" idx="15"/>
          </p:nvPr>
        </p:nvSpPr>
        <p:spPr/>
        <p:txBody>
          <a:bodyPr/>
          <a:lstStyle/>
          <a:p>
            <a:r>
              <a:rPr lang="en-US" smtClean="0"/>
              <a:t>Zhu Shigeng/00261992</a:t>
            </a:r>
            <a:endParaRPr lang="en-US" dirty="0"/>
          </a:p>
        </p:txBody>
      </p:sp>
      <p:sp>
        <p:nvSpPr>
          <p:cNvPr id="27" name="文本占位符 4"/>
          <p:cNvSpPr>
            <a:spLocks noGrp="1"/>
          </p:cNvSpPr>
          <p:nvPr>
            <p:ph type="body" sz="quarter" idx="16"/>
          </p:nvPr>
        </p:nvSpPr>
        <p:spPr/>
        <p:txBody>
          <a:bodyPr/>
          <a:lstStyle/>
          <a:p>
            <a:r>
              <a:rPr lang="en-US" smtClean="0"/>
              <a:t>Update</a:t>
            </a:r>
            <a:endParaRPr lang="en-US" dirty="0"/>
          </a:p>
        </p:txBody>
      </p:sp>
      <p:sp>
        <p:nvSpPr>
          <p:cNvPr id="108" name="文本占位符 107"/>
          <p:cNvSpPr>
            <a:spLocks noGrp="1"/>
          </p:cNvSpPr>
          <p:nvPr>
            <p:ph type="body" sz="quarter" idx="21"/>
          </p:nvPr>
        </p:nvSpPr>
        <p:spPr/>
        <p:txBody>
          <a:bodyPr/>
          <a:lstStyle/>
          <a:p>
            <a:endParaRPr lang="zh-CN" altLang="en-US" dirty="0"/>
          </a:p>
        </p:txBody>
      </p:sp>
      <p:sp>
        <p:nvSpPr>
          <p:cNvPr id="109" name="文本占位符 108"/>
          <p:cNvSpPr>
            <a:spLocks noGrp="1"/>
          </p:cNvSpPr>
          <p:nvPr>
            <p:ph type="body" sz="quarter" idx="22"/>
          </p:nvPr>
        </p:nvSpPr>
        <p:spPr/>
        <p:txBody>
          <a:bodyPr/>
          <a:lstStyle/>
          <a:p>
            <a:endParaRPr lang="zh-CN" altLang="en-US"/>
          </a:p>
        </p:txBody>
      </p:sp>
      <p:sp>
        <p:nvSpPr>
          <p:cNvPr id="110" name="文本占位符 109"/>
          <p:cNvSpPr>
            <a:spLocks noGrp="1"/>
          </p:cNvSpPr>
          <p:nvPr>
            <p:ph type="body" sz="quarter" idx="23"/>
          </p:nvPr>
        </p:nvSpPr>
        <p:spPr/>
        <p:txBody>
          <a:bodyPr/>
          <a:lstStyle/>
          <a:p>
            <a:endParaRPr lang="zh-CN" altLang="en-US"/>
          </a:p>
        </p:txBody>
      </p:sp>
      <p:sp>
        <p:nvSpPr>
          <p:cNvPr id="111" name="文本占位符 110"/>
          <p:cNvSpPr>
            <a:spLocks noGrp="1"/>
          </p:cNvSpPr>
          <p:nvPr>
            <p:ph type="body" sz="quarter" idx="24"/>
          </p:nvPr>
        </p:nvSpPr>
        <p:spPr/>
        <p:txBody>
          <a:bodyPr/>
          <a:lstStyle/>
          <a:p>
            <a:endParaRPr lang="zh-CN" altLang="en-US"/>
          </a:p>
        </p:txBody>
      </p:sp>
      <p:sp>
        <p:nvSpPr>
          <p:cNvPr id="112" name="文本占位符 111"/>
          <p:cNvSpPr>
            <a:spLocks noGrp="1"/>
          </p:cNvSpPr>
          <p:nvPr>
            <p:ph type="body" sz="quarter" idx="25"/>
          </p:nvPr>
        </p:nvSpPr>
        <p:spPr/>
        <p:txBody>
          <a:bodyPr/>
          <a:lstStyle/>
          <a:p>
            <a:endParaRPr lang="zh-CN" altLang="en-US" dirty="0"/>
          </a:p>
        </p:txBody>
      </p:sp>
      <p:sp>
        <p:nvSpPr>
          <p:cNvPr id="113" name="文本占位符 112"/>
          <p:cNvSpPr>
            <a:spLocks noGrp="1"/>
          </p:cNvSpPr>
          <p:nvPr>
            <p:ph type="body" sz="quarter" idx="26"/>
          </p:nvPr>
        </p:nvSpPr>
        <p:spPr/>
        <p:txBody>
          <a:bodyPr/>
          <a:lstStyle/>
          <a:p>
            <a:endParaRPr lang="zh-CN" altLang="en-US"/>
          </a:p>
        </p:txBody>
      </p:sp>
      <p:sp>
        <p:nvSpPr>
          <p:cNvPr id="114" name="文本占位符 113"/>
          <p:cNvSpPr>
            <a:spLocks noGrp="1"/>
          </p:cNvSpPr>
          <p:nvPr>
            <p:ph type="body" sz="quarter" idx="27"/>
          </p:nvPr>
        </p:nvSpPr>
        <p:spPr/>
        <p:txBody>
          <a:bodyPr/>
          <a:lstStyle/>
          <a:p>
            <a:endParaRPr lang="zh-CN" altLang="en-US"/>
          </a:p>
        </p:txBody>
      </p:sp>
      <p:sp>
        <p:nvSpPr>
          <p:cNvPr id="115" name="文本占位符 114"/>
          <p:cNvSpPr>
            <a:spLocks noGrp="1"/>
          </p:cNvSpPr>
          <p:nvPr>
            <p:ph type="body" sz="quarter" idx="28"/>
          </p:nvPr>
        </p:nvSpPr>
        <p:spPr/>
        <p:txBody>
          <a:bodyPr/>
          <a:lstStyle/>
          <a:p>
            <a:endParaRPr lang="zh-CN" altLang="en-US"/>
          </a:p>
        </p:txBody>
      </p:sp>
      <p:sp>
        <p:nvSpPr>
          <p:cNvPr id="116" name="文本占位符 115"/>
          <p:cNvSpPr>
            <a:spLocks noGrp="1"/>
          </p:cNvSpPr>
          <p:nvPr>
            <p:ph type="body" sz="quarter" idx="29"/>
          </p:nvPr>
        </p:nvSpPr>
        <p:spPr/>
        <p:txBody>
          <a:bodyPr/>
          <a:lstStyle/>
          <a:p>
            <a:endParaRPr lang="zh-CN" altLang="en-US"/>
          </a:p>
        </p:txBody>
      </p:sp>
      <p:sp>
        <p:nvSpPr>
          <p:cNvPr id="117" name="文本占位符 116"/>
          <p:cNvSpPr>
            <a:spLocks noGrp="1"/>
          </p:cNvSpPr>
          <p:nvPr>
            <p:ph type="body" sz="quarter" idx="30"/>
          </p:nvPr>
        </p:nvSpPr>
        <p:spPr/>
        <p:txBody>
          <a:bodyPr/>
          <a:lstStyle/>
          <a:p>
            <a:endParaRPr lang="zh-CN" altLang="en-US"/>
          </a:p>
        </p:txBody>
      </p:sp>
      <p:sp>
        <p:nvSpPr>
          <p:cNvPr id="118" name="文本占位符 117"/>
          <p:cNvSpPr>
            <a:spLocks noGrp="1"/>
          </p:cNvSpPr>
          <p:nvPr>
            <p:ph type="body" sz="quarter" idx="31"/>
          </p:nvPr>
        </p:nvSpPr>
        <p:spPr/>
        <p:txBody>
          <a:bodyPr/>
          <a:lstStyle/>
          <a:p>
            <a:endParaRPr lang="zh-CN" altLang="en-US"/>
          </a:p>
        </p:txBody>
      </p:sp>
      <p:sp>
        <p:nvSpPr>
          <p:cNvPr id="119" name="文本占位符 118"/>
          <p:cNvSpPr>
            <a:spLocks noGrp="1"/>
          </p:cNvSpPr>
          <p:nvPr>
            <p:ph type="body" sz="quarter" idx="32"/>
          </p:nvPr>
        </p:nvSpPr>
        <p:spPr/>
        <p:txBody>
          <a:bodyPr/>
          <a:lstStyle/>
          <a:p>
            <a:endParaRPr lang="zh-CN" altLang="en-US"/>
          </a:p>
        </p:txBody>
      </p:sp>
      <p:sp>
        <p:nvSpPr>
          <p:cNvPr id="120" name="文本占位符 119"/>
          <p:cNvSpPr>
            <a:spLocks noGrp="1"/>
          </p:cNvSpPr>
          <p:nvPr>
            <p:ph type="body" sz="quarter" idx="33"/>
          </p:nvPr>
        </p:nvSpPr>
        <p:spPr/>
        <p:txBody>
          <a:bodyPr/>
          <a:lstStyle/>
          <a:p>
            <a:endParaRPr lang="zh-CN" altLang="en-US"/>
          </a:p>
        </p:txBody>
      </p:sp>
      <p:sp>
        <p:nvSpPr>
          <p:cNvPr id="121" name="文本占位符 120"/>
          <p:cNvSpPr>
            <a:spLocks noGrp="1"/>
          </p:cNvSpPr>
          <p:nvPr>
            <p:ph type="body" sz="quarter" idx="34"/>
          </p:nvPr>
        </p:nvSpPr>
        <p:spPr/>
        <p:txBody>
          <a:bodyPr/>
          <a:lstStyle/>
          <a:p>
            <a:endParaRPr lang="zh-CN" altLang="en-US" dirty="0"/>
          </a:p>
        </p:txBody>
      </p:sp>
      <p:sp>
        <p:nvSpPr>
          <p:cNvPr id="122" name="文本占位符 121"/>
          <p:cNvSpPr>
            <a:spLocks noGrp="1"/>
          </p:cNvSpPr>
          <p:nvPr>
            <p:ph type="body" sz="quarter" idx="35"/>
          </p:nvPr>
        </p:nvSpPr>
        <p:spPr/>
        <p:txBody>
          <a:bodyPr/>
          <a:lstStyle/>
          <a:p>
            <a:endParaRPr lang="zh-CN" altLang="en-US"/>
          </a:p>
        </p:txBody>
      </p:sp>
      <p:sp>
        <p:nvSpPr>
          <p:cNvPr id="123" name="文本占位符 122"/>
          <p:cNvSpPr>
            <a:spLocks noGrp="1"/>
          </p:cNvSpPr>
          <p:nvPr>
            <p:ph type="body" sz="quarter" idx="36"/>
          </p:nvPr>
        </p:nvSpPr>
        <p:spPr/>
        <p:txBody>
          <a:bodyPr/>
          <a:lstStyle/>
          <a:p>
            <a:endParaRPr lang="zh-CN" altLang="en-US"/>
          </a:p>
        </p:txBody>
      </p:sp>
    </p:spTree>
    <p:extLst>
      <p:ext uri="{BB962C8B-B14F-4D97-AF65-F5344CB8AC3E}">
        <p14:creationId xmlns:p14="http://schemas.microsoft.com/office/powerpoint/2010/main" val="13744182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err="1" smtClean="0"/>
              <a:t>CloudCampus</a:t>
            </a:r>
            <a:r>
              <a:rPr lang="en-US" dirty="0" smtClean="0"/>
              <a:t> Solution Components: iMaster NCE-Campus</a:t>
            </a:r>
            <a:endParaRPr lang="en-US" altLang="zh-CN" dirty="0">
              <a:sym typeface="Huawei Sans" panose="020C0503030203020204" pitchFamily="34" charset="0"/>
            </a:endParaRPr>
          </a:p>
        </p:txBody>
      </p:sp>
      <p:sp>
        <p:nvSpPr>
          <p:cNvPr id="46" name="文本占位符 45"/>
          <p:cNvSpPr>
            <a:spLocks noGrp="1"/>
          </p:cNvSpPr>
          <p:nvPr>
            <p:ph type="body" sz="quarter" idx="10"/>
          </p:nvPr>
        </p:nvSpPr>
        <p:spPr>
          <a:xfrm>
            <a:off x="455612" y="1052514"/>
            <a:ext cx="11293476" cy="830145"/>
          </a:xfrm>
        </p:spPr>
        <p:txBody>
          <a:bodyPr/>
          <a:lstStyle/>
          <a:p>
            <a:r>
              <a:rPr lang="en-US" sz="1800" dirty="0" smtClean="0"/>
              <a:t>iMaster NCE-Campus is the configuration and management platform used in the </a:t>
            </a:r>
            <a:r>
              <a:rPr lang="en-US" sz="1800" dirty="0" err="1" smtClean="0"/>
              <a:t>CloudCampus</a:t>
            </a:r>
            <a:r>
              <a:rPr lang="en-US" sz="1800" dirty="0" smtClean="0"/>
              <a:t> Solution. It provides a portal for </a:t>
            </a:r>
            <a:r>
              <a:rPr lang="en-US" sz="1800" dirty="0" err="1" smtClean="0"/>
              <a:t>CloudCampus</a:t>
            </a:r>
            <a:r>
              <a:rPr lang="en-US" sz="1800" dirty="0" smtClean="0"/>
              <a:t> service configuration, O&amp;M, and monitoring.</a:t>
            </a:r>
            <a:endParaRPr lang="en-US" altLang="zh-CN" sz="1800" dirty="0">
              <a:sym typeface="Huawei Sans" panose="020C0503030203020204" pitchFamily="34" charset="0"/>
            </a:endParaRPr>
          </a:p>
        </p:txBody>
      </p:sp>
      <p:sp>
        <p:nvSpPr>
          <p:cNvPr id="3" name="圆角矩形 2"/>
          <p:cNvSpPr/>
          <p:nvPr/>
        </p:nvSpPr>
        <p:spPr bwMode="gray">
          <a:xfrm>
            <a:off x="6745406" y="3515769"/>
            <a:ext cx="5003681" cy="900000"/>
          </a:xfrm>
          <a:prstGeom prst="roundRect">
            <a:avLst>
              <a:gd name="adj" fmla="val 15918"/>
            </a:avLst>
          </a:prstGeom>
          <a:solidFill>
            <a:srgbClr val="BEE9EE">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圆角矩形 3"/>
          <p:cNvSpPr/>
          <p:nvPr/>
        </p:nvSpPr>
        <p:spPr bwMode="gray">
          <a:xfrm>
            <a:off x="6745406" y="4742872"/>
            <a:ext cx="5003681" cy="900000"/>
          </a:xfrm>
          <a:prstGeom prst="roundRect">
            <a:avLst>
              <a:gd name="adj" fmla="val 11657"/>
            </a:avLst>
          </a:prstGeom>
          <a:solidFill>
            <a:srgbClr val="BEE9EE">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矩形 4"/>
          <p:cNvSpPr/>
          <p:nvPr/>
        </p:nvSpPr>
        <p:spPr bwMode="gray">
          <a:xfrm>
            <a:off x="6819760" y="3673382"/>
            <a:ext cx="2029018" cy="584775"/>
          </a:xfrm>
          <a:prstGeom prst="rect">
            <a:avLst/>
          </a:prstGeom>
          <a:noFill/>
        </p:spPr>
        <p:txBody>
          <a:bodyPr wrap="square" anchor="ctr">
            <a:spAutoFit/>
          </a:bodyPr>
          <a:lstStyle/>
          <a:p>
            <a:pPr lvl="0" algn="ctr" defTabSz="914400" fontAlgn="ctr">
              <a:defRPr/>
            </a:pPr>
            <a:r>
              <a:rPr lang="en-US" sz="1600" b="1" dirty="0" smtClean="0">
                <a:solidFill>
                  <a:srgbClr val="30B5C5"/>
                </a:solidFill>
                <a:latin typeface="Huawei Sans" panose="020C0503030203020204" pitchFamily="34" charset="0"/>
              </a:rPr>
              <a:t>Manage + Control + Analyze</a:t>
            </a:r>
            <a:endParaRPr lang="en-US" sz="1600" b="1" dirty="0">
              <a:solidFill>
                <a:srgbClr val="30B5C5"/>
              </a:solidFill>
              <a:latin typeface="Huawei Sans" panose="020C0503030203020204" pitchFamily="34" charset="0"/>
            </a:endParaRPr>
          </a:p>
        </p:txBody>
      </p:sp>
      <p:sp>
        <p:nvSpPr>
          <p:cNvPr id="6" name="矩形 5"/>
          <p:cNvSpPr/>
          <p:nvPr/>
        </p:nvSpPr>
        <p:spPr bwMode="gray">
          <a:xfrm>
            <a:off x="8909067" y="3604132"/>
            <a:ext cx="2487246" cy="723275"/>
          </a:xfrm>
          <a:prstGeom prst="rect">
            <a:avLst/>
          </a:prstGeom>
        </p:spPr>
        <p:txBody>
          <a:bodyPr wrap="square" anchor="ctr">
            <a:spAutoFit/>
          </a:bodyPr>
          <a:lstStyle/>
          <a:p>
            <a:pPr marL="171450" indent="-171450" defTabSz="914400" fontAlgn="ctr">
              <a:spcBef>
                <a:spcPts val="600"/>
              </a:spcBef>
              <a:buFont typeface="Arial" panose="020B0604020202020204" pitchFamily="34" charset="0"/>
              <a:buChar char="•"/>
            </a:pPr>
            <a:r>
              <a:rPr lang="en-US" sz="1200" dirty="0" smtClean="0">
                <a:latin typeface="Huawei Sans" panose="020C0503030203020204" pitchFamily="34" charset="0"/>
              </a:rPr>
              <a:t>Unified data base</a:t>
            </a:r>
          </a:p>
          <a:p>
            <a:pPr marL="171450" indent="-171450" defTabSz="914400" fontAlgn="ctr">
              <a:spcBef>
                <a:spcPts val="600"/>
              </a:spcBef>
              <a:buFont typeface="Arial" panose="020B0604020202020204" pitchFamily="34" charset="0"/>
              <a:buChar char="•"/>
            </a:pPr>
            <a:r>
              <a:rPr lang="en-US" sz="1200" dirty="0" smtClean="0">
                <a:latin typeface="Huawei Sans" panose="020C0503030203020204" pitchFamily="34" charset="0"/>
              </a:rPr>
              <a:t>Centralized detection/locating/processing</a:t>
            </a:r>
            <a:endParaRPr lang="en-US" sz="1200" dirty="0">
              <a:latin typeface="Huawei Sans" panose="020C0503030203020204" pitchFamily="34" charset="0"/>
            </a:endParaRPr>
          </a:p>
        </p:txBody>
      </p:sp>
      <p:sp>
        <p:nvSpPr>
          <p:cNvPr id="7" name="矩形 6"/>
          <p:cNvSpPr/>
          <p:nvPr/>
        </p:nvSpPr>
        <p:spPr bwMode="gray">
          <a:xfrm>
            <a:off x="6505716" y="4900485"/>
            <a:ext cx="2657106" cy="584775"/>
          </a:xfrm>
          <a:prstGeom prst="rect">
            <a:avLst/>
          </a:prstGeom>
          <a:noFill/>
        </p:spPr>
        <p:txBody>
          <a:bodyPr wrap="square" anchor="ctr">
            <a:spAutoFit/>
          </a:bodyPr>
          <a:lstStyle/>
          <a:p>
            <a:pPr lvl="0" algn="ctr" defTabSz="914400" fontAlgn="ctr">
              <a:defRPr/>
            </a:pPr>
            <a:r>
              <a:rPr lang="en-US" sz="1600" b="1" dirty="0" smtClean="0">
                <a:solidFill>
                  <a:srgbClr val="30B5C5"/>
                </a:solidFill>
                <a:latin typeface="Huawei Sans" panose="020C0503030203020204" pitchFamily="34" charset="0"/>
              </a:rPr>
              <a:t>Plan + Construct + Maintain + Optimize</a:t>
            </a:r>
            <a:endParaRPr lang="en-US" sz="1600" b="1" dirty="0">
              <a:solidFill>
                <a:srgbClr val="30B5C5"/>
              </a:solidFill>
              <a:latin typeface="Huawei Sans" panose="020C0503030203020204" pitchFamily="34" charset="0"/>
            </a:endParaRPr>
          </a:p>
        </p:txBody>
      </p:sp>
      <p:sp>
        <p:nvSpPr>
          <p:cNvPr id="8" name="矩形 7"/>
          <p:cNvSpPr/>
          <p:nvPr/>
        </p:nvSpPr>
        <p:spPr bwMode="gray">
          <a:xfrm>
            <a:off x="8909066" y="4831235"/>
            <a:ext cx="2840021" cy="723275"/>
          </a:xfrm>
          <a:prstGeom prst="rect">
            <a:avLst/>
          </a:prstGeom>
        </p:spPr>
        <p:txBody>
          <a:bodyPr wrap="square" anchor="ctr">
            <a:spAutoFit/>
          </a:bodyPr>
          <a:lstStyle/>
          <a:p>
            <a:pPr marL="171450" indent="-171450" defTabSz="914400" fontAlgn="ctr">
              <a:spcBef>
                <a:spcPts val="600"/>
              </a:spcBef>
              <a:buFont typeface="Arial" panose="020B0604020202020204" pitchFamily="34" charset="0"/>
              <a:buChar char="•"/>
            </a:pPr>
            <a:r>
              <a:rPr lang="en-US" sz="1200" dirty="0" smtClean="0">
                <a:latin typeface="Huawei Sans" panose="020C0503030203020204" pitchFamily="34" charset="0"/>
              </a:rPr>
              <a:t>Full lifecycle management</a:t>
            </a:r>
          </a:p>
          <a:p>
            <a:pPr marL="171450" indent="-171450" defTabSz="914400" fontAlgn="ctr">
              <a:spcBef>
                <a:spcPts val="600"/>
              </a:spcBef>
              <a:buFont typeface="Arial" panose="020B0604020202020204" pitchFamily="34" charset="0"/>
              <a:buChar char="•"/>
            </a:pPr>
            <a:r>
              <a:rPr lang="en-US" sz="1200" dirty="0" smtClean="0">
                <a:latin typeface="Huawei Sans" panose="020C0503030203020204" pitchFamily="34" charset="0"/>
              </a:rPr>
              <a:t>Simulation/Verification/Monitoring/Optimization</a:t>
            </a:r>
            <a:endParaRPr lang="en-US" sz="1200" dirty="0">
              <a:latin typeface="Huawei Sans" panose="020C0503030203020204" pitchFamily="34" charset="0"/>
            </a:endParaRPr>
          </a:p>
        </p:txBody>
      </p:sp>
      <p:sp>
        <p:nvSpPr>
          <p:cNvPr id="9" name="矩形 8"/>
          <p:cNvSpPr/>
          <p:nvPr/>
        </p:nvSpPr>
        <p:spPr bwMode="gray">
          <a:xfrm>
            <a:off x="505910" y="5849378"/>
            <a:ext cx="11243178" cy="338554"/>
          </a:xfrm>
          <a:prstGeom prst="rect">
            <a:avLst/>
          </a:prstGeom>
          <a:solidFill>
            <a:srgbClr val="BF8082"/>
          </a:solidFill>
        </p:spPr>
        <p:txBody>
          <a:bodyPr wrap="square" anchor="ctr">
            <a:spAutoFit/>
          </a:bodyPr>
          <a:lstStyle/>
          <a:p>
            <a:pPr algn="ctr" fontAlgn="ctr"/>
            <a:r>
              <a:rPr lang="en-US" sz="1600" dirty="0" smtClean="0">
                <a:solidFill>
                  <a:schemeClr val="bg1"/>
                </a:solidFill>
                <a:latin typeface="Huawei Sans" panose="020C0503030203020204" pitchFamily="34" charset="0"/>
              </a:rPr>
              <a:t>iMaster NCE-Campus, an autonomous driving campus network management and control system</a:t>
            </a:r>
            <a:endParaRPr lang="en-US" altLang="zh-CN"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矩形 9"/>
          <p:cNvSpPr/>
          <p:nvPr/>
        </p:nvSpPr>
        <p:spPr bwMode="gray">
          <a:xfrm>
            <a:off x="524130" y="2194184"/>
            <a:ext cx="6043119" cy="892827"/>
          </a:xfrm>
          <a:prstGeom prst="rect">
            <a:avLst/>
          </a:prstGeom>
          <a:gradFill>
            <a:gsLst>
              <a:gs pos="0">
                <a:schemeClr val="bg1"/>
              </a:gs>
              <a:gs pos="100000">
                <a:srgbClr val="D0E8C4"/>
              </a:gs>
            </a:gsLst>
            <a:lin ang="54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矩形 10"/>
          <p:cNvSpPr/>
          <p:nvPr/>
        </p:nvSpPr>
        <p:spPr bwMode="gray">
          <a:xfrm>
            <a:off x="524130" y="3087011"/>
            <a:ext cx="6043119" cy="1601238"/>
          </a:xfrm>
          <a:prstGeom prst="rect">
            <a:avLst/>
          </a:prstGeom>
          <a:gradFill>
            <a:gsLst>
              <a:gs pos="0">
                <a:schemeClr val="bg1"/>
              </a:gs>
              <a:gs pos="100000">
                <a:srgbClr val="BEE9EE"/>
              </a:gs>
            </a:gsLst>
            <a:lin ang="54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矩形 11"/>
          <p:cNvSpPr/>
          <p:nvPr/>
        </p:nvSpPr>
        <p:spPr bwMode="gray">
          <a:xfrm>
            <a:off x="524130" y="4882132"/>
            <a:ext cx="6043119" cy="892827"/>
          </a:xfrm>
          <a:prstGeom prst="rect">
            <a:avLst/>
          </a:prstGeom>
          <a:gradFill>
            <a:gsLst>
              <a:gs pos="0">
                <a:schemeClr val="bg1"/>
              </a:gs>
              <a:gs pos="100000">
                <a:srgbClr val="D0E8C4"/>
              </a:gs>
            </a:gsLst>
            <a:lin ang="54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Text Box 76"/>
          <p:cNvSpPr txBox="1">
            <a:spLocks noChangeArrowheads="1"/>
          </p:cNvSpPr>
          <p:nvPr/>
        </p:nvSpPr>
        <p:spPr bwMode="gray">
          <a:xfrm>
            <a:off x="553681" y="2125062"/>
            <a:ext cx="2270988" cy="288147"/>
          </a:xfrm>
          <a:prstGeom prst="rect">
            <a:avLst/>
          </a:prstGeom>
          <a:noFill/>
          <a:ln w="3175" cap="flat" cmpd="sng" algn="ctr">
            <a:noFill/>
            <a:prstDash val="solid"/>
            <a:round/>
            <a:headEnd type="none" w="med" len="med"/>
            <a:tailEnd type="none" w="med" len="med"/>
          </a:ln>
          <a:effectLst/>
          <a:scene3d>
            <a:camera prst="orthographicFront"/>
            <a:lightRig rig="flat" dir="t"/>
          </a:scene3d>
        </p:spPr>
        <p:txBody>
          <a:bodyPr wrap="none" lIns="72000" tIns="36000" rIns="72000" bIns="36000" rtlCol="0" anchor="ctr">
            <a:spAutoFit/>
          </a:bodyPr>
          <a:lstStyle>
            <a:defPPr>
              <a:defRPr lang="zh-CN"/>
            </a:defPPr>
            <a:lvl1pPr algn="ctr">
              <a:defRPr sz="1400">
                <a:solidFill>
                  <a:schemeClr val="bg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algn="l" defTabSz="1219109" fontAlgn="ctr"/>
            <a:r>
              <a:rPr lang="en-US" b="1" dirty="0" smtClean="0">
                <a:solidFill>
                  <a:prstClr val="black"/>
                </a:solidFill>
                <a:latin typeface="Huawei Sans" panose="020C0503030203020204" pitchFamily="34" charset="0"/>
              </a:rPr>
              <a:t>Application service layer</a:t>
            </a:r>
            <a:endParaRPr kumimoji="1" lang="en-US" altLang="zh-CN" b="1" dirty="0">
              <a:solidFill>
                <a:srgbClr val="FF000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4" name="矩形 317"/>
          <p:cNvSpPr/>
          <p:nvPr/>
        </p:nvSpPr>
        <p:spPr bwMode="gray">
          <a:xfrm>
            <a:off x="553681" y="4948174"/>
            <a:ext cx="1838177" cy="288147"/>
          </a:xfrm>
          <a:prstGeom prst="rect">
            <a:avLst/>
          </a:prstGeom>
        </p:spPr>
        <p:txBody>
          <a:bodyPr wrap="none" lIns="72000" tIns="36000" rIns="72000" bIns="36000">
            <a:spAutoFit/>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defTabSz="914462" fontAlgn="ctr"/>
            <a:r>
              <a:rPr lang="en-US" sz="1400" b="1" dirty="0" smtClean="0">
                <a:solidFill>
                  <a:prstClr val="black"/>
                </a:solidFill>
                <a:latin typeface="Huawei Sans" panose="020C0503030203020204" pitchFamily="34" charset="0"/>
              </a:rPr>
              <a:t>Infrastructure layer</a:t>
            </a:r>
            <a:endParaRPr lang="en-US" altLang="zh-CN" sz="1400" b="1"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5" name="矩形 317"/>
          <p:cNvSpPr/>
          <p:nvPr/>
        </p:nvSpPr>
        <p:spPr bwMode="gray">
          <a:xfrm>
            <a:off x="553681" y="3289269"/>
            <a:ext cx="2008303" cy="503590"/>
          </a:xfrm>
          <a:prstGeom prst="rect">
            <a:avLst/>
          </a:prstGeom>
        </p:spPr>
        <p:txBody>
          <a:bodyPr wrap="square" lIns="72000" tIns="36000" rIns="72000" bIns="36000">
            <a:spAutoFit/>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defTabSz="914462" fontAlgn="ctr"/>
            <a:r>
              <a:rPr lang="en-US" sz="1400" b="1" dirty="0" smtClean="0">
                <a:solidFill>
                  <a:prstClr val="black"/>
                </a:solidFill>
                <a:latin typeface="Huawei Sans" panose="020C0503030203020204" pitchFamily="34" charset="0"/>
              </a:rPr>
              <a:t>Management-control-analysis layer</a:t>
            </a:r>
            <a:endParaRPr lang="en-US" altLang="zh-CN" sz="1400" b="1"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6" name="1680508374"/>
          <p:cNvSpPr txBox="1">
            <a:spLocks noChangeArrowheads="1"/>
          </p:cNvSpPr>
          <p:nvPr/>
        </p:nvSpPr>
        <p:spPr bwMode="gray">
          <a:xfrm>
            <a:off x="579808" y="2501030"/>
            <a:ext cx="914760" cy="392040"/>
          </a:xfrm>
          <a:prstGeom prst="rect">
            <a:avLst/>
          </a:prstGeom>
          <a:solidFill>
            <a:schemeClr val="bg1"/>
          </a:solidFill>
          <a:ln w="9525">
            <a:solidFill>
              <a:schemeClr val="bg1">
                <a:lumMod val="65000"/>
              </a:schemeClr>
            </a:solidFill>
            <a:miter lim="800000"/>
            <a:headEnd/>
            <a:tailEnd/>
          </a:ln>
        </p:spPr>
        <p:txBody>
          <a:bodyPr wrap="square" lIns="0" tIns="0" rIns="0" bIns="0" anchor="ct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algn="ctr" defTabSz="1219109" fontAlgn="ctr"/>
            <a:r>
              <a:rPr lang="en-US" sz="1200" dirty="0" smtClean="0">
                <a:solidFill>
                  <a:prstClr val="black"/>
                </a:solidFill>
                <a:latin typeface="Huawei Sans" panose="020C0503030203020204" pitchFamily="34" charset="0"/>
              </a:rPr>
              <a:t>MDM</a:t>
            </a:r>
            <a:endParaRPr lang="en-US" sz="1200" dirty="0">
              <a:solidFill>
                <a:prstClr val="black"/>
              </a:solidFill>
              <a:latin typeface="Huawei Sans" panose="020C0503030203020204" pitchFamily="34" charset="0"/>
            </a:endParaRPr>
          </a:p>
        </p:txBody>
      </p:sp>
      <p:sp>
        <p:nvSpPr>
          <p:cNvPr id="17" name="453896541"/>
          <p:cNvSpPr txBox="1">
            <a:spLocks noChangeArrowheads="1"/>
          </p:cNvSpPr>
          <p:nvPr/>
        </p:nvSpPr>
        <p:spPr bwMode="gray">
          <a:xfrm>
            <a:off x="1561534" y="2501030"/>
            <a:ext cx="914760" cy="392040"/>
          </a:xfrm>
          <a:prstGeom prst="rect">
            <a:avLst/>
          </a:prstGeom>
          <a:solidFill>
            <a:schemeClr val="bg1"/>
          </a:solidFill>
          <a:ln w="9525">
            <a:solidFill>
              <a:schemeClr val="bg1">
                <a:lumMod val="65000"/>
              </a:schemeClr>
            </a:solidFill>
            <a:miter lim="800000"/>
            <a:headEnd/>
            <a:tailEnd/>
          </a:ln>
        </p:spPr>
        <p:txBody>
          <a:bodyPr wrap="square" lIns="0" tIns="0" rIns="0" bIns="0" anchor="ct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algn="ctr" defTabSz="1219109" fontAlgn="ctr"/>
            <a:r>
              <a:rPr lang="en-US" sz="1200" dirty="0" smtClean="0">
                <a:solidFill>
                  <a:prstClr val="black"/>
                </a:solidFill>
                <a:latin typeface="Huawei Sans" panose="020C0503030203020204" pitchFamily="34" charset="0"/>
              </a:rPr>
              <a:t>e-Schoolbag</a:t>
            </a:r>
            <a:endParaRPr lang="en-US" sz="1200" dirty="0">
              <a:solidFill>
                <a:prstClr val="black"/>
              </a:solidFill>
              <a:latin typeface="Huawei Sans" panose="020C0503030203020204" pitchFamily="34" charset="0"/>
            </a:endParaRPr>
          </a:p>
        </p:txBody>
      </p:sp>
      <p:sp>
        <p:nvSpPr>
          <p:cNvPr id="18" name="1099195176"/>
          <p:cNvSpPr txBox="1">
            <a:spLocks noChangeArrowheads="1"/>
          </p:cNvSpPr>
          <p:nvPr/>
        </p:nvSpPr>
        <p:spPr bwMode="gray">
          <a:xfrm>
            <a:off x="3595309" y="2501030"/>
            <a:ext cx="999713" cy="392040"/>
          </a:xfrm>
          <a:prstGeom prst="rect">
            <a:avLst/>
          </a:prstGeom>
          <a:solidFill>
            <a:schemeClr val="bg1"/>
          </a:solidFill>
          <a:ln w="9525">
            <a:solidFill>
              <a:schemeClr val="bg1">
                <a:lumMod val="65000"/>
              </a:schemeClr>
            </a:solidFill>
            <a:miter lim="800000"/>
            <a:headEnd/>
            <a:tailEnd/>
          </a:ln>
        </p:spPr>
        <p:txBody>
          <a:bodyPr wrap="square" lIns="0" tIns="0" rIns="0" bIns="0" anchor="ct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algn="ctr" defTabSz="1219109" fontAlgn="ctr"/>
            <a:r>
              <a:rPr lang="en-US" sz="1200" dirty="0" smtClean="0">
                <a:solidFill>
                  <a:prstClr val="black"/>
                </a:solidFill>
                <a:latin typeface="Huawei Sans" panose="020C0503030203020204" pitchFamily="34" charset="0"/>
              </a:rPr>
              <a:t>Asset management</a:t>
            </a:r>
            <a:endParaRPr lang="en-US" sz="1200" dirty="0">
              <a:solidFill>
                <a:prstClr val="black"/>
              </a:solidFill>
              <a:latin typeface="Huawei Sans" panose="020C0503030203020204" pitchFamily="34" charset="0"/>
            </a:endParaRPr>
          </a:p>
        </p:txBody>
      </p:sp>
      <p:sp>
        <p:nvSpPr>
          <p:cNvPr id="19" name="1680508374"/>
          <p:cNvSpPr txBox="1">
            <a:spLocks noChangeArrowheads="1"/>
          </p:cNvSpPr>
          <p:nvPr/>
        </p:nvSpPr>
        <p:spPr bwMode="gray">
          <a:xfrm>
            <a:off x="2543260" y="2501030"/>
            <a:ext cx="985083" cy="392040"/>
          </a:xfrm>
          <a:prstGeom prst="rect">
            <a:avLst/>
          </a:prstGeom>
          <a:solidFill>
            <a:schemeClr val="bg1"/>
          </a:solidFill>
          <a:ln w="9525">
            <a:solidFill>
              <a:schemeClr val="bg1">
                <a:lumMod val="65000"/>
              </a:schemeClr>
            </a:solidFill>
            <a:miter lim="800000"/>
            <a:headEnd/>
            <a:tailEnd/>
          </a:ln>
        </p:spPr>
        <p:txBody>
          <a:bodyPr wrap="square" lIns="0" tIns="0" rIns="0" bIns="0" anchor="ct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algn="ctr" defTabSz="1219109" fontAlgn="ctr"/>
            <a:r>
              <a:rPr lang="en-US" sz="1200" dirty="0" smtClean="0">
                <a:solidFill>
                  <a:prstClr val="black"/>
                </a:solidFill>
                <a:latin typeface="Huawei Sans" panose="020C0503030203020204" pitchFamily="34" charset="0"/>
              </a:rPr>
              <a:t>Health management</a:t>
            </a:r>
            <a:endParaRPr lang="en-US" sz="1200" dirty="0">
              <a:solidFill>
                <a:prstClr val="black"/>
              </a:solidFill>
              <a:latin typeface="Huawei Sans" panose="020C0503030203020204" pitchFamily="34" charset="0"/>
            </a:endParaRPr>
          </a:p>
        </p:txBody>
      </p:sp>
      <p:sp>
        <p:nvSpPr>
          <p:cNvPr id="20" name="1099195176"/>
          <p:cNvSpPr txBox="1">
            <a:spLocks noChangeArrowheads="1"/>
          </p:cNvSpPr>
          <p:nvPr/>
        </p:nvSpPr>
        <p:spPr bwMode="gray">
          <a:xfrm>
            <a:off x="4661988" y="2501030"/>
            <a:ext cx="799829" cy="392040"/>
          </a:xfrm>
          <a:prstGeom prst="rect">
            <a:avLst/>
          </a:prstGeom>
          <a:solidFill>
            <a:schemeClr val="bg1"/>
          </a:solidFill>
          <a:ln w="9525">
            <a:solidFill>
              <a:schemeClr val="bg1">
                <a:lumMod val="65000"/>
              </a:schemeClr>
            </a:solidFill>
            <a:miter lim="800000"/>
            <a:headEnd/>
            <a:tailEnd/>
          </a:ln>
        </p:spPr>
        <p:txBody>
          <a:bodyPr wrap="square" lIns="0" tIns="0" rIns="0" bIns="0" anchor="ct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algn="ctr" defTabSz="1219109" fontAlgn="ctr"/>
            <a:r>
              <a:rPr lang="en-US" sz="1200" b="1" dirty="0" smtClean="0">
                <a:solidFill>
                  <a:prstClr val="black"/>
                </a:solidFill>
                <a:latin typeface="Huawei Sans" panose="020C0503030203020204" pitchFamily="34" charset="0"/>
              </a:rPr>
              <a:t>...</a:t>
            </a:r>
            <a:endParaRPr lang="en-US" altLang="zh-CN" sz="1200" b="1"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1" name="1099195176"/>
          <p:cNvSpPr txBox="1">
            <a:spLocks noChangeArrowheads="1"/>
          </p:cNvSpPr>
          <p:nvPr/>
        </p:nvSpPr>
        <p:spPr bwMode="gray">
          <a:xfrm>
            <a:off x="5528781" y="2501030"/>
            <a:ext cx="914760" cy="392040"/>
          </a:xfrm>
          <a:prstGeom prst="rect">
            <a:avLst/>
          </a:prstGeom>
          <a:solidFill>
            <a:schemeClr val="bg1"/>
          </a:solidFill>
          <a:ln w="9525">
            <a:solidFill>
              <a:schemeClr val="bg1">
                <a:lumMod val="65000"/>
              </a:schemeClr>
            </a:solidFill>
            <a:miter lim="800000"/>
            <a:headEnd/>
            <a:tailEnd/>
          </a:ln>
        </p:spPr>
        <p:txBody>
          <a:bodyPr wrap="square" lIns="0" tIns="0" rIns="0" bIns="0" anchor="ct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algn="ctr" defTabSz="1219109" fontAlgn="ctr"/>
            <a:r>
              <a:rPr lang="en-US" sz="1200" dirty="0" smtClean="0">
                <a:solidFill>
                  <a:prstClr val="black"/>
                </a:solidFill>
                <a:latin typeface="Huawei Sans" panose="020C0503030203020204" pitchFamily="34" charset="0"/>
              </a:rPr>
              <a:t>Intelligent OAM</a:t>
            </a:r>
            <a:endParaRPr lang="en-US" sz="1200" dirty="0">
              <a:solidFill>
                <a:prstClr val="black"/>
              </a:solidFill>
              <a:latin typeface="Huawei Sans" panose="020C0503030203020204" pitchFamily="34" charset="0"/>
            </a:endParaRPr>
          </a:p>
        </p:txBody>
      </p:sp>
      <p:pic>
        <p:nvPicPr>
          <p:cNvPr id="23"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631249" y="5311047"/>
            <a:ext cx="368827" cy="301769"/>
          </a:xfrm>
          <a:prstGeom prst="rect">
            <a:avLst/>
          </a:prstGeom>
        </p:spPr>
      </p:pic>
      <p:pic>
        <p:nvPicPr>
          <p:cNvPr id="24" name="Picture 2" descr="G:\做的项目\公共\扁平图标切换\更新2015_01_21\oss扁平图标库2015_01_21更新-04.png"/>
          <p:cNvPicPr>
            <a:picLocks noChangeAspect="1" noChangeArrowheads="1"/>
          </p:cNvPicPr>
          <p:nvPr/>
        </p:nvPicPr>
        <p:blipFill>
          <a:blip r:embed="rId4" cstate="print"/>
          <a:stretch>
            <a:fillRect/>
          </a:stretch>
        </p:blipFill>
        <p:spPr bwMode="gray">
          <a:xfrm>
            <a:off x="1209975" y="5311048"/>
            <a:ext cx="368827" cy="301767"/>
          </a:xfrm>
          <a:prstGeom prst="rect">
            <a:avLst/>
          </a:prstGeom>
          <a:noFill/>
        </p:spPr>
      </p:pic>
      <p:pic>
        <p:nvPicPr>
          <p:cNvPr id="25" name="图片 86" descr="核心交换机.png"/>
          <p:cNvPicPr>
            <a:picLocks noChangeAspect="1"/>
          </p:cNvPicPr>
          <p:nvPr/>
        </p:nvPicPr>
        <p:blipFill>
          <a:blip r:embed="rId5" cstate="print"/>
          <a:stretch>
            <a:fillRect/>
          </a:stretch>
        </p:blipFill>
        <p:spPr bwMode="gray">
          <a:xfrm>
            <a:off x="1946854" y="5311047"/>
            <a:ext cx="368827" cy="301769"/>
          </a:xfrm>
          <a:prstGeom prst="rect">
            <a:avLst/>
          </a:prstGeom>
        </p:spPr>
      </p:pic>
      <p:pic>
        <p:nvPicPr>
          <p:cNvPr id="26" name="图片 87" descr="汇聚交换机.png"/>
          <p:cNvPicPr>
            <a:picLocks noChangeAspect="1"/>
          </p:cNvPicPr>
          <p:nvPr/>
        </p:nvPicPr>
        <p:blipFill>
          <a:blip r:embed="rId6" cstate="print"/>
          <a:stretch>
            <a:fillRect/>
          </a:stretch>
        </p:blipFill>
        <p:spPr bwMode="gray">
          <a:xfrm>
            <a:off x="2683733" y="5311047"/>
            <a:ext cx="368827" cy="301769"/>
          </a:xfrm>
          <a:prstGeom prst="rect">
            <a:avLst/>
          </a:prstGeom>
        </p:spPr>
      </p:pic>
      <p:pic>
        <p:nvPicPr>
          <p:cNvPr id="27" name="图片 76" descr="接入交换机.png"/>
          <p:cNvPicPr>
            <a:picLocks noChangeAspect="1"/>
          </p:cNvPicPr>
          <p:nvPr/>
        </p:nvPicPr>
        <p:blipFill>
          <a:blip r:embed="rId7" cstate="print"/>
          <a:stretch>
            <a:fillRect/>
          </a:stretch>
        </p:blipFill>
        <p:spPr bwMode="gray">
          <a:xfrm>
            <a:off x="3420612" y="5311047"/>
            <a:ext cx="368827" cy="301769"/>
          </a:xfrm>
          <a:prstGeom prst="rect">
            <a:avLst/>
          </a:prstGeom>
        </p:spPr>
      </p:pic>
      <p:pic>
        <p:nvPicPr>
          <p:cNvPr id="28" name="图片 105" descr="AP.png"/>
          <p:cNvPicPr>
            <a:picLocks noChangeAspect="1"/>
          </p:cNvPicPr>
          <p:nvPr/>
        </p:nvPicPr>
        <p:blipFill>
          <a:blip r:embed="rId8" cstate="print"/>
          <a:stretch>
            <a:fillRect/>
          </a:stretch>
        </p:blipFill>
        <p:spPr bwMode="gray">
          <a:xfrm>
            <a:off x="4157491" y="5311047"/>
            <a:ext cx="368827" cy="301769"/>
          </a:xfrm>
          <a:prstGeom prst="rect">
            <a:avLst/>
          </a:prstGeom>
        </p:spPr>
      </p:pic>
      <p:pic>
        <p:nvPicPr>
          <p:cNvPr id="29" name="图片 102" descr="AC-蓝.png"/>
          <p:cNvPicPr>
            <a:picLocks noChangeAspect="1"/>
          </p:cNvPicPr>
          <p:nvPr/>
        </p:nvPicPr>
        <p:blipFill>
          <a:blip r:embed="rId9" cstate="print"/>
          <a:stretch>
            <a:fillRect/>
          </a:stretch>
        </p:blipFill>
        <p:spPr bwMode="gray">
          <a:xfrm>
            <a:off x="4894370" y="5311047"/>
            <a:ext cx="368827" cy="301769"/>
          </a:xfrm>
          <a:prstGeom prst="rect">
            <a:avLst/>
          </a:prstGeom>
        </p:spPr>
      </p:pic>
      <p:sp>
        <p:nvSpPr>
          <p:cNvPr id="42" name="圆角矩形 41"/>
          <p:cNvSpPr/>
          <p:nvPr/>
        </p:nvSpPr>
        <p:spPr bwMode="gray">
          <a:xfrm>
            <a:off x="6745406" y="2288666"/>
            <a:ext cx="5003681" cy="900000"/>
          </a:xfrm>
          <a:prstGeom prst="roundRect">
            <a:avLst>
              <a:gd name="adj" fmla="val 15918"/>
            </a:avLst>
          </a:prstGeom>
          <a:solidFill>
            <a:srgbClr val="BEE9EE">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矩形 42"/>
          <p:cNvSpPr/>
          <p:nvPr/>
        </p:nvSpPr>
        <p:spPr bwMode="gray">
          <a:xfrm>
            <a:off x="6819760" y="2438088"/>
            <a:ext cx="2029018" cy="584775"/>
          </a:xfrm>
          <a:prstGeom prst="rect">
            <a:avLst/>
          </a:prstGeom>
          <a:noFill/>
        </p:spPr>
        <p:txBody>
          <a:bodyPr wrap="square" anchor="ctr">
            <a:spAutoFit/>
          </a:bodyPr>
          <a:lstStyle/>
          <a:p>
            <a:pPr lvl="0" algn="ctr" defTabSz="914400" fontAlgn="ctr">
              <a:defRPr/>
            </a:pPr>
            <a:r>
              <a:rPr lang="en-US" sz="1600" b="1" dirty="0" smtClean="0">
                <a:solidFill>
                  <a:srgbClr val="30B5C5"/>
                </a:solidFill>
                <a:latin typeface="Huawei Sans" panose="020C0503030203020204" pitchFamily="34" charset="0"/>
              </a:rPr>
              <a:t>Automated + Intelligent</a:t>
            </a:r>
            <a:endParaRPr lang="en-US" sz="1600" b="1" dirty="0">
              <a:solidFill>
                <a:srgbClr val="30B5C5"/>
              </a:solidFill>
              <a:latin typeface="Huawei Sans" panose="020C0503030203020204" pitchFamily="34" charset="0"/>
            </a:endParaRPr>
          </a:p>
        </p:txBody>
      </p:sp>
      <p:sp>
        <p:nvSpPr>
          <p:cNvPr id="44" name="矩形 43"/>
          <p:cNvSpPr/>
          <p:nvPr/>
        </p:nvSpPr>
        <p:spPr bwMode="gray">
          <a:xfrm>
            <a:off x="8909066" y="2276505"/>
            <a:ext cx="2895700" cy="907941"/>
          </a:xfrm>
          <a:prstGeom prst="rect">
            <a:avLst/>
          </a:prstGeom>
        </p:spPr>
        <p:txBody>
          <a:bodyPr wrap="square" anchor="ctr">
            <a:spAutoFit/>
          </a:bodyPr>
          <a:lstStyle/>
          <a:p>
            <a:pPr marL="171450" indent="-171450" defTabSz="914400" fontAlgn="ctr">
              <a:spcBef>
                <a:spcPts val="600"/>
              </a:spcBef>
              <a:buFont typeface="Arial" panose="020B0604020202020204" pitchFamily="34" charset="0"/>
              <a:buChar char="•"/>
            </a:pPr>
            <a:r>
              <a:rPr lang="en-US" sz="1200" dirty="0" smtClean="0">
                <a:latin typeface="Huawei Sans" panose="020C0503030203020204" pitchFamily="34" charset="0"/>
              </a:rPr>
              <a:t>SDN-based automatic service configuration/deployment</a:t>
            </a:r>
          </a:p>
          <a:p>
            <a:pPr marL="171450" indent="-171450" defTabSz="914400" fontAlgn="ctr">
              <a:spcBef>
                <a:spcPts val="600"/>
              </a:spcBef>
              <a:buFont typeface="Arial" panose="020B0604020202020204" pitchFamily="34" charset="0"/>
              <a:buChar char="•"/>
            </a:pPr>
            <a:r>
              <a:rPr lang="en-US" sz="1200" dirty="0" smtClean="0">
                <a:latin typeface="Huawei Sans" panose="020C0503030203020204" pitchFamily="34" charset="0"/>
              </a:rPr>
              <a:t>AI-powered intelligent analysis/prediction/troubleshooting</a:t>
            </a:r>
            <a:endParaRPr lang="en-US" sz="1200" dirty="0">
              <a:latin typeface="Huawei Sans" panose="020C0503030203020204" pitchFamily="34" charset="0"/>
            </a:endParaRPr>
          </a:p>
        </p:txBody>
      </p:sp>
      <p:grpSp>
        <p:nvGrpSpPr>
          <p:cNvPr id="53" name="组合 52"/>
          <p:cNvGrpSpPr/>
          <p:nvPr/>
        </p:nvGrpSpPr>
        <p:grpSpPr bwMode="gray">
          <a:xfrm>
            <a:off x="1705171" y="3216978"/>
            <a:ext cx="3561568" cy="1228868"/>
            <a:chOff x="1705171" y="3216978"/>
            <a:chExt cx="3561568" cy="1228868"/>
          </a:xfrm>
        </p:grpSpPr>
        <p:sp>
          <p:nvSpPr>
            <p:cNvPr id="48" name="梯形 47"/>
            <p:cNvSpPr/>
            <p:nvPr/>
          </p:nvSpPr>
          <p:spPr bwMode="gray">
            <a:xfrm>
              <a:off x="1705171" y="3216978"/>
              <a:ext cx="3561568" cy="1228868"/>
            </a:xfrm>
            <a:prstGeom prst="trapezoid">
              <a:avLst>
                <a:gd name="adj" fmla="val 195616"/>
              </a:avLst>
            </a:prstGeom>
            <a:gradFill>
              <a:gsLst>
                <a:gs pos="0">
                  <a:sysClr val="window" lastClr="FFFFFF">
                    <a:alpha val="0"/>
                  </a:sysClr>
                </a:gs>
                <a:gs pos="77000">
                  <a:srgbClr val="56C4D2"/>
                </a:gs>
                <a:gs pos="39000">
                  <a:srgbClr val="30B5C5"/>
                </a:gs>
                <a:gs pos="100000">
                  <a:sysClr val="window" lastClr="FFFFFF">
                    <a:alpha val="0"/>
                  </a:sysClr>
                </a:gs>
              </a:gsLst>
              <a:lin ang="5400000" scaled="1"/>
            </a:gradFill>
            <a:ln w="12700" cap="flat" cmpd="sng" algn="ctr">
              <a:noFill/>
              <a:prstDash val="solid"/>
              <a:miter lim="800000"/>
            </a:ln>
            <a:effectLst/>
          </p:spPr>
          <p:txBody>
            <a:bodyPr rtlCol="0" anchor="ctr"/>
            <a:lstStyle/>
            <a:p>
              <a:pPr algn="ctr" defTabSz="914400" fontAlgn="ctr"/>
              <a:endParaRPr lang="en-US" altLang="zh-CN"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梯形 48"/>
            <p:cNvSpPr/>
            <p:nvPr/>
          </p:nvSpPr>
          <p:spPr bwMode="gray">
            <a:xfrm>
              <a:off x="2221863" y="3216978"/>
              <a:ext cx="2528186" cy="1228868"/>
            </a:xfrm>
            <a:prstGeom prst="trapezoid">
              <a:avLst>
                <a:gd name="adj" fmla="val 147530"/>
              </a:avLst>
            </a:prstGeom>
            <a:gradFill>
              <a:gsLst>
                <a:gs pos="0">
                  <a:sysClr val="window" lastClr="FFFFFF">
                    <a:alpha val="0"/>
                  </a:sysClr>
                </a:gs>
                <a:gs pos="61000">
                  <a:srgbClr val="56C4D2"/>
                </a:gs>
                <a:gs pos="39000">
                  <a:srgbClr val="30B5C5"/>
                </a:gs>
                <a:gs pos="100000">
                  <a:sysClr val="window" lastClr="FFFFFF">
                    <a:alpha val="0"/>
                  </a:sysClr>
                </a:gs>
              </a:gsLst>
              <a:lin ang="5400000" scaled="1"/>
            </a:gradFill>
            <a:ln w="12700" cap="flat" cmpd="sng" algn="ctr">
              <a:noFill/>
              <a:prstDash val="solid"/>
              <a:miter lim="800000"/>
            </a:ln>
            <a:effectLst/>
          </p:spPr>
          <p:txBody>
            <a:bodyPr rtlCol="0" anchor="ctr"/>
            <a:lstStyle/>
            <a:p>
              <a:pPr algn="ctr" defTabSz="914400" fontAlgn="ctr"/>
              <a:endParaRPr lang="en-US" altLang="zh-CN"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梯形 49"/>
            <p:cNvSpPr/>
            <p:nvPr/>
          </p:nvSpPr>
          <p:spPr bwMode="gray">
            <a:xfrm>
              <a:off x="2804768" y="3317181"/>
              <a:ext cx="1386117" cy="1128665"/>
            </a:xfrm>
            <a:prstGeom prst="trapezoid">
              <a:avLst>
                <a:gd name="adj" fmla="val 80291"/>
              </a:avLst>
            </a:prstGeom>
            <a:gradFill>
              <a:gsLst>
                <a:gs pos="0">
                  <a:sysClr val="window" lastClr="FFFFFF">
                    <a:alpha val="0"/>
                  </a:sysClr>
                </a:gs>
                <a:gs pos="48000">
                  <a:srgbClr val="56C4D2"/>
                </a:gs>
                <a:gs pos="32000">
                  <a:srgbClr val="30B5C5"/>
                </a:gs>
                <a:gs pos="100000">
                  <a:sysClr val="window" lastClr="FFFFFF">
                    <a:alpha val="0"/>
                  </a:sysClr>
                </a:gs>
              </a:gsLst>
              <a:lin ang="5400000" scaled="1"/>
            </a:grad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1" name="矩形 317"/>
          <p:cNvSpPr/>
          <p:nvPr/>
        </p:nvSpPr>
        <p:spPr bwMode="gray">
          <a:xfrm>
            <a:off x="2800511" y="3709724"/>
            <a:ext cx="1370889" cy="369332"/>
          </a:xfrm>
          <a:prstGeom prst="rect">
            <a:avLst/>
          </a:prstGeom>
          <a:noFill/>
        </p:spPr>
        <p:txBody>
          <a:bodyPr wrap="none" anchor="ctr">
            <a:spAutoFit/>
          </a:bodyPr>
          <a:lstStyle/>
          <a:p>
            <a:pPr algn="r" defTabSz="914400" fontAlgn="ctr"/>
            <a:r>
              <a:rPr lang="en-US" b="1" dirty="0" smtClean="0">
                <a:solidFill>
                  <a:schemeClr val="bg1"/>
                </a:solidFill>
                <a:latin typeface="Huawei Sans" panose="020C0503030203020204" pitchFamily="34" charset="0"/>
              </a:rPr>
              <a:t>Converged</a:t>
            </a:r>
            <a:endParaRPr lang="en-US" altLang="zh-CN" b="1"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22" name="图片 2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bwMode="gray">
          <a:xfrm>
            <a:off x="2594866" y="3157042"/>
            <a:ext cx="1792651" cy="330612"/>
          </a:xfrm>
          <a:prstGeom prst="rect">
            <a:avLst/>
          </a:prstGeom>
        </p:spPr>
      </p:pic>
      <p:pic>
        <p:nvPicPr>
          <p:cNvPr id="34" name="图片 33">
            <a:extLst>
              <a:ext uri="{FF2B5EF4-FFF2-40B4-BE49-F238E27FC236}">
                <a16:creationId xmlns="" xmlns:a16="http://schemas.microsoft.com/office/drawing/2014/main" id="{9B7DC79A-4488-4034-A596-6F0B3CD71D5E}"/>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t="20584" r="24682"/>
          <a:stretch/>
        </p:blipFill>
        <p:spPr bwMode="gray">
          <a:xfrm>
            <a:off x="2041043" y="4169438"/>
            <a:ext cx="584533" cy="205443"/>
          </a:xfrm>
          <a:prstGeom prst="rect">
            <a:avLst/>
          </a:prstGeom>
        </p:spPr>
      </p:pic>
      <p:pic>
        <p:nvPicPr>
          <p:cNvPr id="35" name="图片 34">
            <a:extLst>
              <a:ext uri="{FF2B5EF4-FFF2-40B4-BE49-F238E27FC236}">
                <a16:creationId xmlns="" xmlns:a16="http://schemas.microsoft.com/office/drawing/2014/main" id="{77763993-1245-47BA-A863-8AE93A95288B}"/>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bwMode="gray">
          <a:xfrm>
            <a:off x="2936538" y="4161456"/>
            <a:ext cx="968148" cy="213045"/>
          </a:xfrm>
          <a:prstGeom prst="rect">
            <a:avLst/>
          </a:prstGeom>
        </p:spPr>
      </p:pic>
      <p:grpSp>
        <p:nvGrpSpPr>
          <p:cNvPr id="36" name="组合 35">
            <a:extLst>
              <a:ext uri="{FF2B5EF4-FFF2-40B4-BE49-F238E27FC236}">
                <a16:creationId xmlns="" xmlns:a16="http://schemas.microsoft.com/office/drawing/2014/main" id="{72CBCD9E-97DD-4CC0-8CCF-138211EEC95E}"/>
              </a:ext>
            </a:extLst>
          </p:cNvPr>
          <p:cNvGrpSpPr/>
          <p:nvPr/>
        </p:nvGrpSpPr>
        <p:grpSpPr bwMode="gray">
          <a:xfrm>
            <a:off x="4136211" y="4160242"/>
            <a:ext cx="931469" cy="273886"/>
            <a:chOff x="4054853" y="5596386"/>
            <a:chExt cx="3538130" cy="1151554"/>
          </a:xfrm>
        </p:grpSpPr>
        <p:pic>
          <p:nvPicPr>
            <p:cNvPr id="37" name="图片 36">
              <a:extLst>
                <a:ext uri="{FF2B5EF4-FFF2-40B4-BE49-F238E27FC236}">
                  <a16:creationId xmlns="" xmlns:a16="http://schemas.microsoft.com/office/drawing/2014/main" id="{E9CD8881-8AB1-488B-9D41-85E4CB909DA8}"/>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r="78902"/>
            <a:stretch/>
          </p:blipFill>
          <p:spPr bwMode="gray">
            <a:xfrm>
              <a:off x="4054853" y="5636787"/>
              <a:ext cx="1059697" cy="912036"/>
            </a:xfrm>
            <a:prstGeom prst="rect">
              <a:avLst/>
            </a:prstGeom>
          </p:spPr>
        </p:pic>
        <p:pic>
          <p:nvPicPr>
            <p:cNvPr id="38" name="图片 37">
              <a:extLst>
                <a:ext uri="{FF2B5EF4-FFF2-40B4-BE49-F238E27FC236}">
                  <a16:creationId xmlns="" xmlns:a16="http://schemas.microsoft.com/office/drawing/2014/main" id="{31B02498-6A5A-47CC-9EAB-4408C94A46CB}"/>
                </a:ext>
              </a:extLst>
            </p:cNvPr>
            <p:cNvPicPr>
              <a:picLocks noChangeAspect="1"/>
            </p:cNvPicPr>
            <p:nvPr/>
          </p:nvPicPr>
          <p:blipFill rotWithShape="1">
            <a:blip r:embed="rId14" cstate="print">
              <a:extLst>
                <a:ext uri="{28A0092B-C50C-407E-A947-70E740481C1C}">
                  <a14:useLocalDpi xmlns:a14="http://schemas.microsoft.com/office/drawing/2010/main" val="0"/>
                </a:ext>
              </a:extLst>
            </a:blip>
            <a:srcRect l="60897"/>
            <a:stretch/>
          </p:blipFill>
          <p:spPr bwMode="gray">
            <a:xfrm>
              <a:off x="5113136" y="5596386"/>
              <a:ext cx="2479847" cy="1151554"/>
            </a:xfrm>
            <a:prstGeom prst="rect">
              <a:avLst/>
            </a:prstGeom>
          </p:spPr>
        </p:pic>
      </p:grpSp>
    </p:spTree>
    <p:extLst>
      <p:ext uri="{BB962C8B-B14F-4D97-AF65-F5344CB8AC3E}">
        <p14:creationId xmlns:p14="http://schemas.microsoft.com/office/powerpoint/2010/main" val="1632277710"/>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圆角矩形 75"/>
          <p:cNvSpPr/>
          <p:nvPr/>
        </p:nvSpPr>
        <p:spPr bwMode="gray">
          <a:xfrm>
            <a:off x="475856" y="1310277"/>
            <a:ext cx="9937107" cy="4890498"/>
          </a:xfrm>
          <a:prstGeom prst="roundRect">
            <a:avLst>
              <a:gd name="adj" fmla="val 2420"/>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p>
            <a:pPr algn="just" fontAlgn="ctr">
              <a:lnSpc>
                <a:spcPts val="1800"/>
              </a:lnSpc>
              <a:spcAft>
                <a:spcPts val="300"/>
              </a:spcAft>
            </a:pPr>
            <a:endParaRPr lang="en-US" altLang="zh-CN" sz="12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7" name="圆角矩形 75"/>
          <p:cNvSpPr/>
          <p:nvPr/>
        </p:nvSpPr>
        <p:spPr bwMode="gray">
          <a:xfrm>
            <a:off x="1893841" y="1347849"/>
            <a:ext cx="4097352" cy="4852926"/>
          </a:xfrm>
          <a:prstGeom prst="roundRect">
            <a:avLst>
              <a:gd name="adj" fmla="val 2420"/>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p>
            <a:pPr algn="just" fontAlgn="ctr">
              <a:lnSpc>
                <a:spcPts val="1800"/>
              </a:lnSpc>
              <a:spcAft>
                <a:spcPts val="300"/>
              </a:spcAft>
            </a:pPr>
            <a:endParaRPr lang="en-US" altLang="zh-CN" sz="12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 name="标题 2"/>
          <p:cNvSpPr>
            <a:spLocks noGrp="1"/>
          </p:cNvSpPr>
          <p:nvPr>
            <p:ph type="title"/>
          </p:nvPr>
        </p:nvSpPr>
        <p:spPr/>
        <p:txBody>
          <a:bodyPr/>
          <a:lstStyle/>
          <a:p>
            <a:r>
              <a:rPr lang="en-US" smtClean="0"/>
              <a:t>Intelligent O&amp;M Panorama</a:t>
            </a:r>
            <a:endParaRPr lang="en-US" altLang="zh-CN" dirty="0"/>
          </a:p>
        </p:txBody>
      </p:sp>
      <p:sp>
        <p:nvSpPr>
          <p:cNvPr id="4" name="圆角矩形 75"/>
          <p:cNvSpPr/>
          <p:nvPr/>
        </p:nvSpPr>
        <p:spPr bwMode="gray">
          <a:xfrm>
            <a:off x="1893841" y="950277"/>
            <a:ext cx="4097352" cy="360000"/>
          </a:xfrm>
          <a:prstGeom prst="roundRect">
            <a:avLst>
              <a:gd name="adj" fmla="val 13606"/>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30B5C5"/>
                </a:solidFill>
                <a:latin typeface="Huawei Sans" panose="020C0503030203020204" pitchFamily="34" charset="0"/>
              </a:rPr>
              <a:t>Visualized management and monitoring</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圆角矩形 75"/>
          <p:cNvSpPr/>
          <p:nvPr/>
        </p:nvSpPr>
        <p:spPr bwMode="gray">
          <a:xfrm>
            <a:off x="2066583" y="1374709"/>
            <a:ext cx="3751868" cy="1375460"/>
          </a:xfrm>
          <a:prstGeom prst="roundRect">
            <a:avLst>
              <a:gd name="adj" fmla="val 2420"/>
            </a:avLst>
          </a:prstGeom>
          <a:solidFill>
            <a:schemeClr val="bg1">
              <a:lumMod val="95000"/>
            </a:schemeClr>
          </a:solidFill>
          <a:ln w="9525">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p>
            <a:pPr algn="just" fontAlgn="ctr">
              <a:lnSpc>
                <a:spcPts val="1800"/>
              </a:lnSpc>
              <a:spcAft>
                <a:spcPts val="300"/>
              </a:spcAft>
            </a:pPr>
            <a:endParaRPr lang="en-US" altLang="zh-CN" sz="12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6" name="圆角矩形 5"/>
          <p:cNvSpPr/>
          <p:nvPr/>
        </p:nvSpPr>
        <p:spPr bwMode="gray">
          <a:xfrm>
            <a:off x="4093346" y="1417465"/>
            <a:ext cx="1385740" cy="414000"/>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fontAlgn="ctr"/>
            <a:r>
              <a:rPr lang="en-US" sz="1200" dirty="0" smtClean="0">
                <a:solidFill>
                  <a:schemeClr val="tx1"/>
                </a:solidFill>
                <a:latin typeface="Huawei Sans" panose="020C0503030203020204" pitchFamily="34" charset="0"/>
              </a:rPr>
              <a:t>Device management</a:t>
            </a:r>
            <a:endParaRPr lang="en-US" altLang="zh-CN" sz="1200" dirty="0">
              <a:solidFill>
                <a:schemeClr val="tx1"/>
              </a:solidFill>
              <a:latin typeface="Huawei Sans" panose="020C0503030203020204" pitchFamily="34" charset="0"/>
            </a:endParaRPr>
          </a:p>
        </p:txBody>
      </p:sp>
      <p:sp>
        <p:nvSpPr>
          <p:cNvPr id="7" name="圆角矩形 6"/>
          <p:cNvSpPr/>
          <p:nvPr/>
        </p:nvSpPr>
        <p:spPr bwMode="gray">
          <a:xfrm>
            <a:off x="4093346" y="1858615"/>
            <a:ext cx="1385740" cy="414000"/>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fontAlgn="ctr"/>
            <a:r>
              <a:rPr lang="en-US" sz="1200" dirty="0" smtClean="0">
                <a:solidFill>
                  <a:schemeClr val="tx1"/>
                </a:solidFill>
                <a:latin typeface="Huawei Sans" panose="020C0503030203020204" pitchFamily="34" charset="0"/>
              </a:rPr>
              <a:t>Log management</a:t>
            </a:r>
            <a:endParaRPr lang="en-US" altLang="zh-CN" sz="1200" dirty="0">
              <a:solidFill>
                <a:schemeClr val="tx1"/>
              </a:solidFill>
              <a:latin typeface="Huawei Sans" panose="020C0503030203020204" pitchFamily="34" charset="0"/>
            </a:endParaRPr>
          </a:p>
        </p:txBody>
      </p:sp>
      <p:sp>
        <p:nvSpPr>
          <p:cNvPr id="9" name="圆角矩形 8"/>
          <p:cNvSpPr/>
          <p:nvPr/>
        </p:nvSpPr>
        <p:spPr bwMode="gray">
          <a:xfrm>
            <a:off x="4093346" y="2299765"/>
            <a:ext cx="1385740" cy="414000"/>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fontAlgn="ctr"/>
            <a:r>
              <a:rPr lang="en-US" sz="1200" dirty="0" smtClean="0">
                <a:solidFill>
                  <a:schemeClr val="tx1"/>
                </a:solidFill>
                <a:latin typeface="Huawei Sans" panose="020C0503030203020204" pitchFamily="34" charset="0"/>
              </a:rPr>
              <a:t>File/Configuration management</a:t>
            </a:r>
            <a:endParaRPr lang="en-US" altLang="zh-CN" sz="1200" dirty="0">
              <a:solidFill>
                <a:schemeClr val="tx1"/>
              </a:solidFill>
              <a:latin typeface="Huawei Sans" panose="020C0503030203020204" pitchFamily="34" charset="0"/>
            </a:endParaRPr>
          </a:p>
        </p:txBody>
      </p:sp>
      <p:sp>
        <p:nvSpPr>
          <p:cNvPr id="10" name="圆角矩形 9"/>
          <p:cNvSpPr/>
          <p:nvPr/>
        </p:nvSpPr>
        <p:spPr bwMode="gray">
          <a:xfrm>
            <a:off x="2383796" y="1858615"/>
            <a:ext cx="1524314" cy="414000"/>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fontAlgn="ctr"/>
            <a:r>
              <a:rPr lang="en-US" sz="1200" dirty="0" smtClean="0">
                <a:solidFill>
                  <a:schemeClr val="tx1"/>
                </a:solidFill>
                <a:latin typeface="Huawei Sans" panose="020C0503030203020204" pitchFamily="34" charset="0"/>
              </a:rPr>
              <a:t>Alarm management</a:t>
            </a:r>
            <a:endParaRPr lang="en-US" altLang="zh-CN" sz="1200" dirty="0">
              <a:solidFill>
                <a:schemeClr val="tx1"/>
              </a:solidFill>
              <a:latin typeface="Huawei Sans" panose="020C0503030203020204" pitchFamily="34" charset="0"/>
            </a:endParaRPr>
          </a:p>
        </p:txBody>
      </p:sp>
      <p:sp>
        <p:nvSpPr>
          <p:cNvPr id="11" name="圆角矩形 10"/>
          <p:cNvSpPr/>
          <p:nvPr/>
        </p:nvSpPr>
        <p:spPr bwMode="gray">
          <a:xfrm>
            <a:off x="2383796" y="2299765"/>
            <a:ext cx="1524314" cy="414000"/>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fontAlgn="ctr"/>
            <a:r>
              <a:rPr lang="en-US" sz="1200" dirty="0" smtClean="0">
                <a:solidFill>
                  <a:schemeClr val="tx1"/>
                </a:solidFill>
                <a:latin typeface="Huawei Sans" panose="020C0503030203020204" pitchFamily="34" charset="0"/>
              </a:rPr>
              <a:t>File/Configuration management</a:t>
            </a:r>
            <a:endParaRPr lang="en-US" altLang="zh-CN" sz="1200" dirty="0">
              <a:solidFill>
                <a:schemeClr val="tx1"/>
              </a:solidFill>
              <a:latin typeface="Huawei Sans" panose="020C0503030203020204" pitchFamily="34" charset="0"/>
            </a:endParaRPr>
          </a:p>
        </p:txBody>
      </p:sp>
      <p:sp>
        <p:nvSpPr>
          <p:cNvPr id="12" name="圆角矩形 11"/>
          <p:cNvSpPr/>
          <p:nvPr/>
        </p:nvSpPr>
        <p:spPr bwMode="gray">
          <a:xfrm>
            <a:off x="2109005" y="1405526"/>
            <a:ext cx="1578506" cy="329938"/>
          </a:xfrm>
          <a:prstGeom prst="round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fontAlgn="ctr"/>
            <a:r>
              <a:rPr lang="en-US" sz="1200" b="1" dirty="0" smtClean="0">
                <a:solidFill>
                  <a:schemeClr val="tx1"/>
                </a:solidFill>
                <a:latin typeface="Huawei Sans" panose="020C0503030203020204" pitchFamily="34" charset="0"/>
              </a:rPr>
              <a:t>NE management</a:t>
            </a:r>
            <a:endParaRPr lang="en-US" altLang="zh-CN" sz="1200" b="1" dirty="0">
              <a:solidFill>
                <a:schemeClr val="tx1"/>
              </a:solidFill>
              <a:latin typeface="Huawei Sans" panose="020C0503030203020204" pitchFamily="34" charset="0"/>
            </a:endParaRPr>
          </a:p>
        </p:txBody>
      </p:sp>
      <p:sp>
        <p:nvSpPr>
          <p:cNvPr id="13" name="圆角矩形 75"/>
          <p:cNvSpPr/>
          <p:nvPr/>
        </p:nvSpPr>
        <p:spPr bwMode="gray">
          <a:xfrm>
            <a:off x="2066583" y="2787697"/>
            <a:ext cx="3751868" cy="973596"/>
          </a:xfrm>
          <a:prstGeom prst="roundRect">
            <a:avLst>
              <a:gd name="adj" fmla="val 2420"/>
            </a:avLst>
          </a:prstGeom>
          <a:solidFill>
            <a:schemeClr val="bg1">
              <a:lumMod val="95000"/>
            </a:schemeClr>
          </a:solidFill>
          <a:ln w="9525">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p>
            <a:pPr algn="just" fontAlgn="ctr">
              <a:lnSpc>
                <a:spcPts val="1800"/>
              </a:lnSpc>
              <a:spcAft>
                <a:spcPts val="300"/>
              </a:spcAft>
            </a:pPr>
            <a:endParaRPr lang="en-US" altLang="zh-CN" sz="12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4" name="圆角矩形 13"/>
          <p:cNvSpPr/>
          <p:nvPr/>
        </p:nvSpPr>
        <p:spPr bwMode="gray">
          <a:xfrm>
            <a:off x="4093346" y="2833105"/>
            <a:ext cx="1385740" cy="414000"/>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fontAlgn="ctr"/>
            <a:r>
              <a:rPr lang="en-US" sz="1200" dirty="0" smtClean="0">
                <a:solidFill>
                  <a:schemeClr val="tx1"/>
                </a:solidFill>
                <a:latin typeface="Huawei Sans" panose="020C0503030203020204" pitchFamily="34" charset="0"/>
              </a:rPr>
              <a:t>Service quality monitoring</a:t>
            </a:r>
            <a:endParaRPr lang="en-US" altLang="zh-CN" sz="1200" dirty="0">
              <a:solidFill>
                <a:schemeClr val="tx1"/>
              </a:solidFill>
              <a:latin typeface="Huawei Sans" panose="020C0503030203020204" pitchFamily="34" charset="0"/>
            </a:endParaRPr>
          </a:p>
        </p:txBody>
      </p:sp>
      <p:sp>
        <p:nvSpPr>
          <p:cNvPr id="15" name="圆角矩形 14"/>
          <p:cNvSpPr/>
          <p:nvPr/>
        </p:nvSpPr>
        <p:spPr bwMode="gray">
          <a:xfrm>
            <a:off x="4093346" y="3299360"/>
            <a:ext cx="1385740" cy="414000"/>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fontAlgn="ctr"/>
            <a:r>
              <a:rPr lang="en-US" sz="1200" dirty="0" smtClean="0">
                <a:solidFill>
                  <a:schemeClr val="tx1"/>
                </a:solidFill>
                <a:latin typeface="Huawei Sans" panose="020C0503030203020204" pitchFamily="34" charset="0"/>
              </a:rPr>
              <a:t>Link management</a:t>
            </a:r>
            <a:endParaRPr lang="en-US" altLang="zh-CN" sz="1200" dirty="0">
              <a:solidFill>
                <a:schemeClr val="tx1"/>
              </a:solidFill>
              <a:latin typeface="Huawei Sans" panose="020C0503030203020204" pitchFamily="34" charset="0"/>
            </a:endParaRPr>
          </a:p>
        </p:txBody>
      </p:sp>
      <p:sp>
        <p:nvSpPr>
          <p:cNvPr id="17" name="圆角矩形 16"/>
          <p:cNvSpPr/>
          <p:nvPr/>
        </p:nvSpPr>
        <p:spPr bwMode="gray">
          <a:xfrm>
            <a:off x="2383796" y="3299360"/>
            <a:ext cx="1524314" cy="414000"/>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fontAlgn="ctr"/>
            <a:r>
              <a:rPr lang="en-US" sz="1200" dirty="0" smtClean="0">
                <a:solidFill>
                  <a:schemeClr val="tx1"/>
                </a:solidFill>
                <a:latin typeface="Huawei Sans" panose="020C0503030203020204" pitchFamily="34" charset="0"/>
              </a:rPr>
              <a:t>Wireless network monitoring</a:t>
            </a:r>
            <a:endParaRPr lang="en-US" altLang="zh-CN" sz="1200" dirty="0">
              <a:solidFill>
                <a:schemeClr val="tx1"/>
              </a:solidFill>
              <a:latin typeface="Huawei Sans" panose="020C0503030203020204" pitchFamily="34" charset="0"/>
            </a:endParaRPr>
          </a:p>
        </p:txBody>
      </p:sp>
      <p:sp>
        <p:nvSpPr>
          <p:cNvPr id="19" name="圆角矩形 18"/>
          <p:cNvSpPr/>
          <p:nvPr/>
        </p:nvSpPr>
        <p:spPr bwMode="gray">
          <a:xfrm>
            <a:off x="2109004" y="2818514"/>
            <a:ext cx="1799105" cy="329938"/>
          </a:xfrm>
          <a:prstGeom prst="round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fontAlgn="ctr"/>
            <a:r>
              <a:rPr lang="en-US" sz="1200" b="1" dirty="0" smtClean="0">
                <a:solidFill>
                  <a:schemeClr val="tx1"/>
                </a:solidFill>
                <a:latin typeface="Huawei Sans" panose="020C0503030203020204" pitchFamily="34" charset="0"/>
              </a:rPr>
              <a:t>Network management</a:t>
            </a:r>
            <a:endParaRPr lang="en-US" altLang="zh-CN" sz="1200" b="1" dirty="0">
              <a:solidFill>
                <a:schemeClr val="tx1"/>
              </a:solidFill>
              <a:latin typeface="Huawei Sans" panose="020C0503030203020204" pitchFamily="34" charset="0"/>
            </a:endParaRPr>
          </a:p>
        </p:txBody>
      </p:sp>
      <p:sp>
        <p:nvSpPr>
          <p:cNvPr id="20" name="圆角矩形 75"/>
          <p:cNvSpPr/>
          <p:nvPr/>
        </p:nvSpPr>
        <p:spPr bwMode="gray">
          <a:xfrm>
            <a:off x="2066583" y="3799452"/>
            <a:ext cx="3751868" cy="973596"/>
          </a:xfrm>
          <a:prstGeom prst="roundRect">
            <a:avLst>
              <a:gd name="adj" fmla="val 2420"/>
            </a:avLst>
          </a:prstGeom>
          <a:solidFill>
            <a:schemeClr val="bg1">
              <a:lumMod val="95000"/>
            </a:schemeClr>
          </a:solidFill>
          <a:ln w="9525">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p>
            <a:pPr algn="just" fontAlgn="ctr">
              <a:lnSpc>
                <a:spcPts val="1800"/>
              </a:lnSpc>
              <a:spcAft>
                <a:spcPts val="300"/>
              </a:spcAft>
            </a:pPr>
            <a:endParaRPr lang="en-US" altLang="zh-CN" sz="12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1" name="圆角矩形 20"/>
          <p:cNvSpPr/>
          <p:nvPr/>
        </p:nvSpPr>
        <p:spPr bwMode="gray">
          <a:xfrm>
            <a:off x="4093346" y="3825153"/>
            <a:ext cx="1385740" cy="414000"/>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fontAlgn="ctr"/>
            <a:r>
              <a:rPr lang="en-US" sz="1200" dirty="0" smtClean="0">
                <a:solidFill>
                  <a:schemeClr val="tx1"/>
                </a:solidFill>
                <a:latin typeface="Huawei Sans" panose="020C0503030203020204" pitchFamily="34" charset="0"/>
              </a:rPr>
              <a:t>Terminal management</a:t>
            </a:r>
            <a:endParaRPr lang="en-US" altLang="zh-CN" sz="1200" dirty="0">
              <a:solidFill>
                <a:schemeClr val="tx1"/>
              </a:solidFill>
              <a:latin typeface="Huawei Sans" panose="020C0503030203020204" pitchFamily="34" charset="0"/>
            </a:endParaRPr>
          </a:p>
        </p:txBody>
      </p:sp>
      <p:sp>
        <p:nvSpPr>
          <p:cNvPr id="22" name="圆角矩形 21"/>
          <p:cNvSpPr/>
          <p:nvPr/>
        </p:nvSpPr>
        <p:spPr bwMode="gray">
          <a:xfrm>
            <a:off x="4093346" y="4292065"/>
            <a:ext cx="1385740" cy="414000"/>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fontAlgn="ctr"/>
            <a:r>
              <a:rPr lang="en-US" sz="1200" dirty="0" smtClean="0">
                <a:solidFill>
                  <a:schemeClr val="tx1"/>
                </a:solidFill>
                <a:latin typeface="Huawei Sans" panose="020C0503030203020204" pitchFamily="34" charset="0"/>
              </a:rPr>
              <a:t>Customer flow analysis</a:t>
            </a:r>
            <a:endParaRPr lang="en-US" altLang="zh-CN" sz="1200" dirty="0">
              <a:solidFill>
                <a:schemeClr val="tx1"/>
              </a:solidFill>
              <a:latin typeface="Huawei Sans" panose="020C0503030203020204" pitchFamily="34" charset="0"/>
            </a:endParaRPr>
          </a:p>
        </p:txBody>
      </p:sp>
      <p:sp>
        <p:nvSpPr>
          <p:cNvPr id="23" name="圆角矩形 22"/>
          <p:cNvSpPr/>
          <p:nvPr/>
        </p:nvSpPr>
        <p:spPr bwMode="gray">
          <a:xfrm>
            <a:off x="2383796" y="4292065"/>
            <a:ext cx="1524314" cy="414000"/>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fontAlgn="ctr"/>
            <a:r>
              <a:rPr lang="en-US" sz="1200" dirty="0" smtClean="0">
                <a:solidFill>
                  <a:schemeClr val="tx1"/>
                </a:solidFill>
                <a:latin typeface="Huawei Sans" panose="020C0503030203020204" pitchFamily="34" charset="0"/>
              </a:rPr>
              <a:t>User management</a:t>
            </a:r>
            <a:endParaRPr lang="en-US" altLang="zh-CN" sz="1200" dirty="0">
              <a:solidFill>
                <a:schemeClr val="tx1"/>
              </a:solidFill>
              <a:latin typeface="Huawei Sans" panose="020C0503030203020204" pitchFamily="34" charset="0"/>
            </a:endParaRPr>
          </a:p>
        </p:txBody>
      </p:sp>
      <p:sp>
        <p:nvSpPr>
          <p:cNvPr id="24" name="圆角矩形 23"/>
          <p:cNvSpPr/>
          <p:nvPr/>
        </p:nvSpPr>
        <p:spPr bwMode="gray">
          <a:xfrm>
            <a:off x="2109004" y="3830269"/>
            <a:ext cx="1811599" cy="329938"/>
          </a:xfrm>
          <a:prstGeom prst="round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fontAlgn="ctr"/>
            <a:r>
              <a:rPr lang="en-US" sz="1200" b="1" dirty="0" smtClean="0">
                <a:solidFill>
                  <a:schemeClr val="tx1"/>
                </a:solidFill>
                <a:latin typeface="Huawei Sans" panose="020C0503030203020204" pitchFamily="34" charset="0"/>
              </a:rPr>
              <a:t>Terminal management</a:t>
            </a:r>
            <a:endParaRPr lang="en-US" altLang="zh-CN" sz="1200" b="1" dirty="0">
              <a:solidFill>
                <a:schemeClr val="tx1"/>
              </a:solidFill>
              <a:latin typeface="Huawei Sans" panose="020C0503030203020204" pitchFamily="34" charset="0"/>
            </a:endParaRPr>
          </a:p>
        </p:txBody>
      </p:sp>
      <p:sp>
        <p:nvSpPr>
          <p:cNvPr id="30" name="圆角矩形 75"/>
          <p:cNvSpPr/>
          <p:nvPr/>
        </p:nvSpPr>
        <p:spPr bwMode="gray">
          <a:xfrm>
            <a:off x="2066583" y="4811207"/>
            <a:ext cx="3751868" cy="1375460"/>
          </a:xfrm>
          <a:prstGeom prst="roundRect">
            <a:avLst>
              <a:gd name="adj" fmla="val 2420"/>
            </a:avLst>
          </a:prstGeom>
          <a:solidFill>
            <a:srgbClr val="DEF4F6"/>
          </a:solidFill>
          <a:ln w="9525">
            <a:solidFill>
              <a:srgbClr val="94DAE2"/>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p>
            <a:pPr algn="just" fontAlgn="ctr">
              <a:lnSpc>
                <a:spcPts val="1800"/>
              </a:lnSpc>
              <a:spcAft>
                <a:spcPts val="300"/>
              </a:spcAft>
            </a:pPr>
            <a:endParaRPr lang="en-US" altLang="zh-CN" sz="12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1" name="圆角矩形 30"/>
          <p:cNvSpPr/>
          <p:nvPr/>
        </p:nvSpPr>
        <p:spPr bwMode="gray">
          <a:xfrm>
            <a:off x="4093346" y="4844814"/>
            <a:ext cx="1385740" cy="414000"/>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fontAlgn="ctr"/>
            <a:r>
              <a:rPr lang="en-US" sz="1200" dirty="0" smtClean="0">
                <a:solidFill>
                  <a:schemeClr val="tx1"/>
                </a:solidFill>
                <a:latin typeface="Huawei Sans" panose="020C0503030203020204" pitchFamily="34" charset="0"/>
              </a:rPr>
              <a:t>Device dimension</a:t>
            </a:r>
            <a:endParaRPr lang="en-US" altLang="zh-CN" sz="1200" dirty="0">
              <a:solidFill>
                <a:schemeClr val="tx1"/>
              </a:solidFill>
              <a:latin typeface="Huawei Sans" panose="020C0503030203020204" pitchFamily="34" charset="0"/>
            </a:endParaRPr>
          </a:p>
        </p:txBody>
      </p:sp>
      <p:sp>
        <p:nvSpPr>
          <p:cNvPr id="32" name="圆角矩形 31"/>
          <p:cNvSpPr/>
          <p:nvPr/>
        </p:nvSpPr>
        <p:spPr bwMode="gray">
          <a:xfrm>
            <a:off x="4093346" y="5290538"/>
            <a:ext cx="1385740" cy="414000"/>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fontAlgn="ctr"/>
            <a:r>
              <a:rPr lang="en-US" sz="1200" dirty="0" smtClean="0">
                <a:solidFill>
                  <a:schemeClr val="tx1"/>
                </a:solidFill>
                <a:latin typeface="Huawei Sans" panose="020C0503030203020204" pitchFamily="34" charset="0"/>
              </a:rPr>
              <a:t>User roaming dimension</a:t>
            </a:r>
            <a:endParaRPr lang="en-US" altLang="zh-CN" sz="1200" dirty="0">
              <a:solidFill>
                <a:schemeClr val="tx1"/>
              </a:solidFill>
              <a:latin typeface="Huawei Sans" panose="020C0503030203020204" pitchFamily="34" charset="0"/>
            </a:endParaRPr>
          </a:p>
        </p:txBody>
      </p:sp>
      <p:sp>
        <p:nvSpPr>
          <p:cNvPr id="33" name="圆角矩形 32"/>
          <p:cNvSpPr/>
          <p:nvPr/>
        </p:nvSpPr>
        <p:spPr bwMode="gray">
          <a:xfrm>
            <a:off x="4093346" y="5736263"/>
            <a:ext cx="1385740" cy="414000"/>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fontAlgn="ctr"/>
            <a:r>
              <a:rPr lang="en-US" sz="1200" dirty="0" smtClean="0">
                <a:solidFill>
                  <a:schemeClr val="tx1"/>
                </a:solidFill>
                <a:latin typeface="Huawei Sans" panose="020C0503030203020204" pitchFamily="34" charset="0"/>
              </a:rPr>
              <a:t>User application dimension</a:t>
            </a:r>
            <a:endParaRPr lang="en-US" altLang="zh-CN" sz="1200" dirty="0">
              <a:solidFill>
                <a:schemeClr val="tx1"/>
              </a:solidFill>
              <a:latin typeface="Huawei Sans" panose="020C0503030203020204" pitchFamily="34" charset="0"/>
            </a:endParaRPr>
          </a:p>
        </p:txBody>
      </p:sp>
      <p:sp>
        <p:nvSpPr>
          <p:cNvPr id="34" name="圆角矩形 33"/>
          <p:cNvSpPr/>
          <p:nvPr/>
        </p:nvSpPr>
        <p:spPr bwMode="gray">
          <a:xfrm>
            <a:off x="2383796" y="5290538"/>
            <a:ext cx="1524314" cy="414000"/>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fontAlgn="ctr"/>
            <a:r>
              <a:rPr lang="en-US" sz="1200" dirty="0" smtClean="0">
                <a:solidFill>
                  <a:schemeClr val="tx1"/>
                </a:solidFill>
                <a:latin typeface="Huawei Sans" panose="020C0503030203020204" pitchFamily="34" charset="0"/>
              </a:rPr>
              <a:t>User access dimension</a:t>
            </a:r>
            <a:endParaRPr lang="en-US" altLang="zh-CN" sz="1200" dirty="0">
              <a:solidFill>
                <a:schemeClr val="tx1"/>
              </a:solidFill>
              <a:latin typeface="Huawei Sans" panose="020C0503030203020204" pitchFamily="34" charset="0"/>
            </a:endParaRPr>
          </a:p>
        </p:txBody>
      </p:sp>
      <p:sp>
        <p:nvSpPr>
          <p:cNvPr id="35" name="圆角矩形 34"/>
          <p:cNvSpPr/>
          <p:nvPr/>
        </p:nvSpPr>
        <p:spPr bwMode="gray">
          <a:xfrm>
            <a:off x="2383796" y="5736263"/>
            <a:ext cx="1524314" cy="414000"/>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fontAlgn="ctr"/>
            <a:r>
              <a:rPr lang="en-US" sz="1200" dirty="0" smtClean="0">
                <a:solidFill>
                  <a:schemeClr val="tx1"/>
                </a:solidFill>
                <a:latin typeface="Huawei Sans" panose="020C0503030203020204" pitchFamily="34" charset="0"/>
              </a:rPr>
              <a:t>User throughput dimension</a:t>
            </a:r>
            <a:endParaRPr lang="en-US" altLang="zh-CN" sz="1200" dirty="0">
              <a:solidFill>
                <a:schemeClr val="tx1"/>
              </a:solidFill>
              <a:latin typeface="Huawei Sans" panose="020C0503030203020204" pitchFamily="34" charset="0"/>
            </a:endParaRPr>
          </a:p>
        </p:txBody>
      </p:sp>
      <p:sp>
        <p:nvSpPr>
          <p:cNvPr id="36" name="圆角矩形 35"/>
          <p:cNvSpPr/>
          <p:nvPr/>
        </p:nvSpPr>
        <p:spPr bwMode="gray">
          <a:xfrm>
            <a:off x="2109004" y="4842024"/>
            <a:ext cx="1619760" cy="329938"/>
          </a:xfrm>
          <a:prstGeom prst="round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fontAlgn="ctr"/>
            <a:r>
              <a:rPr lang="en-US" sz="1200" b="1" dirty="0" smtClean="0">
                <a:solidFill>
                  <a:schemeClr val="tx1"/>
                </a:solidFill>
                <a:latin typeface="Huawei Sans" panose="020C0503030203020204" pitchFamily="34" charset="0"/>
              </a:rPr>
              <a:t>Network health</a:t>
            </a:r>
            <a:endParaRPr lang="en-US" altLang="zh-CN" sz="1200" b="1" dirty="0">
              <a:solidFill>
                <a:schemeClr val="tx1"/>
              </a:solidFill>
              <a:latin typeface="Huawei Sans" panose="020C0503030203020204" pitchFamily="34" charset="0"/>
            </a:endParaRPr>
          </a:p>
        </p:txBody>
      </p:sp>
      <p:sp>
        <p:nvSpPr>
          <p:cNvPr id="38" name="圆角矩形 75"/>
          <p:cNvSpPr/>
          <p:nvPr/>
        </p:nvSpPr>
        <p:spPr bwMode="gray">
          <a:xfrm>
            <a:off x="6228520" y="1347849"/>
            <a:ext cx="4097352" cy="4852926"/>
          </a:xfrm>
          <a:prstGeom prst="roundRect">
            <a:avLst>
              <a:gd name="adj" fmla="val 2420"/>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p>
            <a:pPr algn="just" fontAlgn="ctr">
              <a:lnSpc>
                <a:spcPts val="1800"/>
              </a:lnSpc>
              <a:spcAft>
                <a:spcPts val="300"/>
              </a:spcAft>
            </a:pPr>
            <a:endParaRPr lang="en-US" altLang="zh-CN" sz="12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9" name="圆角矩形 75"/>
          <p:cNvSpPr/>
          <p:nvPr/>
        </p:nvSpPr>
        <p:spPr bwMode="gray">
          <a:xfrm>
            <a:off x="6228520" y="950277"/>
            <a:ext cx="4097352" cy="360000"/>
          </a:xfrm>
          <a:prstGeom prst="roundRect">
            <a:avLst>
              <a:gd name="adj" fmla="val 13606"/>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30B5C5"/>
                </a:solidFill>
                <a:latin typeface="Huawei Sans" panose="020C0503030203020204" pitchFamily="34" charset="0"/>
              </a:rPr>
              <a:t>Intelligent troubleshooting</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圆角矩形 75"/>
          <p:cNvSpPr/>
          <p:nvPr/>
        </p:nvSpPr>
        <p:spPr bwMode="gray">
          <a:xfrm>
            <a:off x="6401262" y="1374709"/>
            <a:ext cx="3751868" cy="1375460"/>
          </a:xfrm>
          <a:prstGeom prst="roundRect">
            <a:avLst>
              <a:gd name="adj" fmla="val 2420"/>
            </a:avLst>
          </a:prstGeom>
          <a:solidFill>
            <a:schemeClr val="bg1">
              <a:lumMod val="95000"/>
            </a:schemeClr>
          </a:solidFill>
          <a:ln w="9525">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p>
            <a:pPr algn="just" fontAlgn="ctr">
              <a:lnSpc>
                <a:spcPts val="1800"/>
              </a:lnSpc>
              <a:spcAft>
                <a:spcPts val="300"/>
              </a:spcAft>
            </a:pPr>
            <a:endParaRPr lang="en-US" altLang="zh-CN" sz="12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42" name="圆角矩形 41"/>
          <p:cNvSpPr/>
          <p:nvPr/>
        </p:nvSpPr>
        <p:spPr bwMode="gray">
          <a:xfrm>
            <a:off x="8428025" y="1804332"/>
            <a:ext cx="1472232" cy="414000"/>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fontAlgn="ctr"/>
            <a:r>
              <a:rPr lang="en-US" sz="1200" dirty="0" smtClean="0">
                <a:solidFill>
                  <a:schemeClr val="tx1"/>
                </a:solidFill>
                <a:latin typeface="Huawei Sans" panose="020C0503030203020204" pitchFamily="34" charset="0"/>
              </a:rPr>
              <a:t>Device diagnosis and test</a:t>
            </a:r>
            <a:endParaRPr lang="en-US" altLang="zh-CN" sz="1200" dirty="0">
              <a:solidFill>
                <a:schemeClr val="tx1"/>
              </a:solidFill>
              <a:latin typeface="Huawei Sans" panose="020C0503030203020204" pitchFamily="34" charset="0"/>
            </a:endParaRPr>
          </a:p>
        </p:txBody>
      </p:sp>
      <p:sp>
        <p:nvSpPr>
          <p:cNvPr id="43" name="圆角矩形 42"/>
          <p:cNvSpPr/>
          <p:nvPr/>
        </p:nvSpPr>
        <p:spPr bwMode="gray">
          <a:xfrm>
            <a:off x="8428025" y="2254534"/>
            <a:ext cx="1472232" cy="414000"/>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fontAlgn="ctr"/>
            <a:r>
              <a:rPr lang="en-US" sz="1200" dirty="0" smtClean="0">
                <a:solidFill>
                  <a:schemeClr val="tx1"/>
                </a:solidFill>
                <a:latin typeface="Huawei Sans" panose="020C0503030203020204" pitchFamily="34" charset="0"/>
              </a:rPr>
              <a:t>SLA management</a:t>
            </a:r>
            <a:endParaRPr lang="en-US" altLang="zh-CN" sz="1200" dirty="0">
              <a:solidFill>
                <a:schemeClr val="tx1"/>
              </a:solidFill>
              <a:latin typeface="Huawei Sans" panose="020C0503030203020204" pitchFamily="34" charset="0"/>
            </a:endParaRPr>
          </a:p>
        </p:txBody>
      </p:sp>
      <p:sp>
        <p:nvSpPr>
          <p:cNvPr id="44" name="圆角矩形 43"/>
          <p:cNvSpPr/>
          <p:nvPr/>
        </p:nvSpPr>
        <p:spPr bwMode="gray">
          <a:xfrm>
            <a:off x="6787762" y="1804332"/>
            <a:ext cx="1385740" cy="414000"/>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fontAlgn="ctr"/>
            <a:r>
              <a:rPr lang="en-US" sz="1200" dirty="0" smtClean="0">
                <a:solidFill>
                  <a:schemeClr val="tx1"/>
                </a:solidFill>
                <a:latin typeface="Huawei Sans" panose="020C0503030203020204" pitchFamily="34" charset="0"/>
              </a:rPr>
              <a:t>Packet header obtaining</a:t>
            </a:r>
            <a:endParaRPr lang="en-US" altLang="zh-CN" sz="1200" dirty="0">
              <a:solidFill>
                <a:schemeClr val="tx1"/>
              </a:solidFill>
              <a:latin typeface="Huawei Sans" panose="020C0503030203020204" pitchFamily="34" charset="0"/>
            </a:endParaRPr>
          </a:p>
        </p:txBody>
      </p:sp>
      <p:sp>
        <p:nvSpPr>
          <p:cNvPr id="45" name="圆角矩形 44"/>
          <p:cNvSpPr/>
          <p:nvPr/>
        </p:nvSpPr>
        <p:spPr bwMode="gray">
          <a:xfrm>
            <a:off x="6787762" y="2254534"/>
            <a:ext cx="1385740" cy="414000"/>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fontAlgn="ctr"/>
            <a:r>
              <a:rPr lang="en-US" sz="1200" dirty="0" smtClean="0">
                <a:solidFill>
                  <a:schemeClr val="tx1"/>
                </a:solidFill>
                <a:latin typeface="Huawei Sans" panose="020C0503030203020204" pitchFamily="34" charset="0"/>
              </a:rPr>
              <a:t>Packet path tracing</a:t>
            </a:r>
            <a:endParaRPr lang="en-US" sz="1200" dirty="0">
              <a:solidFill>
                <a:schemeClr val="tx1"/>
              </a:solidFill>
              <a:latin typeface="Huawei Sans" panose="020C0503030203020204" pitchFamily="34" charset="0"/>
            </a:endParaRPr>
          </a:p>
        </p:txBody>
      </p:sp>
      <p:sp>
        <p:nvSpPr>
          <p:cNvPr id="46" name="圆角矩形 45"/>
          <p:cNvSpPr/>
          <p:nvPr/>
        </p:nvSpPr>
        <p:spPr bwMode="gray">
          <a:xfrm>
            <a:off x="6443684" y="1405526"/>
            <a:ext cx="1574272" cy="329938"/>
          </a:xfrm>
          <a:prstGeom prst="round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fontAlgn="ctr"/>
            <a:r>
              <a:rPr lang="en-US" sz="1200" b="1" dirty="0" smtClean="0">
                <a:solidFill>
                  <a:schemeClr val="tx1"/>
                </a:solidFill>
                <a:latin typeface="Huawei Sans" panose="020C0503030203020204" pitchFamily="34" charset="0"/>
              </a:rPr>
              <a:t>Fault locating</a:t>
            </a:r>
            <a:endParaRPr lang="en-US" altLang="zh-CN" sz="1200" b="1" dirty="0">
              <a:solidFill>
                <a:schemeClr val="tx1"/>
              </a:solidFill>
              <a:latin typeface="Huawei Sans" panose="020C0503030203020204" pitchFamily="34" charset="0"/>
            </a:endParaRPr>
          </a:p>
        </p:txBody>
      </p:sp>
      <p:sp>
        <p:nvSpPr>
          <p:cNvPr id="64" name="圆角矩形 75"/>
          <p:cNvSpPr/>
          <p:nvPr/>
        </p:nvSpPr>
        <p:spPr bwMode="gray">
          <a:xfrm>
            <a:off x="6401262" y="3290558"/>
            <a:ext cx="3751868" cy="1375460"/>
          </a:xfrm>
          <a:prstGeom prst="roundRect">
            <a:avLst>
              <a:gd name="adj" fmla="val 2420"/>
            </a:avLst>
          </a:prstGeom>
          <a:solidFill>
            <a:srgbClr val="DEF4F6"/>
          </a:solidFill>
          <a:ln w="9525">
            <a:solidFill>
              <a:srgbClr val="94DAE2"/>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p>
            <a:pPr algn="just" fontAlgn="ctr">
              <a:lnSpc>
                <a:spcPts val="1800"/>
              </a:lnSpc>
              <a:spcAft>
                <a:spcPts val="300"/>
              </a:spcAft>
            </a:pPr>
            <a:endParaRPr lang="en-US" altLang="zh-CN" sz="12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65" name="圆角矩形 64"/>
          <p:cNvSpPr/>
          <p:nvPr/>
        </p:nvSpPr>
        <p:spPr bwMode="gray">
          <a:xfrm>
            <a:off x="8428025" y="3697446"/>
            <a:ext cx="1472232" cy="414000"/>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fontAlgn="ctr"/>
            <a:r>
              <a:rPr lang="en-US" sz="1200" dirty="0" smtClean="0">
                <a:solidFill>
                  <a:schemeClr val="tx1"/>
                </a:solidFill>
                <a:latin typeface="Huawei Sans" panose="020C0503030203020204" pitchFamily="34" charset="0"/>
              </a:rPr>
              <a:t>Access analysis</a:t>
            </a:r>
            <a:endParaRPr lang="en-US" altLang="zh-CN" sz="1200" dirty="0">
              <a:solidFill>
                <a:schemeClr val="tx1"/>
              </a:solidFill>
              <a:latin typeface="Huawei Sans" panose="020C0503030203020204" pitchFamily="34" charset="0"/>
            </a:endParaRPr>
          </a:p>
        </p:txBody>
      </p:sp>
      <p:sp>
        <p:nvSpPr>
          <p:cNvPr id="66" name="圆角矩形 65"/>
          <p:cNvSpPr/>
          <p:nvPr/>
        </p:nvSpPr>
        <p:spPr bwMode="gray">
          <a:xfrm>
            <a:off x="8428025" y="4158464"/>
            <a:ext cx="1472232" cy="414000"/>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fontAlgn="ctr"/>
            <a:r>
              <a:rPr lang="en-US" sz="1200" dirty="0" smtClean="0">
                <a:solidFill>
                  <a:schemeClr val="tx1"/>
                </a:solidFill>
                <a:latin typeface="Huawei Sans" panose="020C0503030203020204" pitchFamily="34" charset="0"/>
              </a:rPr>
              <a:t>Protocol trace</a:t>
            </a:r>
            <a:endParaRPr lang="en-US" altLang="zh-CN" sz="1200" dirty="0">
              <a:solidFill>
                <a:schemeClr val="tx1"/>
              </a:solidFill>
              <a:latin typeface="Huawei Sans" panose="020C0503030203020204" pitchFamily="34" charset="0"/>
            </a:endParaRPr>
          </a:p>
        </p:txBody>
      </p:sp>
      <p:sp>
        <p:nvSpPr>
          <p:cNvPr id="67" name="圆角矩形 66"/>
          <p:cNvSpPr/>
          <p:nvPr/>
        </p:nvSpPr>
        <p:spPr bwMode="gray">
          <a:xfrm>
            <a:off x="6787762" y="3697446"/>
            <a:ext cx="1385740" cy="414000"/>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fontAlgn="ctr"/>
            <a:r>
              <a:rPr lang="en-US" sz="1200" dirty="0" smtClean="0">
                <a:solidFill>
                  <a:schemeClr val="tx1"/>
                </a:solidFill>
                <a:latin typeface="Huawei Sans" panose="020C0503030203020204" pitchFamily="34" charset="0"/>
              </a:rPr>
              <a:t>Issue analysis</a:t>
            </a:r>
            <a:endParaRPr lang="en-US" altLang="zh-CN" sz="1200" dirty="0">
              <a:solidFill>
                <a:schemeClr val="tx1"/>
              </a:solidFill>
              <a:latin typeface="Huawei Sans" panose="020C0503030203020204" pitchFamily="34" charset="0"/>
            </a:endParaRPr>
          </a:p>
        </p:txBody>
      </p:sp>
      <p:sp>
        <p:nvSpPr>
          <p:cNvPr id="68" name="圆角矩形 67"/>
          <p:cNvSpPr/>
          <p:nvPr/>
        </p:nvSpPr>
        <p:spPr bwMode="gray">
          <a:xfrm>
            <a:off x="6787762" y="4158464"/>
            <a:ext cx="1385740" cy="414000"/>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fontAlgn="ctr"/>
            <a:r>
              <a:rPr lang="en-US" sz="1200" dirty="0" smtClean="0">
                <a:solidFill>
                  <a:schemeClr val="tx1"/>
                </a:solidFill>
                <a:latin typeface="Huawei Sans" panose="020C0503030203020204" pitchFamily="34" charset="0"/>
              </a:rPr>
              <a:t>Performance analysis</a:t>
            </a:r>
            <a:endParaRPr lang="en-US" altLang="zh-CN" sz="1200" dirty="0">
              <a:solidFill>
                <a:schemeClr val="tx1"/>
              </a:solidFill>
              <a:latin typeface="Huawei Sans" panose="020C0503030203020204" pitchFamily="34" charset="0"/>
            </a:endParaRPr>
          </a:p>
        </p:txBody>
      </p:sp>
      <p:sp>
        <p:nvSpPr>
          <p:cNvPr id="69" name="圆角矩形 68"/>
          <p:cNvSpPr/>
          <p:nvPr/>
        </p:nvSpPr>
        <p:spPr bwMode="gray">
          <a:xfrm>
            <a:off x="6443684" y="3321375"/>
            <a:ext cx="1729818" cy="329938"/>
          </a:xfrm>
          <a:prstGeom prst="round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fontAlgn="ctr"/>
            <a:r>
              <a:rPr lang="en-US" sz="1200" b="1" dirty="0" smtClean="0">
                <a:solidFill>
                  <a:schemeClr val="tx1"/>
                </a:solidFill>
                <a:latin typeface="Huawei Sans" panose="020C0503030203020204" pitchFamily="34" charset="0"/>
              </a:rPr>
              <a:t>Fault analysis</a:t>
            </a:r>
            <a:endParaRPr lang="en-US" altLang="zh-CN" sz="1200" b="1" dirty="0">
              <a:solidFill>
                <a:schemeClr val="tx1"/>
              </a:solidFill>
              <a:latin typeface="Huawei Sans" panose="020C0503030203020204" pitchFamily="34" charset="0"/>
            </a:endParaRPr>
          </a:p>
        </p:txBody>
      </p:sp>
      <p:sp>
        <p:nvSpPr>
          <p:cNvPr id="70" name="圆角矩形 75"/>
          <p:cNvSpPr/>
          <p:nvPr/>
        </p:nvSpPr>
        <p:spPr bwMode="gray">
          <a:xfrm>
            <a:off x="6401262" y="4714256"/>
            <a:ext cx="3751868" cy="1375460"/>
          </a:xfrm>
          <a:prstGeom prst="roundRect">
            <a:avLst>
              <a:gd name="adj" fmla="val 2420"/>
            </a:avLst>
          </a:prstGeom>
          <a:solidFill>
            <a:srgbClr val="DEF4F6"/>
          </a:solidFill>
          <a:ln w="9525">
            <a:solidFill>
              <a:srgbClr val="94DAE2"/>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p>
            <a:pPr algn="just" fontAlgn="ctr">
              <a:lnSpc>
                <a:spcPts val="1800"/>
              </a:lnSpc>
              <a:spcAft>
                <a:spcPts val="300"/>
              </a:spcAft>
            </a:pPr>
            <a:endParaRPr lang="en-US" altLang="zh-CN" sz="12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71" name="圆角矩形 70"/>
          <p:cNvSpPr/>
          <p:nvPr/>
        </p:nvSpPr>
        <p:spPr bwMode="gray">
          <a:xfrm>
            <a:off x="8428025" y="5111213"/>
            <a:ext cx="1472232" cy="414000"/>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fontAlgn="ctr"/>
            <a:r>
              <a:rPr lang="en-US" sz="1200" dirty="0" smtClean="0">
                <a:solidFill>
                  <a:schemeClr val="tx1"/>
                </a:solidFill>
                <a:latin typeface="Huawei Sans" panose="020C0503030203020204" pitchFamily="34" charset="0"/>
              </a:rPr>
              <a:t>Access analysis</a:t>
            </a:r>
            <a:endParaRPr lang="en-US" altLang="zh-CN" sz="1200" dirty="0">
              <a:solidFill>
                <a:schemeClr val="tx1"/>
              </a:solidFill>
              <a:latin typeface="Huawei Sans" panose="020C0503030203020204" pitchFamily="34" charset="0"/>
            </a:endParaRPr>
          </a:p>
        </p:txBody>
      </p:sp>
      <p:sp>
        <p:nvSpPr>
          <p:cNvPr id="72" name="圆角矩形 71"/>
          <p:cNvSpPr/>
          <p:nvPr/>
        </p:nvSpPr>
        <p:spPr bwMode="gray">
          <a:xfrm>
            <a:off x="8428025" y="5582162"/>
            <a:ext cx="1472232" cy="414000"/>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fontAlgn="ctr"/>
            <a:r>
              <a:rPr lang="en-US" sz="1200" dirty="0" smtClean="0">
                <a:solidFill>
                  <a:schemeClr val="tx1"/>
                </a:solidFill>
                <a:latin typeface="Huawei Sans" panose="020C0503030203020204" pitchFamily="34" charset="0"/>
              </a:rPr>
              <a:t>Protocol trace</a:t>
            </a:r>
            <a:endParaRPr lang="en-US" altLang="zh-CN" sz="1200" dirty="0">
              <a:solidFill>
                <a:schemeClr val="tx1"/>
              </a:solidFill>
              <a:latin typeface="Huawei Sans" panose="020C0503030203020204" pitchFamily="34" charset="0"/>
            </a:endParaRPr>
          </a:p>
        </p:txBody>
      </p:sp>
      <p:sp>
        <p:nvSpPr>
          <p:cNvPr id="73" name="圆角矩形 72"/>
          <p:cNvSpPr/>
          <p:nvPr/>
        </p:nvSpPr>
        <p:spPr bwMode="gray">
          <a:xfrm>
            <a:off x="6787762" y="5111213"/>
            <a:ext cx="1385740" cy="414000"/>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fontAlgn="ctr"/>
            <a:r>
              <a:rPr lang="en-US" sz="1200" dirty="0" smtClean="0">
                <a:solidFill>
                  <a:schemeClr val="tx1"/>
                </a:solidFill>
                <a:latin typeface="Huawei Sans" panose="020C0503030203020204" pitchFamily="34" charset="0"/>
              </a:rPr>
              <a:t>Radio calibration</a:t>
            </a:r>
            <a:endParaRPr lang="en-US" altLang="zh-CN" sz="1200" dirty="0">
              <a:solidFill>
                <a:schemeClr val="tx1"/>
              </a:solidFill>
              <a:latin typeface="Huawei Sans" panose="020C0503030203020204" pitchFamily="34" charset="0"/>
            </a:endParaRPr>
          </a:p>
        </p:txBody>
      </p:sp>
      <p:sp>
        <p:nvSpPr>
          <p:cNvPr id="74" name="圆角矩形 73"/>
          <p:cNvSpPr/>
          <p:nvPr/>
        </p:nvSpPr>
        <p:spPr bwMode="gray">
          <a:xfrm>
            <a:off x="6787762" y="5582162"/>
            <a:ext cx="1385740" cy="414000"/>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fontAlgn="ctr"/>
            <a:r>
              <a:rPr lang="en-US" sz="1200" dirty="0" smtClean="0">
                <a:solidFill>
                  <a:schemeClr val="tx1"/>
                </a:solidFill>
                <a:latin typeface="Huawei Sans" panose="020C0503030203020204" pitchFamily="34" charset="0"/>
              </a:rPr>
              <a:t>Performance analysis</a:t>
            </a:r>
            <a:endParaRPr lang="en-US" altLang="zh-CN" sz="1200" dirty="0">
              <a:solidFill>
                <a:schemeClr val="tx1"/>
              </a:solidFill>
              <a:latin typeface="Huawei Sans" panose="020C0503030203020204" pitchFamily="34" charset="0"/>
            </a:endParaRPr>
          </a:p>
        </p:txBody>
      </p:sp>
      <p:sp>
        <p:nvSpPr>
          <p:cNvPr id="75" name="圆角矩形 74"/>
          <p:cNvSpPr/>
          <p:nvPr/>
        </p:nvSpPr>
        <p:spPr bwMode="gray">
          <a:xfrm>
            <a:off x="6443684" y="4745073"/>
            <a:ext cx="1862116" cy="329938"/>
          </a:xfrm>
          <a:prstGeom prst="round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fontAlgn="ctr"/>
            <a:r>
              <a:rPr lang="en-US" sz="1200" b="1" dirty="0" smtClean="0">
                <a:solidFill>
                  <a:schemeClr val="tx1"/>
                </a:solidFill>
                <a:latin typeface="Huawei Sans" panose="020C0503030203020204" pitchFamily="34" charset="0"/>
              </a:rPr>
              <a:t>Network optimization</a:t>
            </a:r>
            <a:endParaRPr lang="en-US" altLang="zh-CN" sz="1200" b="1" dirty="0">
              <a:solidFill>
                <a:schemeClr val="tx1"/>
              </a:solidFill>
              <a:latin typeface="Huawei Sans" panose="020C0503030203020204" pitchFamily="34" charset="0"/>
            </a:endParaRPr>
          </a:p>
        </p:txBody>
      </p:sp>
      <p:sp>
        <p:nvSpPr>
          <p:cNvPr id="77" name="圆角矩形 75"/>
          <p:cNvSpPr/>
          <p:nvPr/>
        </p:nvSpPr>
        <p:spPr bwMode="gray">
          <a:xfrm>
            <a:off x="747168" y="5247021"/>
            <a:ext cx="936000" cy="289626"/>
          </a:xfrm>
          <a:prstGeom prst="roundRect">
            <a:avLst>
              <a:gd name="adj" fmla="val 2420"/>
            </a:avLst>
          </a:prstGeom>
          <a:solidFill>
            <a:schemeClr val="bg1">
              <a:lumMod val="95000"/>
            </a:schemeClr>
          </a:solidFill>
          <a:ln w="9525">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p>
            <a:pPr algn="ctr" fontAlgn="ctr">
              <a:spcAft>
                <a:spcPts val="300"/>
              </a:spcAft>
            </a:pPr>
            <a:r>
              <a:rPr lang="en-US" sz="1200" dirty="0" smtClean="0">
                <a:solidFill>
                  <a:schemeClr val="tx1"/>
                </a:solidFill>
                <a:latin typeface="Huawei Sans" panose="020C0503030203020204" pitchFamily="34" charset="0"/>
              </a:rPr>
              <a:t>Controller</a:t>
            </a:r>
            <a:endParaRPr lang="en-US" altLang="zh-CN" sz="12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78" name="圆角矩形 75"/>
          <p:cNvSpPr/>
          <p:nvPr/>
        </p:nvSpPr>
        <p:spPr bwMode="gray">
          <a:xfrm>
            <a:off x="747168" y="5634581"/>
            <a:ext cx="936000" cy="289626"/>
          </a:xfrm>
          <a:prstGeom prst="roundRect">
            <a:avLst>
              <a:gd name="adj" fmla="val 2420"/>
            </a:avLst>
          </a:prstGeom>
          <a:solidFill>
            <a:srgbClr val="DEF4F6"/>
          </a:solidFill>
          <a:ln w="9525">
            <a:solidFill>
              <a:srgbClr val="94DAE2"/>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p>
            <a:pPr algn="ctr" fontAlgn="ctr">
              <a:spcAft>
                <a:spcPts val="300"/>
              </a:spcAft>
            </a:pPr>
            <a:r>
              <a:rPr lang="en-US" sz="1200" dirty="0" smtClean="0">
                <a:solidFill>
                  <a:schemeClr val="tx1"/>
                </a:solidFill>
                <a:latin typeface="Huawei Sans" panose="020C0503030203020204" pitchFamily="34" charset="0"/>
              </a:rPr>
              <a:t>Analyzer</a:t>
            </a:r>
            <a:endParaRPr lang="en-US" sz="1200" dirty="0">
              <a:solidFill>
                <a:schemeClr val="tx1"/>
              </a:solidFill>
              <a:latin typeface="Huawei Sans" panose="020C0503030203020204" pitchFamily="34" charset="0"/>
            </a:endParaRPr>
          </a:p>
        </p:txBody>
      </p:sp>
      <p:pic>
        <p:nvPicPr>
          <p:cNvPr id="79" name="图片 7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27620" y="2957735"/>
            <a:ext cx="1114457" cy="633519"/>
          </a:xfrm>
          <a:prstGeom prst="rect">
            <a:avLst/>
          </a:prstGeom>
        </p:spPr>
      </p:pic>
      <p:pic>
        <p:nvPicPr>
          <p:cNvPr id="54" name="图片 5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0753470" y="2960653"/>
            <a:ext cx="562215" cy="562215"/>
          </a:xfrm>
          <a:prstGeom prst="rect">
            <a:avLst/>
          </a:prstGeom>
        </p:spPr>
      </p:pic>
      <p:sp>
        <p:nvSpPr>
          <p:cNvPr id="55" name="圆角矩形 54"/>
          <p:cNvSpPr/>
          <p:nvPr/>
        </p:nvSpPr>
        <p:spPr bwMode="gray">
          <a:xfrm>
            <a:off x="10249980" y="3528787"/>
            <a:ext cx="1580968" cy="541330"/>
          </a:xfrm>
          <a:prstGeom prst="round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sz="1400" dirty="0" err="1" smtClean="0">
                <a:solidFill>
                  <a:schemeClr val="tx1"/>
                </a:solidFill>
                <a:latin typeface="Huawei Sans" panose="020C0503030203020204" pitchFamily="34" charset="0"/>
              </a:rPr>
              <a:t>CloudCampus</a:t>
            </a:r>
            <a:endParaRPr lang="en-US" altLang="zh-CN" sz="1400" dirty="0" smtClean="0">
              <a:solidFill>
                <a:schemeClr val="tx1"/>
              </a:solidFill>
              <a:latin typeface="Huawei Sans" panose="020C0503030203020204" pitchFamily="34" charset="0"/>
            </a:endParaRPr>
          </a:p>
          <a:p>
            <a:pPr algn="ctr" fontAlgn="ctr"/>
            <a:r>
              <a:rPr lang="en-US" sz="1400" dirty="0" smtClean="0">
                <a:solidFill>
                  <a:schemeClr val="tx1"/>
                </a:solidFill>
                <a:latin typeface="Huawei Sans" panose="020C0503030203020204" pitchFamily="34" charset="0"/>
              </a:rPr>
              <a:t>APP</a:t>
            </a:r>
            <a:endParaRPr lang="en-US" altLang="zh-CN" sz="1400" dirty="0">
              <a:solidFill>
                <a:schemeClr val="tx1"/>
              </a:solidFill>
              <a:latin typeface="Huawei Sans" panose="020C0503030203020204" pitchFamily="34" charset="0"/>
            </a:endParaRPr>
          </a:p>
        </p:txBody>
      </p:sp>
      <p:pic>
        <p:nvPicPr>
          <p:cNvPr id="56" name="图片 5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596520" y="3796587"/>
            <a:ext cx="1170060" cy="857360"/>
          </a:xfrm>
          <a:prstGeom prst="rect">
            <a:avLst/>
          </a:prstGeom>
        </p:spPr>
      </p:pic>
    </p:spTree>
    <p:extLst>
      <p:ext uri="{BB962C8B-B14F-4D97-AF65-F5344CB8AC3E}">
        <p14:creationId xmlns:p14="http://schemas.microsoft.com/office/powerpoint/2010/main" val="899439046"/>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Using Telemetry to Monitor Metrics of Wireless Networks</a:t>
            </a:r>
            <a:endParaRPr lang="en-US" dirty="0"/>
          </a:p>
        </p:txBody>
      </p:sp>
      <p:graphicFrame>
        <p:nvGraphicFramePr>
          <p:cNvPr id="3" name="表格 2"/>
          <p:cNvGraphicFramePr>
            <a:graphicFrameLocks noGrp="1"/>
          </p:cNvGraphicFramePr>
          <p:nvPr>
            <p:extLst>
              <p:ext uri="{D42A27DB-BD31-4B8C-83A1-F6EECF244321}">
                <p14:modId xmlns:p14="http://schemas.microsoft.com/office/powerpoint/2010/main" val="410827067"/>
              </p:ext>
            </p:extLst>
          </p:nvPr>
        </p:nvGraphicFramePr>
        <p:xfrm>
          <a:off x="488090" y="3563890"/>
          <a:ext cx="5640387" cy="2460454"/>
        </p:xfrm>
        <a:graphic>
          <a:graphicData uri="http://schemas.openxmlformats.org/drawingml/2006/table">
            <a:tbl>
              <a:tblPr/>
              <a:tblGrid>
                <a:gridCol w="1191739"/>
                <a:gridCol w="2198451"/>
                <a:gridCol w="1099226"/>
                <a:gridCol w="1150971"/>
              </a:tblGrid>
              <a:tr h="662430">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marL="0" marR="0" lvl="0" indent="0" algn="ctr" defTabSz="1187798" rtl="0" eaLnBrk="1" fontAlgn="ctr" latinLnBrk="0" hangingPunct="1">
                        <a:lnSpc>
                          <a:spcPct val="100000"/>
                        </a:lnSpc>
                        <a:spcBef>
                          <a:spcPct val="0"/>
                        </a:spcBef>
                        <a:spcAft>
                          <a:spcPct val="0"/>
                        </a:spcAft>
                        <a:buClrTx/>
                        <a:buSzTx/>
                        <a:buFontTx/>
                        <a:buNone/>
                      </a:pPr>
                      <a:r>
                        <a:rPr lang="en-US" sz="1200" b="1" dirty="0" smtClean="0">
                          <a:solidFill>
                            <a:schemeClr val="tx1"/>
                          </a:solidFill>
                          <a:latin typeface="Huawei Sans" panose="020C0503030203020204" pitchFamily="34" charset="0"/>
                        </a:rPr>
                        <a:t>Measured Object</a:t>
                      </a:r>
                      <a:endParaRPr lang="en-US" sz="1200" b="1"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marL="0" marR="0" lvl="0" indent="0" algn="ctr" defTabSz="1187798" rtl="0" eaLnBrk="1" fontAlgn="ctr" latinLnBrk="0" hangingPunct="1">
                        <a:lnSpc>
                          <a:spcPct val="100000"/>
                        </a:lnSpc>
                        <a:spcBef>
                          <a:spcPct val="0"/>
                        </a:spcBef>
                        <a:spcAft>
                          <a:spcPct val="0"/>
                        </a:spcAft>
                        <a:buClrTx/>
                        <a:buSzTx/>
                        <a:buFontTx/>
                        <a:buNone/>
                      </a:pPr>
                      <a:r>
                        <a:rPr lang="en-US" sz="1200" b="1" dirty="0" smtClean="0">
                          <a:solidFill>
                            <a:schemeClr val="tx1"/>
                          </a:solidFill>
                          <a:latin typeface="Huawei Sans" panose="020C0503030203020204" pitchFamily="34" charset="0"/>
                        </a:rPr>
                        <a:t>Measurement Metrics</a:t>
                      </a:r>
                      <a:endParaRPr lang="en-US" sz="12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algn="ctr" rtl="0" fontAlgn="ctr">
                        <a:lnSpc>
                          <a:spcPct val="100000"/>
                        </a:lnSpc>
                        <a:spcBef>
                          <a:spcPct val="0"/>
                        </a:spcBef>
                        <a:spcAft>
                          <a:spcPct val="0"/>
                        </a:spcAft>
                      </a:pPr>
                      <a:r>
                        <a:rPr lang="en-US" sz="1200" b="1" dirty="0" smtClean="0">
                          <a:solidFill>
                            <a:schemeClr val="tx1"/>
                          </a:solidFill>
                          <a:latin typeface="Huawei Sans" panose="020C0503030203020204" pitchFamily="34" charset="0"/>
                        </a:rPr>
                        <a:t>Supported Device Type</a:t>
                      </a:r>
                      <a:endParaRPr lang="en-US" sz="1200" b="1" dirty="0">
                        <a:solidFill>
                          <a:schemeClr val="tx1"/>
                        </a:solidFill>
                        <a:latin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algn="ctr" rtl="0" fontAlgn="ctr">
                        <a:lnSpc>
                          <a:spcPct val="100000"/>
                        </a:lnSpc>
                        <a:spcBef>
                          <a:spcPct val="0"/>
                        </a:spcBef>
                        <a:spcAft>
                          <a:spcPct val="0"/>
                        </a:spcAft>
                      </a:pPr>
                      <a:r>
                        <a:rPr lang="en-US" sz="1200" b="1" dirty="0" smtClean="0">
                          <a:solidFill>
                            <a:schemeClr val="tx1"/>
                          </a:solidFill>
                          <a:latin typeface="Huawei Sans" panose="020C0503030203020204" pitchFamily="34" charset="0"/>
                        </a:rPr>
                        <a:t>Default Collection Interval</a:t>
                      </a:r>
                      <a:endParaRPr lang="en-US" sz="12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473164">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algn="ctr" fontAlgn="ctr">
                        <a:lnSpc>
                          <a:spcPct val="100000"/>
                        </a:lnSpc>
                      </a:pPr>
                      <a:r>
                        <a:rPr lang="en-US" sz="1200" dirty="0" smtClean="0">
                          <a:solidFill>
                            <a:schemeClr val="tx1"/>
                          </a:solidFill>
                          <a:latin typeface="Huawei Sans" panose="020C0503030203020204" pitchFamily="34" charset="0"/>
                        </a:rPr>
                        <a:t>AP</a:t>
                      </a:r>
                      <a:endParaRPr lang="en-US" sz="1200"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p>
                      <a:pPr algn="l" fontAlgn="ctr">
                        <a:lnSpc>
                          <a:spcPct val="100000"/>
                        </a:lnSpc>
                      </a:pPr>
                      <a:r>
                        <a:rPr lang="en-US" sz="1200" dirty="0" smtClean="0">
                          <a:solidFill>
                            <a:schemeClr val="tx1"/>
                          </a:solidFill>
                          <a:latin typeface="Huawei Sans" panose="020C0503030203020204" pitchFamily="34" charset="0"/>
                        </a:rPr>
                        <a:t>CPU usage, memory usage, and number of online clients</a:t>
                      </a:r>
                      <a:endParaRPr lang="en-US" sz="1200" dirty="0">
                        <a:solidFill>
                          <a:schemeClr val="tx1"/>
                        </a:solidFill>
                        <a:latin typeface="Huawei Sans" panose="020C0503030203020204" pitchFamily="34" charset="0"/>
                      </a:endParaRPr>
                    </a:p>
                  </a:txBody>
                  <a:tcPr anchor="ct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algn="ctr" fontAlgn="ctr">
                        <a:lnSpc>
                          <a:spcPct val="100000"/>
                        </a:lnSpc>
                      </a:pPr>
                      <a:r>
                        <a:rPr lang="en-US" sz="1200" dirty="0" smtClean="0">
                          <a:solidFill>
                            <a:schemeClr val="tx1"/>
                          </a:solidFill>
                          <a:latin typeface="Huawei Sans" panose="020C0503030203020204" pitchFamily="34" charset="0"/>
                        </a:rPr>
                        <a:t>AP</a:t>
                      </a:r>
                      <a:endParaRPr lang="en-US" sz="1200" dirty="0">
                        <a:solidFill>
                          <a:schemeClr val="tx1"/>
                        </a:solidFill>
                        <a:latin typeface="Huawei Sans" panose="020C0503030203020204" pitchFamily="34" charset="0"/>
                      </a:endParaRPr>
                    </a:p>
                  </a:txBody>
                  <a:tcPr anchor="ctr"/>
                </a:tc>
                <a:tc>
                  <a:txBody>
                    <a:bodyPr/>
                    <a:lstStyle/>
                    <a:p>
                      <a:pPr marL="0" algn="ctr" defTabSz="1187798" rtl="0" eaLnBrk="1" fontAlgn="ctr" latinLnBrk="0" hangingPunct="1">
                        <a:lnSpc>
                          <a:spcPct val="100000"/>
                        </a:lnSpc>
                        <a:spcBef>
                          <a:spcPct val="0"/>
                        </a:spcBef>
                        <a:spcAft>
                          <a:spcPct val="0"/>
                        </a:spcAft>
                      </a:pPr>
                      <a:r>
                        <a:rPr lang="en-US" sz="1200" dirty="0" smtClean="0">
                          <a:solidFill>
                            <a:schemeClr val="tx1"/>
                          </a:solidFill>
                          <a:latin typeface="Huawei Sans" panose="020C0503030203020204" pitchFamily="34" charset="0"/>
                        </a:rPr>
                        <a:t>1 minute</a:t>
                      </a:r>
                      <a:endParaRPr lang="en-US" sz="1200" dirty="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851696">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algn="ctr" fontAlgn="ctr">
                        <a:lnSpc>
                          <a:spcPct val="100000"/>
                        </a:lnSpc>
                      </a:pPr>
                      <a:r>
                        <a:rPr lang="en-US" sz="1200" dirty="0" smtClean="0">
                          <a:solidFill>
                            <a:schemeClr val="tx1"/>
                          </a:solidFill>
                          <a:latin typeface="Huawei Sans" panose="020C0503030203020204" pitchFamily="34" charset="0"/>
                        </a:rPr>
                        <a:t>Radio</a:t>
                      </a:r>
                      <a:endParaRPr lang="en-US" sz="1200"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p>
                      <a:pPr algn="l" fontAlgn="ctr">
                        <a:lnSpc>
                          <a:spcPct val="100000"/>
                        </a:lnSpc>
                      </a:pPr>
                      <a:r>
                        <a:rPr lang="en-US" sz="1200" dirty="0" smtClean="0">
                          <a:solidFill>
                            <a:schemeClr val="tx1"/>
                          </a:solidFill>
                          <a:latin typeface="Huawei Sans" panose="020C0503030203020204" pitchFamily="34" charset="0"/>
                        </a:rPr>
                        <a:t>Number of online clients, channel utilization, noise, traffic, backpressure queue, interference rate, and power</a:t>
                      </a:r>
                      <a:endParaRPr lang="en-US" sz="1200" dirty="0">
                        <a:solidFill>
                          <a:schemeClr val="tx1"/>
                        </a:solidFill>
                        <a:latin typeface="Huawei Sans" panose="020C0503030203020204" pitchFamily="34" charset="0"/>
                      </a:endParaRPr>
                    </a:p>
                  </a:txBody>
                  <a:tcPr anchor="ct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marL="0" marR="0" lvl="0" indent="0" algn="ctr" defTabSz="914400" rtl="0" eaLnBrk="1" fontAlgn="ctr" latinLnBrk="0" hangingPunct="1">
                        <a:lnSpc>
                          <a:spcPct val="100000"/>
                        </a:lnSpc>
                        <a:spcBef>
                          <a:spcPts val="0"/>
                        </a:spcBef>
                        <a:spcAft>
                          <a:spcPts val="0"/>
                        </a:spcAft>
                        <a:buClrTx/>
                        <a:buSzTx/>
                        <a:buFontTx/>
                        <a:buNone/>
                      </a:pPr>
                      <a:r>
                        <a:rPr lang="en-US" sz="1200" dirty="0" smtClean="0">
                          <a:solidFill>
                            <a:schemeClr val="tx1"/>
                          </a:solidFill>
                          <a:latin typeface="Huawei Sans" panose="020C0503030203020204" pitchFamily="34" charset="0"/>
                        </a:rPr>
                        <a:t>AP</a:t>
                      </a:r>
                      <a:endParaRPr lang="en-US" sz="1200" dirty="0">
                        <a:solidFill>
                          <a:schemeClr val="tx1"/>
                        </a:solidFill>
                        <a:latin typeface="Huawei Sans" panose="020C0503030203020204" pitchFamily="34" charset="0"/>
                      </a:endParaRPr>
                    </a:p>
                  </a:txBody>
                  <a:tcPr anchor="ctr"/>
                </a:tc>
                <a:tc>
                  <a:txBody>
                    <a:bodyPr/>
                    <a:lstStyle/>
                    <a:p>
                      <a:pPr marL="0" algn="ctr" defTabSz="1187798" rtl="0" eaLnBrk="1" fontAlgn="ctr" latinLnBrk="0" hangingPunct="1">
                        <a:lnSpc>
                          <a:spcPct val="100000"/>
                        </a:lnSpc>
                        <a:spcBef>
                          <a:spcPct val="0"/>
                        </a:spcBef>
                        <a:spcAft>
                          <a:spcPct val="0"/>
                        </a:spcAft>
                      </a:pPr>
                      <a:r>
                        <a:rPr lang="en-US" sz="1200" dirty="0" smtClean="0">
                          <a:solidFill>
                            <a:schemeClr val="tx1"/>
                          </a:solidFill>
                          <a:latin typeface="Huawei Sans" panose="020C0503030203020204" pitchFamily="34" charset="0"/>
                        </a:rPr>
                        <a:t>1 minute</a:t>
                      </a:r>
                      <a:endParaRPr lang="en-US" sz="1200" dirty="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473164">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algn="ctr" fontAlgn="ctr">
                        <a:lnSpc>
                          <a:spcPct val="100000"/>
                        </a:lnSpc>
                      </a:pPr>
                      <a:r>
                        <a:rPr lang="en-US" sz="1200" dirty="0" smtClean="0">
                          <a:solidFill>
                            <a:schemeClr val="tx1"/>
                          </a:solidFill>
                          <a:latin typeface="Huawei Sans" panose="020C0503030203020204" pitchFamily="34" charset="0"/>
                        </a:rPr>
                        <a:t>Client</a:t>
                      </a:r>
                      <a:endParaRPr lang="en-US" sz="1200"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algn="l" fontAlgn="ctr">
                        <a:lnSpc>
                          <a:spcPct val="100000"/>
                        </a:lnSpc>
                      </a:pPr>
                      <a:r>
                        <a:rPr lang="en-US" sz="1200" dirty="0" smtClean="0">
                          <a:solidFill>
                            <a:schemeClr val="tx1"/>
                          </a:solidFill>
                          <a:latin typeface="Huawei Sans" panose="020C0503030203020204" pitchFamily="34" charset="0"/>
                        </a:rPr>
                        <a:t>RSSI, negotiated rate, packet loss rate, and latency</a:t>
                      </a:r>
                      <a:endParaRPr lang="en-US" sz="1200" dirty="0">
                        <a:solidFill>
                          <a:schemeClr val="tx1"/>
                        </a:solidFill>
                        <a:latin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marL="0" marR="0" lvl="0" indent="0" algn="ctr" defTabSz="914400" rtl="0" eaLnBrk="1" fontAlgn="ctr" latinLnBrk="0" hangingPunct="1">
                        <a:lnSpc>
                          <a:spcPct val="100000"/>
                        </a:lnSpc>
                        <a:spcBef>
                          <a:spcPts val="0"/>
                        </a:spcBef>
                        <a:spcAft>
                          <a:spcPts val="0"/>
                        </a:spcAft>
                        <a:buClrTx/>
                        <a:buSzTx/>
                        <a:buFontTx/>
                        <a:buNone/>
                      </a:pPr>
                      <a:r>
                        <a:rPr lang="en-US" sz="1200" b="0" dirty="0" smtClean="0">
                          <a:solidFill>
                            <a:schemeClr val="tx1"/>
                          </a:solidFill>
                          <a:latin typeface="Huawei Sans" panose="020C0503030203020204" pitchFamily="34" charset="0"/>
                        </a:rPr>
                        <a:t>AP</a:t>
                      </a:r>
                      <a:endParaRPr lang="en-US" sz="1200" b="0" dirty="0">
                        <a:solidFill>
                          <a:schemeClr val="tx1"/>
                        </a:solidFill>
                        <a:latin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a:txBody>
                    <a:bodyPr/>
                    <a:lstStyle/>
                    <a:p>
                      <a:pPr marL="0" algn="ctr" defTabSz="1187798" rtl="0" eaLnBrk="1" fontAlgn="ctr" latinLnBrk="0" hangingPunct="1">
                        <a:lnSpc>
                          <a:spcPct val="100000"/>
                        </a:lnSpc>
                        <a:spcBef>
                          <a:spcPct val="0"/>
                        </a:spcBef>
                        <a:spcAft>
                          <a:spcPct val="0"/>
                        </a:spcAft>
                      </a:pPr>
                      <a:r>
                        <a:rPr lang="en-US" sz="1200" dirty="0" smtClean="0">
                          <a:solidFill>
                            <a:schemeClr val="tx1"/>
                          </a:solidFill>
                          <a:latin typeface="Huawei Sans" panose="020C0503030203020204" pitchFamily="34" charset="0"/>
                        </a:rPr>
                        <a:t>1 minute</a:t>
                      </a:r>
                      <a:endParaRPr lang="en-US" sz="1200" dirty="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
        <p:nvSpPr>
          <p:cNvPr id="4" name="文本框 3"/>
          <p:cNvSpPr txBox="1"/>
          <p:nvPr/>
        </p:nvSpPr>
        <p:spPr bwMode="gray">
          <a:xfrm>
            <a:off x="455614" y="965596"/>
            <a:ext cx="5640386" cy="1200329"/>
          </a:xfrm>
          <a:prstGeom prst="rect">
            <a:avLst/>
          </a:prstGeom>
          <a:noFill/>
        </p:spPr>
        <p:txBody>
          <a:bodyPr wrap="square" rtlCol="0" anchor="ctr">
            <a:spAutoFit/>
          </a:bodyPr>
          <a:lstStyle/>
          <a:p>
            <a:pPr defTabSz="914400" fontAlgn="ctr">
              <a:lnSpc>
                <a:spcPct val="150000"/>
              </a:lnSpc>
              <a:spcBef>
                <a:spcPct val="0"/>
              </a:spcBef>
              <a:spcAft>
                <a:spcPct val="0"/>
              </a:spcAft>
            </a:pPr>
            <a:r>
              <a:rPr lang="en-US" sz="1200" dirty="0" smtClean="0">
                <a:solidFill>
                  <a:prstClr val="black"/>
                </a:solidFill>
                <a:latin typeface="Huawei Sans" panose="020C0503030203020204" pitchFamily="34" charset="0"/>
              </a:rPr>
              <a:t>Uses telemetry to monitor KPI metrics of wireless networks, displays the wireless network quality from the AP, radio, and client dimensions, and proactively identifies air interface performance issues, such as weak-signal coverage, high interference, and high channel utilization.</a:t>
            </a:r>
            <a:endParaRPr lang="en-US" sz="1200" dirty="0">
              <a:solidFill>
                <a:prstClr val="black"/>
              </a:solidFill>
              <a:latin typeface="Huawei Sans" panose="020C0503030203020204" pitchFamily="34" charset="0"/>
            </a:endParaRPr>
          </a:p>
        </p:txBody>
      </p:sp>
      <p:sp>
        <p:nvSpPr>
          <p:cNvPr id="5" name="文本框 4"/>
          <p:cNvSpPr txBox="1"/>
          <p:nvPr/>
        </p:nvSpPr>
        <p:spPr bwMode="gray">
          <a:xfrm>
            <a:off x="455614" y="2187568"/>
            <a:ext cx="2272080" cy="295160"/>
          </a:xfrm>
          <a:prstGeom prst="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a:defRPr sz="1600">
                <a:solidFill>
                  <a:srgbClr val="30B5C5"/>
                </a:solidFill>
                <a:latin typeface="Arial" panose="020C0503030203020204" pitchFamily="34" charset="0"/>
                <a:ea typeface="方正兰亭黑简体" panose="02000000000000000000" pitchFamily="2" charset="-122"/>
              </a:defRPr>
            </a:lvl1pPr>
          </a:lstStyle>
          <a:p>
            <a:pPr fontAlgn="ctr"/>
            <a:r>
              <a:rPr lang="en-US" sz="1400" dirty="0" smtClean="0">
                <a:latin typeface="Huawei Sans" panose="020C0503030203020204" pitchFamily="34" charset="0"/>
              </a:rPr>
              <a:t>Real-time data display</a:t>
            </a:r>
            <a:endParaRPr lang="en-US" sz="1400" dirty="0">
              <a:latin typeface="Huawei Sans" panose="020C0503030203020204" pitchFamily="34" charset="0"/>
            </a:endParaRPr>
          </a:p>
        </p:txBody>
      </p:sp>
      <p:sp>
        <p:nvSpPr>
          <p:cNvPr id="6" name="文本框 5"/>
          <p:cNvSpPr txBox="1"/>
          <p:nvPr/>
        </p:nvSpPr>
        <p:spPr bwMode="gray">
          <a:xfrm>
            <a:off x="2871706" y="2187568"/>
            <a:ext cx="3224293" cy="295160"/>
          </a:xfrm>
          <a:prstGeom prst="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a:defRPr sz="1600">
                <a:solidFill>
                  <a:srgbClr val="30B5C5"/>
                </a:solidFill>
                <a:latin typeface="Arial" panose="020C0503030203020204" pitchFamily="34" charset="0"/>
                <a:ea typeface="方正兰亭黑简体" panose="02000000000000000000" pitchFamily="2" charset="-122"/>
              </a:defRPr>
            </a:lvl1pPr>
          </a:lstStyle>
          <a:p>
            <a:pPr fontAlgn="ctr"/>
            <a:r>
              <a:rPr lang="en-US" sz="1400" dirty="0" smtClean="0">
                <a:latin typeface="Huawei Sans" panose="020C0503030203020204" pitchFamily="34" charset="0"/>
              </a:rPr>
              <a:t>Automatic issue identification</a:t>
            </a:r>
            <a:endParaRPr lang="en-US" sz="1400" dirty="0">
              <a:latin typeface="Huawei Sans" panose="020C0503030203020204" pitchFamily="34" charset="0"/>
            </a:endParaRPr>
          </a:p>
        </p:txBody>
      </p:sp>
      <p:sp>
        <p:nvSpPr>
          <p:cNvPr id="7" name="矩形 6"/>
          <p:cNvSpPr/>
          <p:nvPr/>
        </p:nvSpPr>
        <p:spPr bwMode="gray">
          <a:xfrm>
            <a:off x="455614" y="2505532"/>
            <a:ext cx="2272080" cy="809168"/>
          </a:xfrm>
          <a:prstGeom prst="rect">
            <a:avLst/>
          </a:prstGeom>
          <a:solidFill>
            <a:srgbClr val="EFFAFB"/>
          </a:solidFill>
        </p:spPr>
        <p:txBody>
          <a:bodyPr wrap="square" anchor="ctr">
            <a:noAutofit/>
          </a:bodyPr>
          <a:lstStyle/>
          <a:p>
            <a:pPr lvl="0" defTabSz="914400" fontAlgn="ctr">
              <a:spcBef>
                <a:spcPct val="0"/>
              </a:spcBef>
              <a:spcAft>
                <a:spcPct val="0"/>
              </a:spcAft>
              <a:defRPr/>
            </a:pPr>
            <a:r>
              <a:rPr lang="en-US" sz="1200" dirty="0" smtClean="0">
                <a:solidFill>
                  <a:prstClr val="black"/>
                </a:solidFill>
                <a:latin typeface="Huawei Sans" panose="020C0503030203020204" pitchFamily="34" charset="0"/>
              </a:rPr>
              <a:t>Display key metrics of wireless networks and highlight abnormal metrics.</a:t>
            </a: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 name="矩形 7"/>
          <p:cNvSpPr/>
          <p:nvPr/>
        </p:nvSpPr>
        <p:spPr bwMode="gray">
          <a:xfrm>
            <a:off x="2871708" y="2505532"/>
            <a:ext cx="3224292" cy="809168"/>
          </a:xfrm>
          <a:prstGeom prst="rect">
            <a:avLst/>
          </a:prstGeom>
          <a:solidFill>
            <a:srgbClr val="EFFAFB"/>
          </a:solidFill>
        </p:spPr>
        <p:txBody>
          <a:bodyPr wrap="square" anchor="ctr">
            <a:noAutofit/>
          </a:bodyPr>
          <a:lstStyle/>
          <a:p>
            <a:pPr defTabSz="914400" fontAlgn="ctr">
              <a:spcBef>
                <a:spcPct val="0"/>
              </a:spcBef>
              <a:spcAft>
                <a:spcPct val="0"/>
              </a:spcAft>
            </a:pPr>
            <a:r>
              <a:rPr lang="en-US" sz="1200" dirty="0" smtClean="0">
                <a:solidFill>
                  <a:prstClr val="black"/>
                </a:solidFill>
                <a:latin typeface="Huawei Sans" panose="020C0503030203020204" pitchFamily="34" charset="0"/>
              </a:rPr>
              <a:t>Automatically identify air interface performance issues based on </a:t>
            </a:r>
            <a:r>
              <a:rPr lang="en-US" sz="1200" dirty="0" smtClean="0">
                <a:solidFill>
                  <a:srgbClr val="56C4D2"/>
                </a:solidFill>
                <a:latin typeface="Huawei Sans" panose="020C0503030203020204" pitchFamily="34" charset="0"/>
              </a:rPr>
              <a:t>AI algorithms, correlative analysis, and exception modes</a:t>
            </a:r>
            <a:r>
              <a:rPr lang="en-US" sz="1200" dirty="0" smtClean="0">
                <a:solidFill>
                  <a:prstClr val="black"/>
                </a:solidFill>
                <a:latin typeface="Huawei Sans" panose="020C0503030203020204" pitchFamily="34" charset="0"/>
              </a:rPr>
              <a:t>.</a:t>
            </a:r>
            <a:endParaRPr lang="en-US" sz="1200" dirty="0">
              <a:solidFill>
                <a:prstClr val="black"/>
              </a:solidFill>
              <a:latin typeface="Huawei Sans" panose="020C0503030203020204" pitchFamily="34" charset="0"/>
            </a:endParaRPr>
          </a:p>
        </p:txBody>
      </p:sp>
      <p:sp>
        <p:nvSpPr>
          <p:cNvPr id="9" name="圆角矩形 99"/>
          <p:cNvSpPr/>
          <p:nvPr/>
        </p:nvSpPr>
        <p:spPr bwMode="gray">
          <a:xfrm>
            <a:off x="455614" y="3345027"/>
            <a:ext cx="5640388" cy="172054"/>
          </a:xfrm>
          <a:prstGeom prst="roundRect">
            <a:avLst>
              <a:gd name="adj" fmla="val 0"/>
            </a:avLst>
          </a:prstGeom>
          <a:noFill/>
          <a:ln w="3175">
            <a:noFill/>
            <a:miter lim="400000"/>
          </a:ln>
        </p:spPr>
        <p:txBody>
          <a:bodyPr lIns="37628" tIns="37628" rIns="37628" bIns="37628" anchor="ctr"/>
          <a:lstStyle/>
          <a:p>
            <a:pPr algn="ctr" defTabSz="914400" fontAlgn="ctr">
              <a:defRPr>
                <a:latin typeface="Arial"/>
                <a:ea typeface="Arial"/>
                <a:cs typeface="Arial"/>
                <a:sym typeface="Arial"/>
              </a:defRPr>
            </a:pPr>
            <a:r>
              <a:rPr lang="en-US" sz="1200" b="1" dirty="0" smtClean="0">
                <a:latin typeface="Huawei Sans" panose="020C0503030203020204" pitchFamily="34" charset="0"/>
              </a:rPr>
              <a:t>Telemetry-based metrics collection for wireless networks </a:t>
            </a:r>
            <a:endParaRPr lang="en-US" sz="1200" b="1" dirty="0">
              <a:latin typeface="Huawei Sans" panose="020C0503030203020204" pitchFamily="34" charset="0"/>
            </a:endParaRPr>
          </a:p>
        </p:txBody>
      </p:sp>
      <p:pic>
        <p:nvPicPr>
          <p:cNvPr id="15" name="图片 23"/>
          <p:cNvPicPr>
            <a:picLocks noChangeAspect="1"/>
          </p:cNvPicPr>
          <p:nvPr/>
        </p:nvPicPr>
        <p:blipFill>
          <a:blip r:embed="rId3" cstate="print"/>
          <a:stretch>
            <a:fillRect/>
          </a:stretch>
        </p:blipFill>
        <p:spPr bwMode="invGray">
          <a:xfrm>
            <a:off x="6236420" y="3788536"/>
            <a:ext cx="5211727" cy="2383853"/>
          </a:xfrm>
          <a:prstGeom prst="rect">
            <a:avLst/>
          </a:prstGeom>
          <a:ln w="12700">
            <a:solidFill>
              <a:schemeClr val="bg1">
                <a:lumMod val="85000"/>
              </a:schemeClr>
            </a:solidFill>
          </a:ln>
        </p:spPr>
      </p:pic>
      <p:sp>
        <p:nvSpPr>
          <p:cNvPr id="16" name="文本框 34"/>
          <p:cNvSpPr txBox="1"/>
          <p:nvPr/>
        </p:nvSpPr>
        <p:spPr>
          <a:xfrm>
            <a:off x="6415027" y="4033381"/>
            <a:ext cx="4557773" cy="573115"/>
          </a:xfrm>
          <a:prstGeom prst="rect">
            <a:avLst/>
          </a:prstGeom>
          <a:solidFill>
            <a:srgbClr val="C7000B"/>
          </a:solidFill>
          <a:ln w="9525" algn="ctr">
            <a:noFill/>
            <a:round/>
            <a:headEnd/>
            <a:tailEnd/>
          </a:ln>
        </p:spPr>
        <p:txBody>
          <a:bodyPr anchor="ctr"/>
          <a:lstStyle>
            <a:defPPr>
              <a:defRPr lang="en-US"/>
            </a:defPPr>
            <a:lvl1pPr>
              <a:buSzPct val="60000"/>
              <a:defRPr sz="1100">
                <a:solidFill>
                  <a:schemeClr val="bg1"/>
                </a:solidFill>
                <a:latin typeface="Arial"/>
                <a:cs typeface="Huawei Sans" panose="020C0503030203020204" pitchFamily="34" charset="0"/>
              </a:defRPr>
            </a:lvl1pPr>
          </a:lstStyle>
          <a:p>
            <a:pPr fontAlgn="ctr"/>
            <a:r>
              <a:rPr lang="en-US" sz="1200" dirty="0" smtClean="0">
                <a:latin typeface="Huawei Sans" panose="020C0503030203020204" pitchFamily="34" charset="0"/>
              </a:rPr>
              <a:t>Automatically identify air interface performance issues based on telemetry metrics, AI algorithms, correlative analysis, and exception modes.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7" name="图片 27"/>
          <p:cNvPicPr>
            <a:picLocks noChangeAspect="1"/>
          </p:cNvPicPr>
          <p:nvPr/>
        </p:nvPicPr>
        <p:blipFill>
          <a:blip r:embed="rId4" cstate="print"/>
          <a:stretch>
            <a:fillRect/>
          </a:stretch>
        </p:blipFill>
        <p:spPr bwMode="invGray">
          <a:xfrm>
            <a:off x="6236421" y="1085809"/>
            <a:ext cx="5211727" cy="2571417"/>
          </a:xfrm>
          <a:prstGeom prst="rect">
            <a:avLst/>
          </a:prstGeom>
          <a:ln w="12700">
            <a:solidFill>
              <a:schemeClr val="bg1">
                <a:lumMod val="85000"/>
              </a:schemeClr>
            </a:solidFill>
          </a:ln>
        </p:spPr>
      </p:pic>
      <p:sp>
        <p:nvSpPr>
          <p:cNvPr id="20" name="文本框 73"/>
          <p:cNvSpPr txBox="1"/>
          <p:nvPr/>
        </p:nvSpPr>
        <p:spPr>
          <a:xfrm>
            <a:off x="6415027" y="1603640"/>
            <a:ext cx="4432850" cy="430887"/>
          </a:xfrm>
          <a:prstGeom prst="rect">
            <a:avLst/>
          </a:prstGeom>
          <a:solidFill>
            <a:srgbClr val="C7000B"/>
          </a:solidFill>
          <a:ln w="9525" algn="ctr">
            <a:noFill/>
            <a:round/>
            <a:headEnd/>
            <a:tailEnd/>
          </a:ln>
        </p:spPr>
        <p:txBody>
          <a:bodyPr anchor="ctr"/>
          <a:lstStyle>
            <a:defPPr>
              <a:defRPr lang="en-US"/>
            </a:defPPr>
            <a:lvl1pPr>
              <a:buSzPct val="60000"/>
              <a:defRPr sz="1100">
                <a:solidFill>
                  <a:schemeClr val="bg1"/>
                </a:solidFill>
                <a:latin typeface="Arial"/>
                <a:cs typeface="Huawei Sans" panose="020C0503030203020204" pitchFamily="34" charset="0"/>
              </a:defRPr>
            </a:lvl1pPr>
          </a:lstStyle>
          <a:p>
            <a:pPr fontAlgn="ctr"/>
            <a:r>
              <a:rPr lang="en-US" sz="1200" dirty="0" smtClean="0">
                <a:latin typeface="Huawei Sans" panose="020C0503030203020204" pitchFamily="34" charset="0"/>
              </a:rPr>
              <a:t>Display KPI metrics of wireless networks in the AP dimension and highlight abnormal metrics.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燕尾形 13"/>
          <p:cNvSpPr/>
          <p:nvPr/>
        </p:nvSpPr>
        <p:spPr bwMode="gray">
          <a:xfrm>
            <a:off x="8322258" y="86139"/>
            <a:ext cx="1188000"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Visualization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燕尾形 17"/>
          <p:cNvSpPr/>
          <p:nvPr/>
        </p:nvSpPr>
        <p:spPr bwMode="gray">
          <a:xfrm>
            <a:off x="10561088" y="86139"/>
            <a:ext cx="1188000"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Optimization</a:t>
            </a:r>
            <a:endParaRPr lang="en-US" sz="1200" dirty="0">
              <a:latin typeface="Huawei Sans" panose="020C0503030203020204" pitchFamily="34" charset="0"/>
            </a:endParaRPr>
          </a:p>
        </p:txBody>
      </p:sp>
      <p:sp>
        <p:nvSpPr>
          <p:cNvPr id="19" name="燕尾形 18"/>
          <p:cNvSpPr/>
          <p:nvPr/>
        </p:nvSpPr>
        <p:spPr bwMode="gray">
          <a:xfrm>
            <a:off x="9441673" y="86139"/>
            <a:ext cx="1188000"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Analysis</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五边形 20"/>
          <p:cNvSpPr/>
          <p:nvPr/>
        </p:nvSpPr>
        <p:spPr bwMode="gray">
          <a:xfrm>
            <a:off x="7202843" y="86139"/>
            <a:ext cx="1188000" cy="216000"/>
          </a:xfrm>
          <a:prstGeom prst="homePlate">
            <a:avLst/>
          </a:prstGeom>
          <a:solidFill>
            <a:srgbClr val="30B5C5"/>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rgbClr val="FFFFFF"/>
                </a:solidFill>
                <a:latin typeface="Huawei Sans" panose="020C0503030203020204" pitchFamily="34" charset="0"/>
              </a:rPr>
              <a:t>Telemetry</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025031066"/>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Using Telemetry to Monitor Metrics of Wired Networks</a:t>
            </a:r>
            <a:endParaRPr lang="en-US" dirty="0"/>
          </a:p>
        </p:txBody>
      </p:sp>
      <p:sp>
        <p:nvSpPr>
          <p:cNvPr id="6" name="文本框 5"/>
          <p:cNvSpPr txBox="1"/>
          <p:nvPr/>
        </p:nvSpPr>
        <p:spPr bwMode="gray">
          <a:xfrm>
            <a:off x="455614" y="966845"/>
            <a:ext cx="5809384" cy="646331"/>
          </a:xfrm>
          <a:prstGeom prst="rect">
            <a:avLst/>
          </a:prstGeom>
          <a:noFill/>
        </p:spPr>
        <p:txBody>
          <a:bodyPr wrap="square" rtlCol="0">
            <a:spAutoFit/>
          </a:bodyPr>
          <a:lstStyle/>
          <a:p>
            <a:pPr defTabSz="914400" fontAlgn="ctr">
              <a:lnSpc>
                <a:spcPct val="150000"/>
              </a:lnSpc>
              <a:spcBef>
                <a:spcPct val="0"/>
              </a:spcBef>
              <a:spcAft>
                <a:spcPct val="0"/>
              </a:spcAft>
            </a:pPr>
            <a:r>
              <a:rPr lang="en-US" sz="1200" dirty="0" smtClean="0">
                <a:solidFill>
                  <a:prstClr val="black"/>
                </a:solidFill>
                <a:latin typeface="Huawei Sans" panose="020C0503030203020204" pitchFamily="34" charset="0"/>
              </a:rPr>
              <a:t>Use Telemetry to collect metrics of devices and interfaces on wired networks, and analyze the metrics, so as to proactively monitor and predict network faults.</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aphicFrame>
        <p:nvGraphicFramePr>
          <p:cNvPr id="14" name="表格 13"/>
          <p:cNvGraphicFramePr>
            <a:graphicFrameLocks noGrp="1"/>
          </p:cNvGraphicFramePr>
          <p:nvPr>
            <p:extLst>
              <p:ext uri="{D42A27DB-BD31-4B8C-83A1-F6EECF244321}">
                <p14:modId xmlns:p14="http://schemas.microsoft.com/office/powerpoint/2010/main" val="1249047078"/>
              </p:ext>
            </p:extLst>
          </p:nvPr>
        </p:nvGraphicFramePr>
        <p:xfrm>
          <a:off x="481739" y="3284194"/>
          <a:ext cx="5697538" cy="2926080"/>
        </p:xfrm>
        <a:graphic>
          <a:graphicData uri="http://schemas.openxmlformats.org/drawingml/2006/table">
            <a:tbl>
              <a:tblPr/>
              <a:tblGrid>
                <a:gridCol w="947675"/>
                <a:gridCol w="2634559"/>
                <a:gridCol w="1096129"/>
                <a:gridCol w="1019175"/>
              </a:tblGrid>
              <a:tr h="608596">
                <a:tc>
                  <a:txBody>
                    <a:bodyPr/>
                    <a:lstStyle/>
                    <a:p>
                      <a:pPr marL="0" algn="ctr" defTabSz="1218956" rtl="0" eaLnBrk="1" fontAlgn="ctr" latinLnBrk="0" hangingPunct="1">
                        <a:lnSpc>
                          <a:spcPct val="100000"/>
                        </a:lnSpc>
                        <a:spcBef>
                          <a:spcPct val="0"/>
                        </a:spcBef>
                        <a:spcAft>
                          <a:spcPct val="0"/>
                        </a:spcAft>
                      </a:pPr>
                      <a:r>
                        <a:rPr lang="en-US" sz="1200" b="1" dirty="0" smtClean="0">
                          <a:solidFill>
                            <a:schemeClr val="tx1"/>
                          </a:solidFill>
                          <a:latin typeface="Huawei Sans" panose="020C0503030203020204" pitchFamily="34" charset="0"/>
                        </a:rPr>
                        <a:t>Measured Object</a:t>
                      </a:r>
                      <a:endParaRPr lang="en-US" sz="1200" b="1"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marL="0" algn="ctr" defTabSz="1218956" rtl="0" eaLnBrk="1" fontAlgn="ctr" latinLnBrk="0" hangingPunct="1">
                        <a:lnSpc>
                          <a:spcPct val="100000"/>
                        </a:lnSpc>
                        <a:spcBef>
                          <a:spcPct val="0"/>
                        </a:spcBef>
                        <a:spcAft>
                          <a:spcPct val="0"/>
                        </a:spcAft>
                      </a:pPr>
                      <a:r>
                        <a:rPr lang="en-US" sz="1200" b="1" dirty="0" smtClean="0">
                          <a:solidFill>
                            <a:schemeClr val="tx1"/>
                          </a:solidFill>
                          <a:latin typeface="Huawei Sans" panose="020C0503030203020204" pitchFamily="34" charset="0"/>
                        </a:rPr>
                        <a:t>Measurement Metrics</a:t>
                      </a:r>
                      <a:endParaRPr lang="en-US" sz="12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marL="0" algn="ctr" defTabSz="1218956" rtl="0" eaLnBrk="1" fontAlgn="ctr" latinLnBrk="0" hangingPunct="1">
                        <a:lnSpc>
                          <a:spcPct val="100000"/>
                        </a:lnSpc>
                        <a:spcBef>
                          <a:spcPct val="0"/>
                        </a:spcBef>
                        <a:spcAft>
                          <a:spcPct val="0"/>
                        </a:spcAft>
                      </a:pPr>
                      <a:r>
                        <a:rPr lang="en-US" sz="1200" b="1" dirty="0" smtClean="0">
                          <a:solidFill>
                            <a:schemeClr val="tx1"/>
                          </a:solidFill>
                          <a:latin typeface="Huawei Sans" panose="020C0503030203020204" pitchFamily="34" charset="0"/>
                        </a:rPr>
                        <a:t>Supported Device Type</a:t>
                      </a:r>
                      <a:endParaRPr lang="en-US" sz="1200" b="1" dirty="0">
                        <a:solidFill>
                          <a:schemeClr val="tx1"/>
                        </a:solidFill>
                        <a:latin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marL="0" algn="ctr" defTabSz="1218956" rtl="0" eaLnBrk="1" fontAlgn="ctr" latinLnBrk="0" hangingPunct="1">
                        <a:lnSpc>
                          <a:spcPct val="100000"/>
                        </a:lnSpc>
                        <a:spcBef>
                          <a:spcPct val="0"/>
                        </a:spcBef>
                        <a:spcAft>
                          <a:spcPct val="0"/>
                        </a:spcAft>
                      </a:pPr>
                      <a:r>
                        <a:rPr lang="en-US" sz="1200" b="1" dirty="0" smtClean="0">
                          <a:solidFill>
                            <a:schemeClr val="tx1"/>
                          </a:solidFill>
                          <a:latin typeface="Huawei Sans" panose="020C0503030203020204" pitchFamily="34" charset="0"/>
                        </a:rPr>
                        <a:t>Default Collection Interval</a:t>
                      </a:r>
                      <a:endParaRPr lang="en-US" sz="12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434711">
                <a:tc rowSpan="2">
                  <a:txBody>
                    <a:bodyPr/>
                    <a:lstStyle/>
                    <a:p>
                      <a:pPr marL="0" algn="ctr" defTabSz="1218956" rtl="0" eaLnBrk="1" fontAlgn="ctr" latinLnBrk="0" hangingPunct="1">
                        <a:lnSpc>
                          <a:spcPct val="100000"/>
                        </a:lnSpc>
                        <a:spcBef>
                          <a:spcPct val="0"/>
                        </a:spcBef>
                        <a:spcAft>
                          <a:spcPct val="0"/>
                        </a:spcAft>
                      </a:pPr>
                      <a:r>
                        <a:rPr lang="en-US" sz="1200" dirty="0" smtClean="0">
                          <a:solidFill>
                            <a:schemeClr val="tx1"/>
                          </a:solidFill>
                          <a:latin typeface="Huawei Sans" panose="020C0503030203020204" pitchFamily="34" charset="0"/>
                        </a:rPr>
                        <a:t>Device/</a:t>
                      </a:r>
                      <a:endParaRPr lang="en-US" sz="1200"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0" algn="ctr" defTabSz="1218956" rtl="0" eaLnBrk="1" fontAlgn="ctr" latinLnBrk="0" hangingPunct="1">
                        <a:lnSpc>
                          <a:spcPct val="100000"/>
                        </a:lnSpc>
                        <a:spcBef>
                          <a:spcPct val="0"/>
                        </a:spcBef>
                        <a:spcAft>
                          <a:spcPct val="0"/>
                        </a:spcAft>
                      </a:pPr>
                      <a:r>
                        <a:rPr lang="en-US" sz="1200" dirty="0" smtClean="0">
                          <a:solidFill>
                            <a:schemeClr val="tx1"/>
                          </a:solidFill>
                          <a:latin typeface="Huawei Sans" panose="020C0503030203020204" pitchFamily="34" charset="0"/>
                        </a:rPr>
                        <a:t>Card</a:t>
                      </a:r>
                      <a:endParaRPr lang="en-US"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p>
                      <a:pPr marL="0" algn="ctr" defTabSz="1218956" rtl="0" eaLnBrk="1" fontAlgn="ctr" latinLnBrk="0" hangingPunct="1">
                        <a:lnSpc>
                          <a:spcPct val="100000"/>
                        </a:lnSpc>
                        <a:spcBef>
                          <a:spcPct val="0"/>
                        </a:spcBef>
                        <a:spcAft>
                          <a:spcPct val="0"/>
                        </a:spcAft>
                      </a:pPr>
                      <a:r>
                        <a:rPr lang="en-US" sz="1200" dirty="0" smtClean="0">
                          <a:solidFill>
                            <a:schemeClr val="tx1"/>
                          </a:solidFill>
                          <a:latin typeface="Huawei Sans" panose="020C0503030203020204" pitchFamily="34" charset="0"/>
                        </a:rPr>
                        <a:t>CPU usage</a:t>
                      </a:r>
                      <a:endParaRPr lang="en-US" sz="1200" dirty="0">
                        <a:solidFill>
                          <a:schemeClr val="tx1"/>
                        </a:solidFill>
                        <a:latin typeface="Huawei Sans" panose="020C0503030203020204" pitchFamily="34" charset="0"/>
                      </a:endParaRPr>
                    </a:p>
                  </a:txBody>
                  <a:tcPr anchor="ctr"/>
                </a:tc>
                <a:tc>
                  <a:txBody>
                    <a:bodyPr/>
                    <a:lstStyle/>
                    <a:p>
                      <a:pPr marL="0" algn="ctr" defTabSz="1218956" rtl="0" eaLnBrk="1" fontAlgn="ctr" latinLnBrk="0" hangingPunct="1">
                        <a:lnSpc>
                          <a:spcPct val="100000"/>
                        </a:lnSpc>
                        <a:spcBef>
                          <a:spcPct val="0"/>
                        </a:spcBef>
                        <a:spcAft>
                          <a:spcPct val="0"/>
                        </a:spcAft>
                      </a:pPr>
                      <a:r>
                        <a:rPr lang="en-US" sz="1200" dirty="0" smtClean="0">
                          <a:solidFill>
                            <a:schemeClr val="tx1"/>
                          </a:solidFill>
                          <a:latin typeface="Huawei Sans" panose="020C0503030203020204" pitchFamily="34" charset="0"/>
                        </a:rPr>
                        <a:t>Switch and AC</a:t>
                      </a:r>
                      <a:endParaRPr lang="en-US" sz="1200" dirty="0">
                        <a:solidFill>
                          <a:schemeClr val="tx1"/>
                        </a:solidFill>
                        <a:latin typeface="Huawei Sans" panose="020C0503030203020204" pitchFamily="34" charset="0"/>
                      </a:endParaRPr>
                    </a:p>
                  </a:txBody>
                  <a:tcPr anchor="ctr"/>
                </a:tc>
                <a:tc>
                  <a:txBody>
                    <a:bodyPr/>
                    <a:lstStyle/>
                    <a:p>
                      <a:pPr marL="0" algn="ctr" defTabSz="1218956" rtl="0" eaLnBrk="1" fontAlgn="ctr" latinLnBrk="0" hangingPunct="1">
                        <a:lnSpc>
                          <a:spcPct val="100000"/>
                        </a:lnSpc>
                        <a:spcBef>
                          <a:spcPct val="0"/>
                        </a:spcBef>
                        <a:spcAft>
                          <a:spcPct val="0"/>
                        </a:spcAft>
                      </a:pPr>
                      <a:r>
                        <a:rPr lang="en-US" sz="1200" dirty="0" smtClean="0">
                          <a:solidFill>
                            <a:schemeClr val="tx1"/>
                          </a:solidFill>
                          <a:latin typeface="Huawei Sans" panose="020C0503030203020204" pitchFamily="34" charset="0"/>
                        </a:rPr>
                        <a:t>1 minute</a:t>
                      </a:r>
                      <a:endParaRPr lang="en-US" sz="1200" dirty="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434711">
                <a:tc vMerge="1">
                  <a:txBody>
                    <a:bodyPr/>
                    <a:lstStyle/>
                    <a:p>
                      <a:endParaRPr lang="en-US"/>
                    </a:p>
                  </a:txBody>
                  <a:tcPr/>
                </a:tc>
                <a:tc>
                  <a:txBody>
                    <a:bodyPr/>
                    <a:lstStyle/>
                    <a:p>
                      <a:pPr marL="0" algn="ctr" defTabSz="1218956" rtl="0" eaLnBrk="1" fontAlgn="ctr" latinLnBrk="0" hangingPunct="1">
                        <a:lnSpc>
                          <a:spcPct val="100000"/>
                        </a:lnSpc>
                        <a:spcBef>
                          <a:spcPct val="0"/>
                        </a:spcBef>
                        <a:spcAft>
                          <a:spcPct val="0"/>
                        </a:spcAft>
                      </a:pPr>
                      <a:r>
                        <a:rPr lang="en-US" sz="1200" dirty="0" smtClean="0">
                          <a:solidFill>
                            <a:schemeClr val="tx1"/>
                          </a:solidFill>
                          <a:latin typeface="Huawei Sans" panose="020C0503030203020204" pitchFamily="34" charset="0"/>
                        </a:rPr>
                        <a:t>Memory usage</a:t>
                      </a:r>
                      <a:endParaRPr lang="en-US" sz="1200" dirty="0">
                        <a:solidFill>
                          <a:schemeClr val="tx1"/>
                        </a:solidFill>
                        <a:latin typeface="Huawei Sans" panose="020C0503030203020204" pitchFamily="34" charset="0"/>
                      </a:endParaRPr>
                    </a:p>
                  </a:txBody>
                  <a:tcPr anchor="ctr"/>
                </a:tc>
                <a:tc>
                  <a:txBody>
                    <a:bodyPr/>
                    <a:lstStyle/>
                    <a:p>
                      <a:pPr marL="0" marR="0" lvl="0" indent="0" algn="ctr" defTabSz="1218956" rtl="0" eaLnBrk="1" fontAlgn="ctr" latinLnBrk="0" hangingPunct="1">
                        <a:lnSpc>
                          <a:spcPct val="100000"/>
                        </a:lnSpc>
                        <a:spcBef>
                          <a:spcPct val="0"/>
                        </a:spcBef>
                        <a:spcAft>
                          <a:spcPct val="0"/>
                        </a:spcAft>
                        <a:buClrTx/>
                        <a:buSzTx/>
                        <a:buFontTx/>
                        <a:buNone/>
                      </a:pPr>
                      <a:r>
                        <a:rPr lang="en-US" sz="1200" dirty="0" smtClean="0">
                          <a:solidFill>
                            <a:schemeClr val="tx1"/>
                          </a:solidFill>
                          <a:latin typeface="Huawei Sans" panose="020C0503030203020204" pitchFamily="34" charset="0"/>
                        </a:rPr>
                        <a:t>Switch and AC</a:t>
                      </a:r>
                      <a:endParaRPr lang="en-US" sz="1200" dirty="0">
                        <a:solidFill>
                          <a:schemeClr val="tx1"/>
                        </a:solidFill>
                        <a:latin typeface="Huawei Sans" panose="020C0503030203020204" pitchFamily="34" charset="0"/>
                      </a:endParaRPr>
                    </a:p>
                  </a:txBody>
                  <a:tcPr anchor="ctr"/>
                </a:tc>
                <a:tc>
                  <a:txBody>
                    <a:bodyPr/>
                    <a:lstStyle/>
                    <a:p>
                      <a:pPr marL="0" algn="ctr" defTabSz="1218956" rtl="0" eaLnBrk="1" fontAlgn="ctr" latinLnBrk="0" hangingPunct="1">
                        <a:lnSpc>
                          <a:spcPct val="100000"/>
                        </a:lnSpc>
                        <a:spcBef>
                          <a:spcPct val="0"/>
                        </a:spcBef>
                        <a:spcAft>
                          <a:spcPct val="0"/>
                        </a:spcAft>
                      </a:pPr>
                      <a:r>
                        <a:rPr lang="en-US" sz="1200" dirty="0" smtClean="0">
                          <a:solidFill>
                            <a:schemeClr val="tx1"/>
                          </a:solidFill>
                          <a:latin typeface="Huawei Sans" panose="020C0503030203020204" pitchFamily="34" charset="0"/>
                        </a:rPr>
                        <a:t>1 minute</a:t>
                      </a:r>
                      <a:endParaRPr lang="en-US" sz="1200" dirty="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1304134">
                <a:tc>
                  <a:txBody>
                    <a:bodyPr/>
                    <a:lstStyle/>
                    <a:p>
                      <a:pPr marL="0" algn="ctr" defTabSz="1218956" rtl="0" eaLnBrk="1" fontAlgn="ctr" latinLnBrk="0" hangingPunct="1">
                        <a:lnSpc>
                          <a:spcPct val="100000"/>
                        </a:lnSpc>
                        <a:spcBef>
                          <a:spcPct val="0"/>
                        </a:spcBef>
                        <a:spcAft>
                          <a:spcPct val="0"/>
                        </a:spcAft>
                      </a:pPr>
                      <a:r>
                        <a:rPr lang="en-US" sz="1200" dirty="0" smtClean="0">
                          <a:solidFill>
                            <a:schemeClr val="tx1"/>
                          </a:solidFill>
                          <a:latin typeface="Huawei Sans" panose="020C0503030203020204" pitchFamily="34" charset="0"/>
                        </a:rPr>
                        <a:t>Interface</a:t>
                      </a:r>
                      <a:endParaRPr lang="en-US" sz="1200"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marL="0" marR="0" lvl="0" indent="0" algn="l" defTabSz="1218956" rtl="0" eaLnBrk="1" fontAlgn="ctr" latinLnBrk="0" hangingPunct="1">
                        <a:lnSpc>
                          <a:spcPct val="100000"/>
                        </a:lnSpc>
                        <a:spcBef>
                          <a:spcPct val="0"/>
                        </a:spcBef>
                        <a:spcAft>
                          <a:spcPct val="0"/>
                        </a:spcAft>
                        <a:buClrTx/>
                        <a:buSzTx/>
                        <a:buFontTx/>
                        <a:buNone/>
                      </a:pPr>
                      <a:r>
                        <a:rPr lang="en-US" sz="1200" dirty="0" smtClean="0">
                          <a:solidFill>
                            <a:schemeClr val="tx1"/>
                          </a:solidFill>
                          <a:latin typeface="Huawei Sans" panose="020C0503030203020204" pitchFamily="34" charset="0"/>
                        </a:rPr>
                        <a:t>Number of received/sent broadcast packets, number of received/sent multicast packets, number of received/sent unicast packets, number of received/sent packets that are discarded, and number of received/sent error packets</a:t>
                      </a:r>
                      <a:endParaRPr lang="en-US" sz="1200" dirty="0">
                        <a:solidFill>
                          <a:schemeClr val="tx1"/>
                        </a:solidFill>
                        <a:latin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a:txBody>
                    <a:bodyPr/>
                    <a:lstStyle/>
                    <a:p>
                      <a:pPr marL="0" marR="0" lvl="0" indent="0" algn="ctr" defTabSz="1218956" rtl="0" eaLnBrk="1" fontAlgn="ctr" latinLnBrk="0" hangingPunct="1">
                        <a:lnSpc>
                          <a:spcPct val="100000"/>
                        </a:lnSpc>
                        <a:spcBef>
                          <a:spcPct val="0"/>
                        </a:spcBef>
                        <a:spcAft>
                          <a:spcPct val="0"/>
                        </a:spcAft>
                        <a:buClrTx/>
                        <a:buSzTx/>
                        <a:buFontTx/>
                        <a:buNone/>
                      </a:pPr>
                      <a:r>
                        <a:rPr lang="en-US" sz="1200" dirty="0" smtClean="0">
                          <a:solidFill>
                            <a:schemeClr val="tx1"/>
                          </a:solidFill>
                          <a:latin typeface="Huawei Sans" panose="020C0503030203020204" pitchFamily="34" charset="0"/>
                        </a:rPr>
                        <a:t>Switch and AC</a:t>
                      </a:r>
                      <a:endParaRPr lang="en-US" sz="1200" dirty="0">
                        <a:solidFill>
                          <a:schemeClr val="tx1"/>
                        </a:solidFill>
                        <a:latin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a:txBody>
                    <a:bodyPr/>
                    <a:lstStyle/>
                    <a:p>
                      <a:pPr marL="0" algn="ctr" defTabSz="1218956" rtl="0" eaLnBrk="1" fontAlgn="ctr" latinLnBrk="0" hangingPunct="1">
                        <a:lnSpc>
                          <a:spcPct val="100000"/>
                        </a:lnSpc>
                        <a:spcBef>
                          <a:spcPct val="0"/>
                        </a:spcBef>
                        <a:spcAft>
                          <a:spcPct val="0"/>
                        </a:spcAft>
                      </a:pPr>
                      <a:r>
                        <a:rPr lang="en-US" sz="1200" dirty="0" smtClean="0">
                          <a:solidFill>
                            <a:schemeClr val="tx1"/>
                          </a:solidFill>
                          <a:latin typeface="Huawei Sans" panose="020C0503030203020204" pitchFamily="34" charset="0"/>
                        </a:rPr>
                        <a:t>1 minute</a:t>
                      </a:r>
                      <a:endParaRPr lang="en-US" sz="1200" dirty="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
        <p:nvSpPr>
          <p:cNvPr id="24" name="矩形 23"/>
          <p:cNvSpPr/>
          <p:nvPr/>
        </p:nvSpPr>
        <p:spPr bwMode="gray">
          <a:xfrm>
            <a:off x="455614" y="2044323"/>
            <a:ext cx="2278061" cy="996600"/>
          </a:xfrm>
          <a:prstGeom prst="rect">
            <a:avLst/>
          </a:prstGeom>
          <a:solidFill>
            <a:srgbClr val="EFFAFB"/>
          </a:solidFill>
        </p:spPr>
        <p:txBody>
          <a:bodyPr wrap="square" anchor="ctr">
            <a:noAutofit/>
          </a:bodyPr>
          <a:lstStyle/>
          <a:p>
            <a:pPr lvl="0" defTabSz="914400" fontAlgn="ctr">
              <a:spcBef>
                <a:spcPct val="0"/>
              </a:spcBef>
              <a:spcAft>
                <a:spcPct val="0"/>
              </a:spcAft>
              <a:defRPr/>
            </a:pPr>
            <a:r>
              <a:rPr lang="en-US" sz="1200" dirty="0" smtClean="0">
                <a:solidFill>
                  <a:prstClr val="black"/>
                </a:solidFill>
                <a:latin typeface="Huawei Sans" panose="020C0503030203020204" pitchFamily="34" charset="0"/>
              </a:rPr>
              <a:t>Display key metrics on wired networks in real time, including top N devices and historical trend.</a:t>
            </a: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5" name="矩形 24"/>
          <p:cNvSpPr/>
          <p:nvPr/>
        </p:nvSpPr>
        <p:spPr bwMode="gray">
          <a:xfrm>
            <a:off x="2878171" y="2044323"/>
            <a:ext cx="3274979" cy="996600"/>
          </a:xfrm>
          <a:prstGeom prst="rect">
            <a:avLst/>
          </a:prstGeom>
          <a:solidFill>
            <a:srgbClr val="EFFAFB"/>
          </a:solidFill>
        </p:spPr>
        <p:txBody>
          <a:bodyPr wrap="square" anchor="ctr">
            <a:noAutofit/>
          </a:bodyPr>
          <a:lstStyle/>
          <a:p>
            <a:pPr defTabSz="914400" fontAlgn="ctr">
              <a:spcBef>
                <a:spcPct val="0"/>
              </a:spcBef>
              <a:spcAft>
                <a:spcPct val="0"/>
              </a:spcAft>
            </a:pPr>
            <a:r>
              <a:rPr lang="en-US" sz="1200" dirty="0" smtClean="0">
                <a:solidFill>
                  <a:prstClr val="black"/>
                </a:solidFill>
                <a:latin typeface="Huawei Sans" panose="020C0503030203020204" pitchFamily="34" charset="0"/>
              </a:rPr>
              <a:t>Use AI algorithms to predict the baselines of KPI metrics, such as the CPU/memory usage. Identify deteriorating network metrics before service interruptions through comparison with dynamic baselines.</a:t>
            </a:r>
            <a:endParaRPr lang="en-US" sz="1200" dirty="0">
              <a:solidFill>
                <a:prstClr val="black"/>
              </a:solidFill>
              <a:latin typeface="Huawei Sans" panose="020C0503030203020204" pitchFamily="34" charset="0"/>
            </a:endParaRPr>
          </a:p>
        </p:txBody>
      </p:sp>
      <p:pic>
        <p:nvPicPr>
          <p:cNvPr id="27" name="Picture 2" descr="C:\Users\x00244214\AppData\Roaming\eSpace_Desktop\UserData\x00244214\imagefiles\361DFDB3-6439-4E46-9AC9-CC8E75047C20.png"/>
          <p:cNvPicPr>
            <a:picLocks noChangeAspect="1" noChangeArrowheads="1"/>
          </p:cNvPicPr>
          <p:nvPr/>
        </p:nvPicPr>
        <p:blipFill>
          <a:blip r:embed="rId3"/>
          <a:srcRect/>
          <a:stretch>
            <a:fillRect/>
          </a:stretch>
        </p:blipFill>
        <p:spPr bwMode="invGray">
          <a:xfrm>
            <a:off x="6329496" y="1104603"/>
            <a:ext cx="5110771" cy="2157723"/>
          </a:xfrm>
          <a:prstGeom prst="rect">
            <a:avLst/>
          </a:prstGeom>
          <a:noFill/>
          <a:ln w="12700">
            <a:solidFill>
              <a:schemeClr val="bg1">
                <a:lumMod val="85000"/>
              </a:schemeClr>
            </a:solidFill>
          </a:ln>
        </p:spPr>
      </p:pic>
      <p:sp>
        <p:nvSpPr>
          <p:cNvPr id="28" name="文本框 62"/>
          <p:cNvSpPr txBox="1"/>
          <p:nvPr/>
        </p:nvSpPr>
        <p:spPr>
          <a:xfrm>
            <a:off x="8208480" y="1459664"/>
            <a:ext cx="2664112" cy="261610"/>
          </a:xfrm>
          <a:prstGeom prst="rect">
            <a:avLst/>
          </a:prstGeom>
          <a:solidFill>
            <a:srgbClr val="C7000B"/>
          </a:solidFill>
          <a:ln w="9525" algn="ctr">
            <a:noFill/>
            <a:round/>
            <a:headEnd/>
            <a:tailEnd/>
          </a:ln>
        </p:spPr>
        <p:txBody>
          <a:bodyPr anchor="ctr"/>
          <a:lstStyle>
            <a:defPPr>
              <a:defRPr lang="en-US"/>
            </a:defPPr>
            <a:lvl1pPr>
              <a:buSzPct val="60000"/>
              <a:defRPr sz="1100">
                <a:solidFill>
                  <a:schemeClr val="bg1"/>
                </a:solidFill>
                <a:latin typeface="Arial"/>
                <a:cs typeface="Huawei Sans" panose="020C0503030203020204" pitchFamily="34" charset="0"/>
              </a:defRPr>
            </a:lvl1pPr>
          </a:lstStyle>
          <a:p>
            <a:pPr fontAlgn="ctr"/>
            <a:r>
              <a:rPr lang="en-US" sz="1200" b="1" dirty="0" smtClean="0">
                <a:latin typeface="Huawei Sans" panose="020C0503030203020204" pitchFamily="34" charset="0"/>
              </a:rPr>
              <a:t>Multiple metric display methods</a:t>
            </a:r>
            <a:endParaRPr lang="en-US" sz="1200" b="1" dirty="0">
              <a:latin typeface="Huawei Sans" panose="020C0503030203020204" pitchFamily="34" charset="0"/>
            </a:endParaRPr>
          </a:p>
        </p:txBody>
      </p:sp>
      <p:pic>
        <p:nvPicPr>
          <p:cNvPr id="29" name="Picture 4" descr="C:\Users\x00244214\AppData\Roaming\eSpace_Desktop\UserData\x00244214\imagefiles\62FC9AF0-F5E3-430D-9EFF-7131C1153D53.png"/>
          <p:cNvPicPr>
            <a:picLocks noChangeAspect="1" noChangeArrowheads="1"/>
          </p:cNvPicPr>
          <p:nvPr/>
        </p:nvPicPr>
        <p:blipFill>
          <a:blip r:embed="rId4"/>
          <a:srcRect/>
          <a:stretch>
            <a:fillRect/>
          </a:stretch>
        </p:blipFill>
        <p:spPr bwMode="invGray">
          <a:xfrm>
            <a:off x="6329497" y="3519635"/>
            <a:ext cx="5110770" cy="2574925"/>
          </a:xfrm>
          <a:prstGeom prst="rect">
            <a:avLst/>
          </a:prstGeom>
          <a:noFill/>
          <a:ln w="12700">
            <a:solidFill>
              <a:schemeClr val="bg1">
                <a:lumMod val="85000"/>
              </a:schemeClr>
            </a:solidFill>
          </a:ln>
        </p:spPr>
      </p:pic>
      <p:sp>
        <p:nvSpPr>
          <p:cNvPr id="30" name="矩形 64"/>
          <p:cNvSpPr/>
          <p:nvPr/>
        </p:nvSpPr>
        <p:spPr>
          <a:xfrm>
            <a:off x="6415142" y="5578878"/>
            <a:ext cx="5025124" cy="487469"/>
          </a:xfrm>
          <a:prstGeom prst="rect">
            <a:avLst/>
          </a:prstGeom>
          <a:noFill/>
          <a:ln w="28575">
            <a:solidFill>
              <a:srgbClr val="C7000B"/>
            </a:solidFill>
            <a:prstDash val="solid"/>
          </a:ln>
        </p:spPr>
        <p:txBody>
          <a:bodyPr wrap="none" lIns="17993" rIns="17993" rtlCol="0" anchor="ctr" anchorCtr="1">
            <a:noAutofit/>
          </a:bodyPr>
          <a:lstStyle/>
          <a:p>
            <a:pPr algn="ctr" defTabSz="914034" fontAlgn="ctr">
              <a:buClr>
                <a:srgbClr val="CC9900"/>
              </a:buClr>
            </a:pPr>
            <a:endParaRPr lang="en-US" sz="120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1" name="文本框 65"/>
          <p:cNvSpPr txBox="1"/>
          <p:nvPr/>
        </p:nvSpPr>
        <p:spPr>
          <a:xfrm>
            <a:off x="7618885" y="3657406"/>
            <a:ext cx="3253638" cy="261610"/>
          </a:xfrm>
          <a:prstGeom prst="rect">
            <a:avLst/>
          </a:prstGeom>
          <a:solidFill>
            <a:srgbClr val="C7000B"/>
          </a:solidFill>
          <a:ln w="9525" algn="ctr">
            <a:noFill/>
            <a:round/>
            <a:headEnd/>
            <a:tailEnd/>
          </a:ln>
        </p:spPr>
        <p:txBody>
          <a:bodyPr anchor="ctr"/>
          <a:lstStyle>
            <a:defPPr>
              <a:defRPr lang="en-US"/>
            </a:defPPr>
            <a:lvl1pPr>
              <a:buSzPct val="60000"/>
              <a:defRPr sz="1100">
                <a:solidFill>
                  <a:schemeClr val="bg1"/>
                </a:solidFill>
                <a:latin typeface="Arial"/>
                <a:cs typeface="Huawei Sans" panose="020C0503030203020204" pitchFamily="34" charset="0"/>
              </a:defRPr>
            </a:lvl1pPr>
          </a:lstStyle>
          <a:p>
            <a:pPr fontAlgn="ctr"/>
            <a:r>
              <a:rPr lang="en-US" sz="1200" b="1" dirty="0" smtClean="0">
                <a:latin typeface="Huawei Sans" panose="020C0503030203020204" pitchFamily="34" charset="0"/>
              </a:rPr>
              <a:t>Identify devices with abnormal metrics</a:t>
            </a:r>
            <a:endParaRPr lang="en-US" sz="1200" b="1" dirty="0">
              <a:latin typeface="Huawei Sans" panose="020C0503030203020204" pitchFamily="34" charset="0"/>
            </a:endParaRPr>
          </a:p>
        </p:txBody>
      </p:sp>
      <p:sp>
        <p:nvSpPr>
          <p:cNvPr id="32" name="矩形 66"/>
          <p:cNvSpPr/>
          <p:nvPr/>
        </p:nvSpPr>
        <p:spPr>
          <a:xfrm>
            <a:off x="6428336" y="3859824"/>
            <a:ext cx="1186961" cy="1011422"/>
          </a:xfrm>
          <a:prstGeom prst="rect">
            <a:avLst/>
          </a:prstGeom>
          <a:noFill/>
          <a:ln w="28575">
            <a:solidFill>
              <a:srgbClr val="C7000B"/>
            </a:solidFill>
            <a:prstDash val="solid"/>
          </a:ln>
        </p:spPr>
        <p:txBody>
          <a:bodyPr wrap="none" lIns="17993" rIns="17993" rtlCol="0" anchor="ctr" anchorCtr="1">
            <a:noAutofit/>
          </a:bodyPr>
          <a:lstStyle/>
          <a:p>
            <a:pPr algn="ctr" defTabSz="914034" fontAlgn="ctr">
              <a:buClr>
                <a:srgbClr val="CC9900"/>
              </a:buClr>
            </a:pPr>
            <a:endParaRPr lang="en-US" sz="120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9" name="文本框 18"/>
          <p:cNvSpPr txBox="1"/>
          <p:nvPr/>
        </p:nvSpPr>
        <p:spPr bwMode="gray">
          <a:xfrm>
            <a:off x="455614" y="1609331"/>
            <a:ext cx="2278061" cy="434991"/>
          </a:xfrm>
          <a:prstGeom prst="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288000" rIns="252000" rtlCol="0" anchor="ctr" anchorCtr="0">
            <a:noAutofit/>
          </a:bodyPr>
          <a:lstStyle>
            <a:defPPr>
              <a:defRPr lang="en-US"/>
            </a:defPPr>
            <a:lvl1pPr algn="ctr">
              <a:defRPr sz="1600">
                <a:solidFill>
                  <a:srgbClr val="30B5C5"/>
                </a:solidFill>
                <a:latin typeface="Arial" panose="020C0503030203020204" pitchFamily="34" charset="0"/>
                <a:ea typeface="方正兰亭黑简体" panose="02000000000000000000" pitchFamily="2" charset="-122"/>
              </a:defRPr>
            </a:lvl1pPr>
          </a:lstStyle>
          <a:p>
            <a:pPr fontAlgn="ctr"/>
            <a:r>
              <a:rPr lang="en-US" sz="1200" dirty="0" smtClean="0">
                <a:latin typeface="Huawei Sans" panose="020C0503030203020204" pitchFamily="34" charset="0"/>
              </a:rPr>
              <a:t>Real-time display of </a:t>
            </a:r>
          </a:p>
          <a:p>
            <a:pPr fontAlgn="ctr"/>
            <a:r>
              <a:rPr lang="en-US" sz="1200" dirty="0" smtClean="0">
                <a:latin typeface="Huawei Sans" panose="020C0503030203020204" pitchFamily="34" charset="0"/>
              </a:rPr>
              <a:t>KPI metrics</a:t>
            </a:r>
            <a:endParaRPr lang="en-US" altLang="zh-CN" sz="1200" dirty="0">
              <a:latin typeface="Huawei Sans" panose="020C0503030203020204" pitchFamily="34" charset="0"/>
              <a:sym typeface="Huawei Sans" panose="020C0503030203020204" pitchFamily="34" charset="0"/>
            </a:endParaRPr>
          </a:p>
        </p:txBody>
      </p:sp>
      <p:sp>
        <p:nvSpPr>
          <p:cNvPr id="21" name="文本框 20"/>
          <p:cNvSpPr txBox="1"/>
          <p:nvPr/>
        </p:nvSpPr>
        <p:spPr bwMode="gray">
          <a:xfrm>
            <a:off x="2878170" y="1609331"/>
            <a:ext cx="3274980" cy="434991"/>
          </a:xfrm>
          <a:prstGeom prst="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396000" rIns="396000" rtlCol="0" anchor="ctr" anchorCtr="0">
            <a:noAutofit/>
          </a:bodyPr>
          <a:lstStyle>
            <a:defPPr>
              <a:defRPr lang="en-US"/>
            </a:defPPr>
            <a:lvl1pPr algn="ctr">
              <a:defRPr sz="1600">
                <a:solidFill>
                  <a:srgbClr val="30B5C5"/>
                </a:solidFill>
                <a:latin typeface="Arial" panose="020C0503030203020204" pitchFamily="34" charset="0"/>
                <a:ea typeface="方正兰亭黑简体" panose="02000000000000000000" pitchFamily="2" charset="-122"/>
              </a:defRPr>
            </a:lvl1pPr>
          </a:lstStyle>
          <a:p>
            <a:pPr fontAlgn="ctr"/>
            <a:r>
              <a:rPr lang="en-US" sz="1200" dirty="0" smtClean="0">
                <a:latin typeface="Huawei Sans" panose="020C0503030203020204" pitchFamily="34" charset="0"/>
              </a:rPr>
              <a:t>Exception detection based on dynamic baselines</a:t>
            </a:r>
            <a:endParaRPr lang="en-US" sz="1200" dirty="0">
              <a:latin typeface="Huawei Sans" panose="020C0503030203020204" pitchFamily="34" charset="0"/>
            </a:endParaRPr>
          </a:p>
        </p:txBody>
      </p:sp>
      <p:sp>
        <p:nvSpPr>
          <p:cNvPr id="22" name="文本框 21"/>
          <p:cNvSpPr txBox="1"/>
          <p:nvPr/>
        </p:nvSpPr>
        <p:spPr bwMode="gray">
          <a:xfrm>
            <a:off x="7618396" y="4933202"/>
            <a:ext cx="3254195" cy="646331"/>
          </a:xfrm>
          <a:prstGeom prst="rect">
            <a:avLst/>
          </a:prstGeom>
          <a:solidFill>
            <a:srgbClr val="C7000B"/>
          </a:solidFill>
        </p:spPr>
        <p:txBody>
          <a:bodyPr wrap="square" rtlCol="0">
            <a:spAutoFit/>
          </a:bodyPr>
          <a:lstStyle>
            <a:defPPr>
              <a:defRPr lang="en-US"/>
            </a:defPPr>
            <a:lvl1pPr defTabSz="914400" fontAlgn="base">
              <a:spcBef>
                <a:spcPct val="0"/>
              </a:spcBef>
              <a:spcAft>
                <a:spcPct val="0"/>
              </a:spcAft>
              <a:defRPr sz="1400">
                <a:solidFill>
                  <a:prstClr val="white"/>
                </a:solidFill>
                <a:cs typeface="+mn-ea"/>
              </a:defRPr>
            </a:lvl1pPr>
          </a:lstStyle>
          <a:p>
            <a:pPr fontAlgn="ctr"/>
            <a:r>
              <a:rPr lang="en-US" sz="1200" b="1" dirty="0" smtClean="0">
                <a:solidFill>
                  <a:schemeClr val="bg1"/>
                </a:solidFill>
                <a:latin typeface="Huawei Sans" panose="020C0503030203020204" pitchFamily="34" charset="0"/>
              </a:rPr>
              <a:t>Establish baselines/benchmarks, and identify abnormal metrics through comparison with the benchmarks.</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燕尾形 22"/>
          <p:cNvSpPr/>
          <p:nvPr/>
        </p:nvSpPr>
        <p:spPr bwMode="gray">
          <a:xfrm>
            <a:off x="8322258" y="86139"/>
            <a:ext cx="1188000"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Visualization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燕尾形 32"/>
          <p:cNvSpPr/>
          <p:nvPr/>
        </p:nvSpPr>
        <p:spPr bwMode="gray">
          <a:xfrm>
            <a:off x="10561088" y="86139"/>
            <a:ext cx="1188000"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Optimization</a:t>
            </a:r>
            <a:endParaRPr lang="en-US" sz="1200" dirty="0">
              <a:latin typeface="Huawei Sans" panose="020C0503030203020204" pitchFamily="34" charset="0"/>
            </a:endParaRPr>
          </a:p>
        </p:txBody>
      </p:sp>
      <p:sp>
        <p:nvSpPr>
          <p:cNvPr id="34" name="燕尾形 33"/>
          <p:cNvSpPr/>
          <p:nvPr/>
        </p:nvSpPr>
        <p:spPr bwMode="gray">
          <a:xfrm>
            <a:off x="9441673" y="86139"/>
            <a:ext cx="1188000"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Analysis</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五边形 34"/>
          <p:cNvSpPr/>
          <p:nvPr/>
        </p:nvSpPr>
        <p:spPr bwMode="gray">
          <a:xfrm>
            <a:off x="7202843" y="86139"/>
            <a:ext cx="1188000" cy="216000"/>
          </a:xfrm>
          <a:prstGeom prst="homePlate">
            <a:avLst/>
          </a:prstGeom>
          <a:solidFill>
            <a:srgbClr val="30B5C5"/>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rgbClr val="FFFFFF"/>
                </a:solidFill>
                <a:latin typeface="Huawei Sans" panose="020C0503030203020204" pitchFamily="34" charset="0"/>
              </a:rPr>
              <a:t>Telemetry</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圆角矩形 99"/>
          <p:cNvSpPr/>
          <p:nvPr/>
        </p:nvSpPr>
        <p:spPr bwMode="gray">
          <a:xfrm>
            <a:off x="455614" y="3064145"/>
            <a:ext cx="5640388" cy="172054"/>
          </a:xfrm>
          <a:prstGeom prst="roundRect">
            <a:avLst>
              <a:gd name="adj" fmla="val 0"/>
            </a:avLst>
          </a:prstGeom>
          <a:noFill/>
          <a:ln w="3175">
            <a:noFill/>
            <a:miter lim="400000"/>
          </a:ln>
        </p:spPr>
        <p:txBody>
          <a:bodyPr lIns="37628" tIns="37628" rIns="37628" bIns="37628" anchor="ctr"/>
          <a:lstStyle/>
          <a:p>
            <a:pPr algn="ctr" defTabSz="914400" fontAlgn="ctr">
              <a:defRPr>
                <a:latin typeface="Arial"/>
                <a:ea typeface="Arial"/>
                <a:cs typeface="Arial"/>
                <a:sym typeface="Arial"/>
              </a:defRPr>
            </a:pPr>
            <a:r>
              <a:rPr lang="en-US" sz="1200" b="1" dirty="0">
                <a:latin typeface="Huawei Sans" panose="020C0503030203020204" pitchFamily="34" charset="0"/>
              </a:rPr>
              <a:t>Telemetry-based metric collection for wired networks </a:t>
            </a:r>
          </a:p>
        </p:txBody>
      </p:sp>
    </p:spTree>
    <p:extLst>
      <p:ext uri="{BB962C8B-B14F-4D97-AF65-F5344CB8AC3E}">
        <p14:creationId xmlns:p14="http://schemas.microsoft.com/office/powerpoint/2010/main" val="100872806"/>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55614" y="447468"/>
            <a:ext cx="9692396" cy="1001920"/>
          </a:xfrm>
        </p:spPr>
        <p:txBody>
          <a:bodyPr/>
          <a:lstStyle/>
          <a:p>
            <a:r>
              <a:rPr lang="en-US" dirty="0" smtClean="0"/>
              <a:t>Campus Network Health: Intuitive Insights into Network Quality</a:t>
            </a:r>
            <a:endParaRPr lang="en-US" dirty="0"/>
          </a:p>
        </p:txBody>
      </p:sp>
      <p:sp>
        <p:nvSpPr>
          <p:cNvPr id="4" name="矩形 3"/>
          <p:cNvSpPr/>
          <p:nvPr/>
        </p:nvSpPr>
        <p:spPr bwMode="gray">
          <a:xfrm>
            <a:off x="7291724" y="2061930"/>
            <a:ext cx="3602699" cy="1080000"/>
          </a:xfrm>
          <a:prstGeom prst="rect">
            <a:avLst/>
          </a:prstGeom>
          <a:solidFill>
            <a:srgbClr val="D7F2F5"/>
          </a:solidFill>
          <a:ln w="12700" cap="flat" cmpd="sng" algn="ctr">
            <a:noFill/>
            <a:prstDash val="solid"/>
            <a:miter lim="800000"/>
          </a:ln>
          <a:effectLst/>
        </p:spPr>
        <p:txBody>
          <a:bodyPr rot="0" spcFirstLastPara="0" vertOverflow="overflow" horzOverflow="overflow" vert="horz" wrap="square" lIns="146304" tIns="73152" rIns="146304" bIns="73152" numCol="1" spcCol="0" rtlCol="0" fromWordArt="0" anchor="ctr" anchorCtr="0" forceAA="0" compatLnSpc="1">
            <a:prstTxWarp prst="textNoShape">
              <a:avLst/>
            </a:prstTxWarp>
            <a:noAutofit/>
          </a:bodyPr>
          <a:lstStyle/>
          <a:p>
            <a:pPr algn="ctr" defTabSz="1097252" fontAlgn="ctr">
              <a:defRPr/>
            </a:pPr>
            <a:endParaRPr lang="en-US" altLang="zh-CN" sz="1320" kern="0"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 name="矩形 4"/>
          <p:cNvSpPr/>
          <p:nvPr/>
        </p:nvSpPr>
        <p:spPr bwMode="gray">
          <a:xfrm>
            <a:off x="1058108" y="2061930"/>
            <a:ext cx="3854361" cy="1080000"/>
          </a:xfrm>
          <a:prstGeom prst="rect">
            <a:avLst/>
          </a:prstGeom>
          <a:solidFill>
            <a:srgbClr val="D7F2F5"/>
          </a:solidFill>
          <a:ln w="12700" cap="flat" cmpd="sng" algn="ctr">
            <a:noFill/>
            <a:prstDash val="solid"/>
            <a:miter lim="800000"/>
          </a:ln>
          <a:effectLst/>
        </p:spPr>
        <p:txBody>
          <a:bodyPr rot="0" spcFirstLastPara="0" vertOverflow="overflow" horzOverflow="overflow" vert="horz" wrap="square" lIns="146304" tIns="73152" rIns="146304" bIns="73152" numCol="1" spcCol="0" rtlCol="0" fromWordArt="0" anchor="ctr" anchorCtr="0" forceAA="0" compatLnSpc="1">
            <a:prstTxWarp prst="textNoShape">
              <a:avLst/>
            </a:prstTxWarp>
            <a:noAutofit/>
          </a:bodyPr>
          <a:lstStyle/>
          <a:p>
            <a:pPr algn="ctr" defTabSz="1097252" fontAlgn="ctr">
              <a:defRPr/>
            </a:pPr>
            <a:endParaRPr lang="en-US" altLang="zh-CN" sz="1320" kern="0"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6" name="组合 149"/>
          <p:cNvGrpSpPr>
            <a:grpSpLocks/>
          </p:cNvGrpSpPr>
          <p:nvPr/>
        </p:nvGrpSpPr>
        <p:grpSpPr bwMode="gray">
          <a:xfrm rot="5400000">
            <a:off x="5271570" y="466762"/>
            <a:ext cx="1743499" cy="4998149"/>
            <a:chOff x="10204861" y="371793"/>
            <a:chExt cx="1034636" cy="1870710"/>
          </a:xfrm>
        </p:grpSpPr>
        <p:sp>
          <p:nvSpPr>
            <p:cNvPr id="7" name="Freeform 6"/>
            <p:cNvSpPr>
              <a:spLocks/>
            </p:cNvSpPr>
            <p:nvPr/>
          </p:nvSpPr>
          <p:spPr bwMode="gray">
            <a:xfrm rot="10800000">
              <a:off x="10204861" y="371793"/>
              <a:ext cx="1019397" cy="1870710"/>
            </a:xfrm>
            <a:custGeom>
              <a:avLst/>
              <a:gdLst/>
              <a:ahLst/>
              <a:cxnLst>
                <a:cxn ang="0">
                  <a:pos x="0" y="0"/>
                </a:cxn>
                <a:cxn ang="0">
                  <a:pos x="20" y="36"/>
                </a:cxn>
                <a:cxn ang="0">
                  <a:pos x="67" y="105"/>
                </a:cxn>
                <a:cxn ang="0">
                  <a:pos x="120" y="172"/>
                </a:cxn>
                <a:cxn ang="0">
                  <a:pos x="180" y="238"/>
                </a:cxn>
                <a:cxn ang="0">
                  <a:pos x="244" y="300"/>
                </a:cxn>
                <a:cxn ang="0">
                  <a:pos x="316" y="363"/>
                </a:cxn>
                <a:cxn ang="0">
                  <a:pos x="391" y="421"/>
                </a:cxn>
                <a:cxn ang="0">
                  <a:pos x="471" y="479"/>
                </a:cxn>
                <a:cxn ang="0">
                  <a:pos x="596" y="560"/>
                </a:cxn>
                <a:cxn ang="0">
                  <a:pos x="773" y="662"/>
                </a:cxn>
                <a:cxn ang="0">
                  <a:pos x="957" y="754"/>
                </a:cxn>
                <a:cxn ang="0">
                  <a:pos x="1142" y="839"/>
                </a:cxn>
                <a:cxn ang="0">
                  <a:pos x="1325" y="914"/>
                </a:cxn>
                <a:cxn ang="0">
                  <a:pos x="1500" y="979"/>
                </a:cxn>
                <a:cxn ang="0">
                  <a:pos x="1664" y="1037"/>
                </a:cxn>
                <a:cxn ang="0">
                  <a:pos x="1878" y="1106"/>
                </a:cxn>
                <a:cxn ang="0">
                  <a:pos x="2081" y="1164"/>
                </a:cxn>
                <a:cxn ang="0">
                  <a:pos x="2158" y="1183"/>
                </a:cxn>
                <a:cxn ang="0">
                  <a:pos x="1992" y="1212"/>
                </a:cxn>
                <a:cxn ang="0">
                  <a:pos x="1809" y="1252"/>
                </a:cxn>
                <a:cxn ang="0">
                  <a:pos x="1661" y="1288"/>
                </a:cxn>
                <a:cxn ang="0">
                  <a:pos x="1495" y="1333"/>
                </a:cxn>
                <a:cxn ang="0">
                  <a:pos x="1318" y="1389"/>
                </a:cxn>
                <a:cxn ang="0">
                  <a:pos x="1134" y="1456"/>
                </a:cxn>
                <a:cxn ang="0">
                  <a:pos x="948" y="1533"/>
                </a:cxn>
                <a:cxn ang="0">
                  <a:pos x="765" y="1624"/>
                </a:cxn>
                <a:cxn ang="0">
                  <a:pos x="676" y="1672"/>
                </a:cxn>
                <a:cxn ang="0">
                  <a:pos x="588" y="1726"/>
                </a:cxn>
                <a:cxn ang="0">
                  <a:pos x="504" y="1782"/>
                </a:cxn>
                <a:cxn ang="0">
                  <a:pos x="422" y="1840"/>
                </a:cxn>
                <a:cxn ang="0">
                  <a:pos x="346" y="1904"/>
                </a:cxn>
                <a:cxn ang="0">
                  <a:pos x="274" y="1970"/>
                </a:cxn>
                <a:cxn ang="0">
                  <a:pos x="206" y="2040"/>
                </a:cxn>
                <a:cxn ang="0">
                  <a:pos x="144" y="2114"/>
                </a:cxn>
                <a:cxn ang="0">
                  <a:pos x="89" y="2190"/>
                </a:cxn>
                <a:cxn ang="0">
                  <a:pos x="41" y="2272"/>
                </a:cxn>
                <a:cxn ang="0">
                  <a:pos x="0" y="2356"/>
                </a:cxn>
              </a:cxnLst>
              <a:rect l="0" t="0" r="r" b="b"/>
              <a:pathLst>
                <a:path w="2158" h="2356">
                  <a:moveTo>
                    <a:pt x="0" y="2356"/>
                  </a:moveTo>
                  <a:lnTo>
                    <a:pt x="0" y="0"/>
                  </a:lnTo>
                  <a:lnTo>
                    <a:pt x="0" y="0"/>
                  </a:lnTo>
                  <a:lnTo>
                    <a:pt x="20" y="36"/>
                  </a:lnTo>
                  <a:lnTo>
                    <a:pt x="42" y="70"/>
                  </a:lnTo>
                  <a:lnTo>
                    <a:pt x="67" y="105"/>
                  </a:lnTo>
                  <a:lnTo>
                    <a:pt x="92" y="139"/>
                  </a:lnTo>
                  <a:lnTo>
                    <a:pt x="120" y="172"/>
                  </a:lnTo>
                  <a:lnTo>
                    <a:pt x="149" y="205"/>
                  </a:lnTo>
                  <a:lnTo>
                    <a:pt x="180" y="238"/>
                  </a:lnTo>
                  <a:lnTo>
                    <a:pt x="211" y="269"/>
                  </a:lnTo>
                  <a:lnTo>
                    <a:pt x="244" y="300"/>
                  </a:lnTo>
                  <a:lnTo>
                    <a:pt x="280" y="332"/>
                  </a:lnTo>
                  <a:lnTo>
                    <a:pt x="316" y="363"/>
                  </a:lnTo>
                  <a:lnTo>
                    <a:pt x="352" y="393"/>
                  </a:lnTo>
                  <a:lnTo>
                    <a:pt x="391" y="421"/>
                  </a:lnTo>
                  <a:lnTo>
                    <a:pt x="430" y="451"/>
                  </a:lnTo>
                  <a:lnTo>
                    <a:pt x="471" y="479"/>
                  </a:lnTo>
                  <a:lnTo>
                    <a:pt x="511" y="507"/>
                  </a:lnTo>
                  <a:lnTo>
                    <a:pt x="596" y="560"/>
                  </a:lnTo>
                  <a:lnTo>
                    <a:pt x="683" y="612"/>
                  </a:lnTo>
                  <a:lnTo>
                    <a:pt x="773" y="662"/>
                  </a:lnTo>
                  <a:lnTo>
                    <a:pt x="865" y="709"/>
                  </a:lnTo>
                  <a:lnTo>
                    <a:pt x="957" y="754"/>
                  </a:lnTo>
                  <a:lnTo>
                    <a:pt x="1049" y="798"/>
                  </a:lnTo>
                  <a:lnTo>
                    <a:pt x="1142" y="839"/>
                  </a:lnTo>
                  <a:lnTo>
                    <a:pt x="1234" y="878"/>
                  </a:lnTo>
                  <a:lnTo>
                    <a:pt x="1325" y="914"/>
                  </a:lnTo>
                  <a:lnTo>
                    <a:pt x="1414" y="948"/>
                  </a:lnTo>
                  <a:lnTo>
                    <a:pt x="1500" y="979"/>
                  </a:lnTo>
                  <a:lnTo>
                    <a:pt x="1584" y="1009"/>
                  </a:lnTo>
                  <a:lnTo>
                    <a:pt x="1664" y="1037"/>
                  </a:lnTo>
                  <a:lnTo>
                    <a:pt x="1740" y="1062"/>
                  </a:lnTo>
                  <a:lnTo>
                    <a:pt x="1878" y="1106"/>
                  </a:lnTo>
                  <a:lnTo>
                    <a:pt x="1994" y="1139"/>
                  </a:lnTo>
                  <a:lnTo>
                    <a:pt x="2081" y="1164"/>
                  </a:lnTo>
                  <a:lnTo>
                    <a:pt x="2158" y="1183"/>
                  </a:lnTo>
                  <a:lnTo>
                    <a:pt x="2158" y="1183"/>
                  </a:lnTo>
                  <a:lnTo>
                    <a:pt x="2081" y="1195"/>
                  </a:lnTo>
                  <a:lnTo>
                    <a:pt x="1992" y="1212"/>
                  </a:lnTo>
                  <a:lnTo>
                    <a:pt x="1877" y="1236"/>
                  </a:lnTo>
                  <a:lnTo>
                    <a:pt x="1809" y="1252"/>
                  </a:lnTo>
                  <a:lnTo>
                    <a:pt x="1737" y="1269"/>
                  </a:lnTo>
                  <a:lnTo>
                    <a:pt x="1661" y="1288"/>
                  </a:lnTo>
                  <a:lnTo>
                    <a:pt x="1579" y="1309"/>
                  </a:lnTo>
                  <a:lnTo>
                    <a:pt x="1495" y="1333"/>
                  </a:lnTo>
                  <a:lnTo>
                    <a:pt x="1407" y="1361"/>
                  </a:lnTo>
                  <a:lnTo>
                    <a:pt x="1318" y="1389"/>
                  </a:lnTo>
                  <a:lnTo>
                    <a:pt x="1226" y="1422"/>
                  </a:lnTo>
                  <a:lnTo>
                    <a:pt x="1134" y="1456"/>
                  </a:lnTo>
                  <a:lnTo>
                    <a:pt x="1041" y="1494"/>
                  </a:lnTo>
                  <a:lnTo>
                    <a:pt x="948" y="1533"/>
                  </a:lnTo>
                  <a:lnTo>
                    <a:pt x="855" y="1577"/>
                  </a:lnTo>
                  <a:lnTo>
                    <a:pt x="765" y="1624"/>
                  </a:lnTo>
                  <a:lnTo>
                    <a:pt x="719" y="1647"/>
                  </a:lnTo>
                  <a:lnTo>
                    <a:pt x="676" y="1672"/>
                  </a:lnTo>
                  <a:lnTo>
                    <a:pt x="632" y="1699"/>
                  </a:lnTo>
                  <a:lnTo>
                    <a:pt x="588" y="1726"/>
                  </a:lnTo>
                  <a:lnTo>
                    <a:pt x="546" y="1752"/>
                  </a:lnTo>
                  <a:lnTo>
                    <a:pt x="504" y="1782"/>
                  </a:lnTo>
                  <a:lnTo>
                    <a:pt x="463" y="1810"/>
                  </a:lnTo>
                  <a:lnTo>
                    <a:pt x="422" y="1840"/>
                  </a:lnTo>
                  <a:lnTo>
                    <a:pt x="383" y="1871"/>
                  </a:lnTo>
                  <a:lnTo>
                    <a:pt x="346" y="1904"/>
                  </a:lnTo>
                  <a:lnTo>
                    <a:pt x="308" y="1935"/>
                  </a:lnTo>
                  <a:lnTo>
                    <a:pt x="274" y="1970"/>
                  </a:lnTo>
                  <a:lnTo>
                    <a:pt x="239" y="2004"/>
                  </a:lnTo>
                  <a:lnTo>
                    <a:pt x="206" y="2040"/>
                  </a:lnTo>
                  <a:lnTo>
                    <a:pt x="175" y="2076"/>
                  </a:lnTo>
                  <a:lnTo>
                    <a:pt x="144" y="2114"/>
                  </a:lnTo>
                  <a:lnTo>
                    <a:pt x="116" y="2151"/>
                  </a:lnTo>
                  <a:lnTo>
                    <a:pt x="89" y="2190"/>
                  </a:lnTo>
                  <a:lnTo>
                    <a:pt x="64" y="2231"/>
                  </a:lnTo>
                  <a:lnTo>
                    <a:pt x="41" y="2272"/>
                  </a:lnTo>
                  <a:lnTo>
                    <a:pt x="19" y="2314"/>
                  </a:lnTo>
                  <a:lnTo>
                    <a:pt x="0" y="2356"/>
                  </a:lnTo>
                  <a:lnTo>
                    <a:pt x="0" y="2356"/>
                  </a:lnTo>
                  <a:close/>
                </a:path>
              </a:pathLst>
            </a:custGeom>
            <a:gradFill flip="none" rotWithShape="1">
              <a:gsLst>
                <a:gs pos="100000">
                  <a:sysClr val="window" lastClr="FFFFFF">
                    <a:lumMod val="50000"/>
                    <a:alpha val="0"/>
                  </a:sysClr>
                </a:gs>
                <a:gs pos="0">
                  <a:sysClr val="window" lastClr="FFFFFF">
                    <a:lumMod val="50000"/>
                    <a:alpha val="74000"/>
                  </a:sysClr>
                </a:gs>
              </a:gsLst>
              <a:lin ang="10800000" scaled="1"/>
              <a:tileRect/>
            </a:gradFill>
            <a:ln w="3175" cap="flat" cmpd="sng" algn="ctr">
              <a:gradFill flip="none" rotWithShape="1">
                <a:gsLst>
                  <a:gs pos="0">
                    <a:srgbClr val="00EAF6">
                      <a:alpha val="0"/>
                    </a:srgbClr>
                  </a:gs>
                  <a:gs pos="100000">
                    <a:srgbClr val="44546A">
                      <a:lumMod val="60000"/>
                      <a:lumOff val="40000"/>
                      <a:alpha val="53000"/>
                    </a:srgbClr>
                  </a:gs>
                </a:gsLst>
                <a:lin ang="0" scaled="1"/>
                <a:tileRect/>
              </a:gradFill>
              <a:prstDash val="solid"/>
              <a:miter lim="800000"/>
            </a:ln>
            <a:effectLst/>
          </p:spPr>
          <p:txBody>
            <a:bodyPr anchor="ctr"/>
            <a:lstStyle/>
            <a:p>
              <a:pPr indent="-403163" algn="ctr" defTabSz="1097252" fontAlgn="ctr">
                <a:buClr>
                  <a:srgbClr val="CC9900"/>
                </a:buClr>
                <a:buSzPct val="60000"/>
                <a:buFont typeface="Wingdings" pitchFamily="2" charset="2"/>
                <a:buChar char="n"/>
                <a:defRPr/>
              </a:pPr>
              <a:endParaRPr lang="en-US" altLang="zh-CN" sz="2160" kern="0"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 name="Freeform 6"/>
            <p:cNvSpPr>
              <a:spLocks/>
            </p:cNvSpPr>
            <p:nvPr/>
          </p:nvSpPr>
          <p:spPr bwMode="gray">
            <a:xfrm rot="10800000">
              <a:off x="10220100" y="1058047"/>
              <a:ext cx="1019397" cy="527367"/>
            </a:xfrm>
            <a:custGeom>
              <a:avLst/>
              <a:gdLst/>
              <a:ahLst/>
              <a:cxnLst>
                <a:cxn ang="0">
                  <a:pos x="0" y="0"/>
                </a:cxn>
                <a:cxn ang="0">
                  <a:pos x="20" y="36"/>
                </a:cxn>
                <a:cxn ang="0">
                  <a:pos x="67" y="105"/>
                </a:cxn>
                <a:cxn ang="0">
                  <a:pos x="120" y="172"/>
                </a:cxn>
                <a:cxn ang="0">
                  <a:pos x="180" y="238"/>
                </a:cxn>
                <a:cxn ang="0">
                  <a:pos x="244" y="300"/>
                </a:cxn>
                <a:cxn ang="0">
                  <a:pos x="316" y="363"/>
                </a:cxn>
                <a:cxn ang="0">
                  <a:pos x="391" y="421"/>
                </a:cxn>
                <a:cxn ang="0">
                  <a:pos x="471" y="479"/>
                </a:cxn>
                <a:cxn ang="0">
                  <a:pos x="596" y="560"/>
                </a:cxn>
                <a:cxn ang="0">
                  <a:pos x="773" y="662"/>
                </a:cxn>
                <a:cxn ang="0">
                  <a:pos x="957" y="754"/>
                </a:cxn>
                <a:cxn ang="0">
                  <a:pos x="1142" y="839"/>
                </a:cxn>
                <a:cxn ang="0">
                  <a:pos x="1325" y="914"/>
                </a:cxn>
                <a:cxn ang="0">
                  <a:pos x="1500" y="979"/>
                </a:cxn>
                <a:cxn ang="0">
                  <a:pos x="1664" y="1037"/>
                </a:cxn>
                <a:cxn ang="0">
                  <a:pos x="1878" y="1106"/>
                </a:cxn>
                <a:cxn ang="0">
                  <a:pos x="2081" y="1164"/>
                </a:cxn>
                <a:cxn ang="0">
                  <a:pos x="2158" y="1183"/>
                </a:cxn>
                <a:cxn ang="0">
                  <a:pos x="1992" y="1212"/>
                </a:cxn>
                <a:cxn ang="0">
                  <a:pos x="1809" y="1252"/>
                </a:cxn>
                <a:cxn ang="0">
                  <a:pos x="1661" y="1288"/>
                </a:cxn>
                <a:cxn ang="0">
                  <a:pos x="1495" y="1333"/>
                </a:cxn>
                <a:cxn ang="0">
                  <a:pos x="1318" y="1389"/>
                </a:cxn>
                <a:cxn ang="0">
                  <a:pos x="1134" y="1456"/>
                </a:cxn>
                <a:cxn ang="0">
                  <a:pos x="948" y="1533"/>
                </a:cxn>
                <a:cxn ang="0">
                  <a:pos x="765" y="1624"/>
                </a:cxn>
                <a:cxn ang="0">
                  <a:pos x="676" y="1672"/>
                </a:cxn>
                <a:cxn ang="0">
                  <a:pos x="588" y="1726"/>
                </a:cxn>
                <a:cxn ang="0">
                  <a:pos x="504" y="1782"/>
                </a:cxn>
                <a:cxn ang="0">
                  <a:pos x="422" y="1840"/>
                </a:cxn>
                <a:cxn ang="0">
                  <a:pos x="346" y="1904"/>
                </a:cxn>
                <a:cxn ang="0">
                  <a:pos x="274" y="1970"/>
                </a:cxn>
                <a:cxn ang="0">
                  <a:pos x="206" y="2040"/>
                </a:cxn>
                <a:cxn ang="0">
                  <a:pos x="144" y="2114"/>
                </a:cxn>
                <a:cxn ang="0">
                  <a:pos x="89" y="2190"/>
                </a:cxn>
                <a:cxn ang="0">
                  <a:pos x="41" y="2272"/>
                </a:cxn>
                <a:cxn ang="0">
                  <a:pos x="0" y="2356"/>
                </a:cxn>
              </a:cxnLst>
              <a:rect l="0" t="0" r="r" b="b"/>
              <a:pathLst>
                <a:path w="2158" h="2356">
                  <a:moveTo>
                    <a:pt x="0" y="2356"/>
                  </a:moveTo>
                  <a:lnTo>
                    <a:pt x="0" y="0"/>
                  </a:lnTo>
                  <a:lnTo>
                    <a:pt x="0" y="0"/>
                  </a:lnTo>
                  <a:lnTo>
                    <a:pt x="20" y="36"/>
                  </a:lnTo>
                  <a:lnTo>
                    <a:pt x="42" y="70"/>
                  </a:lnTo>
                  <a:lnTo>
                    <a:pt x="67" y="105"/>
                  </a:lnTo>
                  <a:lnTo>
                    <a:pt x="92" y="139"/>
                  </a:lnTo>
                  <a:lnTo>
                    <a:pt x="120" y="172"/>
                  </a:lnTo>
                  <a:lnTo>
                    <a:pt x="149" y="205"/>
                  </a:lnTo>
                  <a:lnTo>
                    <a:pt x="180" y="238"/>
                  </a:lnTo>
                  <a:lnTo>
                    <a:pt x="211" y="269"/>
                  </a:lnTo>
                  <a:lnTo>
                    <a:pt x="244" y="300"/>
                  </a:lnTo>
                  <a:lnTo>
                    <a:pt x="280" y="332"/>
                  </a:lnTo>
                  <a:lnTo>
                    <a:pt x="316" y="363"/>
                  </a:lnTo>
                  <a:lnTo>
                    <a:pt x="352" y="393"/>
                  </a:lnTo>
                  <a:lnTo>
                    <a:pt x="391" y="421"/>
                  </a:lnTo>
                  <a:lnTo>
                    <a:pt x="430" y="451"/>
                  </a:lnTo>
                  <a:lnTo>
                    <a:pt x="471" y="479"/>
                  </a:lnTo>
                  <a:lnTo>
                    <a:pt x="511" y="507"/>
                  </a:lnTo>
                  <a:lnTo>
                    <a:pt x="596" y="560"/>
                  </a:lnTo>
                  <a:lnTo>
                    <a:pt x="683" y="612"/>
                  </a:lnTo>
                  <a:lnTo>
                    <a:pt x="773" y="662"/>
                  </a:lnTo>
                  <a:lnTo>
                    <a:pt x="865" y="709"/>
                  </a:lnTo>
                  <a:lnTo>
                    <a:pt x="957" y="754"/>
                  </a:lnTo>
                  <a:lnTo>
                    <a:pt x="1049" y="798"/>
                  </a:lnTo>
                  <a:lnTo>
                    <a:pt x="1142" y="839"/>
                  </a:lnTo>
                  <a:lnTo>
                    <a:pt x="1234" y="878"/>
                  </a:lnTo>
                  <a:lnTo>
                    <a:pt x="1325" y="914"/>
                  </a:lnTo>
                  <a:lnTo>
                    <a:pt x="1414" y="948"/>
                  </a:lnTo>
                  <a:lnTo>
                    <a:pt x="1500" y="979"/>
                  </a:lnTo>
                  <a:lnTo>
                    <a:pt x="1584" y="1009"/>
                  </a:lnTo>
                  <a:lnTo>
                    <a:pt x="1664" y="1037"/>
                  </a:lnTo>
                  <a:lnTo>
                    <a:pt x="1740" y="1062"/>
                  </a:lnTo>
                  <a:lnTo>
                    <a:pt x="1878" y="1106"/>
                  </a:lnTo>
                  <a:lnTo>
                    <a:pt x="1994" y="1139"/>
                  </a:lnTo>
                  <a:lnTo>
                    <a:pt x="2081" y="1164"/>
                  </a:lnTo>
                  <a:lnTo>
                    <a:pt x="2158" y="1183"/>
                  </a:lnTo>
                  <a:lnTo>
                    <a:pt x="2158" y="1183"/>
                  </a:lnTo>
                  <a:lnTo>
                    <a:pt x="2081" y="1195"/>
                  </a:lnTo>
                  <a:lnTo>
                    <a:pt x="1992" y="1212"/>
                  </a:lnTo>
                  <a:lnTo>
                    <a:pt x="1877" y="1236"/>
                  </a:lnTo>
                  <a:lnTo>
                    <a:pt x="1809" y="1252"/>
                  </a:lnTo>
                  <a:lnTo>
                    <a:pt x="1737" y="1269"/>
                  </a:lnTo>
                  <a:lnTo>
                    <a:pt x="1661" y="1288"/>
                  </a:lnTo>
                  <a:lnTo>
                    <a:pt x="1579" y="1309"/>
                  </a:lnTo>
                  <a:lnTo>
                    <a:pt x="1495" y="1333"/>
                  </a:lnTo>
                  <a:lnTo>
                    <a:pt x="1407" y="1361"/>
                  </a:lnTo>
                  <a:lnTo>
                    <a:pt x="1318" y="1389"/>
                  </a:lnTo>
                  <a:lnTo>
                    <a:pt x="1226" y="1422"/>
                  </a:lnTo>
                  <a:lnTo>
                    <a:pt x="1134" y="1456"/>
                  </a:lnTo>
                  <a:lnTo>
                    <a:pt x="1041" y="1494"/>
                  </a:lnTo>
                  <a:lnTo>
                    <a:pt x="948" y="1533"/>
                  </a:lnTo>
                  <a:lnTo>
                    <a:pt x="855" y="1577"/>
                  </a:lnTo>
                  <a:lnTo>
                    <a:pt x="765" y="1624"/>
                  </a:lnTo>
                  <a:lnTo>
                    <a:pt x="719" y="1647"/>
                  </a:lnTo>
                  <a:lnTo>
                    <a:pt x="676" y="1672"/>
                  </a:lnTo>
                  <a:lnTo>
                    <a:pt x="632" y="1699"/>
                  </a:lnTo>
                  <a:lnTo>
                    <a:pt x="588" y="1726"/>
                  </a:lnTo>
                  <a:lnTo>
                    <a:pt x="546" y="1752"/>
                  </a:lnTo>
                  <a:lnTo>
                    <a:pt x="504" y="1782"/>
                  </a:lnTo>
                  <a:lnTo>
                    <a:pt x="463" y="1810"/>
                  </a:lnTo>
                  <a:lnTo>
                    <a:pt x="422" y="1840"/>
                  </a:lnTo>
                  <a:lnTo>
                    <a:pt x="383" y="1871"/>
                  </a:lnTo>
                  <a:lnTo>
                    <a:pt x="346" y="1904"/>
                  </a:lnTo>
                  <a:lnTo>
                    <a:pt x="308" y="1935"/>
                  </a:lnTo>
                  <a:lnTo>
                    <a:pt x="274" y="1970"/>
                  </a:lnTo>
                  <a:lnTo>
                    <a:pt x="239" y="2004"/>
                  </a:lnTo>
                  <a:lnTo>
                    <a:pt x="206" y="2040"/>
                  </a:lnTo>
                  <a:lnTo>
                    <a:pt x="175" y="2076"/>
                  </a:lnTo>
                  <a:lnTo>
                    <a:pt x="144" y="2114"/>
                  </a:lnTo>
                  <a:lnTo>
                    <a:pt x="116" y="2151"/>
                  </a:lnTo>
                  <a:lnTo>
                    <a:pt x="89" y="2190"/>
                  </a:lnTo>
                  <a:lnTo>
                    <a:pt x="64" y="2231"/>
                  </a:lnTo>
                  <a:lnTo>
                    <a:pt x="41" y="2272"/>
                  </a:lnTo>
                  <a:lnTo>
                    <a:pt x="19" y="2314"/>
                  </a:lnTo>
                  <a:lnTo>
                    <a:pt x="0" y="2356"/>
                  </a:lnTo>
                  <a:lnTo>
                    <a:pt x="0" y="2356"/>
                  </a:lnTo>
                  <a:close/>
                </a:path>
              </a:pathLst>
            </a:custGeom>
            <a:gradFill flip="none" rotWithShape="1">
              <a:gsLst>
                <a:gs pos="100000">
                  <a:sysClr val="window" lastClr="FFFFFF">
                    <a:lumMod val="50000"/>
                    <a:alpha val="0"/>
                  </a:sysClr>
                </a:gs>
                <a:gs pos="0">
                  <a:srgbClr val="929292"/>
                </a:gs>
              </a:gsLst>
              <a:lin ang="10800000" scaled="1"/>
              <a:tileRect/>
            </a:gradFill>
            <a:ln w="3175" cap="flat" cmpd="sng" algn="ctr">
              <a:noFill/>
              <a:prstDash val="solid"/>
              <a:miter lim="800000"/>
            </a:ln>
            <a:effectLst/>
          </p:spPr>
          <p:txBody>
            <a:bodyPr anchor="ctr"/>
            <a:lstStyle/>
            <a:p>
              <a:pPr indent="-403163" algn="ctr" defTabSz="1097252" fontAlgn="ctr">
                <a:buClr>
                  <a:srgbClr val="CC9900"/>
                </a:buClr>
                <a:buSzPct val="60000"/>
                <a:buFont typeface="Wingdings" pitchFamily="2" charset="2"/>
                <a:buChar char="n"/>
                <a:defRPr/>
              </a:pPr>
              <a:endParaRPr lang="en-US" altLang="zh-CN" sz="2160" kern="0"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9" name="文本框 8"/>
          <p:cNvSpPr txBox="1"/>
          <p:nvPr/>
        </p:nvSpPr>
        <p:spPr bwMode="gray">
          <a:xfrm>
            <a:off x="947515" y="2218274"/>
            <a:ext cx="3964954" cy="738664"/>
          </a:xfrm>
          <a:prstGeom prst="rect">
            <a:avLst/>
          </a:prstGeom>
          <a:noFill/>
        </p:spPr>
        <p:txBody>
          <a:bodyPr wrap="square" rtlCol="0">
            <a:spAutoFit/>
          </a:bodyPr>
          <a:lstStyle/>
          <a:p>
            <a:pPr algn="ctr" defTabSz="1097252" fontAlgn="ctr"/>
            <a:r>
              <a:rPr lang="en-US" sz="1400" b="1" dirty="0" smtClean="0">
                <a:solidFill>
                  <a:prstClr val="black">
                    <a:lumMod val="85000"/>
                    <a:lumOff val="15000"/>
                  </a:prstClr>
                </a:solidFill>
                <a:latin typeface="Huawei Sans" panose="020C0503030203020204" pitchFamily="34" charset="0"/>
              </a:rPr>
              <a:t>Wireless</a:t>
            </a:r>
          </a:p>
          <a:p>
            <a:pPr algn="ctr" defTabSz="1097252" fontAlgn="ctr"/>
            <a:r>
              <a:rPr lang="en-US" sz="1400" dirty="0" smtClean="0">
                <a:solidFill>
                  <a:prstClr val="black">
                    <a:lumMod val="85000"/>
                    <a:lumOff val="15000"/>
                  </a:prstClr>
                </a:solidFill>
                <a:latin typeface="Huawei Sans" panose="020C0503030203020204" pitchFamily="34" charset="0"/>
              </a:rPr>
              <a:t>Continuously drive network optimization based on KQIs/KPIs</a:t>
            </a:r>
            <a:endParaRPr lang="en-US" sz="1400" dirty="0">
              <a:solidFill>
                <a:prstClr val="black">
                  <a:lumMod val="85000"/>
                  <a:lumOff val="15000"/>
                </a:prstClr>
              </a:solidFill>
              <a:latin typeface="Huawei Sans" panose="020C0503030203020204" pitchFamily="34" charset="0"/>
            </a:endParaRPr>
          </a:p>
        </p:txBody>
      </p:sp>
      <p:sp>
        <p:nvSpPr>
          <p:cNvPr id="10" name="文本框 9"/>
          <p:cNvSpPr txBox="1"/>
          <p:nvPr/>
        </p:nvSpPr>
        <p:spPr bwMode="gray">
          <a:xfrm>
            <a:off x="7291725" y="2218274"/>
            <a:ext cx="3602698" cy="738664"/>
          </a:xfrm>
          <a:prstGeom prst="rect">
            <a:avLst/>
          </a:prstGeom>
          <a:noFill/>
        </p:spPr>
        <p:txBody>
          <a:bodyPr wrap="square" rtlCol="0">
            <a:spAutoFit/>
          </a:bodyPr>
          <a:lstStyle/>
          <a:p>
            <a:pPr algn="ctr" defTabSz="1097252" fontAlgn="ctr"/>
            <a:r>
              <a:rPr lang="en-US" sz="1400" b="1" dirty="0" smtClean="0">
                <a:solidFill>
                  <a:prstClr val="black">
                    <a:lumMod val="85000"/>
                    <a:lumOff val="15000"/>
                  </a:prstClr>
                </a:solidFill>
                <a:latin typeface="Huawei Sans" panose="020C0503030203020204" pitchFamily="34" charset="0"/>
              </a:rPr>
              <a:t>Wired</a:t>
            </a:r>
          </a:p>
          <a:p>
            <a:pPr algn="ctr" defTabSz="1097252" fontAlgn="ctr"/>
            <a:r>
              <a:rPr lang="en-US" sz="1400" dirty="0" smtClean="0">
                <a:solidFill>
                  <a:prstClr val="black">
                    <a:lumMod val="85000"/>
                    <a:lumOff val="15000"/>
                  </a:prstClr>
                </a:solidFill>
                <a:latin typeface="Huawei Sans" panose="020C0503030203020204" pitchFamily="34" charset="0"/>
              </a:rPr>
              <a:t>Detect and handle faults in a timely manner based on accurate issue reporting</a:t>
            </a:r>
            <a:endParaRPr lang="en-US" sz="1400" dirty="0">
              <a:solidFill>
                <a:prstClr val="black">
                  <a:lumMod val="85000"/>
                  <a:lumOff val="15000"/>
                </a:prstClr>
              </a:solidFill>
              <a:latin typeface="Huawei Sans" panose="020C0503030203020204" pitchFamily="34" charset="0"/>
            </a:endParaRPr>
          </a:p>
        </p:txBody>
      </p:sp>
      <p:sp>
        <p:nvSpPr>
          <p:cNvPr id="11" name="文本框 10"/>
          <p:cNvSpPr txBox="1"/>
          <p:nvPr/>
        </p:nvSpPr>
        <p:spPr bwMode="gray">
          <a:xfrm>
            <a:off x="8038136" y="3174995"/>
            <a:ext cx="2109873" cy="307777"/>
          </a:xfrm>
          <a:prstGeom prst="rect">
            <a:avLst/>
          </a:prstGeom>
          <a:noFill/>
        </p:spPr>
        <p:txBody>
          <a:bodyPr wrap="none" rtlCol="0">
            <a:spAutoFit/>
          </a:bodyPr>
          <a:lstStyle/>
          <a:p>
            <a:pPr algn="ctr" defTabSz="1097252" fontAlgn="ctr"/>
            <a:r>
              <a:rPr lang="en-US" sz="1400" b="1" dirty="0" smtClean="0">
                <a:solidFill>
                  <a:srgbClr val="30B5C5"/>
                </a:solidFill>
                <a:latin typeface="Huawei Sans" panose="020C0503030203020204" pitchFamily="34" charset="0"/>
              </a:rPr>
              <a:t>Wired network health</a:t>
            </a:r>
            <a:endParaRPr lang="en-US" altLang="zh-CN" sz="1440" b="1"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 name="矩形 11"/>
          <p:cNvSpPr/>
          <p:nvPr/>
        </p:nvSpPr>
        <p:spPr bwMode="gray">
          <a:xfrm>
            <a:off x="4971677" y="3842612"/>
            <a:ext cx="2265364" cy="313932"/>
          </a:xfrm>
          <a:prstGeom prst="rect">
            <a:avLst/>
          </a:prstGeom>
        </p:spPr>
        <p:txBody>
          <a:bodyPr wrap="none">
            <a:spAutoFit/>
          </a:bodyPr>
          <a:lstStyle/>
          <a:p>
            <a:pPr algn="ctr" defTabSz="1097252" fontAlgn="ctr"/>
            <a:r>
              <a:rPr lang="en-US" sz="1440" b="1" dirty="0" smtClean="0">
                <a:latin typeface="Huawei Sans" panose="020C0503030203020204" pitchFamily="34" charset="0"/>
              </a:rPr>
              <a:t>Portal for routine O&amp;M</a:t>
            </a:r>
            <a:endParaRPr lang="en-US" altLang="zh-CN" sz="144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 name="文本框 12"/>
          <p:cNvSpPr txBox="1"/>
          <p:nvPr/>
        </p:nvSpPr>
        <p:spPr bwMode="gray">
          <a:xfrm>
            <a:off x="4493089" y="4774084"/>
            <a:ext cx="3545047" cy="830997"/>
          </a:xfrm>
          <a:prstGeom prst="rect">
            <a:avLst/>
          </a:prstGeom>
          <a:noFill/>
        </p:spPr>
        <p:txBody>
          <a:bodyPr wrap="square" rtlCol="0">
            <a:spAutoFit/>
          </a:bodyPr>
          <a:lstStyle/>
          <a:p>
            <a:pPr marL="180000" indent="-180000" defTabSz="1097252" fontAlgn="ctr">
              <a:buClr>
                <a:srgbClr val="333333"/>
              </a:buClr>
              <a:buFont typeface="Arial" panose="020B0604020202020204" pitchFamily="34" charset="0"/>
              <a:buChar char="•"/>
            </a:pPr>
            <a:r>
              <a:rPr lang="en-US" sz="1200" b="1" dirty="0" smtClean="0">
                <a:solidFill>
                  <a:prstClr val="black"/>
                </a:solidFill>
                <a:latin typeface="Huawei Sans" panose="020C0503030203020204" pitchFamily="34" charset="0"/>
              </a:rPr>
              <a:t>Centralized wired/wireless network monitoring</a:t>
            </a:r>
          </a:p>
          <a:p>
            <a:pPr marL="180000" indent="-180000" defTabSz="1097252" fontAlgn="ctr">
              <a:buClr>
                <a:srgbClr val="333333"/>
              </a:buClr>
              <a:buFont typeface="Arial" panose="020B0604020202020204" pitchFamily="34" charset="0"/>
              <a:buChar char="•"/>
            </a:pPr>
            <a:r>
              <a:rPr lang="en-US" sz="1200" b="1" dirty="0" smtClean="0">
                <a:solidFill>
                  <a:prstClr val="black"/>
                </a:solidFill>
                <a:latin typeface="Huawei Sans" panose="020C0503030203020204" pitchFamily="34" charset="0"/>
              </a:rPr>
              <a:t>Intuitive, clear, and efficient display in terms of buildings</a:t>
            </a:r>
            <a:endParaRPr lang="en-US" altLang="zh-CN" sz="12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 name="文本框 14"/>
          <p:cNvSpPr txBox="1"/>
          <p:nvPr/>
        </p:nvSpPr>
        <p:spPr bwMode="gray">
          <a:xfrm>
            <a:off x="8399309" y="4565502"/>
            <a:ext cx="1443344" cy="276999"/>
          </a:xfrm>
          <a:prstGeom prst="rect">
            <a:avLst/>
          </a:prstGeom>
          <a:noFill/>
        </p:spPr>
        <p:txBody>
          <a:bodyPr wrap="none" rtlCol="0">
            <a:spAutoFit/>
          </a:bodyPr>
          <a:lstStyle/>
          <a:p>
            <a:pPr marL="180000" indent="-180000" defTabSz="1097252" fontAlgn="ctr">
              <a:buFont typeface="Arial" panose="020B0604020202020204" pitchFamily="34" charset="0"/>
              <a:buChar char="•"/>
            </a:pPr>
            <a:r>
              <a:rPr lang="en-US" sz="1200" dirty="0" smtClean="0">
                <a:solidFill>
                  <a:srgbClr val="1D1D1B"/>
                </a:solidFill>
                <a:latin typeface="Huawei Sans" panose="020C0503030203020204" pitchFamily="34" charset="0"/>
              </a:rPr>
              <a:t>Device capacity</a:t>
            </a:r>
            <a:endParaRPr lang="en-US" sz="1200" dirty="0">
              <a:solidFill>
                <a:srgbClr val="1D1D1B"/>
              </a:solidFill>
              <a:latin typeface="Huawei Sans" panose="020C0503030203020204" pitchFamily="34" charset="0"/>
            </a:endParaRPr>
          </a:p>
        </p:txBody>
      </p:sp>
      <p:sp>
        <p:nvSpPr>
          <p:cNvPr id="16" name="文本框 15"/>
          <p:cNvSpPr txBox="1"/>
          <p:nvPr/>
        </p:nvSpPr>
        <p:spPr bwMode="gray">
          <a:xfrm>
            <a:off x="8399309" y="3767838"/>
            <a:ext cx="1435329" cy="276999"/>
          </a:xfrm>
          <a:prstGeom prst="rect">
            <a:avLst/>
          </a:prstGeom>
          <a:noFill/>
        </p:spPr>
        <p:txBody>
          <a:bodyPr wrap="none" rtlCol="0">
            <a:spAutoFit/>
          </a:bodyPr>
          <a:lstStyle/>
          <a:p>
            <a:pPr marL="180000" indent="-180000" defTabSz="1097252" fontAlgn="ctr">
              <a:buFont typeface="Arial" panose="020B0604020202020204" pitchFamily="34" charset="0"/>
              <a:buChar char="•"/>
            </a:pPr>
            <a:r>
              <a:rPr lang="en-US" sz="1200" dirty="0" smtClean="0">
                <a:solidFill>
                  <a:srgbClr val="1D1D1B"/>
                </a:solidFill>
                <a:latin typeface="Huawei Sans" panose="020C0503030203020204" pitchFamily="34" charset="0"/>
              </a:rPr>
              <a:t>Network status</a:t>
            </a:r>
            <a:endParaRPr lang="en-US" sz="1200" dirty="0">
              <a:solidFill>
                <a:srgbClr val="1D1D1B"/>
              </a:solidFill>
              <a:latin typeface="Huawei Sans" panose="020C0503030203020204" pitchFamily="34" charset="0"/>
            </a:endParaRPr>
          </a:p>
        </p:txBody>
      </p:sp>
      <p:sp>
        <p:nvSpPr>
          <p:cNvPr id="17" name="文本框 16"/>
          <p:cNvSpPr txBox="1"/>
          <p:nvPr/>
        </p:nvSpPr>
        <p:spPr bwMode="gray">
          <a:xfrm>
            <a:off x="8399309" y="4182581"/>
            <a:ext cx="1911421" cy="276999"/>
          </a:xfrm>
          <a:prstGeom prst="rect">
            <a:avLst/>
          </a:prstGeom>
          <a:noFill/>
        </p:spPr>
        <p:txBody>
          <a:bodyPr wrap="none" rtlCol="0">
            <a:spAutoFit/>
          </a:bodyPr>
          <a:lstStyle/>
          <a:p>
            <a:pPr marL="180000" indent="-180000" defTabSz="1097252" fontAlgn="ctr">
              <a:buFont typeface="Arial" panose="020B0604020202020204" pitchFamily="34" charset="0"/>
              <a:buChar char="•"/>
            </a:pPr>
            <a:r>
              <a:rPr lang="en-US" sz="1200" dirty="0" smtClean="0">
                <a:solidFill>
                  <a:srgbClr val="1D1D1B"/>
                </a:solidFill>
                <a:latin typeface="Huawei Sans" panose="020C0503030203020204" pitchFamily="34" charset="0"/>
              </a:rPr>
              <a:t>Network performance</a:t>
            </a:r>
            <a:endParaRPr lang="en-US" sz="1200" dirty="0">
              <a:solidFill>
                <a:srgbClr val="1D1D1B"/>
              </a:solidFill>
              <a:latin typeface="Huawei Sans" panose="020C0503030203020204" pitchFamily="34" charset="0"/>
            </a:endParaRPr>
          </a:p>
        </p:txBody>
      </p:sp>
      <p:cxnSp>
        <p:nvCxnSpPr>
          <p:cNvPr id="18" name="直接箭头连接符 17"/>
          <p:cNvCxnSpPr/>
          <p:nvPr/>
        </p:nvCxnSpPr>
        <p:spPr bwMode="gray">
          <a:xfrm>
            <a:off x="4223723" y="4744186"/>
            <a:ext cx="3744553" cy="0"/>
          </a:xfrm>
          <a:prstGeom prst="straightConnector1">
            <a:avLst/>
          </a:prstGeom>
          <a:noFill/>
          <a:ln w="6350" cap="flat" cmpd="sng" algn="ctr">
            <a:solidFill>
              <a:sysClr val="window" lastClr="FFFFFF">
                <a:lumMod val="65000"/>
              </a:sysClr>
            </a:solidFill>
            <a:prstDash val="solid"/>
            <a:miter lim="800000"/>
            <a:headEnd type="oval"/>
            <a:tailEnd type="oval"/>
          </a:ln>
          <a:effectLst/>
        </p:spPr>
      </p:cxnSp>
      <p:sp>
        <p:nvSpPr>
          <p:cNvPr id="19" name="文本框 18"/>
          <p:cNvSpPr txBox="1"/>
          <p:nvPr/>
        </p:nvSpPr>
        <p:spPr bwMode="gray">
          <a:xfrm>
            <a:off x="8399309" y="4990324"/>
            <a:ext cx="1762342" cy="276999"/>
          </a:xfrm>
          <a:prstGeom prst="rect">
            <a:avLst/>
          </a:prstGeom>
          <a:noFill/>
        </p:spPr>
        <p:txBody>
          <a:bodyPr wrap="none" rtlCol="0">
            <a:spAutoFit/>
          </a:bodyPr>
          <a:lstStyle/>
          <a:p>
            <a:pPr marL="180000" indent="-180000" defTabSz="1097252" fontAlgn="ctr">
              <a:buFont typeface="Arial" panose="020B0604020202020204" pitchFamily="34" charset="0"/>
              <a:buChar char="•"/>
            </a:pPr>
            <a:r>
              <a:rPr lang="en-US" sz="1200" dirty="0" smtClean="0">
                <a:solidFill>
                  <a:srgbClr val="1D1D1B"/>
                </a:solidFill>
                <a:latin typeface="Huawei Sans" panose="020C0503030203020204" pitchFamily="34" charset="0"/>
              </a:rPr>
              <a:t>Device environment</a:t>
            </a:r>
            <a:endParaRPr lang="en-US" sz="1200" dirty="0">
              <a:solidFill>
                <a:srgbClr val="1D1D1B"/>
              </a:solidFill>
              <a:latin typeface="Huawei Sans" panose="020C0503030203020204" pitchFamily="34" charset="0"/>
            </a:endParaRPr>
          </a:p>
        </p:txBody>
      </p:sp>
      <p:sp>
        <p:nvSpPr>
          <p:cNvPr id="20" name="文本框 19"/>
          <p:cNvSpPr txBox="1"/>
          <p:nvPr/>
        </p:nvSpPr>
        <p:spPr bwMode="gray">
          <a:xfrm>
            <a:off x="1702836" y="3174995"/>
            <a:ext cx="2319866" cy="307777"/>
          </a:xfrm>
          <a:prstGeom prst="rect">
            <a:avLst/>
          </a:prstGeom>
          <a:noFill/>
        </p:spPr>
        <p:txBody>
          <a:bodyPr wrap="none" rtlCol="0">
            <a:spAutoFit/>
          </a:bodyPr>
          <a:lstStyle/>
          <a:p>
            <a:pPr algn="ctr" defTabSz="1097252" fontAlgn="ctr"/>
            <a:r>
              <a:rPr lang="en-US" sz="1400" b="1" dirty="0" smtClean="0">
                <a:solidFill>
                  <a:srgbClr val="30B5C5"/>
                </a:solidFill>
                <a:latin typeface="Huawei Sans" panose="020C0503030203020204" pitchFamily="34" charset="0"/>
              </a:rPr>
              <a:t>Wireless network health</a:t>
            </a:r>
            <a:endParaRPr lang="en-US" altLang="zh-CN" sz="1440" b="1"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2" name="文本框 21"/>
          <p:cNvSpPr txBox="1"/>
          <p:nvPr/>
        </p:nvSpPr>
        <p:spPr bwMode="gray">
          <a:xfrm>
            <a:off x="1614257" y="3760690"/>
            <a:ext cx="2646558" cy="276999"/>
          </a:xfrm>
          <a:prstGeom prst="rect">
            <a:avLst/>
          </a:prstGeom>
          <a:noFill/>
        </p:spPr>
        <p:txBody>
          <a:bodyPr wrap="none" rtlCol="0">
            <a:spAutoFit/>
          </a:bodyPr>
          <a:lstStyle/>
          <a:p>
            <a:pPr marL="180000" indent="-180000" defTabSz="1097252" fontAlgn="ctr">
              <a:buFont typeface="Arial" panose="020B0604020202020204" pitchFamily="34" charset="0"/>
              <a:buChar char="•"/>
            </a:pPr>
            <a:r>
              <a:rPr lang="en-US" sz="1200" dirty="0" smtClean="0">
                <a:solidFill>
                  <a:srgbClr val="1D1D1B"/>
                </a:solidFill>
                <a:latin typeface="Huawei Sans" panose="020C0503030203020204" pitchFamily="34" charset="0"/>
              </a:rPr>
              <a:t>Access success rate, time taken</a:t>
            </a:r>
            <a:endParaRPr lang="en-US" altLang="zh-CN" sz="1200" dirty="0">
              <a:solidFill>
                <a:srgbClr val="1D1D1B"/>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3" name="文本框 22"/>
          <p:cNvSpPr txBox="1"/>
          <p:nvPr/>
        </p:nvSpPr>
        <p:spPr bwMode="gray">
          <a:xfrm>
            <a:off x="1614257" y="4135289"/>
            <a:ext cx="2719334" cy="276999"/>
          </a:xfrm>
          <a:prstGeom prst="rect">
            <a:avLst/>
          </a:prstGeom>
          <a:noFill/>
        </p:spPr>
        <p:txBody>
          <a:bodyPr wrap="none" rtlCol="0">
            <a:spAutoFit/>
          </a:bodyPr>
          <a:lstStyle/>
          <a:p>
            <a:pPr marL="180000" indent="-180000" defTabSz="1097252" fontAlgn="ctr">
              <a:buFont typeface="Arial" panose="020B0604020202020204" pitchFamily="34" charset="0"/>
              <a:buChar char="•"/>
            </a:pPr>
            <a:r>
              <a:rPr lang="en-US" sz="1200" dirty="0" smtClean="0">
                <a:solidFill>
                  <a:srgbClr val="1D1D1B"/>
                </a:solidFill>
                <a:latin typeface="Huawei Sans" panose="020C0503030203020204" pitchFamily="34" charset="0"/>
              </a:rPr>
              <a:t>Roaming success rate, time taken</a:t>
            </a:r>
            <a:endParaRPr lang="en-US" altLang="zh-CN" sz="1200" dirty="0">
              <a:solidFill>
                <a:srgbClr val="1D1D1B"/>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4" name="文本框 23"/>
          <p:cNvSpPr txBox="1"/>
          <p:nvPr/>
        </p:nvSpPr>
        <p:spPr bwMode="gray">
          <a:xfrm>
            <a:off x="1614257" y="4519181"/>
            <a:ext cx="1991571" cy="276999"/>
          </a:xfrm>
          <a:prstGeom prst="rect">
            <a:avLst/>
          </a:prstGeom>
          <a:noFill/>
        </p:spPr>
        <p:txBody>
          <a:bodyPr wrap="none" rtlCol="0">
            <a:spAutoFit/>
          </a:bodyPr>
          <a:lstStyle/>
          <a:p>
            <a:pPr marL="180000" indent="-180000" defTabSz="1097252" fontAlgn="ctr">
              <a:buFont typeface="Arial" panose="020B0604020202020204" pitchFamily="34" charset="0"/>
              <a:buChar char="•"/>
            </a:pPr>
            <a:r>
              <a:rPr lang="en-US" sz="1200" dirty="0" smtClean="0">
                <a:solidFill>
                  <a:srgbClr val="1D1D1B"/>
                </a:solidFill>
                <a:latin typeface="Huawei Sans" panose="020C0503030203020204" pitchFamily="34" charset="0"/>
              </a:rPr>
              <a:t>Signal and interference</a:t>
            </a:r>
            <a:endParaRPr lang="en-US" altLang="zh-CN" sz="1200" dirty="0">
              <a:solidFill>
                <a:srgbClr val="1D1D1B"/>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1" name="文本框 30"/>
          <p:cNvSpPr txBox="1"/>
          <p:nvPr/>
        </p:nvSpPr>
        <p:spPr bwMode="gray">
          <a:xfrm>
            <a:off x="1614257" y="4928040"/>
            <a:ext cx="1844095" cy="276999"/>
          </a:xfrm>
          <a:prstGeom prst="rect">
            <a:avLst/>
          </a:prstGeom>
          <a:noFill/>
        </p:spPr>
        <p:txBody>
          <a:bodyPr wrap="none" rtlCol="0">
            <a:spAutoFit/>
          </a:bodyPr>
          <a:lstStyle/>
          <a:p>
            <a:pPr marL="180000" indent="-180000" defTabSz="1097252" fontAlgn="ctr">
              <a:buFont typeface="Arial" panose="020B0604020202020204" pitchFamily="34" charset="0"/>
              <a:buChar char="•"/>
            </a:pPr>
            <a:r>
              <a:rPr lang="en-US" sz="1200" dirty="0" smtClean="0">
                <a:solidFill>
                  <a:srgbClr val="1D1D1B"/>
                </a:solidFill>
                <a:latin typeface="Huawei Sans" panose="020C0503030203020204" pitchFamily="34" charset="0"/>
              </a:rPr>
              <a:t>Air interface capacity</a:t>
            </a:r>
            <a:endParaRPr lang="en-US" altLang="zh-CN" sz="1200" dirty="0">
              <a:solidFill>
                <a:srgbClr val="1D1D1B"/>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2" name="文本框 31"/>
          <p:cNvSpPr txBox="1"/>
          <p:nvPr/>
        </p:nvSpPr>
        <p:spPr bwMode="gray">
          <a:xfrm>
            <a:off x="1614257" y="5304395"/>
            <a:ext cx="2068515" cy="276999"/>
          </a:xfrm>
          <a:prstGeom prst="rect">
            <a:avLst/>
          </a:prstGeom>
          <a:noFill/>
        </p:spPr>
        <p:txBody>
          <a:bodyPr wrap="none" rtlCol="0">
            <a:spAutoFit/>
          </a:bodyPr>
          <a:lstStyle/>
          <a:p>
            <a:pPr marL="180000" indent="-180000" defTabSz="1097252" fontAlgn="ctr">
              <a:buFont typeface="Arial" panose="020B0604020202020204" pitchFamily="34" charset="0"/>
              <a:buChar char="•"/>
            </a:pPr>
            <a:r>
              <a:rPr lang="en-US" sz="1200" dirty="0" smtClean="0">
                <a:solidFill>
                  <a:srgbClr val="1D1D1B"/>
                </a:solidFill>
                <a:latin typeface="Huawei Sans" panose="020C0503030203020204" pitchFamily="34" charset="0"/>
              </a:rPr>
              <a:t>Air interface throughput</a:t>
            </a:r>
            <a:endParaRPr lang="en-US" altLang="zh-CN" sz="1200" dirty="0">
              <a:solidFill>
                <a:srgbClr val="1D1D1B"/>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6" name="文本框 45"/>
          <p:cNvSpPr txBox="1"/>
          <p:nvPr/>
        </p:nvSpPr>
        <p:spPr bwMode="gray">
          <a:xfrm>
            <a:off x="4333875" y="1488128"/>
            <a:ext cx="3393869" cy="369332"/>
          </a:xfrm>
          <a:prstGeom prst="rect">
            <a:avLst/>
          </a:prstGeom>
          <a:noFill/>
        </p:spPr>
        <p:txBody>
          <a:bodyPr wrap="square" rtlCol="0">
            <a:spAutoFit/>
          </a:bodyPr>
          <a:lstStyle/>
          <a:p>
            <a:pPr algn="ctr" defTabSz="914377" fontAlgn="ctr"/>
            <a:r>
              <a:rPr lang="en-US" b="1" dirty="0" smtClean="0">
                <a:solidFill>
                  <a:srgbClr val="30B5C5"/>
                </a:solidFill>
                <a:latin typeface="Huawei Sans" panose="020C0503030203020204" pitchFamily="34" charset="0"/>
              </a:rPr>
              <a:t>Campus network health</a:t>
            </a:r>
            <a:endParaRPr lang="en-US" altLang="zh-CN" b="1"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9" name="燕尾形 48"/>
          <p:cNvSpPr/>
          <p:nvPr/>
        </p:nvSpPr>
        <p:spPr bwMode="gray">
          <a:xfrm>
            <a:off x="8322258" y="86139"/>
            <a:ext cx="1188000" cy="216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chemeClr val="bg1"/>
                </a:solidFill>
                <a:latin typeface="Huawei Sans" panose="020C0503030203020204" pitchFamily="34" charset="0"/>
              </a:rPr>
              <a:t>Visualization</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燕尾形 50"/>
          <p:cNvSpPr/>
          <p:nvPr/>
        </p:nvSpPr>
        <p:spPr bwMode="gray">
          <a:xfrm>
            <a:off x="10561088" y="86139"/>
            <a:ext cx="1188000"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Optimization</a:t>
            </a:r>
            <a:endParaRPr lang="en-US" sz="1200" dirty="0">
              <a:latin typeface="Huawei Sans" panose="020C0503030203020204" pitchFamily="34" charset="0"/>
            </a:endParaRPr>
          </a:p>
        </p:txBody>
      </p:sp>
      <p:sp>
        <p:nvSpPr>
          <p:cNvPr id="56" name="燕尾形 55"/>
          <p:cNvSpPr/>
          <p:nvPr/>
        </p:nvSpPr>
        <p:spPr bwMode="gray">
          <a:xfrm>
            <a:off x="9441673" y="86139"/>
            <a:ext cx="1188000"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Analysis</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五边形 56"/>
          <p:cNvSpPr/>
          <p:nvPr/>
        </p:nvSpPr>
        <p:spPr bwMode="gray">
          <a:xfrm>
            <a:off x="7202843" y="86139"/>
            <a:ext cx="1188000" cy="216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Telemetry</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8" name="图片 47"/>
          <p:cNvPicPr>
            <a:picLocks noChangeAspect="1"/>
          </p:cNvPicPr>
          <p:nvPr/>
        </p:nvPicPr>
        <p:blipFill>
          <a:blip r:embed="rId3"/>
          <a:stretch>
            <a:fillRect/>
          </a:stretch>
        </p:blipFill>
        <p:spPr bwMode="invGray">
          <a:xfrm>
            <a:off x="4981412" y="2061930"/>
            <a:ext cx="2229175" cy="1086398"/>
          </a:xfrm>
          <a:prstGeom prst="rect">
            <a:avLst/>
          </a:prstGeom>
          <a:ln w="12700">
            <a:solidFill>
              <a:schemeClr val="bg1">
                <a:lumMod val="85000"/>
              </a:schemeClr>
            </a:solidFill>
          </a:ln>
        </p:spPr>
      </p:pic>
    </p:spTree>
    <p:extLst>
      <p:ext uri="{BB962C8B-B14F-4D97-AF65-F5344CB8AC3E}">
        <p14:creationId xmlns:p14="http://schemas.microsoft.com/office/powerpoint/2010/main" val="625519691"/>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Real-Time or Periodic Quality Evaluation Reports, Providing Reference for Optimization</a:t>
            </a:r>
            <a:endParaRPr lang="en-US" altLang="zh-CN" dirty="0">
              <a:sym typeface="Huawei Sans" panose="020C0503030203020204" pitchFamily="34" charset="0"/>
            </a:endParaRPr>
          </a:p>
        </p:txBody>
      </p:sp>
      <p:sp>
        <p:nvSpPr>
          <p:cNvPr id="4" name="文本框 3"/>
          <p:cNvSpPr txBox="1"/>
          <p:nvPr/>
        </p:nvSpPr>
        <p:spPr bwMode="gray">
          <a:xfrm>
            <a:off x="658277" y="1510440"/>
            <a:ext cx="2938106" cy="278434"/>
          </a:xfrm>
          <a:prstGeom prst="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a:defRPr sz="1600">
                <a:solidFill>
                  <a:srgbClr val="30B5C5"/>
                </a:solidFill>
                <a:latin typeface="Arial" panose="020C0503030203020204" pitchFamily="34" charset="0"/>
                <a:ea typeface="方正兰亭黑简体" panose="02000000000000000000" pitchFamily="2" charset="-122"/>
              </a:defRPr>
            </a:lvl1pPr>
          </a:lstStyle>
          <a:p>
            <a:pPr fontAlgn="ctr"/>
            <a:r>
              <a:rPr lang="en-US" sz="1400" dirty="0" smtClean="0">
                <a:latin typeface="Huawei Sans" panose="020C0503030203020204" pitchFamily="34" charset="0"/>
              </a:rPr>
              <a:t>Network overview</a:t>
            </a:r>
            <a:endParaRPr lang="en-US" altLang="zh-CN" sz="1400" dirty="0">
              <a:latin typeface="Huawei Sans" panose="020C0503030203020204" pitchFamily="34" charset="0"/>
              <a:sym typeface="Huawei Sans" panose="020C0503030203020204" pitchFamily="34" charset="0"/>
            </a:endParaRPr>
          </a:p>
        </p:txBody>
      </p:sp>
      <p:sp>
        <p:nvSpPr>
          <p:cNvPr id="5" name="矩形 4"/>
          <p:cNvSpPr/>
          <p:nvPr/>
        </p:nvSpPr>
        <p:spPr bwMode="gray">
          <a:xfrm>
            <a:off x="665748" y="1788874"/>
            <a:ext cx="2999740" cy="646331"/>
          </a:xfrm>
          <a:prstGeom prst="rect">
            <a:avLst/>
          </a:prstGeom>
          <a:noFill/>
        </p:spPr>
        <p:txBody>
          <a:bodyPr wrap="square">
            <a:spAutoFit/>
          </a:bodyPr>
          <a:lstStyle/>
          <a:p>
            <a:pPr defTabSz="914400" fontAlgn="ctr">
              <a:spcBef>
                <a:spcPct val="0"/>
              </a:spcBef>
              <a:spcAft>
                <a:spcPct val="0"/>
              </a:spcAft>
            </a:pPr>
            <a:r>
              <a:rPr lang="en-US" sz="1200" dirty="0" smtClean="0">
                <a:solidFill>
                  <a:prstClr val="black"/>
                </a:solidFill>
                <a:latin typeface="Huawei Sans" panose="020C0503030203020204" pitchFamily="34" charset="0"/>
              </a:rPr>
              <a:t>Provides a full picture of network-wide information, including resources, clients, and quality statistics.</a:t>
            </a:r>
            <a:endParaRPr lang="en-US" sz="1200" dirty="0">
              <a:solidFill>
                <a:prstClr val="black"/>
              </a:solidFill>
              <a:latin typeface="Huawei Sans" panose="020C0503030203020204" pitchFamily="34" charset="0"/>
            </a:endParaRPr>
          </a:p>
        </p:txBody>
      </p:sp>
      <p:sp>
        <p:nvSpPr>
          <p:cNvPr id="6" name="文本框 5"/>
          <p:cNvSpPr txBox="1"/>
          <p:nvPr/>
        </p:nvSpPr>
        <p:spPr bwMode="gray">
          <a:xfrm>
            <a:off x="4167024" y="1510440"/>
            <a:ext cx="3421404" cy="278434"/>
          </a:xfrm>
          <a:prstGeom prst="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a:defRPr sz="1400">
                <a:solidFill>
                  <a:srgbClr val="30B5C5"/>
                </a:solidFill>
                <a:latin typeface="Arial" panose="020C0503030203020204" pitchFamily="34" charset="0"/>
                <a:ea typeface="方正兰亭黑简体" panose="02000000000000000000" pitchFamily="2" charset="-122"/>
              </a:defRPr>
            </a:lvl1pPr>
          </a:lstStyle>
          <a:p>
            <a:pPr fontAlgn="ctr"/>
            <a:r>
              <a:rPr lang="en-US" dirty="0" smtClean="0">
                <a:latin typeface="Huawei Sans" panose="020C0503030203020204" pitchFamily="34" charset="0"/>
              </a:rPr>
              <a:t>Indicator details</a:t>
            </a:r>
            <a:endParaRPr lang="en-US" altLang="zh-CN" dirty="0">
              <a:latin typeface="Huawei Sans" panose="020C0503030203020204" pitchFamily="34" charset="0"/>
              <a:sym typeface="Huawei Sans" panose="020C0503030203020204" pitchFamily="34" charset="0"/>
            </a:endParaRPr>
          </a:p>
        </p:txBody>
      </p:sp>
      <p:sp>
        <p:nvSpPr>
          <p:cNvPr id="7" name="矩形 6"/>
          <p:cNvSpPr/>
          <p:nvPr/>
        </p:nvSpPr>
        <p:spPr bwMode="gray">
          <a:xfrm>
            <a:off x="4167023" y="1788874"/>
            <a:ext cx="3421405" cy="461665"/>
          </a:xfrm>
          <a:prstGeom prst="rect">
            <a:avLst/>
          </a:prstGeom>
          <a:noFill/>
        </p:spPr>
        <p:txBody>
          <a:bodyPr wrap="square">
            <a:spAutoFit/>
          </a:bodyPr>
          <a:lstStyle/>
          <a:p>
            <a:pPr defTabSz="914400" fontAlgn="ctr">
              <a:spcBef>
                <a:spcPct val="0"/>
              </a:spcBef>
              <a:spcAft>
                <a:spcPct val="0"/>
              </a:spcAft>
            </a:pPr>
            <a:r>
              <a:rPr lang="en-US" sz="1200" dirty="0" smtClean="0">
                <a:solidFill>
                  <a:prstClr val="black"/>
                </a:solidFill>
                <a:latin typeface="Huawei Sans" panose="020C0503030203020204" pitchFamily="34" charset="0"/>
              </a:rPr>
              <a:t>Ranks sites by multiple network health metrics, presenting the site quality trend.</a:t>
            </a:r>
            <a:endParaRPr lang="en-US" sz="1200" dirty="0">
              <a:solidFill>
                <a:prstClr val="black"/>
              </a:solidFill>
              <a:latin typeface="Huawei Sans" panose="020C0503030203020204" pitchFamily="34" charset="0"/>
            </a:endParaRPr>
          </a:p>
        </p:txBody>
      </p:sp>
      <p:sp>
        <p:nvSpPr>
          <p:cNvPr id="8" name="文本框 7"/>
          <p:cNvSpPr txBox="1"/>
          <p:nvPr/>
        </p:nvSpPr>
        <p:spPr bwMode="gray">
          <a:xfrm>
            <a:off x="8075940" y="1510440"/>
            <a:ext cx="3452192" cy="278434"/>
          </a:xfrm>
          <a:prstGeom prst="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a:defRPr sz="1400">
                <a:solidFill>
                  <a:srgbClr val="30B5C5"/>
                </a:solidFill>
                <a:latin typeface="Arial" panose="020C0503030203020204" pitchFamily="34" charset="0"/>
                <a:ea typeface="方正兰亭黑简体" panose="02000000000000000000" pitchFamily="2" charset="-122"/>
              </a:defRPr>
            </a:lvl1pPr>
          </a:lstStyle>
          <a:p>
            <a:pPr fontAlgn="ctr"/>
            <a:r>
              <a:rPr lang="en-US" dirty="0" smtClean="0">
                <a:latin typeface="Huawei Sans" panose="020C0503030203020204" pitchFamily="34" charset="0"/>
              </a:rPr>
              <a:t>Rectification suggestions</a:t>
            </a:r>
            <a:endParaRPr lang="en-US" altLang="zh-CN" dirty="0">
              <a:latin typeface="Huawei Sans" panose="020C0503030203020204" pitchFamily="34" charset="0"/>
              <a:sym typeface="Huawei Sans" panose="020C0503030203020204" pitchFamily="34" charset="0"/>
            </a:endParaRPr>
          </a:p>
        </p:txBody>
      </p:sp>
      <p:sp>
        <p:nvSpPr>
          <p:cNvPr id="9" name="矩形 8"/>
          <p:cNvSpPr/>
          <p:nvPr/>
        </p:nvSpPr>
        <p:spPr bwMode="gray">
          <a:xfrm>
            <a:off x="8077700" y="1788874"/>
            <a:ext cx="3446982" cy="646331"/>
          </a:xfrm>
          <a:prstGeom prst="rect">
            <a:avLst/>
          </a:prstGeom>
          <a:noFill/>
        </p:spPr>
        <p:txBody>
          <a:bodyPr wrap="square">
            <a:spAutoFit/>
          </a:bodyPr>
          <a:lstStyle/>
          <a:p>
            <a:pPr defTabSz="914400" fontAlgn="ctr">
              <a:spcBef>
                <a:spcPct val="0"/>
              </a:spcBef>
              <a:spcAft>
                <a:spcPct val="0"/>
              </a:spcAft>
            </a:pPr>
            <a:r>
              <a:rPr lang="en-US" sz="1200" dirty="0" smtClean="0">
                <a:solidFill>
                  <a:prstClr val="black"/>
                </a:solidFill>
                <a:latin typeface="Huawei Sans" panose="020C0503030203020204" pitchFamily="34" charset="0"/>
              </a:rPr>
              <a:t>Identifies root causes of top network problems and provides rectification suggestions for continuously improving network quality.</a:t>
            </a:r>
            <a:endParaRPr lang="en-US" sz="1200" dirty="0">
              <a:solidFill>
                <a:prstClr val="black"/>
              </a:solidFill>
              <a:latin typeface="Huawei Sans" panose="020C0503030203020204" pitchFamily="34" charset="0"/>
            </a:endParaRPr>
          </a:p>
        </p:txBody>
      </p:sp>
      <p:pic>
        <p:nvPicPr>
          <p:cNvPr id="17" name="图片 16"/>
          <p:cNvPicPr>
            <a:picLocks noChangeAspect="1"/>
          </p:cNvPicPr>
          <p:nvPr/>
        </p:nvPicPr>
        <p:blipFill>
          <a:blip r:embed="rId3"/>
          <a:stretch>
            <a:fillRect/>
          </a:stretch>
        </p:blipFill>
        <p:spPr bwMode="gray">
          <a:xfrm>
            <a:off x="620425" y="2416113"/>
            <a:ext cx="3045063" cy="3761811"/>
          </a:xfrm>
          <a:prstGeom prst="rect">
            <a:avLst/>
          </a:prstGeom>
          <a:noFill/>
          <a:ln w="12700">
            <a:solidFill>
              <a:schemeClr val="bg1">
                <a:lumMod val="85000"/>
              </a:schemeClr>
            </a:solidFill>
          </a:ln>
        </p:spPr>
      </p:pic>
      <p:pic>
        <p:nvPicPr>
          <p:cNvPr id="24" name="图片 23"/>
          <p:cNvPicPr>
            <a:picLocks noChangeAspect="1"/>
          </p:cNvPicPr>
          <p:nvPr/>
        </p:nvPicPr>
        <p:blipFill>
          <a:blip r:embed="rId4"/>
          <a:stretch>
            <a:fillRect/>
          </a:stretch>
        </p:blipFill>
        <p:spPr bwMode="gray">
          <a:xfrm>
            <a:off x="4169607" y="2416113"/>
            <a:ext cx="3418821" cy="3761811"/>
          </a:xfrm>
          <a:prstGeom prst="rect">
            <a:avLst/>
          </a:prstGeom>
          <a:noFill/>
          <a:ln w="12700">
            <a:solidFill>
              <a:schemeClr val="bg1">
                <a:lumMod val="85000"/>
              </a:schemeClr>
            </a:solidFill>
          </a:ln>
        </p:spPr>
      </p:pic>
      <p:pic>
        <p:nvPicPr>
          <p:cNvPr id="25" name="图片 42"/>
          <p:cNvPicPr>
            <a:picLocks noChangeAspect="1"/>
          </p:cNvPicPr>
          <p:nvPr/>
        </p:nvPicPr>
        <p:blipFill>
          <a:blip r:embed="rId5"/>
          <a:stretch>
            <a:fillRect/>
          </a:stretch>
        </p:blipFill>
        <p:spPr bwMode="gray">
          <a:xfrm>
            <a:off x="8139377" y="2416113"/>
            <a:ext cx="3460407" cy="3761812"/>
          </a:xfrm>
          <a:prstGeom prst="rect">
            <a:avLst/>
          </a:prstGeom>
          <a:noFill/>
          <a:ln w="12700">
            <a:solidFill>
              <a:schemeClr val="bg1">
                <a:lumMod val="85000"/>
              </a:schemeClr>
            </a:solidFill>
          </a:ln>
        </p:spPr>
      </p:pic>
      <p:sp>
        <p:nvSpPr>
          <p:cNvPr id="22" name="燕尾形 21"/>
          <p:cNvSpPr/>
          <p:nvPr/>
        </p:nvSpPr>
        <p:spPr bwMode="gray">
          <a:xfrm>
            <a:off x="8322258" y="86139"/>
            <a:ext cx="1188000" cy="216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chemeClr val="bg1"/>
                </a:solidFill>
                <a:latin typeface="Huawei Sans" panose="020C0503030203020204" pitchFamily="34" charset="0"/>
              </a:rPr>
              <a:t>Visualization</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燕尾形 22"/>
          <p:cNvSpPr/>
          <p:nvPr/>
        </p:nvSpPr>
        <p:spPr bwMode="gray">
          <a:xfrm>
            <a:off x="10561088" y="86139"/>
            <a:ext cx="1188000"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Optimization</a:t>
            </a:r>
            <a:endParaRPr lang="en-US" sz="1200" dirty="0">
              <a:latin typeface="Huawei Sans" panose="020C0503030203020204" pitchFamily="34" charset="0"/>
            </a:endParaRPr>
          </a:p>
        </p:txBody>
      </p:sp>
      <p:sp>
        <p:nvSpPr>
          <p:cNvPr id="26" name="燕尾形 25"/>
          <p:cNvSpPr/>
          <p:nvPr/>
        </p:nvSpPr>
        <p:spPr bwMode="gray">
          <a:xfrm>
            <a:off x="9441673" y="86139"/>
            <a:ext cx="1188000"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Analysis</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五边形 26"/>
          <p:cNvSpPr/>
          <p:nvPr/>
        </p:nvSpPr>
        <p:spPr bwMode="gray">
          <a:xfrm>
            <a:off x="7202843" y="86139"/>
            <a:ext cx="1188000" cy="216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Telemetry</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588734024"/>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Individual and Group Issue Analysis</a:t>
            </a:r>
            <a:endParaRPr lang="en-US" altLang="zh-CN" dirty="0">
              <a:sym typeface="Huawei Sans" panose="020C0503030203020204" pitchFamily="34" charset="0"/>
            </a:endParaRPr>
          </a:p>
        </p:txBody>
      </p:sp>
      <p:sp>
        <p:nvSpPr>
          <p:cNvPr id="3" name="文本框 146"/>
          <p:cNvSpPr txBox="1"/>
          <p:nvPr/>
        </p:nvSpPr>
        <p:spPr bwMode="gray">
          <a:xfrm>
            <a:off x="922235" y="961467"/>
            <a:ext cx="10369350" cy="1363548"/>
          </a:xfrm>
          <a:prstGeom prst="rect">
            <a:avLst/>
          </a:prstGeom>
          <a:noFill/>
        </p:spPr>
        <p:txBody>
          <a:bodyPr wrap="square">
            <a:noAutofit/>
          </a:bodyPr>
          <a:lstStyle/>
          <a:p>
            <a:pPr defTabSz="1217566" eaLnBrk="0" fontAlgn="ctr" hangingPunct="0">
              <a:lnSpc>
                <a:spcPct val="150000"/>
              </a:lnSpc>
              <a:spcBef>
                <a:spcPct val="0"/>
              </a:spcBef>
              <a:spcAft>
                <a:spcPct val="0"/>
              </a:spcAft>
              <a:buClr>
                <a:srgbClr val="CC9900"/>
              </a:buClr>
              <a:defRPr/>
            </a:pPr>
            <a:r>
              <a:rPr lang="en-US" sz="1400" b="1" dirty="0" smtClean="0">
                <a:latin typeface="Huawei Sans" panose="020C0503030203020204" pitchFamily="34" charset="0"/>
              </a:rPr>
              <a:t>During campus network O&amp;M, administrators encounter the following types of issues:</a:t>
            </a:r>
            <a:endParaRPr lang="en-US" altLang="zh-CN" sz="1400" b="1" kern="0" dirty="0" smtClean="0">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66700" indent="-266700" defTabSz="914400" fontAlgn="ctr">
              <a:lnSpc>
                <a:spcPct val="150000"/>
              </a:lnSpc>
              <a:buFont typeface="+mj-lt"/>
              <a:buAutoNum type="arabicPeriod"/>
              <a:defRPr/>
            </a:pPr>
            <a:r>
              <a:rPr lang="en-US" sz="1400" b="1" dirty="0" smtClean="0">
                <a:latin typeface="Huawei Sans" panose="020C0503030203020204" pitchFamily="34" charset="0"/>
              </a:rPr>
              <a:t>Individual issues: </a:t>
            </a:r>
            <a:r>
              <a:rPr lang="en-US" sz="1400" dirty="0" smtClean="0">
                <a:latin typeface="Huawei Sans" panose="020C0503030203020204" pitchFamily="34" charset="0"/>
              </a:rPr>
              <a:t>for example, access failures caused by incorrect client configurations.</a:t>
            </a:r>
            <a:endParaRPr lang="en-US" altLang="zh-CN" sz="1400" kern="0" dirty="0" smtClean="0">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66700" indent="-266700" defTabSz="914400" fontAlgn="ctr">
              <a:lnSpc>
                <a:spcPct val="150000"/>
              </a:lnSpc>
              <a:buFont typeface="+mj-lt"/>
              <a:buAutoNum type="arabicPeriod"/>
              <a:defRPr/>
            </a:pPr>
            <a:r>
              <a:rPr lang="en-US" sz="1400" b="1" dirty="0" smtClean="0">
                <a:latin typeface="Huawei Sans" panose="020C0503030203020204" pitchFamily="34" charset="0"/>
              </a:rPr>
              <a:t>Group issues: </a:t>
            </a:r>
            <a:r>
              <a:rPr lang="en-US" sz="1400" dirty="0" smtClean="0">
                <a:latin typeface="Huawei Sans" panose="020C0503030203020204" pitchFamily="34" charset="0"/>
              </a:rPr>
              <a:t>for example, group authentication failures caused by authentication server faults and group weak-signal coverage issues caused by insufficient AP coverage.</a:t>
            </a:r>
            <a:endParaRPr lang="en-US" altLang="zh-CN" sz="1400" kern="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 name="圆角矩形 3"/>
          <p:cNvSpPr/>
          <p:nvPr/>
        </p:nvSpPr>
        <p:spPr bwMode="gray">
          <a:xfrm>
            <a:off x="911226" y="2757593"/>
            <a:ext cx="10365802" cy="1447661"/>
          </a:xfrm>
          <a:prstGeom prst="roundRect">
            <a:avLst>
              <a:gd name="adj" fmla="val 0"/>
            </a:avLst>
          </a:prstGeom>
          <a:solidFill>
            <a:schemeClr val="bg1">
              <a:lumMod val="95000"/>
            </a:schemeClr>
          </a:solidFill>
          <a:ln w="6350" cap="flat" cmpd="sng" algn="ctr">
            <a:noFill/>
            <a:prstDash val="dash"/>
          </a:ln>
          <a:effectLst/>
        </p:spPr>
        <p:txBody>
          <a:bodyPr lIns="182823" tIns="91411" rIns="182823" bIns="91411" rtlCol="0" anchor="ctr"/>
          <a:lstStyle/>
          <a:p>
            <a:pPr marL="0" marR="0" lvl="0" indent="0" algn="ctr" defTabSz="1218906" eaLnBrk="1" fontAlgn="ctr" latinLnBrk="0" hangingPunct="1">
              <a:lnSpc>
                <a:spcPct val="100000"/>
              </a:lnSpc>
              <a:spcBef>
                <a:spcPts val="0"/>
              </a:spcBef>
              <a:spcAft>
                <a:spcPts val="0"/>
              </a:spcAft>
              <a:buClrTx/>
              <a:buSzTx/>
              <a:buFontTx/>
              <a:buNone/>
              <a:tabLst/>
              <a:defRPr/>
            </a:pPr>
            <a:endParaRPr kumimoji="0" lang="en-US" altLang="zh-CN" sz="16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 name="同侧圆角矩形 4"/>
          <p:cNvSpPr/>
          <p:nvPr/>
        </p:nvSpPr>
        <p:spPr bwMode="gray">
          <a:xfrm>
            <a:off x="911226" y="2367662"/>
            <a:ext cx="3098245" cy="338554"/>
          </a:xfrm>
          <a:prstGeom prst="round2SameRect">
            <a:avLst>
              <a:gd name="adj1" fmla="val 0"/>
              <a:gd name="adj2" fmla="val 0"/>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Solution to individual issues</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矩形 5"/>
          <p:cNvSpPr>
            <a:spLocks noChangeArrowheads="1"/>
          </p:cNvSpPr>
          <p:nvPr/>
        </p:nvSpPr>
        <p:spPr bwMode="gray">
          <a:xfrm>
            <a:off x="4504602" y="2968750"/>
            <a:ext cx="6757006" cy="1061829"/>
          </a:xfrm>
          <a:prstGeom prst="rect">
            <a:avLst/>
          </a:prstGeom>
          <a:noFill/>
          <a:ln w="9525">
            <a:noFill/>
            <a:miter lim="800000"/>
            <a:headEnd/>
            <a:tailEnd/>
          </a:ln>
        </p:spPr>
        <p:txBody>
          <a:bodyPr wrap="square" anchor="ctr">
            <a:spAutoFit/>
          </a:bodyPr>
          <a:lstStyle/>
          <a:p>
            <a:pPr marL="266700" indent="-266700" defTabSz="1218906" fontAlgn="ctr">
              <a:lnSpc>
                <a:spcPct val="150000"/>
              </a:lnSpc>
              <a:buFont typeface="+mj-lt"/>
              <a:buAutoNum type="arabicPeriod"/>
            </a:pPr>
            <a:r>
              <a:rPr lang="en-US" sz="1400" dirty="0" smtClean="0">
                <a:solidFill>
                  <a:prstClr val="black"/>
                </a:solidFill>
                <a:latin typeface="Huawei Sans" panose="020C0503030203020204" pitchFamily="34" charset="0"/>
              </a:rPr>
              <a:t>Per-metric: second-level data collection and exception detection</a:t>
            </a:r>
            <a:r>
              <a:rPr lang="en-US" sz="1400" dirty="0">
                <a:solidFill>
                  <a:prstClr val="black"/>
                </a:solidFill>
                <a:latin typeface="Huawei Sans" panose="020C0503030203020204" pitchFamily="34" charset="0"/>
              </a:rPr>
              <a:t>.</a:t>
            </a:r>
            <a:endParaRPr lang="en-US" altLang="zh-CN" sz="14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66700" indent="-266700" defTabSz="1218906" fontAlgn="ctr">
              <a:lnSpc>
                <a:spcPct val="150000"/>
              </a:lnSpc>
              <a:buFont typeface="+mj-lt"/>
              <a:buAutoNum type="arabicPeriod"/>
            </a:pPr>
            <a:r>
              <a:rPr lang="en-US" sz="1400" dirty="0" smtClean="0">
                <a:solidFill>
                  <a:prstClr val="black"/>
                </a:solidFill>
                <a:latin typeface="Huawei Sans" panose="020C0503030203020204" pitchFamily="34" charset="0"/>
              </a:rPr>
              <a:t>Per-client: protocol-level access process analysis, client journey playback and experience analysis, and audio/video application quality perception.</a:t>
            </a:r>
            <a:endPar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 name="圆角矩形 6"/>
          <p:cNvSpPr/>
          <p:nvPr/>
        </p:nvSpPr>
        <p:spPr bwMode="gray">
          <a:xfrm>
            <a:off x="911226" y="4697777"/>
            <a:ext cx="10358671" cy="1457602"/>
          </a:xfrm>
          <a:prstGeom prst="roundRect">
            <a:avLst>
              <a:gd name="adj" fmla="val 0"/>
            </a:avLst>
          </a:prstGeom>
          <a:solidFill>
            <a:schemeClr val="bg1">
              <a:lumMod val="95000"/>
            </a:schemeClr>
          </a:solidFill>
          <a:ln w="6350" cap="flat" cmpd="sng" algn="ctr">
            <a:noFill/>
            <a:prstDash val="dash"/>
          </a:ln>
          <a:effectLst/>
        </p:spPr>
        <p:txBody>
          <a:bodyPr lIns="182823" tIns="91411" rIns="182823" bIns="91411" rtlCol="0" anchor="ctr"/>
          <a:lstStyle/>
          <a:p>
            <a:pPr marL="0" marR="0" lvl="0" indent="0" algn="ctr" defTabSz="1218906" eaLnBrk="1" fontAlgn="ctr" latinLnBrk="0" hangingPunct="1">
              <a:lnSpc>
                <a:spcPct val="100000"/>
              </a:lnSpc>
              <a:spcBef>
                <a:spcPts val="0"/>
              </a:spcBef>
              <a:spcAft>
                <a:spcPts val="0"/>
              </a:spcAft>
              <a:buClrTx/>
              <a:buSzTx/>
              <a:buFontTx/>
              <a:buNone/>
              <a:tabLst/>
              <a:defRPr/>
            </a:pPr>
            <a:endParaRPr kumimoji="0" lang="en-US" altLang="zh-CN" sz="16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 name="433009304"/>
          <p:cNvSpPr/>
          <p:nvPr/>
        </p:nvSpPr>
        <p:spPr bwMode="gray">
          <a:xfrm>
            <a:off x="911226" y="4327854"/>
            <a:ext cx="3098245" cy="307777"/>
          </a:xfrm>
          <a:prstGeom prst="round2SameRect">
            <a:avLst>
              <a:gd name="adj1" fmla="val 0"/>
              <a:gd name="adj2" fmla="val 0"/>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Solution to group issues</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矩形 8"/>
          <p:cNvSpPr>
            <a:spLocks noChangeArrowheads="1"/>
          </p:cNvSpPr>
          <p:nvPr/>
        </p:nvSpPr>
        <p:spPr bwMode="gray">
          <a:xfrm>
            <a:off x="4504602" y="5039964"/>
            <a:ext cx="6785210" cy="605294"/>
          </a:xfrm>
          <a:prstGeom prst="rect">
            <a:avLst/>
          </a:prstGeom>
          <a:noFill/>
          <a:ln w="9525">
            <a:noFill/>
            <a:miter lim="800000"/>
            <a:headEnd/>
            <a:tailEnd/>
          </a:ln>
        </p:spPr>
        <p:txBody>
          <a:bodyPr wrap="square" anchor="ctr">
            <a:spAutoFit/>
          </a:bodyPr>
          <a:lstStyle/>
          <a:p>
            <a:pPr defTabSz="1218906" fontAlgn="ctr">
              <a:lnSpc>
                <a:spcPts val="2000"/>
              </a:lnSpc>
            </a:pPr>
            <a:r>
              <a:rPr lang="en-US" sz="1400" dirty="0" smtClean="0">
                <a:solidFill>
                  <a:prstClr val="black"/>
                </a:solidFill>
                <a:latin typeface="Huawei Sans" panose="020C0503030203020204" pitchFamily="34" charset="0"/>
              </a:rPr>
              <a:t>Identification of four types of issues: intelligently identifies connectivity, air interface performance, roaming, and device issues.</a:t>
            </a:r>
            <a:endPar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10" name="组合 9">
            <a:extLst>
              <a:ext uri="{FF2B5EF4-FFF2-40B4-BE49-F238E27FC236}">
                <a16:creationId xmlns="" xmlns:a16="http://schemas.microsoft.com/office/drawing/2014/main" id="{07771919-29BA-4F84-A108-95F68658FD60}"/>
              </a:ext>
            </a:extLst>
          </p:cNvPr>
          <p:cNvGrpSpPr/>
          <p:nvPr/>
        </p:nvGrpSpPr>
        <p:grpSpPr bwMode="black">
          <a:xfrm>
            <a:off x="1271464" y="2997944"/>
            <a:ext cx="118198" cy="256412"/>
            <a:chOff x="329220" y="2244206"/>
            <a:chExt cx="128499" cy="256412"/>
          </a:xfrm>
        </p:grpSpPr>
        <p:sp>
          <p:nvSpPr>
            <p:cNvPr id="11" name="Freeform 15">
              <a:extLst>
                <a:ext uri="{FF2B5EF4-FFF2-40B4-BE49-F238E27FC236}">
                  <a16:creationId xmlns="" xmlns:a16="http://schemas.microsoft.com/office/drawing/2014/main" id="{C0E50A3E-8EAA-43E2-B53D-5CFEC687DEBB}"/>
                </a:ext>
              </a:extLst>
            </p:cNvPr>
            <p:cNvSpPr>
              <a:spLocks/>
            </p:cNvSpPr>
            <p:nvPr/>
          </p:nvSpPr>
          <p:spPr bwMode="black">
            <a:xfrm>
              <a:off x="329220" y="2300106"/>
              <a:ext cx="128499" cy="200512"/>
            </a:xfrm>
            <a:custGeom>
              <a:avLst/>
              <a:gdLst>
                <a:gd name="T0" fmla="*/ 0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7 w 21"/>
                <a:gd name="T19" fmla="*/ 39 h 39"/>
                <a:gd name="T20" fmla="*/ 7 w 21"/>
                <a:gd name="T21" fmla="*/ 39 h 39"/>
                <a:gd name="T22" fmla="*/ 10 w 21"/>
                <a:gd name="T23" fmla="*/ 37 h 39"/>
                <a:gd name="T24" fmla="*/ 10 w 21"/>
                <a:gd name="T25" fmla="*/ 20 h 39"/>
                <a:gd name="T26" fmla="*/ 11 w 21"/>
                <a:gd name="T27" fmla="*/ 20 h 39"/>
                <a:gd name="T28" fmla="*/ 11 w 21"/>
                <a:gd name="T29" fmla="*/ 37 h 39"/>
                <a:gd name="T30" fmla="*/ 13 w 21"/>
                <a:gd name="T31" fmla="*/ 39 h 39"/>
                <a:gd name="T32" fmla="*/ 13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0 w 21"/>
                <a:gd name="T53" fmla="*/ 12 h 39"/>
                <a:gd name="T54" fmla="*/ 18 w 21"/>
                <a:gd name="T55" fmla="*/ 2 h 39"/>
                <a:gd name="T56" fmla="*/ 14 w 21"/>
                <a:gd name="T57" fmla="*/ 0 h 39"/>
                <a:gd name="T58" fmla="*/ 10 w 21"/>
                <a:gd name="T59" fmla="*/ 0 h 39"/>
                <a:gd name="T60" fmla="*/ 6 w 21"/>
                <a:gd name="T61" fmla="*/ 0 h 39"/>
                <a:gd name="T62" fmla="*/ 3 w 21"/>
                <a:gd name="T63" fmla="*/ 2 h 39"/>
                <a:gd name="T64" fmla="*/ 0 w 21"/>
                <a:gd name="T65" fmla="*/ 12 h 39"/>
                <a:gd name="T66" fmla="*/ 0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0" y="18"/>
                  </a:moveTo>
                  <a:cubicBezTo>
                    <a:pt x="1" y="19"/>
                    <a:pt x="1" y="20"/>
                    <a:pt x="2" y="20"/>
                  </a:cubicBezTo>
                  <a:cubicBezTo>
                    <a:pt x="3" y="20"/>
                    <a:pt x="4" y="19"/>
                    <a:pt x="4" y="18"/>
                  </a:cubicBezTo>
                  <a:cubicBezTo>
                    <a:pt x="4" y="18"/>
                    <a:pt x="3" y="15"/>
                    <a:pt x="4" y="12"/>
                  </a:cubicBezTo>
                  <a:cubicBezTo>
                    <a:pt x="4" y="9"/>
                    <a:pt x="4"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9" y="20"/>
                  </a:cubicBezTo>
                  <a:cubicBezTo>
                    <a:pt x="20" y="20"/>
                    <a:pt x="20" y="19"/>
                    <a:pt x="20" y="18"/>
                  </a:cubicBezTo>
                  <a:cubicBezTo>
                    <a:pt x="20" y="18"/>
                    <a:pt x="21" y="14"/>
                    <a:pt x="20" y="12"/>
                  </a:cubicBezTo>
                  <a:cubicBezTo>
                    <a:pt x="20" y="4"/>
                    <a:pt x="18" y="2"/>
                    <a:pt x="18" y="2"/>
                  </a:cubicBezTo>
                  <a:cubicBezTo>
                    <a:pt x="17" y="1"/>
                    <a:pt x="15" y="1"/>
                    <a:pt x="14" y="0"/>
                  </a:cubicBezTo>
                  <a:cubicBezTo>
                    <a:pt x="14" y="0"/>
                    <a:pt x="11" y="0"/>
                    <a:pt x="10" y="0"/>
                  </a:cubicBezTo>
                  <a:cubicBezTo>
                    <a:pt x="9" y="0"/>
                    <a:pt x="7" y="0"/>
                    <a:pt x="6" y="0"/>
                  </a:cubicBezTo>
                  <a:cubicBezTo>
                    <a:pt x="5" y="1"/>
                    <a:pt x="4" y="1"/>
                    <a:pt x="3" y="2"/>
                  </a:cubicBezTo>
                  <a:cubicBezTo>
                    <a:pt x="2" y="2"/>
                    <a:pt x="1" y="4"/>
                    <a:pt x="0" y="12"/>
                  </a:cubicBezTo>
                  <a:cubicBezTo>
                    <a:pt x="0" y="14"/>
                    <a:pt x="0" y="18"/>
                    <a:pt x="0" y="18"/>
                  </a:cubicBezTo>
                </a:path>
              </a:pathLst>
            </a:custGeom>
            <a:solidFill>
              <a:srgbClr val="C0504D"/>
            </a:solidFill>
            <a:ln>
              <a:noFill/>
            </a:ln>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 name="Oval 16">
              <a:extLst>
                <a:ext uri="{FF2B5EF4-FFF2-40B4-BE49-F238E27FC236}">
                  <a16:creationId xmlns="" xmlns:a16="http://schemas.microsoft.com/office/drawing/2014/main" id="{E7D1A3D8-D5BA-4779-A780-361700E46E86}"/>
                </a:ext>
              </a:extLst>
            </p:cNvPr>
            <p:cNvSpPr>
              <a:spLocks noChangeArrowheads="1"/>
            </p:cNvSpPr>
            <p:nvPr/>
          </p:nvSpPr>
          <p:spPr bwMode="black">
            <a:xfrm>
              <a:off x="360983" y="2244206"/>
              <a:ext cx="60640" cy="51039"/>
            </a:xfrm>
            <a:prstGeom prst="ellipse">
              <a:avLst/>
            </a:prstGeom>
            <a:solidFill>
              <a:srgbClr val="C0504D"/>
            </a:solidFill>
            <a:ln>
              <a:noFill/>
            </a:ln>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3" name="组合 12">
            <a:extLst>
              <a:ext uri="{FF2B5EF4-FFF2-40B4-BE49-F238E27FC236}">
                <a16:creationId xmlns="" xmlns:a16="http://schemas.microsoft.com/office/drawing/2014/main" id="{DB25A4B8-9E5D-4864-880B-A9518AD5BB11}"/>
              </a:ext>
            </a:extLst>
          </p:cNvPr>
          <p:cNvGrpSpPr/>
          <p:nvPr/>
        </p:nvGrpSpPr>
        <p:grpSpPr bwMode="gray">
          <a:xfrm>
            <a:off x="1403907" y="2997944"/>
            <a:ext cx="118198" cy="256412"/>
            <a:chOff x="506809" y="2244206"/>
            <a:chExt cx="128499" cy="256412"/>
          </a:xfrm>
        </p:grpSpPr>
        <p:sp>
          <p:nvSpPr>
            <p:cNvPr id="14" name="Freeform 19">
              <a:extLst>
                <a:ext uri="{FF2B5EF4-FFF2-40B4-BE49-F238E27FC236}">
                  <a16:creationId xmlns="" xmlns:a16="http://schemas.microsoft.com/office/drawing/2014/main" id="{FD4D6DDD-11B5-4147-A518-8A65A8DF77C1}"/>
                </a:ext>
              </a:extLst>
            </p:cNvPr>
            <p:cNvSpPr>
              <a:spLocks/>
            </p:cNvSpPr>
            <p:nvPr/>
          </p:nvSpPr>
          <p:spPr bwMode="gray">
            <a:xfrm>
              <a:off x="506809" y="2300106"/>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 name="Oval 20">
              <a:extLst>
                <a:ext uri="{FF2B5EF4-FFF2-40B4-BE49-F238E27FC236}">
                  <a16:creationId xmlns="" xmlns:a16="http://schemas.microsoft.com/office/drawing/2014/main" id="{9CF2612A-7A11-4C4F-A72C-C43E78D0DC24}"/>
                </a:ext>
              </a:extLst>
            </p:cNvPr>
            <p:cNvSpPr>
              <a:spLocks noChangeArrowheads="1"/>
            </p:cNvSpPr>
            <p:nvPr/>
          </p:nvSpPr>
          <p:spPr bwMode="gray">
            <a:xfrm>
              <a:off x="537128" y="2244206"/>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6" name="组合 15">
            <a:extLst>
              <a:ext uri="{FF2B5EF4-FFF2-40B4-BE49-F238E27FC236}">
                <a16:creationId xmlns="" xmlns:a16="http://schemas.microsoft.com/office/drawing/2014/main" id="{202DEABF-3D55-44F6-8FCD-8ED9E6485203}"/>
              </a:ext>
            </a:extLst>
          </p:cNvPr>
          <p:cNvGrpSpPr/>
          <p:nvPr/>
        </p:nvGrpSpPr>
        <p:grpSpPr bwMode="gray">
          <a:xfrm>
            <a:off x="1536350" y="2997944"/>
            <a:ext cx="118198" cy="256412"/>
            <a:chOff x="684397" y="2244206"/>
            <a:chExt cx="128499" cy="256412"/>
          </a:xfrm>
        </p:grpSpPr>
        <p:sp>
          <p:nvSpPr>
            <p:cNvPr id="17" name="Freeform 23">
              <a:extLst>
                <a:ext uri="{FF2B5EF4-FFF2-40B4-BE49-F238E27FC236}">
                  <a16:creationId xmlns="" xmlns:a16="http://schemas.microsoft.com/office/drawing/2014/main" id="{BF6FDBE3-5F78-4B6E-8D88-30511C1D5736}"/>
                </a:ext>
              </a:extLst>
            </p:cNvPr>
            <p:cNvSpPr>
              <a:spLocks/>
            </p:cNvSpPr>
            <p:nvPr/>
          </p:nvSpPr>
          <p:spPr bwMode="gray">
            <a:xfrm>
              <a:off x="684397" y="2300106"/>
              <a:ext cx="128499" cy="200512"/>
            </a:xfrm>
            <a:custGeom>
              <a:avLst/>
              <a:gdLst>
                <a:gd name="T0" fmla="*/ 1 w 21"/>
                <a:gd name="T1" fmla="*/ 18 h 39"/>
                <a:gd name="T2" fmla="*/ 3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8 w 21"/>
                <a:gd name="T45" fmla="*/ 12 h 39"/>
                <a:gd name="T46" fmla="*/ 17 w 21"/>
                <a:gd name="T47" fmla="*/ 18 h 39"/>
                <a:gd name="T48" fmla="*/ 19 w 21"/>
                <a:gd name="T49" fmla="*/ 20 h 39"/>
                <a:gd name="T50" fmla="*/ 21 w 21"/>
                <a:gd name="T51" fmla="*/ 18 h 39"/>
                <a:gd name="T52" fmla="*/ 21 w 21"/>
                <a:gd name="T53" fmla="*/ 12 h 39"/>
                <a:gd name="T54" fmla="*/ 18 w 21"/>
                <a:gd name="T55" fmla="*/ 2 h 39"/>
                <a:gd name="T56" fmla="*/ 15 w 21"/>
                <a:gd name="T57" fmla="*/ 0 h 39"/>
                <a:gd name="T58" fmla="*/ 11 w 21"/>
                <a:gd name="T59" fmla="*/ 0 h 39"/>
                <a:gd name="T60" fmla="*/ 7 w 21"/>
                <a:gd name="T61" fmla="*/ 0 h 39"/>
                <a:gd name="T62" fmla="*/ 3 w 21"/>
                <a:gd name="T63" fmla="*/ 2 h 39"/>
                <a:gd name="T64" fmla="*/ 1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3"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3"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7" y="6"/>
                    <a:pt x="17" y="9"/>
                    <a:pt x="18" y="12"/>
                  </a:cubicBezTo>
                  <a:cubicBezTo>
                    <a:pt x="18" y="15"/>
                    <a:pt x="17" y="18"/>
                    <a:pt x="17" y="18"/>
                  </a:cubicBezTo>
                  <a:cubicBezTo>
                    <a:pt x="17" y="19"/>
                    <a:pt x="18" y="20"/>
                    <a:pt x="19" y="20"/>
                  </a:cubicBezTo>
                  <a:cubicBezTo>
                    <a:pt x="20" y="20"/>
                    <a:pt x="20" y="19"/>
                    <a:pt x="21" y="18"/>
                  </a:cubicBezTo>
                  <a:cubicBezTo>
                    <a:pt x="21" y="18"/>
                    <a:pt x="21" y="14"/>
                    <a:pt x="21" y="12"/>
                  </a:cubicBezTo>
                  <a:cubicBezTo>
                    <a:pt x="20" y="4"/>
                    <a:pt x="19" y="2"/>
                    <a:pt x="18" y="2"/>
                  </a:cubicBezTo>
                  <a:cubicBezTo>
                    <a:pt x="17" y="1"/>
                    <a:pt x="16" y="1"/>
                    <a:pt x="15" y="0"/>
                  </a:cubicBezTo>
                  <a:cubicBezTo>
                    <a:pt x="14" y="0"/>
                    <a:pt x="12" y="0"/>
                    <a:pt x="11" y="0"/>
                  </a:cubicBezTo>
                  <a:cubicBezTo>
                    <a:pt x="10" y="0"/>
                    <a:pt x="7" y="0"/>
                    <a:pt x="7" y="0"/>
                  </a:cubicBezTo>
                  <a:cubicBezTo>
                    <a:pt x="6" y="1"/>
                    <a:pt x="4" y="1"/>
                    <a:pt x="3" y="2"/>
                  </a:cubicBezTo>
                  <a:cubicBezTo>
                    <a:pt x="3" y="2"/>
                    <a:pt x="1" y="4"/>
                    <a:pt x="1"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8" name="Oval 24">
              <a:extLst>
                <a:ext uri="{FF2B5EF4-FFF2-40B4-BE49-F238E27FC236}">
                  <a16:creationId xmlns="" xmlns:a16="http://schemas.microsoft.com/office/drawing/2014/main" id="{0E246011-0105-4EA4-8C82-FC51C748C5BD}"/>
                </a:ext>
              </a:extLst>
            </p:cNvPr>
            <p:cNvSpPr>
              <a:spLocks noChangeArrowheads="1"/>
            </p:cNvSpPr>
            <p:nvPr/>
          </p:nvSpPr>
          <p:spPr bwMode="gray">
            <a:xfrm>
              <a:off x="721935" y="2244206"/>
              <a:ext cx="60640"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9" name="组合 18">
            <a:extLst>
              <a:ext uri="{FF2B5EF4-FFF2-40B4-BE49-F238E27FC236}">
                <a16:creationId xmlns="" xmlns:a16="http://schemas.microsoft.com/office/drawing/2014/main" id="{B7BF07FD-8F7C-4965-A0C8-339ED4A5F586}"/>
              </a:ext>
            </a:extLst>
          </p:cNvPr>
          <p:cNvGrpSpPr/>
          <p:nvPr/>
        </p:nvGrpSpPr>
        <p:grpSpPr bwMode="gray">
          <a:xfrm>
            <a:off x="1668792" y="2997944"/>
            <a:ext cx="112886" cy="256412"/>
            <a:chOff x="867760" y="2244206"/>
            <a:chExt cx="122724" cy="256412"/>
          </a:xfrm>
        </p:grpSpPr>
        <p:sp>
          <p:nvSpPr>
            <p:cNvPr id="20" name="Freeform 27">
              <a:extLst>
                <a:ext uri="{FF2B5EF4-FFF2-40B4-BE49-F238E27FC236}">
                  <a16:creationId xmlns="" xmlns:a16="http://schemas.microsoft.com/office/drawing/2014/main" id="{2F4146EA-9353-4D35-94B3-A0C1438887C3}"/>
                </a:ext>
              </a:extLst>
            </p:cNvPr>
            <p:cNvSpPr>
              <a:spLocks/>
            </p:cNvSpPr>
            <p:nvPr/>
          </p:nvSpPr>
          <p:spPr bwMode="gray">
            <a:xfrm>
              <a:off x="867760" y="2300106"/>
              <a:ext cx="122724" cy="200512"/>
            </a:xfrm>
            <a:custGeom>
              <a:avLst/>
              <a:gdLst>
                <a:gd name="T0" fmla="*/ 0 w 20"/>
                <a:gd name="T1" fmla="*/ 18 h 39"/>
                <a:gd name="T2" fmla="*/ 2 w 20"/>
                <a:gd name="T3" fmla="*/ 20 h 39"/>
                <a:gd name="T4" fmla="*/ 4 w 20"/>
                <a:gd name="T5" fmla="*/ 18 h 39"/>
                <a:gd name="T6" fmla="*/ 3 w 20"/>
                <a:gd name="T7" fmla="*/ 12 h 39"/>
                <a:gd name="T8" fmla="*/ 5 w 20"/>
                <a:gd name="T9" fmla="*/ 6 h 39"/>
                <a:gd name="T10" fmla="*/ 5 w 20"/>
                <a:gd name="T11" fmla="*/ 6 h 39"/>
                <a:gd name="T12" fmla="*/ 5 w 20"/>
                <a:gd name="T13" fmla="*/ 17 h 39"/>
                <a:gd name="T14" fmla="*/ 5 w 20"/>
                <a:gd name="T15" fmla="*/ 18 h 39"/>
                <a:gd name="T16" fmla="*/ 5 w 20"/>
                <a:gd name="T17" fmla="*/ 37 h 39"/>
                <a:gd name="T18" fmla="*/ 7 w 20"/>
                <a:gd name="T19" fmla="*/ 39 h 39"/>
                <a:gd name="T20" fmla="*/ 7 w 20"/>
                <a:gd name="T21" fmla="*/ 39 h 39"/>
                <a:gd name="T22" fmla="*/ 10 w 20"/>
                <a:gd name="T23" fmla="*/ 37 h 39"/>
                <a:gd name="T24" fmla="*/ 10 w 20"/>
                <a:gd name="T25" fmla="*/ 20 h 39"/>
                <a:gd name="T26" fmla="*/ 11 w 20"/>
                <a:gd name="T27" fmla="*/ 20 h 39"/>
                <a:gd name="T28" fmla="*/ 11 w 20"/>
                <a:gd name="T29" fmla="*/ 37 h 39"/>
                <a:gd name="T30" fmla="*/ 13 w 20"/>
                <a:gd name="T31" fmla="*/ 39 h 39"/>
                <a:gd name="T32" fmla="*/ 13 w 20"/>
                <a:gd name="T33" fmla="*/ 39 h 39"/>
                <a:gd name="T34" fmla="*/ 16 w 20"/>
                <a:gd name="T35" fmla="*/ 37 h 39"/>
                <a:gd name="T36" fmla="*/ 16 w 20"/>
                <a:gd name="T37" fmla="*/ 18 h 39"/>
                <a:gd name="T38" fmla="*/ 16 w 20"/>
                <a:gd name="T39" fmla="*/ 17 h 39"/>
                <a:gd name="T40" fmla="*/ 16 w 20"/>
                <a:gd name="T41" fmla="*/ 6 h 39"/>
                <a:gd name="T42" fmla="*/ 16 w 20"/>
                <a:gd name="T43" fmla="*/ 6 h 39"/>
                <a:gd name="T44" fmla="*/ 17 w 20"/>
                <a:gd name="T45" fmla="*/ 12 h 39"/>
                <a:gd name="T46" fmla="*/ 17 w 20"/>
                <a:gd name="T47" fmla="*/ 18 h 39"/>
                <a:gd name="T48" fmla="*/ 18 w 20"/>
                <a:gd name="T49" fmla="*/ 20 h 39"/>
                <a:gd name="T50" fmla="*/ 20 w 20"/>
                <a:gd name="T51" fmla="*/ 18 h 39"/>
                <a:gd name="T52" fmla="*/ 20 w 20"/>
                <a:gd name="T53" fmla="*/ 12 h 39"/>
                <a:gd name="T54" fmla="*/ 18 w 20"/>
                <a:gd name="T55" fmla="*/ 2 h 39"/>
                <a:gd name="T56" fmla="*/ 14 w 20"/>
                <a:gd name="T57" fmla="*/ 0 h 39"/>
                <a:gd name="T58" fmla="*/ 10 w 20"/>
                <a:gd name="T59" fmla="*/ 0 h 39"/>
                <a:gd name="T60" fmla="*/ 6 w 20"/>
                <a:gd name="T61" fmla="*/ 0 h 39"/>
                <a:gd name="T62" fmla="*/ 3 w 20"/>
                <a:gd name="T63" fmla="*/ 2 h 39"/>
                <a:gd name="T64" fmla="*/ 0 w 20"/>
                <a:gd name="T65" fmla="*/ 12 h 39"/>
                <a:gd name="T66" fmla="*/ 0 w 20"/>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 h="39">
                  <a:moveTo>
                    <a:pt x="0" y="18"/>
                  </a:moveTo>
                  <a:cubicBezTo>
                    <a:pt x="0" y="19"/>
                    <a:pt x="1" y="20"/>
                    <a:pt x="2" y="20"/>
                  </a:cubicBezTo>
                  <a:cubicBezTo>
                    <a:pt x="3" y="20"/>
                    <a:pt x="4" y="19"/>
                    <a:pt x="4" y="18"/>
                  </a:cubicBezTo>
                  <a:cubicBezTo>
                    <a:pt x="4" y="18"/>
                    <a:pt x="3" y="15"/>
                    <a:pt x="3" y="12"/>
                  </a:cubicBezTo>
                  <a:cubicBezTo>
                    <a:pt x="4" y="9"/>
                    <a:pt x="4"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8"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4"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8" y="20"/>
                  </a:cubicBezTo>
                  <a:cubicBezTo>
                    <a:pt x="20" y="20"/>
                    <a:pt x="20" y="19"/>
                    <a:pt x="20" y="18"/>
                  </a:cubicBezTo>
                  <a:cubicBezTo>
                    <a:pt x="20" y="18"/>
                    <a:pt x="20" y="14"/>
                    <a:pt x="20" y="12"/>
                  </a:cubicBezTo>
                  <a:cubicBezTo>
                    <a:pt x="20" y="4"/>
                    <a:pt x="18" y="2"/>
                    <a:pt x="18" y="2"/>
                  </a:cubicBezTo>
                  <a:cubicBezTo>
                    <a:pt x="17" y="1"/>
                    <a:pt x="15" y="1"/>
                    <a:pt x="14" y="0"/>
                  </a:cubicBezTo>
                  <a:cubicBezTo>
                    <a:pt x="14" y="0"/>
                    <a:pt x="11" y="0"/>
                    <a:pt x="10" y="0"/>
                  </a:cubicBezTo>
                  <a:cubicBezTo>
                    <a:pt x="9" y="0"/>
                    <a:pt x="7" y="0"/>
                    <a:pt x="6" y="0"/>
                  </a:cubicBezTo>
                  <a:cubicBezTo>
                    <a:pt x="5" y="1"/>
                    <a:pt x="3" y="1"/>
                    <a:pt x="3" y="2"/>
                  </a:cubicBezTo>
                  <a:cubicBezTo>
                    <a:pt x="2" y="2"/>
                    <a:pt x="0" y="4"/>
                    <a:pt x="0" y="12"/>
                  </a:cubicBezTo>
                  <a:cubicBezTo>
                    <a:pt x="0" y="14"/>
                    <a:pt x="0" y="18"/>
                    <a:pt x="0"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1" name="Oval 28">
              <a:extLst>
                <a:ext uri="{FF2B5EF4-FFF2-40B4-BE49-F238E27FC236}">
                  <a16:creationId xmlns="" xmlns:a16="http://schemas.microsoft.com/office/drawing/2014/main" id="{6EDE7C7C-F672-4A8D-8E47-CC0451B53D51}"/>
                </a:ext>
              </a:extLst>
            </p:cNvPr>
            <p:cNvSpPr>
              <a:spLocks noChangeArrowheads="1"/>
            </p:cNvSpPr>
            <p:nvPr/>
          </p:nvSpPr>
          <p:spPr bwMode="gray">
            <a:xfrm>
              <a:off x="898080" y="2244206"/>
              <a:ext cx="62085"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22" name="组合 21">
            <a:extLst>
              <a:ext uri="{FF2B5EF4-FFF2-40B4-BE49-F238E27FC236}">
                <a16:creationId xmlns="" xmlns:a16="http://schemas.microsoft.com/office/drawing/2014/main" id="{F82E017D-E6E4-4CFB-995C-E48F28C9F348}"/>
              </a:ext>
            </a:extLst>
          </p:cNvPr>
          <p:cNvGrpSpPr/>
          <p:nvPr/>
        </p:nvGrpSpPr>
        <p:grpSpPr bwMode="gray">
          <a:xfrm>
            <a:off x="1795923" y="2997944"/>
            <a:ext cx="118198" cy="256412"/>
            <a:chOff x="1045348" y="2244206"/>
            <a:chExt cx="128499" cy="256412"/>
          </a:xfrm>
        </p:grpSpPr>
        <p:sp>
          <p:nvSpPr>
            <p:cNvPr id="23" name="Freeform 31">
              <a:extLst>
                <a:ext uri="{FF2B5EF4-FFF2-40B4-BE49-F238E27FC236}">
                  <a16:creationId xmlns="" xmlns:a16="http://schemas.microsoft.com/office/drawing/2014/main" id="{15238805-130E-4414-AF62-FC05E1181121}"/>
                </a:ext>
              </a:extLst>
            </p:cNvPr>
            <p:cNvSpPr>
              <a:spLocks/>
            </p:cNvSpPr>
            <p:nvPr/>
          </p:nvSpPr>
          <p:spPr bwMode="gray">
            <a:xfrm>
              <a:off x="1045348" y="2300106"/>
              <a:ext cx="128499" cy="200512"/>
            </a:xfrm>
            <a:custGeom>
              <a:avLst/>
              <a:gdLst>
                <a:gd name="T0" fmla="*/ 0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7 w 21"/>
                <a:gd name="T19" fmla="*/ 39 h 39"/>
                <a:gd name="T20" fmla="*/ 7 w 21"/>
                <a:gd name="T21" fmla="*/ 39 h 39"/>
                <a:gd name="T22" fmla="*/ 10 w 21"/>
                <a:gd name="T23" fmla="*/ 37 h 39"/>
                <a:gd name="T24" fmla="*/ 10 w 21"/>
                <a:gd name="T25" fmla="*/ 20 h 39"/>
                <a:gd name="T26" fmla="*/ 11 w 21"/>
                <a:gd name="T27" fmla="*/ 20 h 39"/>
                <a:gd name="T28" fmla="*/ 11 w 21"/>
                <a:gd name="T29" fmla="*/ 37 h 39"/>
                <a:gd name="T30" fmla="*/ 13 w 21"/>
                <a:gd name="T31" fmla="*/ 39 h 39"/>
                <a:gd name="T32" fmla="*/ 13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0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0" y="18"/>
                  </a:moveTo>
                  <a:cubicBezTo>
                    <a:pt x="1" y="19"/>
                    <a:pt x="1" y="20"/>
                    <a:pt x="2" y="20"/>
                  </a:cubicBezTo>
                  <a:cubicBezTo>
                    <a:pt x="3"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9" y="20"/>
                  </a:cubicBezTo>
                  <a:cubicBezTo>
                    <a:pt x="20" y="20"/>
                    <a:pt x="20" y="19"/>
                    <a:pt x="20" y="18"/>
                  </a:cubicBezTo>
                  <a:cubicBezTo>
                    <a:pt x="20" y="18"/>
                    <a:pt x="21" y="14"/>
                    <a:pt x="21" y="12"/>
                  </a:cubicBezTo>
                  <a:cubicBezTo>
                    <a:pt x="20" y="4"/>
                    <a:pt x="18" y="2"/>
                    <a:pt x="18" y="2"/>
                  </a:cubicBezTo>
                  <a:cubicBezTo>
                    <a:pt x="17" y="1"/>
                    <a:pt x="15" y="1"/>
                    <a:pt x="14" y="0"/>
                  </a:cubicBezTo>
                  <a:cubicBezTo>
                    <a:pt x="14" y="0"/>
                    <a:pt x="12" y="0"/>
                    <a:pt x="10" y="0"/>
                  </a:cubicBezTo>
                  <a:cubicBezTo>
                    <a:pt x="9" y="0"/>
                    <a:pt x="7" y="0"/>
                    <a:pt x="7" y="0"/>
                  </a:cubicBezTo>
                  <a:cubicBezTo>
                    <a:pt x="5" y="1"/>
                    <a:pt x="4" y="1"/>
                    <a:pt x="3" y="2"/>
                  </a:cubicBezTo>
                  <a:cubicBezTo>
                    <a:pt x="2" y="2"/>
                    <a:pt x="1" y="4"/>
                    <a:pt x="0" y="12"/>
                  </a:cubicBezTo>
                  <a:cubicBezTo>
                    <a:pt x="0" y="14"/>
                    <a:pt x="0" y="18"/>
                    <a:pt x="0"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4" name="Oval 32">
              <a:extLst>
                <a:ext uri="{FF2B5EF4-FFF2-40B4-BE49-F238E27FC236}">
                  <a16:creationId xmlns="" xmlns:a16="http://schemas.microsoft.com/office/drawing/2014/main" id="{A30B9C04-33D8-4D5D-BF09-DC8C7F7FF7CA}"/>
                </a:ext>
              </a:extLst>
            </p:cNvPr>
            <p:cNvSpPr>
              <a:spLocks noChangeArrowheads="1"/>
            </p:cNvSpPr>
            <p:nvPr/>
          </p:nvSpPr>
          <p:spPr bwMode="gray">
            <a:xfrm>
              <a:off x="1075668" y="2244206"/>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25" name="组合 24">
            <a:extLst>
              <a:ext uri="{FF2B5EF4-FFF2-40B4-BE49-F238E27FC236}">
                <a16:creationId xmlns="" xmlns:a16="http://schemas.microsoft.com/office/drawing/2014/main" id="{3D664CD3-334F-4DA7-B3FF-6AFB386AAC2A}"/>
              </a:ext>
            </a:extLst>
          </p:cNvPr>
          <p:cNvGrpSpPr/>
          <p:nvPr/>
        </p:nvGrpSpPr>
        <p:grpSpPr bwMode="gray">
          <a:xfrm>
            <a:off x="1928366" y="2997944"/>
            <a:ext cx="118198" cy="256412"/>
            <a:chOff x="1187248" y="2249442"/>
            <a:chExt cx="128499" cy="256412"/>
          </a:xfrm>
        </p:grpSpPr>
        <p:sp>
          <p:nvSpPr>
            <p:cNvPr id="26" name="Freeform 19">
              <a:extLst>
                <a:ext uri="{FF2B5EF4-FFF2-40B4-BE49-F238E27FC236}">
                  <a16:creationId xmlns="" xmlns:a16="http://schemas.microsoft.com/office/drawing/2014/main" id="{DA6B96B8-0760-4E31-860D-52936B87DBD9}"/>
                </a:ext>
              </a:extLst>
            </p:cNvPr>
            <p:cNvSpPr>
              <a:spLocks/>
            </p:cNvSpPr>
            <p:nvPr/>
          </p:nvSpPr>
          <p:spPr bwMode="gray">
            <a:xfrm>
              <a:off x="1187248" y="2305342"/>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7" name="Oval 20">
              <a:extLst>
                <a:ext uri="{FF2B5EF4-FFF2-40B4-BE49-F238E27FC236}">
                  <a16:creationId xmlns="" xmlns:a16="http://schemas.microsoft.com/office/drawing/2014/main" id="{599FD86A-7F8F-48B4-B5DF-E1D74FCEBD0B}"/>
                </a:ext>
              </a:extLst>
            </p:cNvPr>
            <p:cNvSpPr>
              <a:spLocks noChangeArrowheads="1"/>
            </p:cNvSpPr>
            <p:nvPr/>
          </p:nvSpPr>
          <p:spPr bwMode="gray">
            <a:xfrm>
              <a:off x="1217567" y="2249442"/>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28" name="组合 27">
            <a:extLst>
              <a:ext uri="{FF2B5EF4-FFF2-40B4-BE49-F238E27FC236}">
                <a16:creationId xmlns="" xmlns:a16="http://schemas.microsoft.com/office/drawing/2014/main" id="{AE515FB8-930E-44E9-AC6F-964116A87E4C}"/>
              </a:ext>
            </a:extLst>
          </p:cNvPr>
          <p:cNvGrpSpPr/>
          <p:nvPr/>
        </p:nvGrpSpPr>
        <p:grpSpPr bwMode="gray">
          <a:xfrm>
            <a:off x="2060810" y="2997944"/>
            <a:ext cx="118198" cy="256412"/>
            <a:chOff x="1187248" y="2249442"/>
            <a:chExt cx="128499" cy="256412"/>
          </a:xfrm>
        </p:grpSpPr>
        <p:sp>
          <p:nvSpPr>
            <p:cNvPr id="29" name="Freeform 19">
              <a:extLst>
                <a:ext uri="{FF2B5EF4-FFF2-40B4-BE49-F238E27FC236}">
                  <a16:creationId xmlns="" xmlns:a16="http://schemas.microsoft.com/office/drawing/2014/main" id="{9ED772A9-6E96-44C0-8577-ED26904FC16C}"/>
                </a:ext>
              </a:extLst>
            </p:cNvPr>
            <p:cNvSpPr>
              <a:spLocks/>
            </p:cNvSpPr>
            <p:nvPr/>
          </p:nvSpPr>
          <p:spPr bwMode="gray">
            <a:xfrm>
              <a:off x="1187248" y="2305342"/>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0" name="Oval 20">
              <a:extLst>
                <a:ext uri="{FF2B5EF4-FFF2-40B4-BE49-F238E27FC236}">
                  <a16:creationId xmlns="" xmlns:a16="http://schemas.microsoft.com/office/drawing/2014/main" id="{4E667100-6B8F-449A-A194-E50D38C14088}"/>
                </a:ext>
              </a:extLst>
            </p:cNvPr>
            <p:cNvSpPr>
              <a:spLocks noChangeArrowheads="1"/>
            </p:cNvSpPr>
            <p:nvPr/>
          </p:nvSpPr>
          <p:spPr bwMode="gray">
            <a:xfrm>
              <a:off x="1217567" y="2249442"/>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31" name="组合 30">
            <a:extLst>
              <a:ext uri="{FF2B5EF4-FFF2-40B4-BE49-F238E27FC236}">
                <a16:creationId xmlns="" xmlns:a16="http://schemas.microsoft.com/office/drawing/2014/main" id="{07771919-29BA-4F84-A108-95F68658FD60}"/>
              </a:ext>
            </a:extLst>
          </p:cNvPr>
          <p:cNvGrpSpPr/>
          <p:nvPr/>
        </p:nvGrpSpPr>
        <p:grpSpPr bwMode="gray">
          <a:xfrm>
            <a:off x="1271464" y="3300990"/>
            <a:ext cx="118198" cy="256412"/>
            <a:chOff x="329220" y="2244206"/>
            <a:chExt cx="128499" cy="256412"/>
          </a:xfrm>
        </p:grpSpPr>
        <p:sp>
          <p:nvSpPr>
            <p:cNvPr id="32" name="Freeform 15">
              <a:extLst>
                <a:ext uri="{FF2B5EF4-FFF2-40B4-BE49-F238E27FC236}">
                  <a16:creationId xmlns="" xmlns:a16="http://schemas.microsoft.com/office/drawing/2014/main" id="{C0E50A3E-8EAA-43E2-B53D-5CFEC687DEBB}"/>
                </a:ext>
              </a:extLst>
            </p:cNvPr>
            <p:cNvSpPr>
              <a:spLocks/>
            </p:cNvSpPr>
            <p:nvPr/>
          </p:nvSpPr>
          <p:spPr bwMode="gray">
            <a:xfrm>
              <a:off x="329220" y="2300106"/>
              <a:ext cx="128499" cy="200512"/>
            </a:xfrm>
            <a:custGeom>
              <a:avLst/>
              <a:gdLst>
                <a:gd name="T0" fmla="*/ 0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7 w 21"/>
                <a:gd name="T19" fmla="*/ 39 h 39"/>
                <a:gd name="T20" fmla="*/ 7 w 21"/>
                <a:gd name="T21" fmla="*/ 39 h 39"/>
                <a:gd name="T22" fmla="*/ 10 w 21"/>
                <a:gd name="T23" fmla="*/ 37 h 39"/>
                <a:gd name="T24" fmla="*/ 10 w 21"/>
                <a:gd name="T25" fmla="*/ 20 h 39"/>
                <a:gd name="T26" fmla="*/ 11 w 21"/>
                <a:gd name="T27" fmla="*/ 20 h 39"/>
                <a:gd name="T28" fmla="*/ 11 w 21"/>
                <a:gd name="T29" fmla="*/ 37 h 39"/>
                <a:gd name="T30" fmla="*/ 13 w 21"/>
                <a:gd name="T31" fmla="*/ 39 h 39"/>
                <a:gd name="T32" fmla="*/ 13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0 w 21"/>
                <a:gd name="T53" fmla="*/ 12 h 39"/>
                <a:gd name="T54" fmla="*/ 18 w 21"/>
                <a:gd name="T55" fmla="*/ 2 h 39"/>
                <a:gd name="T56" fmla="*/ 14 w 21"/>
                <a:gd name="T57" fmla="*/ 0 h 39"/>
                <a:gd name="T58" fmla="*/ 10 w 21"/>
                <a:gd name="T59" fmla="*/ 0 h 39"/>
                <a:gd name="T60" fmla="*/ 6 w 21"/>
                <a:gd name="T61" fmla="*/ 0 h 39"/>
                <a:gd name="T62" fmla="*/ 3 w 21"/>
                <a:gd name="T63" fmla="*/ 2 h 39"/>
                <a:gd name="T64" fmla="*/ 0 w 21"/>
                <a:gd name="T65" fmla="*/ 12 h 39"/>
                <a:gd name="T66" fmla="*/ 0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0" y="18"/>
                  </a:moveTo>
                  <a:cubicBezTo>
                    <a:pt x="1" y="19"/>
                    <a:pt x="1" y="20"/>
                    <a:pt x="2" y="20"/>
                  </a:cubicBezTo>
                  <a:cubicBezTo>
                    <a:pt x="3" y="20"/>
                    <a:pt x="4" y="19"/>
                    <a:pt x="4" y="18"/>
                  </a:cubicBezTo>
                  <a:cubicBezTo>
                    <a:pt x="4" y="18"/>
                    <a:pt x="3" y="15"/>
                    <a:pt x="4" y="12"/>
                  </a:cubicBezTo>
                  <a:cubicBezTo>
                    <a:pt x="4" y="9"/>
                    <a:pt x="4"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9" y="20"/>
                  </a:cubicBezTo>
                  <a:cubicBezTo>
                    <a:pt x="20" y="20"/>
                    <a:pt x="20" y="19"/>
                    <a:pt x="20" y="18"/>
                  </a:cubicBezTo>
                  <a:cubicBezTo>
                    <a:pt x="20" y="18"/>
                    <a:pt x="21" y="14"/>
                    <a:pt x="20" y="12"/>
                  </a:cubicBezTo>
                  <a:cubicBezTo>
                    <a:pt x="20" y="4"/>
                    <a:pt x="18" y="2"/>
                    <a:pt x="18" y="2"/>
                  </a:cubicBezTo>
                  <a:cubicBezTo>
                    <a:pt x="17" y="1"/>
                    <a:pt x="15" y="1"/>
                    <a:pt x="14" y="0"/>
                  </a:cubicBezTo>
                  <a:cubicBezTo>
                    <a:pt x="14" y="0"/>
                    <a:pt x="11" y="0"/>
                    <a:pt x="10" y="0"/>
                  </a:cubicBezTo>
                  <a:cubicBezTo>
                    <a:pt x="9" y="0"/>
                    <a:pt x="7" y="0"/>
                    <a:pt x="6" y="0"/>
                  </a:cubicBezTo>
                  <a:cubicBezTo>
                    <a:pt x="5" y="1"/>
                    <a:pt x="4" y="1"/>
                    <a:pt x="3" y="2"/>
                  </a:cubicBezTo>
                  <a:cubicBezTo>
                    <a:pt x="2" y="2"/>
                    <a:pt x="1" y="4"/>
                    <a:pt x="0" y="12"/>
                  </a:cubicBezTo>
                  <a:cubicBezTo>
                    <a:pt x="0" y="14"/>
                    <a:pt x="0" y="18"/>
                    <a:pt x="0" y="18"/>
                  </a:cubicBezTo>
                </a:path>
              </a:pathLst>
            </a:custGeom>
            <a:solidFill>
              <a:sysClr val="window" lastClr="FFFFFF">
                <a:lumMod val="50000"/>
              </a:sysClr>
            </a:solidFill>
            <a:ln>
              <a:noFill/>
            </a:ln>
            <a:extLst/>
          </p:spPr>
          <p:txBody>
            <a:bodyPr vert="horz" wrap="square" lIns="91419" tIns="45709" rIns="91419" bIns="45709" numCol="1" anchor="t" anchorCtr="0" compatLnSpc="1">
              <a:prstTxWarp prst="textNoShape">
                <a:avLst/>
              </a:prstTxWarp>
            </a:bodyPr>
            <a:lstStyle/>
            <a:p>
              <a:pPr marL="0" marR="0" lvl="0" indent="0" defTabSz="1219028" eaLnBrk="1" fontAlgn="ctr" latinLnBrk="0" hangingPunct="1">
                <a:lnSpc>
                  <a:spcPct val="100000"/>
                </a:lnSpc>
                <a:spcBef>
                  <a:spcPct val="0"/>
                </a:spcBef>
                <a:spcAft>
                  <a:spcPct val="0"/>
                </a:spcAft>
                <a:buClrTx/>
                <a:buSzTx/>
                <a:buFontTx/>
                <a:buNone/>
                <a:tabLst/>
                <a:defRPr/>
              </a:pPr>
              <a:endParaRPr kumimoji="0" lang="en-US" altLang="zh-CN" sz="5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3" name="Oval 16">
              <a:extLst>
                <a:ext uri="{FF2B5EF4-FFF2-40B4-BE49-F238E27FC236}">
                  <a16:creationId xmlns="" xmlns:a16="http://schemas.microsoft.com/office/drawing/2014/main" id="{E7D1A3D8-D5BA-4779-A780-361700E46E86}"/>
                </a:ext>
              </a:extLst>
            </p:cNvPr>
            <p:cNvSpPr>
              <a:spLocks noChangeArrowheads="1"/>
            </p:cNvSpPr>
            <p:nvPr/>
          </p:nvSpPr>
          <p:spPr bwMode="gray">
            <a:xfrm>
              <a:off x="360983" y="2244206"/>
              <a:ext cx="60640" cy="51039"/>
            </a:xfrm>
            <a:prstGeom prst="ellipse">
              <a:avLst/>
            </a:prstGeom>
            <a:solidFill>
              <a:sysClr val="window" lastClr="FFFFFF">
                <a:lumMod val="50000"/>
              </a:sysClr>
            </a:solidFill>
            <a:ln>
              <a:noFill/>
            </a:ln>
            <a:extLst/>
          </p:spPr>
          <p:txBody>
            <a:bodyPr vert="horz" wrap="square" lIns="91419" tIns="45709" rIns="91419" bIns="45709" numCol="1" anchor="t" anchorCtr="0" compatLnSpc="1">
              <a:prstTxWarp prst="textNoShape">
                <a:avLst/>
              </a:prstTxWarp>
            </a:bodyPr>
            <a:lstStyle/>
            <a:p>
              <a:pPr marL="0" marR="0" lvl="0" indent="0" defTabSz="1219028" eaLnBrk="1" fontAlgn="ctr" latinLnBrk="0" hangingPunct="1">
                <a:lnSpc>
                  <a:spcPct val="100000"/>
                </a:lnSpc>
                <a:spcBef>
                  <a:spcPct val="0"/>
                </a:spcBef>
                <a:spcAft>
                  <a:spcPct val="0"/>
                </a:spcAft>
                <a:buClrTx/>
                <a:buSzTx/>
                <a:buFontTx/>
                <a:buNone/>
                <a:tabLst/>
                <a:defRPr/>
              </a:pPr>
              <a:endParaRPr kumimoji="0" lang="en-US" altLang="zh-CN" sz="5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34" name="组合 33">
            <a:extLst>
              <a:ext uri="{FF2B5EF4-FFF2-40B4-BE49-F238E27FC236}">
                <a16:creationId xmlns="" xmlns:a16="http://schemas.microsoft.com/office/drawing/2014/main" id="{DB25A4B8-9E5D-4864-880B-A9518AD5BB11}"/>
              </a:ext>
            </a:extLst>
          </p:cNvPr>
          <p:cNvGrpSpPr/>
          <p:nvPr/>
        </p:nvGrpSpPr>
        <p:grpSpPr bwMode="gray">
          <a:xfrm>
            <a:off x="1403907" y="3300990"/>
            <a:ext cx="118198" cy="256412"/>
            <a:chOff x="506809" y="2244206"/>
            <a:chExt cx="128499" cy="256412"/>
          </a:xfrm>
        </p:grpSpPr>
        <p:sp>
          <p:nvSpPr>
            <p:cNvPr id="35" name="Freeform 19">
              <a:extLst>
                <a:ext uri="{FF2B5EF4-FFF2-40B4-BE49-F238E27FC236}">
                  <a16:creationId xmlns="" xmlns:a16="http://schemas.microsoft.com/office/drawing/2014/main" id="{FD4D6DDD-11B5-4147-A518-8A65A8DF77C1}"/>
                </a:ext>
              </a:extLst>
            </p:cNvPr>
            <p:cNvSpPr>
              <a:spLocks/>
            </p:cNvSpPr>
            <p:nvPr/>
          </p:nvSpPr>
          <p:spPr bwMode="gray">
            <a:xfrm>
              <a:off x="506809" y="2300106"/>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6" name="Oval 20">
              <a:extLst>
                <a:ext uri="{FF2B5EF4-FFF2-40B4-BE49-F238E27FC236}">
                  <a16:creationId xmlns="" xmlns:a16="http://schemas.microsoft.com/office/drawing/2014/main" id="{9CF2612A-7A11-4C4F-A72C-C43E78D0DC24}"/>
                </a:ext>
              </a:extLst>
            </p:cNvPr>
            <p:cNvSpPr>
              <a:spLocks noChangeArrowheads="1"/>
            </p:cNvSpPr>
            <p:nvPr/>
          </p:nvSpPr>
          <p:spPr bwMode="gray">
            <a:xfrm>
              <a:off x="537128" y="2244206"/>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37" name="组合 36">
            <a:extLst>
              <a:ext uri="{FF2B5EF4-FFF2-40B4-BE49-F238E27FC236}">
                <a16:creationId xmlns="" xmlns:a16="http://schemas.microsoft.com/office/drawing/2014/main" id="{202DEABF-3D55-44F6-8FCD-8ED9E6485203}"/>
              </a:ext>
            </a:extLst>
          </p:cNvPr>
          <p:cNvGrpSpPr/>
          <p:nvPr/>
        </p:nvGrpSpPr>
        <p:grpSpPr bwMode="gray">
          <a:xfrm>
            <a:off x="1536350" y="3300990"/>
            <a:ext cx="118198" cy="256412"/>
            <a:chOff x="684397" y="2244206"/>
            <a:chExt cx="128499" cy="256412"/>
          </a:xfrm>
        </p:grpSpPr>
        <p:sp>
          <p:nvSpPr>
            <p:cNvPr id="38" name="Freeform 23">
              <a:extLst>
                <a:ext uri="{FF2B5EF4-FFF2-40B4-BE49-F238E27FC236}">
                  <a16:creationId xmlns="" xmlns:a16="http://schemas.microsoft.com/office/drawing/2014/main" id="{BF6FDBE3-5F78-4B6E-8D88-30511C1D5736}"/>
                </a:ext>
              </a:extLst>
            </p:cNvPr>
            <p:cNvSpPr>
              <a:spLocks/>
            </p:cNvSpPr>
            <p:nvPr/>
          </p:nvSpPr>
          <p:spPr bwMode="gray">
            <a:xfrm>
              <a:off x="684397" y="2300106"/>
              <a:ext cx="128499" cy="200512"/>
            </a:xfrm>
            <a:custGeom>
              <a:avLst/>
              <a:gdLst>
                <a:gd name="T0" fmla="*/ 1 w 21"/>
                <a:gd name="T1" fmla="*/ 18 h 39"/>
                <a:gd name="T2" fmla="*/ 3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8 w 21"/>
                <a:gd name="T45" fmla="*/ 12 h 39"/>
                <a:gd name="T46" fmla="*/ 17 w 21"/>
                <a:gd name="T47" fmla="*/ 18 h 39"/>
                <a:gd name="T48" fmla="*/ 19 w 21"/>
                <a:gd name="T49" fmla="*/ 20 h 39"/>
                <a:gd name="T50" fmla="*/ 21 w 21"/>
                <a:gd name="T51" fmla="*/ 18 h 39"/>
                <a:gd name="T52" fmla="*/ 21 w 21"/>
                <a:gd name="T53" fmla="*/ 12 h 39"/>
                <a:gd name="T54" fmla="*/ 18 w 21"/>
                <a:gd name="T55" fmla="*/ 2 h 39"/>
                <a:gd name="T56" fmla="*/ 15 w 21"/>
                <a:gd name="T57" fmla="*/ 0 h 39"/>
                <a:gd name="T58" fmla="*/ 11 w 21"/>
                <a:gd name="T59" fmla="*/ 0 h 39"/>
                <a:gd name="T60" fmla="*/ 7 w 21"/>
                <a:gd name="T61" fmla="*/ 0 h 39"/>
                <a:gd name="T62" fmla="*/ 3 w 21"/>
                <a:gd name="T63" fmla="*/ 2 h 39"/>
                <a:gd name="T64" fmla="*/ 1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3"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3"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7" y="6"/>
                    <a:pt x="17" y="9"/>
                    <a:pt x="18" y="12"/>
                  </a:cubicBezTo>
                  <a:cubicBezTo>
                    <a:pt x="18" y="15"/>
                    <a:pt x="17" y="18"/>
                    <a:pt x="17" y="18"/>
                  </a:cubicBezTo>
                  <a:cubicBezTo>
                    <a:pt x="17" y="19"/>
                    <a:pt x="18" y="20"/>
                    <a:pt x="19" y="20"/>
                  </a:cubicBezTo>
                  <a:cubicBezTo>
                    <a:pt x="20" y="20"/>
                    <a:pt x="20" y="19"/>
                    <a:pt x="21" y="18"/>
                  </a:cubicBezTo>
                  <a:cubicBezTo>
                    <a:pt x="21" y="18"/>
                    <a:pt x="21" y="14"/>
                    <a:pt x="21" y="12"/>
                  </a:cubicBezTo>
                  <a:cubicBezTo>
                    <a:pt x="20" y="4"/>
                    <a:pt x="19" y="2"/>
                    <a:pt x="18" y="2"/>
                  </a:cubicBezTo>
                  <a:cubicBezTo>
                    <a:pt x="17" y="1"/>
                    <a:pt x="16" y="1"/>
                    <a:pt x="15" y="0"/>
                  </a:cubicBezTo>
                  <a:cubicBezTo>
                    <a:pt x="14" y="0"/>
                    <a:pt x="12" y="0"/>
                    <a:pt x="11" y="0"/>
                  </a:cubicBezTo>
                  <a:cubicBezTo>
                    <a:pt x="10" y="0"/>
                    <a:pt x="7" y="0"/>
                    <a:pt x="7" y="0"/>
                  </a:cubicBezTo>
                  <a:cubicBezTo>
                    <a:pt x="6" y="1"/>
                    <a:pt x="4" y="1"/>
                    <a:pt x="3" y="2"/>
                  </a:cubicBezTo>
                  <a:cubicBezTo>
                    <a:pt x="3" y="2"/>
                    <a:pt x="1" y="4"/>
                    <a:pt x="1"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9" name="Oval 24">
              <a:extLst>
                <a:ext uri="{FF2B5EF4-FFF2-40B4-BE49-F238E27FC236}">
                  <a16:creationId xmlns="" xmlns:a16="http://schemas.microsoft.com/office/drawing/2014/main" id="{0E246011-0105-4EA4-8C82-FC51C748C5BD}"/>
                </a:ext>
              </a:extLst>
            </p:cNvPr>
            <p:cNvSpPr>
              <a:spLocks noChangeArrowheads="1"/>
            </p:cNvSpPr>
            <p:nvPr/>
          </p:nvSpPr>
          <p:spPr bwMode="gray">
            <a:xfrm>
              <a:off x="721935" y="2244206"/>
              <a:ext cx="60640"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40" name="组合 39">
            <a:extLst>
              <a:ext uri="{FF2B5EF4-FFF2-40B4-BE49-F238E27FC236}">
                <a16:creationId xmlns="" xmlns:a16="http://schemas.microsoft.com/office/drawing/2014/main" id="{B7BF07FD-8F7C-4965-A0C8-339ED4A5F586}"/>
              </a:ext>
            </a:extLst>
          </p:cNvPr>
          <p:cNvGrpSpPr/>
          <p:nvPr/>
        </p:nvGrpSpPr>
        <p:grpSpPr bwMode="gray">
          <a:xfrm>
            <a:off x="1668792" y="3300990"/>
            <a:ext cx="112886" cy="256412"/>
            <a:chOff x="867760" y="2244206"/>
            <a:chExt cx="122724" cy="256412"/>
          </a:xfrm>
        </p:grpSpPr>
        <p:sp>
          <p:nvSpPr>
            <p:cNvPr id="41" name="Freeform 27">
              <a:extLst>
                <a:ext uri="{FF2B5EF4-FFF2-40B4-BE49-F238E27FC236}">
                  <a16:creationId xmlns="" xmlns:a16="http://schemas.microsoft.com/office/drawing/2014/main" id="{2F4146EA-9353-4D35-94B3-A0C1438887C3}"/>
                </a:ext>
              </a:extLst>
            </p:cNvPr>
            <p:cNvSpPr>
              <a:spLocks/>
            </p:cNvSpPr>
            <p:nvPr/>
          </p:nvSpPr>
          <p:spPr bwMode="gray">
            <a:xfrm>
              <a:off x="867760" y="2300106"/>
              <a:ext cx="122724" cy="200512"/>
            </a:xfrm>
            <a:custGeom>
              <a:avLst/>
              <a:gdLst>
                <a:gd name="T0" fmla="*/ 0 w 20"/>
                <a:gd name="T1" fmla="*/ 18 h 39"/>
                <a:gd name="T2" fmla="*/ 2 w 20"/>
                <a:gd name="T3" fmla="*/ 20 h 39"/>
                <a:gd name="T4" fmla="*/ 4 w 20"/>
                <a:gd name="T5" fmla="*/ 18 h 39"/>
                <a:gd name="T6" fmla="*/ 3 w 20"/>
                <a:gd name="T7" fmla="*/ 12 h 39"/>
                <a:gd name="T8" fmla="*/ 5 w 20"/>
                <a:gd name="T9" fmla="*/ 6 h 39"/>
                <a:gd name="T10" fmla="*/ 5 w 20"/>
                <a:gd name="T11" fmla="*/ 6 h 39"/>
                <a:gd name="T12" fmla="*/ 5 w 20"/>
                <a:gd name="T13" fmla="*/ 17 h 39"/>
                <a:gd name="T14" fmla="*/ 5 w 20"/>
                <a:gd name="T15" fmla="*/ 18 h 39"/>
                <a:gd name="T16" fmla="*/ 5 w 20"/>
                <a:gd name="T17" fmla="*/ 37 h 39"/>
                <a:gd name="T18" fmla="*/ 7 w 20"/>
                <a:gd name="T19" fmla="*/ 39 h 39"/>
                <a:gd name="T20" fmla="*/ 7 w 20"/>
                <a:gd name="T21" fmla="*/ 39 h 39"/>
                <a:gd name="T22" fmla="*/ 10 w 20"/>
                <a:gd name="T23" fmla="*/ 37 h 39"/>
                <a:gd name="T24" fmla="*/ 10 w 20"/>
                <a:gd name="T25" fmla="*/ 20 h 39"/>
                <a:gd name="T26" fmla="*/ 11 w 20"/>
                <a:gd name="T27" fmla="*/ 20 h 39"/>
                <a:gd name="T28" fmla="*/ 11 w 20"/>
                <a:gd name="T29" fmla="*/ 37 h 39"/>
                <a:gd name="T30" fmla="*/ 13 w 20"/>
                <a:gd name="T31" fmla="*/ 39 h 39"/>
                <a:gd name="T32" fmla="*/ 13 w 20"/>
                <a:gd name="T33" fmla="*/ 39 h 39"/>
                <a:gd name="T34" fmla="*/ 16 w 20"/>
                <a:gd name="T35" fmla="*/ 37 h 39"/>
                <a:gd name="T36" fmla="*/ 16 w 20"/>
                <a:gd name="T37" fmla="*/ 18 h 39"/>
                <a:gd name="T38" fmla="*/ 16 w 20"/>
                <a:gd name="T39" fmla="*/ 17 h 39"/>
                <a:gd name="T40" fmla="*/ 16 w 20"/>
                <a:gd name="T41" fmla="*/ 6 h 39"/>
                <a:gd name="T42" fmla="*/ 16 w 20"/>
                <a:gd name="T43" fmla="*/ 6 h 39"/>
                <a:gd name="T44" fmla="*/ 17 w 20"/>
                <a:gd name="T45" fmla="*/ 12 h 39"/>
                <a:gd name="T46" fmla="*/ 17 w 20"/>
                <a:gd name="T47" fmla="*/ 18 h 39"/>
                <a:gd name="T48" fmla="*/ 18 w 20"/>
                <a:gd name="T49" fmla="*/ 20 h 39"/>
                <a:gd name="T50" fmla="*/ 20 w 20"/>
                <a:gd name="T51" fmla="*/ 18 h 39"/>
                <a:gd name="T52" fmla="*/ 20 w 20"/>
                <a:gd name="T53" fmla="*/ 12 h 39"/>
                <a:gd name="T54" fmla="*/ 18 w 20"/>
                <a:gd name="T55" fmla="*/ 2 h 39"/>
                <a:gd name="T56" fmla="*/ 14 w 20"/>
                <a:gd name="T57" fmla="*/ 0 h 39"/>
                <a:gd name="T58" fmla="*/ 10 w 20"/>
                <a:gd name="T59" fmla="*/ 0 h 39"/>
                <a:gd name="T60" fmla="*/ 6 w 20"/>
                <a:gd name="T61" fmla="*/ 0 h 39"/>
                <a:gd name="T62" fmla="*/ 3 w 20"/>
                <a:gd name="T63" fmla="*/ 2 h 39"/>
                <a:gd name="T64" fmla="*/ 0 w 20"/>
                <a:gd name="T65" fmla="*/ 12 h 39"/>
                <a:gd name="T66" fmla="*/ 0 w 20"/>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 h="39">
                  <a:moveTo>
                    <a:pt x="0" y="18"/>
                  </a:moveTo>
                  <a:cubicBezTo>
                    <a:pt x="0" y="19"/>
                    <a:pt x="1" y="20"/>
                    <a:pt x="2" y="20"/>
                  </a:cubicBezTo>
                  <a:cubicBezTo>
                    <a:pt x="3" y="20"/>
                    <a:pt x="4" y="19"/>
                    <a:pt x="4" y="18"/>
                  </a:cubicBezTo>
                  <a:cubicBezTo>
                    <a:pt x="4" y="18"/>
                    <a:pt x="3" y="15"/>
                    <a:pt x="3" y="12"/>
                  </a:cubicBezTo>
                  <a:cubicBezTo>
                    <a:pt x="4" y="9"/>
                    <a:pt x="4"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8"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4"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8" y="20"/>
                  </a:cubicBezTo>
                  <a:cubicBezTo>
                    <a:pt x="20" y="20"/>
                    <a:pt x="20" y="19"/>
                    <a:pt x="20" y="18"/>
                  </a:cubicBezTo>
                  <a:cubicBezTo>
                    <a:pt x="20" y="18"/>
                    <a:pt x="20" y="14"/>
                    <a:pt x="20" y="12"/>
                  </a:cubicBezTo>
                  <a:cubicBezTo>
                    <a:pt x="20" y="4"/>
                    <a:pt x="18" y="2"/>
                    <a:pt x="18" y="2"/>
                  </a:cubicBezTo>
                  <a:cubicBezTo>
                    <a:pt x="17" y="1"/>
                    <a:pt x="15" y="1"/>
                    <a:pt x="14" y="0"/>
                  </a:cubicBezTo>
                  <a:cubicBezTo>
                    <a:pt x="14" y="0"/>
                    <a:pt x="11" y="0"/>
                    <a:pt x="10" y="0"/>
                  </a:cubicBezTo>
                  <a:cubicBezTo>
                    <a:pt x="9" y="0"/>
                    <a:pt x="7" y="0"/>
                    <a:pt x="6" y="0"/>
                  </a:cubicBezTo>
                  <a:cubicBezTo>
                    <a:pt x="5" y="1"/>
                    <a:pt x="3" y="1"/>
                    <a:pt x="3" y="2"/>
                  </a:cubicBezTo>
                  <a:cubicBezTo>
                    <a:pt x="2" y="2"/>
                    <a:pt x="0" y="4"/>
                    <a:pt x="0" y="12"/>
                  </a:cubicBezTo>
                  <a:cubicBezTo>
                    <a:pt x="0" y="14"/>
                    <a:pt x="0" y="18"/>
                    <a:pt x="0"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2" name="Oval 28">
              <a:extLst>
                <a:ext uri="{FF2B5EF4-FFF2-40B4-BE49-F238E27FC236}">
                  <a16:creationId xmlns="" xmlns:a16="http://schemas.microsoft.com/office/drawing/2014/main" id="{6EDE7C7C-F672-4A8D-8E47-CC0451B53D51}"/>
                </a:ext>
              </a:extLst>
            </p:cNvPr>
            <p:cNvSpPr>
              <a:spLocks noChangeArrowheads="1"/>
            </p:cNvSpPr>
            <p:nvPr/>
          </p:nvSpPr>
          <p:spPr bwMode="gray">
            <a:xfrm>
              <a:off x="898080" y="2244206"/>
              <a:ext cx="62085"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43" name="组合 42">
            <a:extLst>
              <a:ext uri="{FF2B5EF4-FFF2-40B4-BE49-F238E27FC236}">
                <a16:creationId xmlns="" xmlns:a16="http://schemas.microsoft.com/office/drawing/2014/main" id="{F82E017D-E6E4-4CFB-995C-E48F28C9F348}"/>
              </a:ext>
            </a:extLst>
          </p:cNvPr>
          <p:cNvGrpSpPr/>
          <p:nvPr/>
        </p:nvGrpSpPr>
        <p:grpSpPr bwMode="gray">
          <a:xfrm>
            <a:off x="1795923" y="3300990"/>
            <a:ext cx="118198" cy="256412"/>
            <a:chOff x="1045348" y="2244206"/>
            <a:chExt cx="128499" cy="256412"/>
          </a:xfrm>
        </p:grpSpPr>
        <p:sp>
          <p:nvSpPr>
            <p:cNvPr id="44" name="Freeform 31">
              <a:extLst>
                <a:ext uri="{FF2B5EF4-FFF2-40B4-BE49-F238E27FC236}">
                  <a16:creationId xmlns="" xmlns:a16="http://schemas.microsoft.com/office/drawing/2014/main" id="{15238805-130E-4414-AF62-FC05E1181121}"/>
                </a:ext>
              </a:extLst>
            </p:cNvPr>
            <p:cNvSpPr>
              <a:spLocks/>
            </p:cNvSpPr>
            <p:nvPr/>
          </p:nvSpPr>
          <p:spPr bwMode="gray">
            <a:xfrm>
              <a:off x="1045348" y="2300106"/>
              <a:ext cx="128499" cy="200512"/>
            </a:xfrm>
            <a:custGeom>
              <a:avLst/>
              <a:gdLst>
                <a:gd name="T0" fmla="*/ 0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7 w 21"/>
                <a:gd name="T19" fmla="*/ 39 h 39"/>
                <a:gd name="T20" fmla="*/ 7 w 21"/>
                <a:gd name="T21" fmla="*/ 39 h 39"/>
                <a:gd name="T22" fmla="*/ 10 w 21"/>
                <a:gd name="T23" fmla="*/ 37 h 39"/>
                <a:gd name="T24" fmla="*/ 10 w 21"/>
                <a:gd name="T25" fmla="*/ 20 h 39"/>
                <a:gd name="T26" fmla="*/ 11 w 21"/>
                <a:gd name="T27" fmla="*/ 20 h 39"/>
                <a:gd name="T28" fmla="*/ 11 w 21"/>
                <a:gd name="T29" fmla="*/ 37 h 39"/>
                <a:gd name="T30" fmla="*/ 13 w 21"/>
                <a:gd name="T31" fmla="*/ 39 h 39"/>
                <a:gd name="T32" fmla="*/ 13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0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0" y="18"/>
                  </a:moveTo>
                  <a:cubicBezTo>
                    <a:pt x="1" y="19"/>
                    <a:pt x="1" y="20"/>
                    <a:pt x="2" y="20"/>
                  </a:cubicBezTo>
                  <a:cubicBezTo>
                    <a:pt x="3"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9" y="20"/>
                  </a:cubicBezTo>
                  <a:cubicBezTo>
                    <a:pt x="20" y="20"/>
                    <a:pt x="20" y="19"/>
                    <a:pt x="20" y="18"/>
                  </a:cubicBezTo>
                  <a:cubicBezTo>
                    <a:pt x="20" y="18"/>
                    <a:pt x="21" y="14"/>
                    <a:pt x="21" y="12"/>
                  </a:cubicBezTo>
                  <a:cubicBezTo>
                    <a:pt x="20" y="4"/>
                    <a:pt x="18" y="2"/>
                    <a:pt x="18" y="2"/>
                  </a:cubicBezTo>
                  <a:cubicBezTo>
                    <a:pt x="17" y="1"/>
                    <a:pt x="15" y="1"/>
                    <a:pt x="14" y="0"/>
                  </a:cubicBezTo>
                  <a:cubicBezTo>
                    <a:pt x="14" y="0"/>
                    <a:pt x="12" y="0"/>
                    <a:pt x="10" y="0"/>
                  </a:cubicBezTo>
                  <a:cubicBezTo>
                    <a:pt x="9" y="0"/>
                    <a:pt x="7" y="0"/>
                    <a:pt x="7" y="0"/>
                  </a:cubicBezTo>
                  <a:cubicBezTo>
                    <a:pt x="5" y="1"/>
                    <a:pt x="4" y="1"/>
                    <a:pt x="3" y="2"/>
                  </a:cubicBezTo>
                  <a:cubicBezTo>
                    <a:pt x="2" y="2"/>
                    <a:pt x="1" y="4"/>
                    <a:pt x="0" y="12"/>
                  </a:cubicBezTo>
                  <a:cubicBezTo>
                    <a:pt x="0" y="14"/>
                    <a:pt x="0" y="18"/>
                    <a:pt x="0"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5" name="Oval 32">
              <a:extLst>
                <a:ext uri="{FF2B5EF4-FFF2-40B4-BE49-F238E27FC236}">
                  <a16:creationId xmlns="" xmlns:a16="http://schemas.microsoft.com/office/drawing/2014/main" id="{A30B9C04-33D8-4D5D-BF09-DC8C7F7FF7CA}"/>
                </a:ext>
              </a:extLst>
            </p:cNvPr>
            <p:cNvSpPr>
              <a:spLocks noChangeArrowheads="1"/>
            </p:cNvSpPr>
            <p:nvPr/>
          </p:nvSpPr>
          <p:spPr bwMode="gray">
            <a:xfrm>
              <a:off x="1075668" y="2244206"/>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46" name="组合 45">
            <a:extLst>
              <a:ext uri="{FF2B5EF4-FFF2-40B4-BE49-F238E27FC236}">
                <a16:creationId xmlns="" xmlns:a16="http://schemas.microsoft.com/office/drawing/2014/main" id="{3D664CD3-334F-4DA7-B3FF-6AFB386AAC2A}"/>
              </a:ext>
            </a:extLst>
          </p:cNvPr>
          <p:cNvGrpSpPr/>
          <p:nvPr/>
        </p:nvGrpSpPr>
        <p:grpSpPr bwMode="gray">
          <a:xfrm>
            <a:off x="1928366" y="3300990"/>
            <a:ext cx="118198" cy="256412"/>
            <a:chOff x="1187248" y="2249442"/>
            <a:chExt cx="128499" cy="256412"/>
          </a:xfrm>
        </p:grpSpPr>
        <p:sp>
          <p:nvSpPr>
            <p:cNvPr id="47" name="Freeform 19">
              <a:extLst>
                <a:ext uri="{FF2B5EF4-FFF2-40B4-BE49-F238E27FC236}">
                  <a16:creationId xmlns="" xmlns:a16="http://schemas.microsoft.com/office/drawing/2014/main" id="{DA6B96B8-0760-4E31-860D-52936B87DBD9}"/>
                </a:ext>
              </a:extLst>
            </p:cNvPr>
            <p:cNvSpPr>
              <a:spLocks/>
            </p:cNvSpPr>
            <p:nvPr/>
          </p:nvSpPr>
          <p:spPr bwMode="gray">
            <a:xfrm>
              <a:off x="1187248" y="2305342"/>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8" name="Oval 20">
              <a:extLst>
                <a:ext uri="{FF2B5EF4-FFF2-40B4-BE49-F238E27FC236}">
                  <a16:creationId xmlns="" xmlns:a16="http://schemas.microsoft.com/office/drawing/2014/main" id="{599FD86A-7F8F-48B4-B5DF-E1D74FCEBD0B}"/>
                </a:ext>
              </a:extLst>
            </p:cNvPr>
            <p:cNvSpPr>
              <a:spLocks noChangeArrowheads="1"/>
            </p:cNvSpPr>
            <p:nvPr/>
          </p:nvSpPr>
          <p:spPr bwMode="gray">
            <a:xfrm>
              <a:off x="1217567" y="2249442"/>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49" name="组合 48">
            <a:extLst>
              <a:ext uri="{FF2B5EF4-FFF2-40B4-BE49-F238E27FC236}">
                <a16:creationId xmlns="" xmlns:a16="http://schemas.microsoft.com/office/drawing/2014/main" id="{AE515FB8-930E-44E9-AC6F-964116A87E4C}"/>
              </a:ext>
            </a:extLst>
          </p:cNvPr>
          <p:cNvGrpSpPr/>
          <p:nvPr/>
        </p:nvGrpSpPr>
        <p:grpSpPr bwMode="gray">
          <a:xfrm>
            <a:off x="2060810" y="3300990"/>
            <a:ext cx="118198" cy="256412"/>
            <a:chOff x="1187248" y="2249442"/>
            <a:chExt cx="128499" cy="256412"/>
          </a:xfrm>
        </p:grpSpPr>
        <p:sp>
          <p:nvSpPr>
            <p:cNvPr id="50" name="Freeform 19">
              <a:extLst>
                <a:ext uri="{FF2B5EF4-FFF2-40B4-BE49-F238E27FC236}">
                  <a16:creationId xmlns="" xmlns:a16="http://schemas.microsoft.com/office/drawing/2014/main" id="{9ED772A9-6E96-44C0-8577-ED26904FC16C}"/>
                </a:ext>
              </a:extLst>
            </p:cNvPr>
            <p:cNvSpPr>
              <a:spLocks/>
            </p:cNvSpPr>
            <p:nvPr/>
          </p:nvSpPr>
          <p:spPr bwMode="gray">
            <a:xfrm>
              <a:off x="1187248" y="2305342"/>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1" name="Oval 20">
              <a:extLst>
                <a:ext uri="{FF2B5EF4-FFF2-40B4-BE49-F238E27FC236}">
                  <a16:creationId xmlns="" xmlns:a16="http://schemas.microsoft.com/office/drawing/2014/main" id="{4E667100-6B8F-449A-A194-E50D38C14088}"/>
                </a:ext>
              </a:extLst>
            </p:cNvPr>
            <p:cNvSpPr>
              <a:spLocks noChangeArrowheads="1"/>
            </p:cNvSpPr>
            <p:nvPr/>
          </p:nvSpPr>
          <p:spPr bwMode="gray">
            <a:xfrm>
              <a:off x="1217567" y="2249442"/>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52" name="组合 51">
            <a:extLst>
              <a:ext uri="{FF2B5EF4-FFF2-40B4-BE49-F238E27FC236}">
                <a16:creationId xmlns="" xmlns:a16="http://schemas.microsoft.com/office/drawing/2014/main" id="{07771919-29BA-4F84-A108-95F68658FD60}"/>
              </a:ext>
            </a:extLst>
          </p:cNvPr>
          <p:cNvGrpSpPr/>
          <p:nvPr/>
        </p:nvGrpSpPr>
        <p:grpSpPr bwMode="black">
          <a:xfrm>
            <a:off x="2053204" y="3639124"/>
            <a:ext cx="118198" cy="256412"/>
            <a:chOff x="329220" y="2244206"/>
            <a:chExt cx="128499" cy="256412"/>
          </a:xfrm>
        </p:grpSpPr>
        <p:sp>
          <p:nvSpPr>
            <p:cNvPr id="53" name="Freeform 15">
              <a:extLst>
                <a:ext uri="{FF2B5EF4-FFF2-40B4-BE49-F238E27FC236}">
                  <a16:creationId xmlns="" xmlns:a16="http://schemas.microsoft.com/office/drawing/2014/main" id="{C0E50A3E-8EAA-43E2-B53D-5CFEC687DEBB}"/>
                </a:ext>
              </a:extLst>
            </p:cNvPr>
            <p:cNvSpPr>
              <a:spLocks/>
            </p:cNvSpPr>
            <p:nvPr/>
          </p:nvSpPr>
          <p:spPr bwMode="black">
            <a:xfrm>
              <a:off x="329220" y="2300106"/>
              <a:ext cx="128499" cy="200512"/>
            </a:xfrm>
            <a:custGeom>
              <a:avLst/>
              <a:gdLst>
                <a:gd name="T0" fmla="*/ 0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7 w 21"/>
                <a:gd name="T19" fmla="*/ 39 h 39"/>
                <a:gd name="T20" fmla="*/ 7 w 21"/>
                <a:gd name="T21" fmla="*/ 39 h 39"/>
                <a:gd name="T22" fmla="*/ 10 w 21"/>
                <a:gd name="T23" fmla="*/ 37 h 39"/>
                <a:gd name="T24" fmla="*/ 10 w 21"/>
                <a:gd name="T25" fmla="*/ 20 h 39"/>
                <a:gd name="T26" fmla="*/ 11 w 21"/>
                <a:gd name="T27" fmla="*/ 20 h 39"/>
                <a:gd name="T28" fmla="*/ 11 w 21"/>
                <a:gd name="T29" fmla="*/ 37 h 39"/>
                <a:gd name="T30" fmla="*/ 13 w 21"/>
                <a:gd name="T31" fmla="*/ 39 h 39"/>
                <a:gd name="T32" fmla="*/ 13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0 w 21"/>
                <a:gd name="T53" fmla="*/ 12 h 39"/>
                <a:gd name="T54" fmla="*/ 18 w 21"/>
                <a:gd name="T55" fmla="*/ 2 h 39"/>
                <a:gd name="T56" fmla="*/ 14 w 21"/>
                <a:gd name="T57" fmla="*/ 0 h 39"/>
                <a:gd name="T58" fmla="*/ 10 w 21"/>
                <a:gd name="T59" fmla="*/ 0 h 39"/>
                <a:gd name="T60" fmla="*/ 6 w 21"/>
                <a:gd name="T61" fmla="*/ 0 h 39"/>
                <a:gd name="T62" fmla="*/ 3 w 21"/>
                <a:gd name="T63" fmla="*/ 2 h 39"/>
                <a:gd name="T64" fmla="*/ 0 w 21"/>
                <a:gd name="T65" fmla="*/ 12 h 39"/>
                <a:gd name="T66" fmla="*/ 0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0" y="18"/>
                  </a:moveTo>
                  <a:cubicBezTo>
                    <a:pt x="1" y="19"/>
                    <a:pt x="1" y="20"/>
                    <a:pt x="2" y="20"/>
                  </a:cubicBezTo>
                  <a:cubicBezTo>
                    <a:pt x="3" y="20"/>
                    <a:pt x="4" y="19"/>
                    <a:pt x="4" y="18"/>
                  </a:cubicBezTo>
                  <a:cubicBezTo>
                    <a:pt x="4" y="18"/>
                    <a:pt x="3" y="15"/>
                    <a:pt x="4" y="12"/>
                  </a:cubicBezTo>
                  <a:cubicBezTo>
                    <a:pt x="4" y="9"/>
                    <a:pt x="4"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9" y="20"/>
                  </a:cubicBezTo>
                  <a:cubicBezTo>
                    <a:pt x="20" y="20"/>
                    <a:pt x="20" y="19"/>
                    <a:pt x="20" y="18"/>
                  </a:cubicBezTo>
                  <a:cubicBezTo>
                    <a:pt x="20" y="18"/>
                    <a:pt x="21" y="14"/>
                    <a:pt x="20" y="12"/>
                  </a:cubicBezTo>
                  <a:cubicBezTo>
                    <a:pt x="20" y="4"/>
                    <a:pt x="18" y="2"/>
                    <a:pt x="18" y="2"/>
                  </a:cubicBezTo>
                  <a:cubicBezTo>
                    <a:pt x="17" y="1"/>
                    <a:pt x="15" y="1"/>
                    <a:pt x="14" y="0"/>
                  </a:cubicBezTo>
                  <a:cubicBezTo>
                    <a:pt x="14" y="0"/>
                    <a:pt x="11" y="0"/>
                    <a:pt x="10" y="0"/>
                  </a:cubicBezTo>
                  <a:cubicBezTo>
                    <a:pt x="9" y="0"/>
                    <a:pt x="7" y="0"/>
                    <a:pt x="6" y="0"/>
                  </a:cubicBezTo>
                  <a:cubicBezTo>
                    <a:pt x="5" y="1"/>
                    <a:pt x="4" y="1"/>
                    <a:pt x="3" y="2"/>
                  </a:cubicBezTo>
                  <a:cubicBezTo>
                    <a:pt x="2" y="2"/>
                    <a:pt x="1" y="4"/>
                    <a:pt x="0" y="12"/>
                  </a:cubicBezTo>
                  <a:cubicBezTo>
                    <a:pt x="0" y="14"/>
                    <a:pt x="0" y="18"/>
                    <a:pt x="0" y="18"/>
                  </a:cubicBezTo>
                </a:path>
              </a:pathLst>
            </a:custGeom>
            <a:solidFill>
              <a:srgbClr val="C0504D"/>
            </a:solidFill>
            <a:ln>
              <a:noFill/>
            </a:ln>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4" name="Oval 16">
              <a:extLst>
                <a:ext uri="{FF2B5EF4-FFF2-40B4-BE49-F238E27FC236}">
                  <a16:creationId xmlns="" xmlns:a16="http://schemas.microsoft.com/office/drawing/2014/main" id="{E7D1A3D8-D5BA-4779-A780-361700E46E86}"/>
                </a:ext>
              </a:extLst>
            </p:cNvPr>
            <p:cNvSpPr>
              <a:spLocks noChangeArrowheads="1"/>
            </p:cNvSpPr>
            <p:nvPr/>
          </p:nvSpPr>
          <p:spPr bwMode="black">
            <a:xfrm>
              <a:off x="360983" y="2244206"/>
              <a:ext cx="60640" cy="51039"/>
            </a:xfrm>
            <a:prstGeom prst="ellipse">
              <a:avLst/>
            </a:prstGeom>
            <a:solidFill>
              <a:srgbClr val="C0504D"/>
            </a:solidFill>
            <a:ln>
              <a:noFill/>
            </a:ln>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55" name="组合 54">
            <a:extLst>
              <a:ext uri="{FF2B5EF4-FFF2-40B4-BE49-F238E27FC236}">
                <a16:creationId xmlns="" xmlns:a16="http://schemas.microsoft.com/office/drawing/2014/main" id="{DB25A4B8-9E5D-4864-880B-A9518AD5BB11}"/>
              </a:ext>
            </a:extLst>
          </p:cNvPr>
          <p:cNvGrpSpPr/>
          <p:nvPr/>
        </p:nvGrpSpPr>
        <p:grpSpPr bwMode="gray">
          <a:xfrm>
            <a:off x="1271464" y="3643163"/>
            <a:ext cx="118198" cy="256412"/>
            <a:chOff x="506809" y="2244206"/>
            <a:chExt cx="128499" cy="256412"/>
          </a:xfrm>
        </p:grpSpPr>
        <p:sp>
          <p:nvSpPr>
            <p:cNvPr id="56" name="Freeform 19">
              <a:extLst>
                <a:ext uri="{FF2B5EF4-FFF2-40B4-BE49-F238E27FC236}">
                  <a16:creationId xmlns="" xmlns:a16="http://schemas.microsoft.com/office/drawing/2014/main" id="{FD4D6DDD-11B5-4147-A518-8A65A8DF77C1}"/>
                </a:ext>
              </a:extLst>
            </p:cNvPr>
            <p:cNvSpPr>
              <a:spLocks/>
            </p:cNvSpPr>
            <p:nvPr/>
          </p:nvSpPr>
          <p:spPr bwMode="gray">
            <a:xfrm>
              <a:off x="506809" y="2300106"/>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7" name="Oval 20">
              <a:extLst>
                <a:ext uri="{FF2B5EF4-FFF2-40B4-BE49-F238E27FC236}">
                  <a16:creationId xmlns="" xmlns:a16="http://schemas.microsoft.com/office/drawing/2014/main" id="{9CF2612A-7A11-4C4F-A72C-C43E78D0DC24}"/>
                </a:ext>
              </a:extLst>
            </p:cNvPr>
            <p:cNvSpPr>
              <a:spLocks noChangeArrowheads="1"/>
            </p:cNvSpPr>
            <p:nvPr/>
          </p:nvSpPr>
          <p:spPr bwMode="gray">
            <a:xfrm>
              <a:off x="537128" y="2244206"/>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58" name="组合 57">
            <a:extLst>
              <a:ext uri="{FF2B5EF4-FFF2-40B4-BE49-F238E27FC236}">
                <a16:creationId xmlns="" xmlns:a16="http://schemas.microsoft.com/office/drawing/2014/main" id="{202DEABF-3D55-44F6-8FCD-8ED9E6485203}"/>
              </a:ext>
            </a:extLst>
          </p:cNvPr>
          <p:cNvGrpSpPr/>
          <p:nvPr/>
        </p:nvGrpSpPr>
        <p:grpSpPr bwMode="gray">
          <a:xfrm>
            <a:off x="1403907" y="3643163"/>
            <a:ext cx="118198" cy="256412"/>
            <a:chOff x="684397" y="2244206"/>
            <a:chExt cx="128499" cy="256412"/>
          </a:xfrm>
        </p:grpSpPr>
        <p:sp>
          <p:nvSpPr>
            <p:cNvPr id="59" name="Freeform 23">
              <a:extLst>
                <a:ext uri="{FF2B5EF4-FFF2-40B4-BE49-F238E27FC236}">
                  <a16:creationId xmlns="" xmlns:a16="http://schemas.microsoft.com/office/drawing/2014/main" id="{BF6FDBE3-5F78-4B6E-8D88-30511C1D5736}"/>
                </a:ext>
              </a:extLst>
            </p:cNvPr>
            <p:cNvSpPr>
              <a:spLocks/>
            </p:cNvSpPr>
            <p:nvPr/>
          </p:nvSpPr>
          <p:spPr bwMode="gray">
            <a:xfrm>
              <a:off x="684397" y="2300106"/>
              <a:ext cx="128499" cy="200512"/>
            </a:xfrm>
            <a:custGeom>
              <a:avLst/>
              <a:gdLst>
                <a:gd name="T0" fmla="*/ 1 w 21"/>
                <a:gd name="T1" fmla="*/ 18 h 39"/>
                <a:gd name="T2" fmla="*/ 3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8 w 21"/>
                <a:gd name="T45" fmla="*/ 12 h 39"/>
                <a:gd name="T46" fmla="*/ 17 w 21"/>
                <a:gd name="T47" fmla="*/ 18 h 39"/>
                <a:gd name="T48" fmla="*/ 19 w 21"/>
                <a:gd name="T49" fmla="*/ 20 h 39"/>
                <a:gd name="T50" fmla="*/ 21 w 21"/>
                <a:gd name="T51" fmla="*/ 18 h 39"/>
                <a:gd name="T52" fmla="*/ 21 w 21"/>
                <a:gd name="T53" fmla="*/ 12 h 39"/>
                <a:gd name="T54" fmla="*/ 18 w 21"/>
                <a:gd name="T55" fmla="*/ 2 h 39"/>
                <a:gd name="T56" fmla="*/ 15 w 21"/>
                <a:gd name="T57" fmla="*/ 0 h 39"/>
                <a:gd name="T58" fmla="*/ 11 w 21"/>
                <a:gd name="T59" fmla="*/ 0 h 39"/>
                <a:gd name="T60" fmla="*/ 7 w 21"/>
                <a:gd name="T61" fmla="*/ 0 h 39"/>
                <a:gd name="T62" fmla="*/ 3 w 21"/>
                <a:gd name="T63" fmla="*/ 2 h 39"/>
                <a:gd name="T64" fmla="*/ 1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3"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3"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7" y="6"/>
                    <a:pt x="17" y="9"/>
                    <a:pt x="18" y="12"/>
                  </a:cubicBezTo>
                  <a:cubicBezTo>
                    <a:pt x="18" y="15"/>
                    <a:pt x="17" y="18"/>
                    <a:pt x="17" y="18"/>
                  </a:cubicBezTo>
                  <a:cubicBezTo>
                    <a:pt x="17" y="19"/>
                    <a:pt x="18" y="20"/>
                    <a:pt x="19" y="20"/>
                  </a:cubicBezTo>
                  <a:cubicBezTo>
                    <a:pt x="20" y="20"/>
                    <a:pt x="20" y="19"/>
                    <a:pt x="21" y="18"/>
                  </a:cubicBezTo>
                  <a:cubicBezTo>
                    <a:pt x="21" y="18"/>
                    <a:pt x="21" y="14"/>
                    <a:pt x="21" y="12"/>
                  </a:cubicBezTo>
                  <a:cubicBezTo>
                    <a:pt x="20" y="4"/>
                    <a:pt x="19" y="2"/>
                    <a:pt x="18" y="2"/>
                  </a:cubicBezTo>
                  <a:cubicBezTo>
                    <a:pt x="17" y="1"/>
                    <a:pt x="16" y="1"/>
                    <a:pt x="15" y="0"/>
                  </a:cubicBezTo>
                  <a:cubicBezTo>
                    <a:pt x="14" y="0"/>
                    <a:pt x="12" y="0"/>
                    <a:pt x="11" y="0"/>
                  </a:cubicBezTo>
                  <a:cubicBezTo>
                    <a:pt x="10" y="0"/>
                    <a:pt x="7" y="0"/>
                    <a:pt x="7" y="0"/>
                  </a:cubicBezTo>
                  <a:cubicBezTo>
                    <a:pt x="6" y="1"/>
                    <a:pt x="4" y="1"/>
                    <a:pt x="3" y="2"/>
                  </a:cubicBezTo>
                  <a:cubicBezTo>
                    <a:pt x="3" y="2"/>
                    <a:pt x="1" y="4"/>
                    <a:pt x="1"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0" name="Oval 24">
              <a:extLst>
                <a:ext uri="{FF2B5EF4-FFF2-40B4-BE49-F238E27FC236}">
                  <a16:creationId xmlns="" xmlns:a16="http://schemas.microsoft.com/office/drawing/2014/main" id="{0E246011-0105-4EA4-8C82-FC51C748C5BD}"/>
                </a:ext>
              </a:extLst>
            </p:cNvPr>
            <p:cNvSpPr>
              <a:spLocks noChangeArrowheads="1"/>
            </p:cNvSpPr>
            <p:nvPr/>
          </p:nvSpPr>
          <p:spPr bwMode="gray">
            <a:xfrm>
              <a:off x="721935" y="2244206"/>
              <a:ext cx="60640"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61" name="组合 60">
            <a:extLst>
              <a:ext uri="{FF2B5EF4-FFF2-40B4-BE49-F238E27FC236}">
                <a16:creationId xmlns="" xmlns:a16="http://schemas.microsoft.com/office/drawing/2014/main" id="{B7BF07FD-8F7C-4965-A0C8-339ED4A5F586}"/>
              </a:ext>
            </a:extLst>
          </p:cNvPr>
          <p:cNvGrpSpPr/>
          <p:nvPr/>
        </p:nvGrpSpPr>
        <p:grpSpPr bwMode="gray">
          <a:xfrm>
            <a:off x="1536349" y="3643163"/>
            <a:ext cx="112886" cy="256412"/>
            <a:chOff x="867760" y="2244206"/>
            <a:chExt cx="122724" cy="256412"/>
          </a:xfrm>
        </p:grpSpPr>
        <p:sp>
          <p:nvSpPr>
            <p:cNvPr id="62" name="Freeform 27">
              <a:extLst>
                <a:ext uri="{FF2B5EF4-FFF2-40B4-BE49-F238E27FC236}">
                  <a16:creationId xmlns="" xmlns:a16="http://schemas.microsoft.com/office/drawing/2014/main" id="{2F4146EA-9353-4D35-94B3-A0C1438887C3}"/>
                </a:ext>
              </a:extLst>
            </p:cNvPr>
            <p:cNvSpPr>
              <a:spLocks/>
            </p:cNvSpPr>
            <p:nvPr/>
          </p:nvSpPr>
          <p:spPr bwMode="gray">
            <a:xfrm>
              <a:off x="867760" y="2300106"/>
              <a:ext cx="122724" cy="200512"/>
            </a:xfrm>
            <a:custGeom>
              <a:avLst/>
              <a:gdLst>
                <a:gd name="T0" fmla="*/ 0 w 20"/>
                <a:gd name="T1" fmla="*/ 18 h 39"/>
                <a:gd name="T2" fmla="*/ 2 w 20"/>
                <a:gd name="T3" fmla="*/ 20 h 39"/>
                <a:gd name="T4" fmla="*/ 4 w 20"/>
                <a:gd name="T5" fmla="*/ 18 h 39"/>
                <a:gd name="T6" fmla="*/ 3 w 20"/>
                <a:gd name="T7" fmla="*/ 12 h 39"/>
                <a:gd name="T8" fmla="*/ 5 w 20"/>
                <a:gd name="T9" fmla="*/ 6 h 39"/>
                <a:gd name="T10" fmla="*/ 5 w 20"/>
                <a:gd name="T11" fmla="*/ 6 h 39"/>
                <a:gd name="T12" fmla="*/ 5 w 20"/>
                <a:gd name="T13" fmla="*/ 17 h 39"/>
                <a:gd name="T14" fmla="*/ 5 w 20"/>
                <a:gd name="T15" fmla="*/ 18 h 39"/>
                <a:gd name="T16" fmla="*/ 5 w 20"/>
                <a:gd name="T17" fmla="*/ 37 h 39"/>
                <a:gd name="T18" fmla="*/ 7 w 20"/>
                <a:gd name="T19" fmla="*/ 39 h 39"/>
                <a:gd name="T20" fmla="*/ 7 w 20"/>
                <a:gd name="T21" fmla="*/ 39 h 39"/>
                <a:gd name="T22" fmla="*/ 10 w 20"/>
                <a:gd name="T23" fmla="*/ 37 h 39"/>
                <a:gd name="T24" fmla="*/ 10 w 20"/>
                <a:gd name="T25" fmla="*/ 20 h 39"/>
                <a:gd name="T26" fmla="*/ 11 w 20"/>
                <a:gd name="T27" fmla="*/ 20 h 39"/>
                <a:gd name="T28" fmla="*/ 11 w 20"/>
                <a:gd name="T29" fmla="*/ 37 h 39"/>
                <a:gd name="T30" fmla="*/ 13 w 20"/>
                <a:gd name="T31" fmla="*/ 39 h 39"/>
                <a:gd name="T32" fmla="*/ 13 w 20"/>
                <a:gd name="T33" fmla="*/ 39 h 39"/>
                <a:gd name="T34" fmla="*/ 16 w 20"/>
                <a:gd name="T35" fmla="*/ 37 h 39"/>
                <a:gd name="T36" fmla="*/ 16 w 20"/>
                <a:gd name="T37" fmla="*/ 18 h 39"/>
                <a:gd name="T38" fmla="*/ 16 w 20"/>
                <a:gd name="T39" fmla="*/ 17 h 39"/>
                <a:gd name="T40" fmla="*/ 16 w 20"/>
                <a:gd name="T41" fmla="*/ 6 h 39"/>
                <a:gd name="T42" fmla="*/ 16 w 20"/>
                <a:gd name="T43" fmla="*/ 6 h 39"/>
                <a:gd name="T44" fmla="*/ 17 w 20"/>
                <a:gd name="T45" fmla="*/ 12 h 39"/>
                <a:gd name="T46" fmla="*/ 17 w 20"/>
                <a:gd name="T47" fmla="*/ 18 h 39"/>
                <a:gd name="T48" fmla="*/ 18 w 20"/>
                <a:gd name="T49" fmla="*/ 20 h 39"/>
                <a:gd name="T50" fmla="*/ 20 w 20"/>
                <a:gd name="T51" fmla="*/ 18 h 39"/>
                <a:gd name="T52" fmla="*/ 20 w 20"/>
                <a:gd name="T53" fmla="*/ 12 h 39"/>
                <a:gd name="T54" fmla="*/ 18 w 20"/>
                <a:gd name="T55" fmla="*/ 2 h 39"/>
                <a:gd name="T56" fmla="*/ 14 w 20"/>
                <a:gd name="T57" fmla="*/ 0 h 39"/>
                <a:gd name="T58" fmla="*/ 10 w 20"/>
                <a:gd name="T59" fmla="*/ 0 h 39"/>
                <a:gd name="T60" fmla="*/ 6 w 20"/>
                <a:gd name="T61" fmla="*/ 0 h 39"/>
                <a:gd name="T62" fmla="*/ 3 w 20"/>
                <a:gd name="T63" fmla="*/ 2 h 39"/>
                <a:gd name="T64" fmla="*/ 0 w 20"/>
                <a:gd name="T65" fmla="*/ 12 h 39"/>
                <a:gd name="T66" fmla="*/ 0 w 20"/>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 h="39">
                  <a:moveTo>
                    <a:pt x="0" y="18"/>
                  </a:moveTo>
                  <a:cubicBezTo>
                    <a:pt x="0" y="19"/>
                    <a:pt x="1" y="20"/>
                    <a:pt x="2" y="20"/>
                  </a:cubicBezTo>
                  <a:cubicBezTo>
                    <a:pt x="3" y="20"/>
                    <a:pt x="4" y="19"/>
                    <a:pt x="4" y="18"/>
                  </a:cubicBezTo>
                  <a:cubicBezTo>
                    <a:pt x="4" y="18"/>
                    <a:pt x="3" y="15"/>
                    <a:pt x="3" y="12"/>
                  </a:cubicBezTo>
                  <a:cubicBezTo>
                    <a:pt x="4" y="9"/>
                    <a:pt x="4"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8"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4"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8" y="20"/>
                  </a:cubicBezTo>
                  <a:cubicBezTo>
                    <a:pt x="20" y="20"/>
                    <a:pt x="20" y="19"/>
                    <a:pt x="20" y="18"/>
                  </a:cubicBezTo>
                  <a:cubicBezTo>
                    <a:pt x="20" y="18"/>
                    <a:pt x="20" y="14"/>
                    <a:pt x="20" y="12"/>
                  </a:cubicBezTo>
                  <a:cubicBezTo>
                    <a:pt x="20" y="4"/>
                    <a:pt x="18" y="2"/>
                    <a:pt x="18" y="2"/>
                  </a:cubicBezTo>
                  <a:cubicBezTo>
                    <a:pt x="17" y="1"/>
                    <a:pt x="15" y="1"/>
                    <a:pt x="14" y="0"/>
                  </a:cubicBezTo>
                  <a:cubicBezTo>
                    <a:pt x="14" y="0"/>
                    <a:pt x="11" y="0"/>
                    <a:pt x="10" y="0"/>
                  </a:cubicBezTo>
                  <a:cubicBezTo>
                    <a:pt x="9" y="0"/>
                    <a:pt x="7" y="0"/>
                    <a:pt x="6" y="0"/>
                  </a:cubicBezTo>
                  <a:cubicBezTo>
                    <a:pt x="5" y="1"/>
                    <a:pt x="3" y="1"/>
                    <a:pt x="3" y="2"/>
                  </a:cubicBezTo>
                  <a:cubicBezTo>
                    <a:pt x="2" y="2"/>
                    <a:pt x="0" y="4"/>
                    <a:pt x="0" y="12"/>
                  </a:cubicBezTo>
                  <a:cubicBezTo>
                    <a:pt x="0" y="14"/>
                    <a:pt x="0" y="18"/>
                    <a:pt x="0"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3" name="Oval 28">
              <a:extLst>
                <a:ext uri="{FF2B5EF4-FFF2-40B4-BE49-F238E27FC236}">
                  <a16:creationId xmlns="" xmlns:a16="http://schemas.microsoft.com/office/drawing/2014/main" id="{6EDE7C7C-F672-4A8D-8E47-CC0451B53D51}"/>
                </a:ext>
              </a:extLst>
            </p:cNvPr>
            <p:cNvSpPr>
              <a:spLocks noChangeArrowheads="1"/>
            </p:cNvSpPr>
            <p:nvPr/>
          </p:nvSpPr>
          <p:spPr bwMode="gray">
            <a:xfrm>
              <a:off x="898080" y="2244206"/>
              <a:ext cx="62085"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64" name="组合 63">
            <a:extLst>
              <a:ext uri="{FF2B5EF4-FFF2-40B4-BE49-F238E27FC236}">
                <a16:creationId xmlns="" xmlns:a16="http://schemas.microsoft.com/office/drawing/2014/main" id="{F82E017D-E6E4-4CFB-995C-E48F28C9F348}"/>
              </a:ext>
            </a:extLst>
          </p:cNvPr>
          <p:cNvGrpSpPr/>
          <p:nvPr/>
        </p:nvGrpSpPr>
        <p:grpSpPr bwMode="gray">
          <a:xfrm>
            <a:off x="1663480" y="3643163"/>
            <a:ext cx="118198" cy="256412"/>
            <a:chOff x="1045348" y="2244206"/>
            <a:chExt cx="128499" cy="256412"/>
          </a:xfrm>
        </p:grpSpPr>
        <p:sp>
          <p:nvSpPr>
            <p:cNvPr id="65" name="Freeform 31">
              <a:extLst>
                <a:ext uri="{FF2B5EF4-FFF2-40B4-BE49-F238E27FC236}">
                  <a16:creationId xmlns="" xmlns:a16="http://schemas.microsoft.com/office/drawing/2014/main" id="{15238805-130E-4414-AF62-FC05E1181121}"/>
                </a:ext>
              </a:extLst>
            </p:cNvPr>
            <p:cNvSpPr>
              <a:spLocks/>
            </p:cNvSpPr>
            <p:nvPr/>
          </p:nvSpPr>
          <p:spPr bwMode="gray">
            <a:xfrm>
              <a:off x="1045348" y="2300106"/>
              <a:ext cx="128499" cy="200512"/>
            </a:xfrm>
            <a:custGeom>
              <a:avLst/>
              <a:gdLst>
                <a:gd name="T0" fmla="*/ 0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7 w 21"/>
                <a:gd name="T19" fmla="*/ 39 h 39"/>
                <a:gd name="T20" fmla="*/ 7 w 21"/>
                <a:gd name="T21" fmla="*/ 39 h 39"/>
                <a:gd name="T22" fmla="*/ 10 w 21"/>
                <a:gd name="T23" fmla="*/ 37 h 39"/>
                <a:gd name="T24" fmla="*/ 10 w 21"/>
                <a:gd name="T25" fmla="*/ 20 h 39"/>
                <a:gd name="T26" fmla="*/ 11 w 21"/>
                <a:gd name="T27" fmla="*/ 20 h 39"/>
                <a:gd name="T28" fmla="*/ 11 w 21"/>
                <a:gd name="T29" fmla="*/ 37 h 39"/>
                <a:gd name="T30" fmla="*/ 13 w 21"/>
                <a:gd name="T31" fmla="*/ 39 h 39"/>
                <a:gd name="T32" fmla="*/ 13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0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0" y="18"/>
                  </a:moveTo>
                  <a:cubicBezTo>
                    <a:pt x="1" y="19"/>
                    <a:pt x="1" y="20"/>
                    <a:pt x="2" y="20"/>
                  </a:cubicBezTo>
                  <a:cubicBezTo>
                    <a:pt x="3"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9" y="20"/>
                  </a:cubicBezTo>
                  <a:cubicBezTo>
                    <a:pt x="20" y="20"/>
                    <a:pt x="20" y="19"/>
                    <a:pt x="20" y="18"/>
                  </a:cubicBezTo>
                  <a:cubicBezTo>
                    <a:pt x="20" y="18"/>
                    <a:pt x="21" y="14"/>
                    <a:pt x="21" y="12"/>
                  </a:cubicBezTo>
                  <a:cubicBezTo>
                    <a:pt x="20" y="4"/>
                    <a:pt x="18" y="2"/>
                    <a:pt x="18" y="2"/>
                  </a:cubicBezTo>
                  <a:cubicBezTo>
                    <a:pt x="17" y="1"/>
                    <a:pt x="15" y="1"/>
                    <a:pt x="14" y="0"/>
                  </a:cubicBezTo>
                  <a:cubicBezTo>
                    <a:pt x="14" y="0"/>
                    <a:pt x="12" y="0"/>
                    <a:pt x="10" y="0"/>
                  </a:cubicBezTo>
                  <a:cubicBezTo>
                    <a:pt x="9" y="0"/>
                    <a:pt x="7" y="0"/>
                    <a:pt x="7" y="0"/>
                  </a:cubicBezTo>
                  <a:cubicBezTo>
                    <a:pt x="5" y="1"/>
                    <a:pt x="4" y="1"/>
                    <a:pt x="3" y="2"/>
                  </a:cubicBezTo>
                  <a:cubicBezTo>
                    <a:pt x="2" y="2"/>
                    <a:pt x="1" y="4"/>
                    <a:pt x="0" y="12"/>
                  </a:cubicBezTo>
                  <a:cubicBezTo>
                    <a:pt x="0" y="14"/>
                    <a:pt x="0" y="18"/>
                    <a:pt x="0"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6" name="Oval 32">
              <a:extLst>
                <a:ext uri="{FF2B5EF4-FFF2-40B4-BE49-F238E27FC236}">
                  <a16:creationId xmlns="" xmlns:a16="http://schemas.microsoft.com/office/drawing/2014/main" id="{A30B9C04-33D8-4D5D-BF09-DC8C7F7FF7CA}"/>
                </a:ext>
              </a:extLst>
            </p:cNvPr>
            <p:cNvSpPr>
              <a:spLocks noChangeArrowheads="1"/>
            </p:cNvSpPr>
            <p:nvPr/>
          </p:nvSpPr>
          <p:spPr bwMode="gray">
            <a:xfrm>
              <a:off x="1075668" y="2244206"/>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67" name="组合 66">
            <a:extLst>
              <a:ext uri="{FF2B5EF4-FFF2-40B4-BE49-F238E27FC236}">
                <a16:creationId xmlns="" xmlns:a16="http://schemas.microsoft.com/office/drawing/2014/main" id="{3D664CD3-334F-4DA7-B3FF-6AFB386AAC2A}"/>
              </a:ext>
            </a:extLst>
          </p:cNvPr>
          <p:cNvGrpSpPr/>
          <p:nvPr/>
        </p:nvGrpSpPr>
        <p:grpSpPr bwMode="gray">
          <a:xfrm>
            <a:off x="1795923" y="3643163"/>
            <a:ext cx="118198" cy="256412"/>
            <a:chOff x="1187248" y="2249442"/>
            <a:chExt cx="128499" cy="256412"/>
          </a:xfrm>
        </p:grpSpPr>
        <p:sp>
          <p:nvSpPr>
            <p:cNvPr id="68" name="Freeform 19">
              <a:extLst>
                <a:ext uri="{FF2B5EF4-FFF2-40B4-BE49-F238E27FC236}">
                  <a16:creationId xmlns="" xmlns:a16="http://schemas.microsoft.com/office/drawing/2014/main" id="{DA6B96B8-0760-4E31-860D-52936B87DBD9}"/>
                </a:ext>
              </a:extLst>
            </p:cNvPr>
            <p:cNvSpPr>
              <a:spLocks/>
            </p:cNvSpPr>
            <p:nvPr/>
          </p:nvSpPr>
          <p:spPr bwMode="gray">
            <a:xfrm>
              <a:off x="1187248" y="2305342"/>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9" name="Oval 20">
              <a:extLst>
                <a:ext uri="{FF2B5EF4-FFF2-40B4-BE49-F238E27FC236}">
                  <a16:creationId xmlns="" xmlns:a16="http://schemas.microsoft.com/office/drawing/2014/main" id="{599FD86A-7F8F-48B4-B5DF-E1D74FCEBD0B}"/>
                </a:ext>
              </a:extLst>
            </p:cNvPr>
            <p:cNvSpPr>
              <a:spLocks noChangeArrowheads="1"/>
            </p:cNvSpPr>
            <p:nvPr/>
          </p:nvSpPr>
          <p:spPr bwMode="gray">
            <a:xfrm>
              <a:off x="1217567" y="2249442"/>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70" name="组合 69">
            <a:extLst>
              <a:ext uri="{FF2B5EF4-FFF2-40B4-BE49-F238E27FC236}">
                <a16:creationId xmlns="" xmlns:a16="http://schemas.microsoft.com/office/drawing/2014/main" id="{AE515FB8-930E-44E9-AC6F-964116A87E4C}"/>
              </a:ext>
            </a:extLst>
          </p:cNvPr>
          <p:cNvGrpSpPr/>
          <p:nvPr/>
        </p:nvGrpSpPr>
        <p:grpSpPr bwMode="gray">
          <a:xfrm>
            <a:off x="1928367" y="3643163"/>
            <a:ext cx="118198" cy="256412"/>
            <a:chOff x="1187248" y="2249442"/>
            <a:chExt cx="128499" cy="256412"/>
          </a:xfrm>
        </p:grpSpPr>
        <p:sp>
          <p:nvSpPr>
            <p:cNvPr id="71" name="Freeform 19">
              <a:extLst>
                <a:ext uri="{FF2B5EF4-FFF2-40B4-BE49-F238E27FC236}">
                  <a16:creationId xmlns="" xmlns:a16="http://schemas.microsoft.com/office/drawing/2014/main" id="{9ED772A9-6E96-44C0-8577-ED26904FC16C}"/>
                </a:ext>
              </a:extLst>
            </p:cNvPr>
            <p:cNvSpPr>
              <a:spLocks/>
            </p:cNvSpPr>
            <p:nvPr/>
          </p:nvSpPr>
          <p:spPr bwMode="gray">
            <a:xfrm>
              <a:off x="1187248" y="2305342"/>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2" name="Oval 20">
              <a:extLst>
                <a:ext uri="{FF2B5EF4-FFF2-40B4-BE49-F238E27FC236}">
                  <a16:creationId xmlns="" xmlns:a16="http://schemas.microsoft.com/office/drawing/2014/main" id="{4E667100-6B8F-449A-A194-E50D38C14088}"/>
                </a:ext>
              </a:extLst>
            </p:cNvPr>
            <p:cNvSpPr>
              <a:spLocks noChangeArrowheads="1"/>
            </p:cNvSpPr>
            <p:nvPr/>
          </p:nvSpPr>
          <p:spPr bwMode="gray">
            <a:xfrm>
              <a:off x="1217567" y="2249442"/>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73" name="组合 72">
            <a:extLst>
              <a:ext uri="{FF2B5EF4-FFF2-40B4-BE49-F238E27FC236}">
                <a16:creationId xmlns="" xmlns:a16="http://schemas.microsoft.com/office/drawing/2014/main" id="{07771919-29BA-4F84-A108-95F68658FD60}"/>
              </a:ext>
            </a:extLst>
          </p:cNvPr>
          <p:cNvGrpSpPr/>
          <p:nvPr/>
        </p:nvGrpSpPr>
        <p:grpSpPr bwMode="black">
          <a:xfrm>
            <a:off x="3042308" y="3005792"/>
            <a:ext cx="118198" cy="256412"/>
            <a:chOff x="329220" y="2244206"/>
            <a:chExt cx="128499" cy="256412"/>
          </a:xfrm>
        </p:grpSpPr>
        <p:sp>
          <p:nvSpPr>
            <p:cNvPr id="74" name="Freeform 15">
              <a:extLst>
                <a:ext uri="{FF2B5EF4-FFF2-40B4-BE49-F238E27FC236}">
                  <a16:creationId xmlns="" xmlns:a16="http://schemas.microsoft.com/office/drawing/2014/main" id="{C0E50A3E-8EAA-43E2-B53D-5CFEC687DEBB}"/>
                </a:ext>
              </a:extLst>
            </p:cNvPr>
            <p:cNvSpPr>
              <a:spLocks/>
            </p:cNvSpPr>
            <p:nvPr/>
          </p:nvSpPr>
          <p:spPr bwMode="black">
            <a:xfrm>
              <a:off x="329220" y="2300106"/>
              <a:ext cx="128499" cy="200512"/>
            </a:xfrm>
            <a:custGeom>
              <a:avLst/>
              <a:gdLst>
                <a:gd name="T0" fmla="*/ 0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7 w 21"/>
                <a:gd name="T19" fmla="*/ 39 h 39"/>
                <a:gd name="T20" fmla="*/ 7 w 21"/>
                <a:gd name="T21" fmla="*/ 39 h 39"/>
                <a:gd name="T22" fmla="*/ 10 w 21"/>
                <a:gd name="T23" fmla="*/ 37 h 39"/>
                <a:gd name="T24" fmla="*/ 10 w 21"/>
                <a:gd name="T25" fmla="*/ 20 h 39"/>
                <a:gd name="T26" fmla="*/ 11 w 21"/>
                <a:gd name="T27" fmla="*/ 20 h 39"/>
                <a:gd name="T28" fmla="*/ 11 w 21"/>
                <a:gd name="T29" fmla="*/ 37 h 39"/>
                <a:gd name="T30" fmla="*/ 13 w 21"/>
                <a:gd name="T31" fmla="*/ 39 h 39"/>
                <a:gd name="T32" fmla="*/ 13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0 w 21"/>
                <a:gd name="T53" fmla="*/ 12 h 39"/>
                <a:gd name="T54" fmla="*/ 18 w 21"/>
                <a:gd name="T55" fmla="*/ 2 h 39"/>
                <a:gd name="T56" fmla="*/ 14 w 21"/>
                <a:gd name="T57" fmla="*/ 0 h 39"/>
                <a:gd name="T58" fmla="*/ 10 w 21"/>
                <a:gd name="T59" fmla="*/ 0 h 39"/>
                <a:gd name="T60" fmla="*/ 6 w 21"/>
                <a:gd name="T61" fmla="*/ 0 h 39"/>
                <a:gd name="T62" fmla="*/ 3 w 21"/>
                <a:gd name="T63" fmla="*/ 2 h 39"/>
                <a:gd name="T64" fmla="*/ 0 w 21"/>
                <a:gd name="T65" fmla="*/ 12 h 39"/>
                <a:gd name="T66" fmla="*/ 0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0" y="18"/>
                  </a:moveTo>
                  <a:cubicBezTo>
                    <a:pt x="1" y="19"/>
                    <a:pt x="1" y="20"/>
                    <a:pt x="2" y="20"/>
                  </a:cubicBezTo>
                  <a:cubicBezTo>
                    <a:pt x="3" y="20"/>
                    <a:pt x="4" y="19"/>
                    <a:pt x="4" y="18"/>
                  </a:cubicBezTo>
                  <a:cubicBezTo>
                    <a:pt x="4" y="18"/>
                    <a:pt x="3" y="15"/>
                    <a:pt x="4" y="12"/>
                  </a:cubicBezTo>
                  <a:cubicBezTo>
                    <a:pt x="4" y="9"/>
                    <a:pt x="4"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9" y="20"/>
                  </a:cubicBezTo>
                  <a:cubicBezTo>
                    <a:pt x="20" y="20"/>
                    <a:pt x="20" y="19"/>
                    <a:pt x="20" y="18"/>
                  </a:cubicBezTo>
                  <a:cubicBezTo>
                    <a:pt x="20" y="18"/>
                    <a:pt x="21" y="14"/>
                    <a:pt x="20" y="12"/>
                  </a:cubicBezTo>
                  <a:cubicBezTo>
                    <a:pt x="20" y="4"/>
                    <a:pt x="18" y="2"/>
                    <a:pt x="18" y="2"/>
                  </a:cubicBezTo>
                  <a:cubicBezTo>
                    <a:pt x="17" y="1"/>
                    <a:pt x="15" y="1"/>
                    <a:pt x="14" y="0"/>
                  </a:cubicBezTo>
                  <a:cubicBezTo>
                    <a:pt x="14" y="0"/>
                    <a:pt x="11" y="0"/>
                    <a:pt x="10" y="0"/>
                  </a:cubicBezTo>
                  <a:cubicBezTo>
                    <a:pt x="9" y="0"/>
                    <a:pt x="7" y="0"/>
                    <a:pt x="6" y="0"/>
                  </a:cubicBezTo>
                  <a:cubicBezTo>
                    <a:pt x="5" y="1"/>
                    <a:pt x="4" y="1"/>
                    <a:pt x="3" y="2"/>
                  </a:cubicBezTo>
                  <a:cubicBezTo>
                    <a:pt x="2" y="2"/>
                    <a:pt x="1" y="4"/>
                    <a:pt x="0" y="12"/>
                  </a:cubicBezTo>
                  <a:cubicBezTo>
                    <a:pt x="0" y="14"/>
                    <a:pt x="0" y="18"/>
                    <a:pt x="0" y="18"/>
                  </a:cubicBezTo>
                </a:path>
              </a:pathLst>
            </a:custGeom>
            <a:solidFill>
              <a:srgbClr val="C0504D"/>
            </a:solidFill>
            <a:ln>
              <a:noFill/>
            </a:ln>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5" name="Oval 16">
              <a:extLst>
                <a:ext uri="{FF2B5EF4-FFF2-40B4-BE49-F238E27FC236}">
                  <a16:creationId xmlns="" xmlns:a16="http://schemas.microsoft.com/office/drawing/2014/main" id="{E7D1A3D8-D5BA-4779-A780-361700E46E86}"/>
                </a:ext>
              </a:extLst>
            </p:cNvPr>
            <p:cNvSpPr>
              <a:spLocks noChangeArrowheads="1"/>
            </p:cNvSpPr>
            <p:nvPr/>
          </p:nvSpPr>
          <p:spPr bwMode="black">
            <a:xfrm>
              <a:off x="360983" y="2244206"/>
              <a:ext cx="60640" cy="51039"/>
            </a:xfrm>
            <a:prstGeom prst="ellipse">
              <a:avLst/>
            </a:prstGeom>
            <a:solidFill>
              <a:srgbClr val="C0504D"/>
            </a:solidFill>
            <a:ln>
              <a:noFill/>
            </a:ln>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76" name="组合 75">
            <a:extLst>
              <a:ext uri="{FF2B5EF4-FFF2-40B4-BE49-F238E27FC236}">
                <a16:creationId xmlns="" xmlns:a16="http://schemas.microsoft.com/office/drawing/2014/main" id="{DB25A4B8-9E5D-4864-880B-A9518AD5BB11}"/>
              </a:ext>
            </a:extLst>
          </p:cNvPr>
          <p:cNvGrpSpPr/>
          <p:nvPr/>
        </p:nvGrpSpPr>
        <p:grpSpPr bwMode="gray">
          <a:xfrm>
            <a:off x="2652391" y="3009218"/>
            <a:ext cx="118198" cy="256412"/>
            <a:chOff x="506809" y="2244206"/>
            <a:chExt cx="128499" cy="256412"/>
          </a:xfrm>
        </p:grpSpPr>
        <p:sp>
          <p:nvSpPr>
            <p:cNvPr id="77" name="Freeform 19">
              <a:extLst>
                <a:ext uri="{FF2B5EF4-FFF2-40B4-BE49-F238E27FC236}">
                  <a16:creationId xmlns="" xmlns:a16="http://schemas.microsoft.com/office/drawing/2014/main" id="{FD4D6DDD-11B5-4147-A518-8A65A8DF77C1}"/>
                </a:ext>
              </a:extLst>
            </p:cNvPr>
            <p:cNvSpPr>
              <a:spLocks/>
            </p:cNvSpPr>
            <p:nvPr/>
          </p:nvSpPr>
          <p:spPr bwMode="gray">
            <a:xfrm>
              <a:off x="506809" y="2300106"/>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8" name="Oval 20">
              <a:extLst>
                <a:ext uri="{FF2B5EF4-FFF2-40B4-BE49-F238E27FC236}">
                  <a16:creationId xmlns="" xmlns:a16="http://schemas.microsoft.com/office/drawing/2014/main" id="{9CF2612A-7A11-4C4F-A72C-C43E78D0DC24}"/>
                </a:ext>
              </a:extLst>
            </p:cNvPr>
            <p:cNvSpPr>
              <a:spLocks noChangeArrowheads="1"/>
            </p:cNvSpPr>
            <p:nvPr/>
          </p:nvSpPr>
          <p:spPr bwMode="gray">
            <a:xfrm>
              <a:off x="537128" y="2244206"/>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79" name="组合 78">
            <a:extLst>
              <a:ext uri="{FF2B5EF4-FFF2-40B4-BE49-F238E27FC236}">
                <a16:creationId xmlns="" xmlns:a16="http://schemas.microsoft.com/office/drawing/2014/main" id="{202DEABF-3D55-44F6-8FCD-8ED9E6485203}"/>
              </a:ext>
            </a:extLst>
          </p:cNvPr>
          <p:cNvGrpSpPr/>
          <p:nvPr/>
        </p:nvGrpSpPr>
        <p:grpSpPr bwMode="gray">
          <a:xfrm>
            <a:off x="2784834" y="3009218"/>
            <a:ext cx="118198" cy="256412"/>
            <a:chOff x="684397" y="2244206"/>
            <a:chExt cx="128499" cy="256412"/>
          </a:xfrm>
        </p:grpSpPr>
        <p:sp>
          <p:nvSpPr>
            <p:cNvPr id="80" name="Freeform 23">
              <a:extLst>
                <a:ext uri="{FF2B5EF4-FFF2-40B4-BE49-F238E27FC236}">
                  <a16:creationId xmlns="" xmlns:a16="http://schemas.microsoft.com/office/drawing/2014/main" id="{BF6FDBE3-5F78-4B6E-8D88-30511C1D5736}"/>
                </a:ext>
              </a:extLst>
            </p:cNvPr>
            <p:cNvSpPr>
              <a:spLocks/>
            </p:cNvSpPr>
            <p:nvPr/>
          </p:nvSpPr>
          <p:spPr bwMode="gray">
            <a:xfrm>
              <a:off x="684397" y="2300106"/>
              <a:ext cx="128499" cy="200512"/>
            </a:xfrm>
            <a:custGeom>
              <a:avLst/>
              <a:gdLst>
                <a:gd name="T0" fmla="*/ 1 w 21"/>
                <a:gd name="T1" fmla="*/ 18 h 39"/>
                <a:gd name="T2" fmla="*/ 3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8 w 21"/>
                <a:gd name="T45" fmla="*/ 12 h 39"/>
                <a:gd name="T46" fmla="*/ 17 w 21"/>
                <a:gd name="T47" fmla="*/ 18 h 39"/>
                <a:gd name="T48" fmla="*/ 19 w 21"/>
                <a:gd name="T49" fmla="*/ 20 h 39"/>
                <a:gd name="T50" fmla="*/ 21 w 21"/>
                <a:gd name="T51" fmla="*/ 18 h 39"/>
                <a:gd name="T52" fmla="*/ 21 w 21"/>
                <a:gd name="T53" fmla="*/ 12 h 39"/>
                <a:gd name="T54" fmla="*/ 18 w 21"/>
                <a:gd name="T55" fmla="*/ 2 h 39"/>
                <a:gd name="T56" fmla="*/ 15 w 21"/>
                <a:gd name="T57" fmla="*/ 0 h 39"/>
                <a:gd name="T58" fmla="*/ 11 w 21"/>
                <a:gd name="T59" fmla="*/ 0 h 39"/>
                <a:gd name="T60" fmla="*/ 7 w 21"/>
                <a:gd name="T61" fmla="*/ 0 h 39"/>
                <a:gd name="T62" fmla="*/ 3 w 21"/>
                <a:gd name="T63" fmla="*/ 2 h 39"/>
                <a:gd name="T64" fmla="*/ 1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3"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3"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7" y="6"/>
                    <a:pt x="17" y="9"/>
                    <a:pt x="18" y="12"/>
                  </a:cubicBezTo>
                  <a:cubicBezTo>
                    <a:pt x="18" y="15"/>
                    <a:pt x="17" y="18"/>
                    <a:pt x="17" y="18"/>
                  </a:cubicBezTo>
                  <a:cubicBezTo>
                    <a:pt x="17" y="19"/>
                    <a:pt x="18" y="20"/>
                    <a:pt x="19" y="20"/>
                  </a:cubicBezTo>
                  <a:cubicBezTo>
                    <a:pt x="20" y="20"/>
                    <a:pt x="20" y="19"/>
                    <a:pt x="21" y="18"/>
                  </a:cubicBezTo>
                  <a:cubicBezTo>
                    <a:pt x="21" y="18"/>
                    <a:pt x="21" y="14"/>
                    <a:pt x="21" y="12"/>
                  </a:cubicBezTo>
                  <a:cubicBezTo>
                    <a:pt x="20" y="4"/>
                    <a:pt x="19" y="2"/>
                    <a:pt x="18" y="2"/>
                  </a:cubicBezTo>
                  <a:cubicBezTo>
                    <a:pt x="17" y="1"/>
                    <a:pt x="16" y="1"/>
                    <a:pt x="15" y="0"/>
                  </a:cubicBezTo>
                  <a:cubicBezTo>
                    <a:pt x="14" y="0"/>
                    <a:pt x="12" y="0"/>
                    <a:pt x="11" y="0"/>
                  </a:cubicBezTo>
                  <a:cubicBezTo>
                    <a:pt x="10" y="0"/>
                    <a:pt x="7" y="0"/>
                    <a:pt x="7" y="0"/>
                  </a:cubicBezTo>
                  <a:cubicBezTo>
                    <a:pt x="6" y="1"/>
                    <a:pt x="4" y="1"/>
                    <a:pt x="3" y="2"/>
                  </a:cubicBezTo>
                  <a:cubicBezTo>
                    <a:pt x="3" y="2"/>
                    <a:pt x="1" y="4"/>
                    <a:pt x="1"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1" name="Oval 24">
              <a:extLst>
                <a:ext uri="{FF2B5EF4-FFF2-40B4-BE49-F238E27FC236}">
                  <a16:creationId xmlns="" xmlns:a16="http://schemas.microsoft.com/office/drawing/2014/main" id="{0E246011-0105-4EA4-8C82-FC51C748C5BD}"/>
                </a:ext>
              </a:extLst>
            </p:cNvPr>
            <p:cNvSpPr>
              <a:spLocks noChangeArrowheads="1"/>
            </p:cNvSpPr>
            <p:nvPr/>
          </p:nvSpPr>
          <p:spPr bwMode="gray">
            <a:xfrm>
              <a:off x="721935" y="2244206"/>
              <a:ext cx="60640"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82" name="组合 81">
            <a:extLst>
              <a:ext uri="{FF2B5EF4-FFF2-40B4-BE49-F238E27FC236}">
                <a16:creationId xmlns="" xmlns:a16="http://schemas.microsoft.com/office/drawing/2014/main" id="{B7BF07FD-8F7C-4965-A0C8-339ED4A5F586}"/>
              </a:ext>
            </a:extLst>
          </p:cNvPr>
          <p:cNvGrpSpPr/>
          <p:nvPr/>
        </p:nvGrpSpPr>
        <p:grpSpPr bwMode="gray">
          <a:xfrm>
            <a:off x="2917276" y="3009218"/>
            <a:ext cx="112886" cy="256412"/>
            <a:chOff x="867760" y="2244206"/>
            <a:chExt cx="122724" cy="256412"/>
          </a:xfrm>
        </p:grpSpPr>
        <p:sp>
          <p:nvSpPr>
            <p:cNvPr id="83" name="Freeform 27">
              <a:extLst>
                <a:ext uri="{FF2B5EF4-FFF2-40B4-BE49-F238E27FC236}">
                  <a16:creationId xmlns="" xmlns:a16="http://schemas.microsoft.com/office/drawing/2014/main" id="{2F4146EA-9353-4D35-94B3-A0C1438887C3}"/>
                </a:ext>
              </a:extLst>
            </p:cNvPr>
            <p:cNvSpPr>
              <a:spLocks/>
            </p:cNvSpPr>
            <p:nvPr/>
          </p:nvSpPr>
          <p:spPr bwMode="gray">
            <a:xfrm>
              <a:off x="867760" y="2300106"/>
              <a:ext cx="122724" cy="200512"/>
            </a:xfrm>
            <a:custGeom>
              <a:avLst/>
              <a:gdLst>
                <a:gd name="T0" fmla="*/ 0 w 20"/>
                <a:gd name="T1" fmla="*/ 18 h 39"/>
                <a:gd name="T2" fmla="*/ 2 w 20"/>
                <a:gd name="T3" fmla="*/ 20 h 39"/>
                <a:gd name="T4" fmla="*/ 4 w 20"/>
                <a:gd name="T5" fmla="*/ 18 h 39"/>
                <a:gd name="T6" fmla="*/ 3 w 20"/>
                <a:gd name="T7" fmla="*/ 12 h 39"/>
                <a:gd name="T8" fmla="*/ 5 w 20"/>
                <a:gd name="T9" fmla="*/ 6 h 39"/>
                <a:gd name="T10" fmla="*/ 5 w 20"/>
                <a:gd name="T11" fmla="*/ 6 h 39"/>
                <a:gd name="T12" fmla="*/ 5 w 20"/>
                <a:gd name="T13" fmla="*/ 17 h 39"/>
                <a:gd name="T14" fmla="*/ 5 w 20"/>
                <a:gd name="T15" fmla="*/ 18 h 39"/>
                <a:gd name="T16" fmla="*/ 5 w 20"/>
                <a:gd name="T17" fmla="*/ 37 h 39"/>
                <a:gd name="T18" fmla="*/ 7 w 20"/>
                <a:gd name="T19" fmla="*/ 39 h 39"/>
                <a:gd name="T20" fmla="*/ 7 w 20"/>
                <a:gd name="T21" fmla="*/ 39 h 39"/>
                <a:gd name="T22" fmla="*/ 10 w 20"/>
                <a:gd name="T23" fmla="*/ 37 h 39"/>
                <a:gd name="T24" fmla="*/ 10 w 20"/>
                <a:gd name="T25" fmla="*/ 20 h 39"/>
                <a:gd name="T26" fmla="*/ 11 w 20"/>
                <a:gd name="T27" fmla="*/ 20 h 39"/>
                <a:gd name="T28" fmla="*/ 11 w 20"/>
                <a:gd name="T29" fmla="*/ 37 h 39"/>
                <a:gd name="T30" fmla="*/ 13 w 20"/>
                <a:gd name="T31" fmla="*/ 39 h 39"/>
                <a:gd name="T32" fmla="*/ 13 w 20"/>
                <a:gd name="T33" fmla="*/ 39 h 39"/>
                <a:gd name="T34" fmla="*/ 16 w 20"/>
                <a:gd name="T35" fmla="*/ 37 h 39"/>
                <a:gd name="T36" fmla="*/ 16 w 20"/>
                <a:gd name="T37" fmla="*/ 18 h 39"/>
                <a:gd name="T38" fmla="*/ 16 w 20"/>
                <a:gd name="T39" fmla="*/ 17 h 39"/>
                <a:gd name="T40" fmla="*/ 16 w 20"/>
                <a:gd name="T41" fmla="*/ 6 h 39"/>
                <a:gd name="T42" fmla="*/ 16 w 20"/>
                <a:gd name="T43" fmla="*/ 6 h 39"/>
                <a:gd name="T44" fmla="*/ 17 w 20"/>
                <a:gd name="T45" fmla="*/ 12 h 39"/>
                <a:gd name="T46" fmla="*/ 17 w 20"/>
                <a:gd name="T47" fmla="*/ 18 h 39"/>
                <a:gd name="T48" fmla="*/ 18 w 20"/>
                <a:gd name="T49" fmla="*/ 20 h 39"/>
                <a:gd name="T50" fmla="*/ 20 w 20"/>
                <a:gd name="T51" fmla="*/ 18 h 39"/>
                <a:gd name="T52" fmla="*/ 20 w 20"/>
                <a:gd name="T53" fmla="*/ 12 h 39"/>
                <a:gd name="T54" fmla="*/ 18 w 20"/>
                <a:gd name="T55" fmla="*/ 2 h 39"/>
                <a:gd name="T56" fmla="*/ 14 w 20"/>
                <a:gd name="T57" fmla="*/ 0 h 39"/>
                <a:gd name="T58" fmla="*/ 10 w 20"/>
                <a:gd name="T59" fmla="*/ 0 h 39"/>
                <a:gd name="T60" fmla="*/ 6 w 20"/>
                <a:gd name="T61" fmla="*/ 0 h 39"/>
                <a:gd name="T62" fmla="*/ 3 w 20"/>
                <a:gd name="T63" fmla="*/ 2 h 39"/>
                <a:gd name="T64" fmla="*/ 0 w 20"/>
                <a:gd name="T65" fmla="*/ 12 h 39"/>
                <a:gd name="T66" fmla="*/ 0 w 20"/>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 h="39">
                  <a:moveTo>
                    <a:pt x="0" y="18"/>
                  </a:moveTo>
                  <a:cubicBezTo>
                    <a:pt x="0" y="19"/>
                    <a:pt x="1" y="20"/>
                    <a:pt x="2" y="20"/>
                  </a:cubicBezTo>
                  <a:cubicBezTo>
                    <a:pt x="3" y="20"/>
                    <a:pt x="4" y="19"/>
                    <a:pt x="4" y="18"/>
                  </a:cubicBezTo>
                  <a:cubicBezTo>
                    <a:pt x="4" y="18"/>
                    <a:pt x="3" y="15"/>
                    <a:pt x="3" y="12"/>
                  </a:cubicBezTo>
                  <a:cubicBezTo>
                    <a:pt x="4" y="9"/>
                    <a:pt x="4"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8"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4"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8" y="20"/>
                  </a:cubicBezTo>
                  <a:cubicBezTo>
                    <a:pt x="20" y="20"/>
                    <a:pt x="20" y="19"/>
                    <a:pt x="20" y="18"/>
                  </a:cubicBezTo>
                  <a:cubicBezTo>
                    <a:pt x="20" y="18"/>
                    <a:pt x="20" y="14"/>
                    <a:pt x="20" y="12"/>
                  </a:cubicBezTo>
                  <a:cubicBezTo>
                    <a:pt x="20" y="4"/>
                    <a:pt x="18" y="2"/>
                    <a:pt x="18" y="2"/>
                  </a:cubicBezTo>
                  <a:cubicBezTo>
                    <a:pt x="17" y="1"/>
                    <a:pt x="15" y="1"/>
                    <a:pt x="14" y="0"/>
                  </a:cubicBezTo>
                  <a:cubicBezTo>
                    <a:pt x="14" y="0"/>
                    <a:pt x="11" y="0"/>
                    <a:pt x="10" y="0"/>
                  </a:cubicBezTo>
                  <a:cubicBezTo>
                    <a:pt x="9" y="0"/>
                    <a:pt x="7" y="0"/>
                    <a:pt x="6" y="0"/>
                  </a:cubicBezTo>
                  <a:cubicBezTo>
                    <a:pt x="5" y="1"/>
                    <a:pt x="3" y="1"/>
                    <a:pt x="3" y="2"/>
                  </a:cubicBezTo>
                  <a:cubicBezTo>
                    <a:pt x="2" y="2"/>
                    <a:pt x="0" y="4"/>
                    <a:pt x="0" y="12"/>
                  </a:cubicBezTo>
                  <a:cubicBezTo>
                    <a:pt x="0" y="14"/>
                    <a:pt x="0" y="18"/>
                    <a:pt x="0"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4" name="Oval 28">
              <a:extLst>
                <a:ext uri="{FF2B5EF4-FFF2-40B4-BE49-F238E27FC236}">
                  <a16:creationId xmlns="" xmlns:a16="http://schemas.microsoft.com/office/drawing/2014/main" id="{6EDE7C7C-F672-4A8D-8E47-CC0451B53D51}"/>
                </a:ext>
              </a:extLst>
            </p:cNvPr>
            <p:cNvSpPr>
              <a:spLocks noChangeArrowheads="1"/>
            </p:cNvSpPr>
            <p:nvPr/>
          </p:nvSpPr>
          <p:spPr bwMode="gray">
            <a:xfrm>
              <a:off x="898080" y="2244206"/>
              <a:ext cx="62085"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85" name="组合 84">
            <a:extLst>
              <a:ext uri="{FF2B5EF4-FFF2-40B4-BE49-F238E27FC236}">
                <a16:creationId xmlns="" xmlns:a16="http://schemas.microsoft.com/office/drawing/2014/main" id="{F82E017D-E6E4-4CFB-995C-E48F28C9F348}"/>
              </a:ext>
            </a:extLst>
          </p:cNvPr>
          <p:cNvGrpSpPr/>
          <p:nvPr/>
        </p:nvGrpSpPr>
        <p:grpSpPr bwMode="gray">
          <a:xfrm>
            <a:off x="2510163" y="3009218"/>
            <a:ext cx="118198" cy="256412"/>
            <a:chOff x="1045348" y="2244206"/>
            <a:chExt cx="128499" cy="256412"/>
          </a:xfrm>
        </p:grpSpPr>
        <p:sp>
          <p:nvSpPr>
            <p:cNvPr id="86" name="Freeform 31">
              <a:extLst>
                <a:ext uri="{FF2B5EF4-FFF2-40B4-BE49-F238E27FC236}">
                  <a16:creationId xmlns="" xmlns:a16="http://schemas.microsoft.com/office/drawing/2014/main" id="{15238805-130E-4414-AF62-FC05E1181121}"/>
                </a:ext>
              </a:extLst>
            </p:cNvPr>
            <p:cNvSpPr>
              <a:spLocks/>
            </p:cNvSpPr>
            <p:nvPr/>
          </p:nvSpPr>
          <p:spPr bwMode="gray">
            <a:xfrm>
              <a:off x="1045348" y="2300106"/>
              <a:ext cx="128499" cy="200512"/>
            </a:xfrm>
            <a:custGeom>
              <a:avLst/>
              <a:gdLst>
                <a:gd name="T0" fmla="*/ 0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7 w 21"/>
                <a:gd name="T19" fmla="*/ 39 h 39"/>
                <a:gd name="T20" fmla="*/ 7 w 21"/>
                <a:gd name="T21" fmla="*/ 39 h 39"/>
                <a:gd name="T22" fmla="*/ 10 w 21"/>
                <a:gd name="T23" fmla="*/ 37 h 39"/>
                <a:gd name="T24" fmla="*/ 10 w 21"/>
                <a:gd name="T25" fmla="*/ 20 h 39"/>
                <a:gd name="T26" fmla="*/ 11 w 21"/>
                <a:gd name="T27" fmla="*/ 20 h 39"/>
                <a:gd name="T28" fmla="*/ 11 w 21"/>
                <a:gd name="T29" fmla="*/ 37 h 39"/>
                <a:gd name="T30" fmla="*/ 13 w 21"/>
                <a:gd name="T31" fmla="*/ 39 h 39"/>
                <a:gd name="T32" fmla="*/ 13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0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0" y="18"/>
                  </a:moveTo>
                  <a:cubicBezTo>
                    <a:pt x="1" y="19"/>
                    <a:pt x="1" y="20"/>
                    <a:pt x="2" y="20"/>
                  </a:cubicBezTo>
                  <a:cubicBezTo>
                    <a:pt x="3"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9" y="20"/>
                  </a:cubicBezTo>
                  <a:cubicBezTo>
                    <a:pt x="20" y="20"/>
                    <a:pt x="20" y="19"/>
                    <a:pt x="20" y="18"/>
                  </a:cubicBezTo>
                  <a:cubicBezTo>
                    <a:pt x="20" y="18"/>
                    <a:pt x="21" y="14"/>
                    <a:pt x="21" y="12"/>
                  </a:cubicBezTo>
                  <a:cubicBezTo>
                    <a:pt x="20" y="4"/>
                    <a:pt x="18" y="2"/>
                    <a:pt x="18" y="2"/>
                  </a:cubicBezTo>
                  <a:cubicBezTo>
                    <a:pt x="17" y="1"/>
                    <a:pt x="15" y="1"/>
                    <a:pt x="14" y="0"/>
                  </a:cubicBezTo>
                  <a:cubicBezTo>
                    <a:pt x="14" y="0"/>
                    <a:pt x="12" y="0"/>
                    <a:pt x="10" y="0"/>
                  </a:cubicBezTo>
                  <a:cubicBezTo>
                    <a:pt x="9" y="0"/>
                    <a:pt x="7" y="0"/>
                    <a:pt x="7" y="0"/>
                  </a:cubicBezTo>
                  <a:cubicBezTo>
                    <a:pt x="5" y="1"/>
                    <a:pt x="4" y="1"/>
                    <a:pt x="3" y="2"/>
                  </a:cubicBezTo>
                  <a:cubicBezTo>
                    <a:pt x="2" y="2"/>
                    <a:pt x="1" y="4"/>
                    <a:pt x="0" y="12"/>
                  </a:cubicBezTo>
                  <a:cubicBezTo>
                    <a:pt x="0" y="14"/>
                    <a:pt x="0" y="18"/>
                    <a:pt x="0"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7" name="Oval 32">
              <a:extLst>
                <a:ext uri="{FF2B5EF4-FFF2-40B4-BE49-F238E27FC236}">
                  <a16:creationId xmlns="" xmlns:a16="http://schemas.microsoft.com/office/drawing/2014/main" id="{A30B9C04-33D8-4D5D-BF09-DC8C7F7FF7CA}"/>
                </a:ext>
              </a:extLst>
            </p:cNvPr>
            <p:cNvSpPr>
              <a:spLocks noChangeArrowheads="1"/>
            </p:cNvSpPr>
            <p:nvPr/>
          </p:nvSpPr>
          <p:spPr bwMode="gray">
            <a:xfrm>
              <a:off x="1075668" y="2244206"/>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88" name="组合 87">
            <a:extLst>
              <a:ext uri="{FF2B5EF4-FFF2-40B4-BE49-F238E27FC236}">
                <a16:creationId xmlns="" xmlns:a16="http://schemas.microsoft.com/office/drawing/2014/main" id="{3D664CD3-334F-4DA7-B3FF-6AFB386AAC2A}"/>
              </a:ext>
            </a:extLst>
          </p:cNvPr>
          <p:cNvGrpSpPr/>
          <p:nvPr/>
        </p:nvGrpSpPr>
        <p:grpSpPr bwMode="gray">
          <a:xfrm>
            <a:off x="3176850" y="3009218"/>
            <a:ext cx="118198" cy="256412"/>
            <a:chOff x="1187248" y="2249442"/>
            <a:chExt cx="128499" cy="256412"/>
          </a:xfrm>
        </p:grpSpPr>
        <p:sp>
          <p:nvSpPr>
            <p:cNvPr id="89" name="Freeform 19">
              <a:extLst>
                <a:ext uri="{FF2B5EF4-FFF2-40B4-BE49-F238E27FC236}">
                  <a16:creationId xmlns="" xmlns:a16="http://schemas.microsoft.com/office/drawing/2014/main" id="{DA6B96B8-0760-4E31-860D-52936B87DBD9}"/>
                </a:ext>
              </a:extLst>
            </p:cNvPr>
            <p:cNvSpPr>
              <a:spLocks/>
            </p:cNvSpPr>
            <p:nvPr/>
          </p:nvSpPr>
          <p:spPr bwMode="gray">
            <a:xfrm>
              <a:off x="1187248" y="2305342"/>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0" name="Oval 20">
              <a:extLst>
                <a:ext uri="{FF2B5EF4-FFF2-40B4-BE49-F238E27FC236}">
                  <a16:creationId xmlns="" xmlns:a16="http://schemas.microsoft.com/office/drawing/2014/main" id="{599FD86A-7F8F-48B4-B5DF-E1D74FCEBD0B}"/>
                </a:ext>
              </a:extLst>
            </p:cNvPr>
            <p:cNvSpPr>
              <a:spLocks noChangeArrowheads="1"/>
            </p:cNvSpPr>
            <p:nvPr/>
          </p:nvSpPr>
          <p:spPr bwMode="gray">
            <a:xfrm>
              <a:off x="1217567" y="2249442"/>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91" name="组合 90">
            <a:extLst>
              <a:ext uri="{FF2B5EF4-FFF2-40B4-BE49-F238E27FC236}">
                <a16:creationId xmlns="" xmlns:a16="http://schemas.microsoft.com/office/drawing/2014/main" id="{AE515FB8-930E-44E9-AC6F-964116A87E4C}"/>
              </a:ext>
            </a:extLst>
          </p:cNvPr>
          <p:cNvGrpSpPr/>
          <p:nvPr/>
        </p:nvGrpSpPr>
        <p:grpSpPr bwMode="gray">
          <a:xfrm>
            <a:off x="3309294" y="3009218"/>
            <a:ext cx="118198" cy="256412"/>
            <a:chOff x="1187248" y="2249442"/>
            <a:chExt cx="128499" cy="256412"/>
          </a:xfrm>
        </p:grpSpPr>
        <p:sp>
          <p:nvSpPr>
            <p:cNvPr id="92" name="Freeform 19">
              <a:extLst>
                <a:ext uri="{FF2B5EF4-FFF2-40B4-BE49-F238E27FC236}">
                  <a16:creationId xmlns="" xmlns:a16="http://schemas.microsoft.com/office/drawing/2014/main" id="{9ED772A9-6E96-44C0-8577-ED26904FC16C}"/>
                </a:ext>
              </a:extLst>
            </p:cNvPr>
            <p:cNvSpPr>
              <a:spLocks/>
            </p:cNvSpPr>
            <p:nvPr/>
          </p:nvSpPr>
          <p:spPr bwMode="gray">
            <a:xfrm>
              <a:off x="1187248" y="2305342"/>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3" name="Oval 20">
              <a:extLst>
                <a:ext uri="{FF2B5EF4-FFF2-40B4-BE49-F238E27FC236}">
                  <a16:creationId xmlns="" xmlns:a16="http://schemas.microsoft.com/office/drawing/2014/main" id="{4E667100-6B8F-449A-A194-E50D38C14088}"/>
                </a:ext>
              </a:extLst>
            </p:cNvPr>
            <p:cNvSpPr>
              <a:spLocks noChangeArrowheads="1"/>
            </p:cNvSpPr>
            <p:nvPr/>
          </p:nvSpPr>
          <p:spPr bwMode="gray">
            <a:xfrm>
              <a:off x="1217567" y="2249442"/>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94" name="组合 93">
            <a:extLst>
              <a:ext uri="{FF2B5EF4-FFF2-40B4-BE49-F238E27FC236}">
                <a16:creationId xmlns="" xmlns:a16="http://schemas.microsoft.com/office/drawing/2014/main" id="{DB25A4B8-9E5D-4864-880B-A9518AD5BB11}"/>
              </a:ext>
            </a:extLst>
          </p:cNvPr>
          <p:cNvGrpSpPr/>
          <p:nvPr/>
        </p:nvGrpSpPr>
        <p:grpSpPr bwMode="gray">
          <a:xfrm>
            <a:off x="2652391" y="3312264"/>
            <a:ext cx="118198" cy="256412"/>
            <a:chOff x="506809" y="2244206"/>
            <a:chExt cx="128499" cy="256412"/>
          </a:xfrm>
        </p:grpSpPr>
        <p:sp>
          <p:nvSpPr>
            <p:cNvPr id="95" name="Freeform 19">
              <a:extLst>
                <a:ext uri="{FF2B5EF4-FFF2-40B4-BE49-F238E27FC236}">
                  <a16:creationId xmlns="" xmlns:a16="http://schemas.microsoft.com/office/drawing/2014/main" id="{FD4D6DDD-11B5-4147-A518-8A65A8DF77C1}"/>
                </a:ext>
              </a:extLst>
            </p:cNvPr>
            <p:cNvSpPr>
              <a:spLocks/>
            </p:cNvSpPr>
            <p:nvPr/>
          </p:nvSpPr>
          <p:spPr bwMode="gray">
            <a:xfrm>
              <a:off x="506809" y="2300106"/>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6" name="Oval 20">
              <a:extLst>
                <a:ext uri="{FF2B5EF4-FFF2-40B4-BE49-F238E27FC236}">
                  <a16:creationId xmlns="" xmlns:a16="http://schemas.microsoft.com/office/drawing/2014/main" id="{9CF2612A-7A11-4C4F-A72C-C43E78D0DC24}"/>
                </a:ext>
              </a:extLst>
            </p:cNvPr>
            <p:cNvSpPr>
              <a:spLocks noChangeArrowheads="1"/>
            </p:cNvSpPr>
            <p:nvPr/>
          </p:nvSpPr>
          <p:spPr bwMode="gray">
            <a:xfrm>
              <a:off x="537128" y="2244206"/>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97" name="组合 96">
            <a:extLst>
              <a:ext uri="{FF2B5EF4-FFF2-40B4-BE49-F238E27FC236}">
                <a16:creationId xmlns="" xmlns:a16="http://schemas.microsoft.com/office/drawing/2014/main" id="{202DEABF-3D55-44F6-8FCD-8ED9E6485203}"/>
              </a:ext>
            </a:extLst>
          </p:cNvPr>
          <p:cNvGrpSpPr/>
          <p:nvPr/>
        </p:nvGrpSpPr>
        <p:grpSpPr bwMode="gray">
          <a:xfrm>
            <a:off x="2784834" y="3312264"/>
            <a:ext cx="118198" cy="256412"/>
            <a:chOff x="684397" y="2244206"/>
            <a:chExt cx="128499" cy="256412"/>
          </a:xfrm>
        </p:grpSpPr>
        <p:sp>
          <p:nvSpPr>
            <p:cNvPr id="98" name="Freeform 23">
              <a:extLst>
                <a:ext uri="{FF2B5EF4-FFF2-40B4-BE49-F238E27FC236}">
                  <a16:creationId xmlns="" xmlns:a16="http://schemas.microsoft.com/office/drawing/2014/main" id="{BF6FDBE3-5F78-4B6E-8D88-30511C1D5736}"/>
                </a:ext>
              </a:extLst>
            </p:cNvPr>
            <p:cNvSpPr>
              <a:spLocks/>
            </p:cNvSpPr>
            <p:nvPr/>
          </p:nvSpPr>
          <p:spPr bwMode="gray">
            <a:xfrm>
              <a:off x="684397" y="2300106"/>
              <a:ext cx="128499" cy="200512"/>
            </a:xfrm>
            <a:custGeom>
              <a:avLst/>
              <a:gdLst>
                <a:gd name="T0" fmla="*/ 1 w 21"/>
                <a:gd name="T1" fmla="*/ 18 h 39"/>
                <a:gd name="T2" fmla="*/ 3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8 w 21"/>
                <a:gd name="T45" fmla="*/ 12 h 39"/>
                <a:gd name="T46" fmla="*/ 17 w 21"/>
                <a:gd name="T47" fmla="*/ 18 h 39"/>
                <a:gd name="T48" fmla="*/ 19 w 21"/>
                <a:gd name="T49" fmla="*/ 20 h 39"/>
                <a:gd name="T50" fmla="*/ 21 w 21"/>
                <a:gd name="T51" fmla="*/ 18 h 39"/>
                <a:gd name="T52" fmla="*/ 21 w 21"/>
                <a:gd name="T53" fmla="*/ 12 h 39"/>
                <a:gd name="T54" fmla="*/ 18 w 21"/>
                <a:gd name="T55" fmla="*/ 2 h 39"/>
                <a:gd name="T56" fmla="*/ 15 w 21"/>
                <a:gd name="T57" fmla="*/ 0 h 39"/>
                <a:gd name="T58" fmla="*/ 11 w 21"/>
                <a:gd name="T59" fmla="*/ 0 h 39"/>
                <a:gd name="T60" fmla="*/ 7 w 21"/>
                <a:gd name="T61" fmla="*/ 0 h 39"/>
                <a:gd name="T62" fmla="*/ 3 w 21"/>
                <a:gd name="T63" fmla="*/ 2 h 39"/>
                <a:gd name="T64" fmla="*/ 1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3"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3"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7" y="6"/>
                    <a:pt x="17" y="9"/>
                    <a:pt x="18" y="12"/>
                  </a:cubicBezTo>
                  <a:cubicBezTo>
                    <a:pt x="18" y="15"/>
                    <a:pt x="17" y="18"/>
                    <a:pt x="17" y="18"/>
                  </a:cubicBezTo>
                  <a:cubicBezTo>
                    <a:pt x="17" y="19"/>
                    <a:pt x="18" y="20"/>
                    <a:pt x="19" y="20"/>
                  </a:cubicBezTo>
                  <a:cubicBezTo>
                    <a:pt x="20" y="20"/>
                    <a:pt x="20" y="19"/>
                    <a:pt x="21" y="18"/>
                  </a:cubicBezTo>
                  <a:cubicBezTo>
                    <a:pt x="21" y="18"/>
                    <a:pt x="21" y="14"/>
                    <a:pt x="21" y="12"/>
                  </a:cubicBezTo>
                  <a:cubicBezTo>
                    <a:pt x="20" y="4"/>
                    <a:pt x="19" y="2"/>
                    <a:pt x="18" y="2"/>
                  </a:cubicBezTo>
                  <a:cubicBezTo>
                    <a:pt x="17" y="1"/>
                    <a:pt x="16" y="1"/>
                    <a:pt x="15" y="0"/>
                  </a:cubicBezTo>
                  <a:cubicBezTo>
                    <a:pt x="14" y="0"/>
                    <a:pt x="12" y="0"/>
                    <a:pt x="11" y="0"/>
                  </a:cubicBezTo>
                  <a:cubicBezTo>
                    <a:pt x="10" y="0"/>
                    <a:pt x="7" y="0"/>
                    <a:pt x="7" y="0"/>
                  </a:cubicBezTo>
                  <a:cubicBezTo>
                    <a:pt x="6" y="1"/>
                    <a:pt x="4" y="1"/>
                    <a:pt x="3" y="2"/>
                  </a:cubicBezTo>
                  <a:cubicBezTo>
                    <a:pt x="3" y="2"/>
                    <a:pt x="1" y="4"/>
                    <a:pt x="1"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9" name="Oval 24">
              <a:extLst>
                <a:ext uri="{FF2B5EF4-FFF2-40B4-BE49-F238E27FC236}">
                  <a16:creationId xmlns="" xmlns:a16="http://schemas.microsoft.com/office/drawing/2014/main" id="{0E246011-0105-4EA4-8C82-FC51C748C5BD}"/>
                </a:ext>
              </a:extLst>
            </p:cNvPr>
            <p:cNvSpPr>
              <a:spLocks noChangeArrowheads="1"/>
            </p:cNvSpPr>
            <p:nvPr/>
          </p:nvSpPr>
          <p:spPr bwMode="gray">
            <a:xfrm>
              <a:off x="721935" y="2244206"/>
              <a:ext cx="60640"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00" name="组合 99">
            <a:extLst>
              <a:ext uri="{FF2B5EF4-FFF2-40B4-BE49-F238E27FC236}">
                <a16:creationId xmlns="" xmlns:a16="http://schemas.microsoft.com/office/drawing/2014/main" id="{B7BF07FD-8F7C-4965-A0C8-339ED4A5F586}"/>
              </a:ext>
            </a:extLst>
          </p:cNvPr>
          <p:cNvGrpSpPr/>
          <p:nvPr/>
        </p:nvGrpSpPr>
        <p:grpSpPr bwMode="gray">
          <a:xfrm>
            <a:off x="2917276" y="3312264"/>
            <a:ext cx="112886" cy="256412"/>
            <a:chOff x="867760" y="2244206"/>
            <a:chExt cx="122724" cy="256412"/>
          </a:xfrm>
        </p:grpSpPr>
        <p:sp>
          <p:nvSpPr>
            <p:cNvPr id="101" name="Freeform 27">
              <a:extLst>
                <a:ext uri="{FF2B5EF4-FFF2-40B4-BE49-F238E27FC236}">
                  <a16:creationId xmlns="" xmlns:a16="http://schemas.microsoft.com/office/drawing/2014/main" id="{2F4146EA-9353-4D35-94B3-A0C1438887C3}"/>
                </a:ext>
              </a:extLst>
            </p:cNvPr>
            <p:cNvSpPr>
              <a:spLocks/>
            </p:cNvSpPr>
            <p:nvPr/>
          </p:nvSpPr>
          <p:spPr bwMode="gray">
            <a:xfrm>
              <a:off x="867760" y="2300106"/>
              <a:ext cx="122724" cy="200512"/>
            </a:xfrm>
            <a:custGeom>
              <a:avLst/>
              <a:gdLst>
                <a:gd name="T0" fmla="*/ 0 w 20"/>
                <a:gd name="T1" fmla="*/ 18 h 39"/>
                <a:gd name="T2" fmla="*/ 2 w 20"/>
                <a:gd name="T3" fmla="*/ 20 h 39"/>
                <a:gd name="T4" fmla="*/ 4 w 20"/>
                <a:gd name="T5" fmla="*/ 18 h 39"/>
                <a:gd name="T6" fmla="*/ 3 w 20"/>
                <a:gd name="T7" fmla="*/ 12 h 39"/>
                <a:gd name="T8" fmla="*/ 5 w 20"/>
                <a:gd name="T9" fmla="*/ 6 h 39"/>
                <a:gd name="T10" fmla="*/ 5 w 20"/>
                <a:gd name="T11" fmla="*/ 6 h 39"/>
                <a:gd name="T12" fmla="*/ 5 w 20"/>
                <a:gd name="T13" fmla="*/ 17 h 39"/>
                <a:gd name="T14" fmla="*/ 5 w 20"/>
                <a:gd name="T15" fmla="*/ 18 h 39"/>
                <a:gd name="T16" fmla="*/ 5 w 20"/>
                <a:gd name="T17" fmla="*/ 37 h 39"/>
                <a:gd name="T18" fmla="*/ 7 w 20"/>
                <a:gd name="T19" fmla="*/ 39 h 39"/>
                <a:gd name="T20" fmla="*/ 7 w 20"/>
                <a:gd name="T21" fmla="*/ 39 h 39"/>
                <a:gd name="T22" fmla="*/ 10 w 20"/>
                <a:gd name="T23" fmla="*/ 37 h 39"/>
                <a:gd name="T24" fmla="*/ 10 w 20"/>
                <a:gd name="T25" fmla="*/ 20 h 39"/>
                <a:gd name="T26" fmla="*/ 11 w 20"/>
                <a:gd name="T27" fmla="*/ 20 h 39"/>
                <a:gd name="T28" fmla="*/ 11 w 20"/>
                <a:gd name="T29" fmla="*/ 37 h 39"/>
                <a:gd name="T30" fmla="*/ 13 w 20"/>
                <a:gd name="T31" fmla="*/ 39 h 39"/>
                <a:gd name="T32" fmla="*/ 13 w 20"/>
                <a:gd name="T33" fmla="*/ 39 h 39"/>
                <a:gd name="T34" fmla="*/ 16 w 20"/>
                <a:gd name="T35" fmla="*/ 37 h 39"/>
                <a:gd name="T36" fmla="*/ 16 w 20"/>
                <a:gd name="T37" fmla="*/ 18 h 39"/>
                <a:gd name="T38" fmla="*/ 16 w 20"/>
                <a:gd name="T39" fmla="*/ 17 h 39"/>
                <a:gd name="T40" fmla="*/ 16 w 20"/>
                <a:gd name="T41" fmla="*/ 6 h 39"/>
                <a:gd name="T42" fmla="*/ 16 w 20"/>
                <a:gd name="T43" fmla="*/ 6 h 39"/>
                <a:gd name="T44" fmla="*/ 17 w 20"/>
                <a:gd name="T45" fmla="*/ 12 h 39"/>
                <a:gd name="T46" fmla="*/ 17 w 20"/>
                <a:gd name="T47" fmla="*/ 18 h 39"/>
                <a:gd name="T48" fmla="*/ 18 w 20"/>
                <a:gd name="T49" fmla="*/ 20 h 39"/>
                <a:gd name="T50" fmla="*/ 20 w 20"/>
                <a:gd name="T51" fmla="*/ 18 h 39"/>
                <a:gd name="T52" fmla="*/ 20 w 20"/>
                <a:gd name="T53" fmla="*/ 12 h 39"/>
                <a:gd name="T54" fmla="*/ 18 w 20"/>
                <a:gd name="T55" fmla="*/ 2 h 39"/>
                <a:gd name="T56" fmla="*/ 14 w 20"/>
                <a:gd name="T57" fmla="*/ 0 h 39"/>
                <a:gd name="T58" fmla="*/ 10 w 20"/>
                <a:gd name="T59" fmla="*/ 0 h 39"/>
                <a:gd name="T60" fmla="*/ 6 w 20"/>
                <a:gd name="T61" fmla="*/ 0 h 39"/>
                <a:gd name="T62" fmla="*/ 3 w 20"/>
                <a:gd name="T63" fmla="*/ 2 h 39"/>
                <a:gd name="T64" fmla="*/ 0 w 20"/>
                <a:gd name="T65" fmla="*/ 12 h 39"/>
                <a:gd name="T66" fmla="*/ 0 w 20"/>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 h="39">
                  <a:moveTo>
                    <a:pt x="0" y="18"/>
                  </a:moveTo>
                  <a:cubicBezTo>
                    <a:pt x="0" y="19"/>
                    <a:pt x="1" y="20"/>
                    <a:pt x="2" y="20"/>
                  </a:cubicBezTo>
                  <a:cubicBezTo>
                    <a:pt x="3" y="20"/>
                    <a:pt x="4" y="19"/>
                    <a:pt x="4" y="18"/>
                  </a:cubicBezTo>
                  <a:cubicBezTo>
                    <a:pt x="4" y="18"/>
                    <a:pt x="3" y="15"/>
                    <a:pt x="3" y="12"/>
                  </a:cubicBezTo>
                  <a:cubicBezTo>
                    <a:pt x="4" y="9"/>
                    <a:pt x="4"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8"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4"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8" y="20"/>
                  </a:cubicBezTo>
                  <a:cubicBezTo>
                    <a:pt x="20" y="20"/>
                    <a:pt x="20" y="19"/>
                    <a:pt x="20" y="18"/>
                  </a:cubicBezTo>
                  <a:cubicBezTo>
                    <a:pt x="20" y="18"/>
                    <a:pt x="20" y="14"/>
                    <a:pt x="20" y="12"/>
                  </a:cubicBezTo>
                  <a:cubicBezTo>
                    <a:pt x="20" y="4"/>
                    <a:pt x="18" y="2"/>
                    <a:pt x="18" y="2"/>
                  </a:cubicBezTo>
                  <a:cubicBezTo>
                    <a:pt x="17" y="1"/>
                    <a:pt x="15" y="1"/>
                    <a:pt x="14" y="0"/>
                  </a:cubicBezTo>
                  <a:cubicBezTo>
                    <a:pt x="14" y="0"/>
                    <a:pt x="11" y="0"/>
                    <a:pt x="10" y="0"/>
                  </a:cubicBezTo>
                  <a:cubicBezTo>
                    <a:pt x="9" y="0"/>
                    <a:pt x="7" y="0"/>
                    <a:pt x="6" y="0"/>
                  </a:cubicBezTo>
                  <a:cubicBezTo>
                    <a:pt x="5" y="1"/>
                    <a:pt x="3" y="1"/>
                    <a:pt x="3" y="2"/>
                  </a:cubicBezTo>
                  <a:cubicBezTo>
                    <a:pt x="2" y="2"/>
                    <a:pt x="0" y="4"/>
                    <a:pt x="0" y="12"/>
                  </a:cubicBezTo>
                  <a:cubicBezTo>
                    <a:pt x="0" y="14"/>
                    <a:pt x="0" y="18"/>
                    <a:pt x="0"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2" name="Oval 28">
              <a:extLst>
                <a:ext uri="{FF2B5EF4-FFF2-40B4-BE49-F238E27FC236}">
                  <a16:creationId xmlns="" xmlns:a16="http://schemas.microsoft.com/office/drawing/2014/main" id="{6EDE7C7C-F672-4A8D-8E47-CC0451B53D51}"/>
                </a:ext>
              </a:extLst>
            </p:cNvPr>
            <p:cNvSpPr>
              <a:spLocks noChangeArrowheads="1"/>
            </p:cNvSpPr>
            <p:nvPr/>
          </p:nvSpPr>
          <p:spPr bwMode="gray">
            <a:xfrm>
              <a:off x="898080" y="2244206"/>
              <a:ext cx="62085"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03" name="组合 102">
            <a:extLst>
              <a:ext uri="{FF2B5EF4-FFF2-40B4-BE49-F238E27FC236}">
                <a16:creationId xmlns="" xmlns:a16="http://schemas.microsoft.com/office/drawing/2014/main" id="{F82E017D-E6E4-4CFB-995C-E48F28C9F348}"/>
              </a:ext>
            </a:extLst>
          </p:cNvPr>
          <p:cNvGrpSpPr/>
          <p:nvPr/>
        </p:nvGrpSpPr>
        <p:grpSpPr bwMode="gray">
          <a:xfrm>
            <a:off x="3044407" y="3312264"/>
            <a:ext cx="118198" cy="256412"/>
            <a:chOff x="1045348" y="2244206"/>
            <a:chExt cx="128499" cy="256412"/>
          </a:xfrm>
        </p:grpSpPr>
        <p:sp>
          <p:nvSpPr>
            <p:cNvPr id="104" name="Freeform 31">
              <a:extLst>
                <a:ext uri="{FF2B5EF4-FFF2-40B4-BE49-F238E27FC236}">
                  <a16:creationId xmlns="" xmlns:a16="http://schemas.microsoft.com/office/drawing/2014/main" id="{15238805-130E-4414-AF62-FC05E1181121}"/>
                </a:ext>
              </a:extLst>
            </p:cNvPr>
            <p:cNvSpPr>
              <a:spLocks/>
            </p:cNvSpPr>
            <p:nvPr/>
          </p:nvSpPr>
          <p:spPr bwMode="gray">
            <a:xfrm>
              <a:off x="1045348" y="2300106"/>
              <a:ext cx="128499" cy="200512"/>
            </a:xfrm>
            <a:custGeom>
              <a:avLst/>
              <a:gdLst>
                <a:gd name="T0" fmla="*/ 0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7 w 21"/>
                <a:gd name="T19" fmla="*/ 39 h 39"/>
                <a:gd name="T20" fmla="*/ 7 w 21"/>
                <a:gd name="T21" fmla="*/ 39 h 39"/>
                <a:gd name="T22" fmla="*/ 10 w 21"/>
                <a:gd name="T23" fmla="*/ 37 h 39"/>
                <a:gd name="T24" fmla="*/ 10 w 21"/>
                <a:gd name="T25" fmla="*/ 20 h 39"/>
                <a:gd name="T26" fmla="*/ 11 w 21"/>
                <a:gd name="T27" fmla="*/ 20 h 39"/>
                <a:gd name="T28" fmla="*/ 11 w 21"/>
                <a:gd name="T29" fmla="*/ 37 h 39"/>
                <a:gd name="T30" fmla="*/ 13 w 21"/>
                <a:gd name="T31" fmla="*/ 39 h 39"/>
                <a:gd name="T32" fmla="*/ 13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0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0" y="18"/>
                  </a:moveTo>
                  <a:cubicBezTo>
                    <a:pt x="1" y="19"/>
                    <a:pt x="1" y="20"/>
                    <a:pt x="2" y="20"/>
                  </a:cubicBezTo>
                  <a:cubicBezTo>
                    <a:pt x="3"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9" y="20"/>
                  </a:cubicBezTo>
                  <a:cubicBezTo>
                    <a:pt x="20" y="20"/>
                    <a:pt x="20" y="19"/>
                    <a:pt x="20" y="18"/>
                  </a:cubicBezTo>
                  <a:cubicBezTo>
                    <a:pt x="20" y="18"/>
                    <a:pt x="21" y="14"/>
                    <a:pt x="21" y="12"/>
                  </a:cubicBezTo>
                  <a:cubicBezTo>
                    <a:pt x="20" y="4"/>
                    <a:pt x="18" y="2"/>
                    <a:pt x="18" y="2"/>
                  </a:cubicBezTo>
                  <a:cubicBezTo>
                    <a:pt x="17" y="1"/>
                    <a:pt x="15" y="1"/>
                    <a:pt x="14" y="0"/>
                  </a:cubicBezTo>
                  <a:cubicBezTo>
                    <a:pt x="14" y="0"/>
                    <a:pt x="12" y="0"/>
                    <a:pt x="10" y="0"/>
                  </a:cubicBezTo>
                  <a:cubicBezTo>
                    <a:pt x="9" y="0"/>
                    <a:pt x="7" y="0"/>
                    <a:pt x="7" y="0"/>
                  </a:cubicBezTo>
                  <a:cubicBezTo>
                    <a:pt x="5" y="1"/>
                    <a:pt x="4" y="1"/>
                    <a:pt x="3" y="2"/>
                  </a:cubicBezTo>
                  <a:cubicBezTo>
                    <a:pt x="2" y="2"/>
                    <a:pt x="1" y="4"/>
                    <a:pt x="0" y="12"/>
                  </a:cubicBezTo>
                  <a:cubicBezTo>
                    <a:pt x="0" y="14"/>
                    <a:pt x="0" y="18"/>
                    <a:pt x="0"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5" name="Oval 32">
              <a:extLst>
                <a:ext uri="{FF2B5EF4-FFF2-40B4-BE49-F238E27FC236}">
                  <a16:creationId xmlns="" xmlns:a16="http://schemas.microsoft.com/office/drawing/2014/main" id="{A30B9C04-33D8-4D5D-BF09-DC8C7F7FF7CA}"/>
                </a:ext>
              </a:extLst>
            </p:cNvPr>
            <p:cNvSpPr>
              <a:spLocks noChangeArrowheads="1"/>
            </p:cNvSpPr>
            <p:nvPr/>
          </p:nvSpPr>
          <p:spPr bwMode="gray">
            <a:xfrm>
              <a:off x="1075668" y="2244206"/>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06" name="组合 105">
            <a:extLst>
              <a:ext uri="{FF2B5EF4-FFF2-40B4-BE49-F238E27FC236}">
                <a16:creationId xmlns="" xmlns:a16="http://schemas.microsoft.com/office/drawing/2014/main" id="{3D664CD3-334F-4DA7-B3FF-6AFB386AAC2A}"/>
              </a:ext>
            </a:extLst>
          </p:cNvPr>
          <p:cNvGrpSpPr/>
          <p:nvPr/>
        </p:nvGrpSpPr>
        <p:grpSpPr bwMode="gray">
          <a:xfrm>
            <a:off x="3176850" y="3312264"/>
            <a:ext cx="118198" cy="256412"/>
            <a:chOff x="1187248" y="2249442"/>
            <a:chExt cx="128499" cy="256412"/>
          </a:xfrm>
        </p:grpSpPr>
        <p:sp>
          <p:nvSpPr>
            <p:cNvPr id="107" name="Freeform 19">
              <a:extLst>
                <a:ext uri="{FF2B5EF4-FFF2-40B4-BE49-F238E27FC236}">
                  <a16:creationId xmlns="" xmlns:a16="http://schemas.microsoft.com/office/drawing/2014/main" id="{DA6B96B8-0760-4E31-860D-52936B87DBD9}"/>
                </a:ext>
              </a:extLst>
            </p:cNvPr>
            <p:cNvSpPr>
              <a:spLocks/>
            </p:cNvSpPr>
            <p:nvPr/>
          </p:nvSpPr>
          <p:spPr bwMode="gray">
            <a:xfrm>
              <a:off x="1187248" y="2305342"/>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8" name="Oval 20">
              <a:extLst>
                <a:ext uri="{FF2B5EF4-FFF2-40B4-BE49-F238E27FC236}">
                  <a16:creationId xmlns="" xmlns:a16="http://schemas.microsoft.com/office/drawing/2014/main" id="{599FD86A-7F8F-48B4-B5DF-E1D74FCEBD0B}"/>
                </a:ext>
              </a:extLst>
            </p:cNvPr>
            <p:cNvSpPr>
              <a:spLocks noChangeArrowheads="1"/>
            </p:cNvSpPr>
            <p:nvPr/>
          </p:nvSpPr>
          <p:spPr bwMode="gray">
            <a:xfrm>
              <a:off x="1217567" y="2249442"/>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09" name="组合 108">
            <a:extLst>
              <a:ext uri="{FF2B5EF4-FFF2-40B4-BE49-F238E27FC236}">
                <a16:creationId xmlns="" xmlns:a16="http://schemas.microsoft.com/office/drawing/2014/main" id="{AE515FB8-930E-44E9-AC6F-964116A87E4C}"/>
              </a:ext>
            </a:extLst>
          </p:cNvPr>
          <p:cNvGrpSpPr/>
          <p:nvPr/>
        </p:nvGrpSpPr>
        <p:grpSpPr bwMode="gray">
          <a:xfrm>
            <a:off x="3309294" y="3312264"/>
            <a:ext cx="118198" cy="256412"/>
            <a:chOff x="1187248" y="2249442"/>
            <a:chExt cx="128499" cy="256412"/>
          </a:xfrm>
        </p:grpSpPr>
        <p:sp>
          <p:nvSpPr>
            <p:cNvPr id="110" name="Freeform 19">
              <a:extLst>
                <a:ext uri="{FF2B5EF4-FFF2-40B4-BE49-F238E27FC236}">
                  <a16:creationId xmlns="" xmlns:a16="http://schemas.microsoft.com/office/drawing/2014/main" id="{9ED772A9-6E96-44C0-8577-ED26904FC16C}"/>
                </a:ext>
              </a:extLst>
            </p:cNvPr>
            <p:cNvSpPr>
              <a:spLocks/>
            </p:cNvSpPr>
            <p:nvPr/>
          </p:nvSpPr>
          <p:spPr bwMode="gray">
            <a:xfrm>
              <a:off x="1187248" y="2305342"/>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1" name="Oval 20">
              <a:extLst>
                <a:ext uri="{FF2B5EF4-FFF2-40B4-BE49-F238E27FC236}">
                  <a16:creationId xmlns="" xmlns:a16="http://schemas.microsoft.com/office/drawing/2014/main" id="{4E667100-6B8F-449A-A194-E50D38C14088}"/>
                </a:ext>
              </a:extLst>
            </p:cNvPr>
            <p:cNvSpPr>
              <a:spLocks noChangeArrowheads="1"/>
            </p:cNvSpPr>
            <p:nvPr/>
          </p:nvSpPr>
          <p:spPr bwMode="gray">
            <a:xfrm>
              <a:off x="1217567" y="2249442"/>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12" name="组合 111">
            <a:extLst>
              <a:ext uri="{FF2B5EF4-FFF2-40B4-BE49-F238E27FC236}">
                <a16:creationId xmlns="" xmlns:a16="http://schemas.microsoft.com/office/drawing/2014/main" id="{DB25A4B8-9E5D-4864-880B-A9518AD5BB11}"/>
              </a:ext>
            </a:extLst>
          </p:cNvPr>
          <p:cNvGrpSpPr/>
          <p:nvPr/>
        </p:nvGrpSpPr>
        <p:grpSpPr bwMode="gray">
          <a:xfrm>
            <a:off x="2666635" y="3654437"/>
            <a:ext cx="118198" cy="256412"/>
            <a:chOff x="506809" y="2244206"/>
            <a:chExt cx="128499" cy="256412"/>
          </a:xfrm>
        </p:grpSpPr>
        <p:sp>
          <p:nvSpPr>
            <p:cNvPr id="113" name="Freeform 19">
              <a:extLst>
                <a:ext uri="{FF2B5EF4-FFF2-40B4-BE49-F238E27FC236}">
                  <a16:creationId xmlns="" xmlns:a16="http://schemas.microsoft.com/office/drawing/2014/main" id="{FD4D6DDD-11B5-4147-A518-8A65A8DF77C1}"/>
                </a:ext>
              </a:extLst>
            </p:cNvPr>
            <p:cNvSpPr>
              <a:spLocks/>
            </p:cNvSpPr>
            <p:nvPr/>
          </p:nvSpPr>
          <p:spPr bwMode="gray">
            <a:xfrm>
              <a:off x="506809" y="2300106"/>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4" name="Oval 20">
              <a:extLst>
                <a:ext uri="{FF2B5EF4-FFF2-40B4-BE49-F238E27FC236}">
                  <a16:creationId xmlns="" xmlns:a16="http://schemas.microsoft.com/office/drawing/2014/main" id="{9CF2612A-7A11-4C4F-A72C-C43E78D0DC24}"/>
                </a:ext>
              </a:extLst>
            </p:cNvPr>
            <p:cNvSpPr>
              <a:spLocks noChangeArrowheads="1"/>
            </p:cNvSpPr>
            <p:nvPr/>
          </p:nvSpPr>
          <p:spPr bwMode="gray">
            <a:xfrm>
              <a:off x="537128" y="2244206"/>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15" name="组合 114">
            <a:extLst>
              <a:ext uri="{FF2B5EF4-FFF2-40B4-BE49-F238E27FC236}">
                <a16:creationId xmlns="" xmlns:a16="http://schemas.microsoft.com/office/drawing/2014/main" id="{202DEABF-3D55-44F6-8FCD-8ED9E6485203}"/>
              </a:ext>
            </a:extLst>
          </p:cNvPr>
          <p:cNvGrpSpPr/>
          <p:nvPr/>
        </p:nvGrpSpPr>
        <p:grpSpPr bwMode="gray">
          <a:xfrm>
            <a:off x="2799078" y="3654437"/>
            <a:ext cx="118198" cy="256412"/>
            <a:chOff x="684397" y="2244206"/>
            <a:chExt cx="128499" cy="256412"/>
          </a:xfrm>
        </p:grpSpPr>
        <p:sp>
          <p:nvSpPr>
            <p:cNvPr id="116" name="Freeform 23">
              <a:extLst>
                <a:ext uri="{FF2B5EF4-FFF2-40B4-BE49-F238E27FC236}">
                  <a16:creationId xmlns="" xmlns:a16="http://schemas.microsoft.com/office/drawing/2014/main" id="{BF6FDBE3-5F78-4B6E-8D88-30511C1D5736}"/>
                </a:ext>
              </a:extLst>
            </p:cNvPr>
            <p:cNvSpPr>
              <a:spLocks/>
            </p:cNvSpPr>
            <p:nvPr/>
          </p:nvSpPr>
          <p:spPr bwMode="gray">
            <a:xfrm>
              <a:off x="684397" y="2300106"/>
              <a:ext cx="128499" cy="200512"/>
            </a:xfrm>
            <a:custGeom>
              <a:avLst/>
              <a:gdLst>
                <a:gd name="T0" fmla="*/ 1 w 21"/>
                <a:gd name="T1" fmla="*/ 18 h 39"/>
                <a:gd name="T2" fmla="*/ 3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8 w 21"/>
                <a:gd name="T45" fmla="*/ 12 h 39"/>
                <a:gd name="T46" fmla="*/ 17 w 21"/>
                <a:gd name="T47" fmla="*/ 18 h 39"/>
                <a:gd name="T48" fmla="*/ 19 w 21"/>
                <a:gd name="T49" fmla="*/ 20 h 39"/>
                <a:gd name="T50" fmla="*/ 21 w 21"/>
                <a:gd name="T51" fmla="*/ 18 h 39"/>
                <a:gd name="T52" fmla="*/ 21 w 21"/>
                <a:gd name="T53" fmla="*/ 12 h 39"/>
                <a:gd name="T54" fmla="*/ 18 w 21"/>
                <a:gd name="T55" fmla="*/ 2 h 39"/>
                <a:gd name="T56" fmla="*/ 15 w 21"/>
                <a:gd name="T57" fmla="*/ 0 h 39"/>
                <a:gd name="T58" fmla="*/ 11 w 21"/>
                <a:gd name="T59" fmla="*/ 0 h 39"/>
                <a:gd name="T60" fmla="*/ 7 w 21"/>
                <a:gd name="T61" fmla="*/ 0 h 39"/>
                <a:gd name="T62" fmla="*/ 3 w 21"/>
                <a:gd name="T63" fmla="*/ 2 h 39"/>
                <a:gd name="T64" fmla="*/ 1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3"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3"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7" y="6"/>
                    <a:pt x="17" y="9"/>
                    <a:pt x="18" y="12"/>
                  </a:cubicBezTo>
                  <a:cubicBezTo>
                    <a:pt x="18" y="15"/>
                    <a:pt x="17" y="18"/>
                    <a:pt x="17" y="18"/>
                  </a:cubicBezTo>
                  <a:cubicBezTo>
                    <a:pt x="17" y="19"/>
                    <a:pt x="18" y="20"/>
                    <a:pt x="19" y="20"/>
                  </a:cubicBezTo>
                  <a:cubicBezTo>
                    <a:pt x="20" y="20"/>
                    <a:pt x="20" y="19"/>
                    <a:pt x="21" y="18"/>
                  </a:cubicBezTo>
                  <a:cubicBezTo>
                    <a:pt x="21" y="18"/>
                    <a:pt x="21" y="14"/>
                    <a:pt x="21" y="12"/>
                  </a:cubicBezTo>
                  <a:cubicBezTo>
                    <a:pt x="20" y="4"/>
                    <a:pt x="19" y="2"/>
                    <a:pt x="18" y="2"/>
                  </a:cubicBezTo>
                  <a:cubicBezTo>
                    <a:pt x="17" y="1"/>
                    <a:pt x="16" y="1"/>
                    <a:pt x="15" y="0"/>
                  </a:cubicBezTo>
                  <a:cubicBezTo>
                    <a:pt x="14" y="0"/>
                    <a:pt x="12" y="0"/>
                    <a:pt x="11" y="0"/>
                  </a:cubicBezTo>
                  <a:cubicBezTo>
                    <a:pt x="10" y="0"/>
                    <a:pt x="7" y="0"/>
                    <a:pt x="7" y="0"/>
                  </a:cubicBezTo>
                  <a:cubicBezTo>
                    <a:pt x="6" y="1"/>
                    <a:pt x="4" y="1"/>
                    <a:pt x="3" y="2"/>
                  </a:cubicBezTo>
                  <a:cubicBezTo>
                    <a:pt x="3" y="2"/>
                    <a:pt x="1" y="4"/>
                    <a:pt x="1"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7" name="Oval 24">
              <a:extLst>
                <a:ext uri="{FF2B5EF4-FFF2-40B4-BE49-F238E27FC236}">
                  <a16:creationId xmlns="" xmlns:a16="http://schemas.microsoft.com/office/drawing/2014/main" id="{0E246011-0105-4EA4-8C82-FC51C748C5BD}"/>
                </a:ext>
              </a:extLst>
            </p:cNvPr>
            <p:cNvSpPr>
              <a:spLocks noChangeArrowheads="1"/>
            </p:cNvSpPr>
            <p:nvPr/>
          </p:nvSpPr>
          <p:spPr bwMode="gray">
            <a:xfrm>
              <a:off x="721935" y="2244206"/>
              <a:ext cx="60640"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18" name="组合 117">
            <a:extLst>
              <a:ext uri="{FF2B5EF4-FFF2-40B4-BE49-F238E27FC236}">
                <a16:creationId xmlns="" xmlns:a16="http://schemas.microsoft.com/office/drawing/2014/main" id="{B7BF07FD-8F7C-4965-A0C8-339ED4A5F586}"/>
              </a:ext>
            </a:extLst>
          </p:cNvPr>
          <p:cNvGrpSpPr/>
          <p:nvPr/>
        </p:nvGrpSpPr>
        <p:grpSpPr bwMode="gray">
          <a:xfrm>
            <a:off x="2931520" y="3654437"/>
            <a:ext cx="112886" cy="256412"/>
            <a:chOff x="867760" y="2244206"/>
            <a:chExt cx="122724" cy="256412"/>
          </a:xfrm>
        </p:grpSpPr>
        <p:sp>
          <p:nvSpPr>
            <p:cNvPr id="119" name="Freeform 27">
              <a:extLst>
                <a:ext uri="{FF2B5EF4-FFF2-40B4-BE49-F238E27FC236}">
                  <a16:creationId xmlns="" xmlns:a16="http://schemas.microsoft.com/office/drawing/2014/main" id="{2F4146EA-9353-4D35-94B3-A0C1438887C3}"/>
                </a:ext>
              </a:extLst>
            </p:cNvPr>
            <p:cNvSpPr>
              <a:spLocks/>
            </p:cNvSpPr>
            <p:nvPr/>
          </p:nvSpPr>
          <p:spPr bwMode="gray">
            <a:xfrm>
              <a:off x="867760" y="2300106"/>
              <a:ext cx="122724" cy="200512"/>
            </a:xfrm>
            <a:custGeom>
              <a:avLst/>
              <a:gdLst>
                <a:gd name="T0" fmla="*/ 0 w 20"/>
                <a:gd name="T1" fmla="*/ 18 h 39"/>
                <a:gd name="T2" fmla="*/ 2 w 20"/>
                <a:gd name="T3" fmla="*/ 20 h 39"/>
                <a:gd name="T4" fmla="*/ 4 w 20"/>
                <a:gd name="T5" fmla="*/ 18 h 39"/>
                <a:gd name="T6" fmla="*/ 3 w 20"/>
                <a:gd name="T7" fmla="*/ 12 h 39"/>
                <a:gd name="T8" fmla="*/ 5 w 20"/>
                <a:gd name="T9" fmla="*/ 6 h 39"/>
                <a:gd name="T10" fmla="*/ 5 w 20"/>
                <a:gd name="T11" fmla="*/ 6 h 39"/>
                <a:gd name="T12" fmla="*/ 5 w 20"/>
                <a:gd name="T13" fmla="*/ 17 h 39"/>
                <a:gd name="T14" fmla="*/ 5 w 20"/>
                <a:gd name="T15" fmla="*/ 18 h 39"/>
                <a:gd name="T16" fmla="*/ 5 w 20"/>
                <a:gd name="T17" fmla="*/ 37 h 39"/>
                <a:gd name="T18" fmla="*/ 7 w 20"/>
                <a:gd name="T19" fmla="*/ 39 h 39"/>
                <a:gd name="T20" fmla="*/ 7 w 20"/>
                <a:gd name="T21" fmla="*/ 39 h 39"/>
                <a:gd name="T22" fmla="*/ 10 w 20"/>
                <a:gd name="T23" fmla="*/ 37 h 39"/>
                <a:gd name="T24" fmla="*/ 10 w 20"/>
                <a:gd name="T25" fmla="*/ 20 h 39"/>
                <a:gd name="T26" fmla="*/ 11 w 20"/>
                <a:gd name="T27" fmla="*/ 20 h 39"/>
                <a:gd name="T28" fmla="*/ 11 w 20"/>
                <a:gd name="T29" fmla="*/ 37 h 39"/>
                <a:gd name="T30" fmla="*/ 13 w 20"/>
                <a:gd name="T31" fmla="*/ 39 h 39"/>
                <a:gd name="T32" fmla="*/ 13 w 20"/>
                <a:gd name="T33" fmla="*/ 39 h 39"/>
                <a:gd name="T34" fmla="*/ 16 w 20"/>
                <a:gd name="T35" fmla="*/ 37 h 39"/>
                <a:gd name="T36" fmla="*/ 16 w 20"/>
                <a:gd name="T37" fmla="*/ 18 h 39"/>
                <a:gd name="T38" fmla="*/ 16 w 20"/>
                <a:gd name="T39" fmla="*/ 17 h 39"/>
                <a:gd name="T40" fmla="*/ 16 w 20"/>
                <a:gd name="T41" fmla="*/ 6 h 39"/>
                <a:gd name="T42" fmla="*/ 16 w 20"/>
                <a:gd name="T43" fmla="*/ 6 h 39"/>
                <a:gd name="T44" fmla="*/ 17 w 20"/>
                <a:gd name="T45" fmla="*/ 12 h 39"/>
                <a:gd name="T46" fmla="*/ 17 w 20"/>
                <a:gd name="T47" fmla="*/ 18 h 39"/>
                <a:gd name="T48" fmla="*/ 18 w 20"/>
                <a:gd name="T49" fmla="*/ 20 h 39"/>
                <a:gd name="T50" fmla="*/ 20 w 20"/>
                <a:gd name="T51" fmla="*/ 18 h 39"/>
                <a:gd name="T52" fmla="*/ 20 w 20"/>
                <a:gd name="T53" fmla="*/ 12 h 39"/>
                <a:gd name="T54" fmla="*/ 18 w 20"/>
                <a:gd name="T55" fmla="*/ 2 h 39"/>
                <a:gd name="T56" fmla="*/ 14 w 20"/>
                <a:gd name="T57" fmla="*/ 0 h 39"/>
                <a:gd name="T58" fmla="*/ 10 w 20"/>
                <a:gd name="T59" fmla="*/ 0 h 39"/>
                <a:gd name="T60" fmla="*/ 6 w 20"/>
                <a:gd name="T61" fmla="*/ 0 h 39"/>
                <a:gd name="T62" fmla="*/ 3 w 20"/>
                <a:gd name="T63" fmla="*/ 2 h 39"/>
                <a:gd name="T64" fmla="*/ 0 w 20"/>
                <a:gd name="T65" fmla="*/ 12 h 39"/>
                <a:gd name="T66" fmla="*/ 0 w 20"/>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 h="39">
                  <a:moveTo>
                    <a:pt x="0" y="18"/>
                  </a:moveTo>
                  <a:cubicBezTo>
                    <a:pt x="0" y="19"/>
                    <a:pt x="1" y="20"/>
                    <a:pt x="2" y="20"/>
                  </a:cubicBezTo>
                  <a:cubicBezTo>
                    <a:pt x="3" y="20"/>
                    <a:pt x="4" y="19"/>
                    <a:pt x="4" y="18"/>
                  </a:cubicBezTo>
                  <a:cubicBezTo>
                    <a:pt x="4" y="18"/>
                    <a:pt x="3" y="15"/>
                    <a:pt x="3" y="12"/>
                  </a:cubicBezTo>
                  <a:cubicBezTo>
                    <a:pt x="4" y="9"/>
                    <a:pt x="4"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8"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4"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8" y="20"/>
                  </a:cubicBezTo>
                  <a:cubicBezTo>
                    <a:pt x="20" y="20"/>
                    <a:pt x="20" y="19"/>
                    <a:pt x="20" y="18"/>
                  </a:cubicBezTo>
                  <a:cubicBezTo>
                    <a:pt x="20" y="18"/>
                    <a:pt x="20" y="14"/>
                    <a:pt x="20" y="12"/>
                  </a:cubicBezTo>
                  <a:cubicBezTo>
                    <a:pt x="20" y="4"/>
                    <a:pt x="18" y="2"/>
                    <a:pt x="18" y="2"/>
                  </a:cubicBezTo>
                  <a:cubicBezTo>
                    <a:pt x="17" y="1"/>
                    <a:pt x="15" y="1"/>
                    <a:pt x="14" y="0"/>
                  </a:cubicBezTo>
                  <a:cubicBezTo>
                    <a:pt x="14" y="0"/>
                    <a:pt x="11" y="0"/>
                    <a:pt x="10" y="0"/>
                  </a:cubicBezTo>
                  <a:cubicBezTo>
                    <a:pt x="9" y="0"/>
                    <a:pt x="7" y="0"/>
                    <a:pt x="6" y="0"/>
                  </a:cubicBezTo>
                  <a:cubicBezTo>
                    <a:pt x="5" y="1"/>
                    <a:pt x="3" y="1"/>
                    <a:pt x="3" y="2"/>
                  </a:cubicBezTo>
                  <a:cubicBezTo>
                    <a:pt x="2" y="2"/>
                    <a:pt x="0" y="4"/>
                    <a:pt x="0" y="12"/>
                  </a:cubicBezTo>
                  <a:cubicBezTo>
                    <a:pt x="0" y="14"/>
                    <a:pt x="0" y="18"/>
                    <a:pt x="0"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0" name="Oval 28">
              <a:extLst>
                <a:ext uri="{FF2B5EF4-FFF2-40B4-BE49-F238E27FC236}">
                  <a16:creationId xmlns="" xmlns:a16="http://schemas.microsoft.com/office/drawing/2014/main" id="{6EDE7C7C-F672-4A8D-8E47-CC0451B53D51}"/>
                </a:ext>
              </a:extLst>
            </p:cNvPr>
            <p:cNvSpPr>
              <a:spLocks noChangeArrowheads="1"/>
            </p:cNvSpPr>
            <p:nvPr/>
          </p:nvSpPr>
          <p:spPr bwMode="gray">
            <a:xfrm>
              <a:off x="898080" y="2244206"/>
              <a:ext cx="62085"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21" name="组合 120">
            <a:extLst>
              <a:ext uri="{FF2B5EF4-FFF2-40B4-BE49-F238E27FC236}">
                <a16:creationId xmlns="" xmlns:a16="http://schemas.microsoft.com/office/drawing/2014/main" id="{F82E017D-E6E4-4CFB-995C-E48F28C9F348}"/>
              </a:ext>
            </a:extLst>
          </p:cNvPr>
          <p:cNvGrpSpPr/>
          <p:nvPr/>
        </p:nvGrpSpPr>
        <p:grpSpPr bwMode="gray">
          <a:xfrm>
            <a:off x="3058651" y="3654437"/>
            <a:ext cx="118198" cy="256412"/>
            <a:chOff x="1045348" y="2244206"/>
            <a:chExt cx="128499" cy="256412"/>
          </a:xfrm>
        </p:grpSpPr>
        <p:sp>
          <p:nvSpPr>
            <p:cNvPr id="122" name="Freeform 31">
              <a:extLst>
                <a:ext uri="{FF2B5EF4-FFF2-40B4-BE49-F238E27FC236}">
                  <a16:creationId xmlns="" xmlns:a16="http://schemas.microsoft.com/office/drawing/2014/main" id="{15238805-130E-4414-AF62-FC05E1181121}"/>
                </a:ext>
              </a:extLst>
            </p:cNvPr>
            <p:cNvSpPr>
              <a:spLocks/>
            </p:cNvSpPr>
            <p:nvPr/>
          </p:nvSpPr>
          <p:spPr bwMode="gray">
            <a:xfrm>
              <a:off x="1045348" y="2300106"/>
              <a:ext cx="128499" cy="200512"/>
            </a:xfrm>
            <a:custGeom>
              <a:avLst/>
              <a:gdLst>
                <a:gd name="T0" fmla="*/ 0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7 w 21"/>
                <a:gd name="T19" fmla="*/ 39 h 39"/>
                <a:gd name="T20" fmla="*/ 7 w 21"/>
                <a:gd name="T21" fmla="*/ 39 h 39"/>
                <a:gd name="T22" fmla="*/ 10 w 21"/>
                <a:gd name="T23" fmla="*/ 37 h 39"/>
                <a:gd name="T24" fmla="*/ 10 w 21"/>
                <a:gd name="T25" fmla="*/ 20 h 39"/>
                <a:gd name="T26" fmla="*/ 11 w 21"/>
                <a:gd name="T27" fmla="*/ 20 h 39"/>
                <a:gd name="T28" fmla="*/ 11 w 21"/>
                <a:gd name="T29" fmla="*/ 37 h 39"/>
                <a:gd name="T30" fmla="*/ 13 w 21"/>
                <a:gd name="T31" fmla="*/ 39 h 39"/>
                <a:gd name="T32" fmla="*/ 13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0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0" y="18"/>
                  </a:moveTo>
                  <a:cubicBezTo>
                    <a:pt x="1" y="19"/>
                    <a:pt x="1" y="20"/>
                    <a:pt x="2" y="20"/>
                  </a:cubicBezTo>
                  <a:cubicBezTo>
                    <a:pt x="3"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9" y="20"/>
                  </a:cubicBezTo>
                  <a:cubicBezTo>
                    <a:pt x="20" y="20"/>
                    <a:pt x="20" y="19"/>
                    <a:pt x="20" y="18"/>
                  </a:cubicBezTo>
                  <a:cubicBezTo>
                    <a:pt x="20" y="18"/>
                    <a:pt x="21" y="14"/>
                    <a:pt x="21" y="12"/>
                  </a:cubicBezTo>
                  <a:cubicBezTo>
                    <a:pt x="20" y="4"/>
                    <a:pt x="18" y="2"/>
                    <a:pt x="18" y="2"/>
                  </a:cubicBezTo>
                  <a:cubicBezTo>
                    <a:pt x="17" y="1"/>
                    <a:pt x="15" y="1"/>
                    <a:pt x="14" y="0"/>
                  </a:cubicBezTo>
                  <a:cubicBezTo>
                    <a:pt x="14" y="0"/>
                    <a:pt x="12" y="0"/>
                    <a:pt x="10" y="0"/>
                  </a:cubicBezTo>
                  <a:cubicBezTo>
                    <a:pt x="9" y="0"/>
                    <a:pt x="7" y="0"/>
                    <a:pt x="7" y="0"/>
                  </a:cubicBezTo>
                  <a:cubicBezTo>
                    <a:pt x="5" y="1"/>
                    <a:pt x="4" y="1"/>
                    <a:pt x="3" y="2"/>
                  </a:cubicBezTo>
                  <a:cubicBezTo>
                    <a:pt x="2" y="2"/>
                    <a:pt x="1" y="4"/>
                    <a:pt x="0" y="12"/>
                  </a:cubicBezTo>
                  <a:cubicBezTo>
                    <a:pt x="0" y="14"/>
                    <a:pt x="0" y="18"/>
                    <a:pt x="0"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3" name="Oval 32">
              <a:extLst>
                <a:ext uri="{FF2B5EF4-FFF2-40B4-BE49-F238E27FC236}">
                  <a16:creationId xmlns="" xmlns:a16="http://schemas.microsoft.com/office/drawing/2014/main" id="{A30B9C04-33D8-4D5D-BF09-DC8C7F7FF7CA}"/>
                </a:ext>
              </a:extLst>
            </p:cNvPr>
            <p:cNvSpPr>
              <a:spLocks noChangeArrowheads="1"/>
            </p:cNvSpPr>
            <p:nvPr/>
          </p:nvSpPr>
          <p:spPr bwMode="gray">
            <a:xfrm>
              <a:off x="1075668" y="2244206"/>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24" name="组合 123">
            <a:extLst>
              <a:ext uri="{FF2B5EF4-FFF2-40B4-BE49-F238E27FC236}">
                <a16:creationId xmlns="" xmlns:a16="http://schemas.microsoft.com/office/drawing/2014/main" id="{3D664CD3-334F-4DA7-B3FF-6AFB386AAC2A}"/>
              </a:ext>
            </a:extLst>
          </p:cNvPr>
          <p:cNvGrpSpPr/>
          <p:nvPr/>
        </p:nvGrpSpPr>
        <p:grpSpPr bwMode="gray">
          <a:xfrm>
            <a:off x="3191094" y="3654437"/>
            <a:ext cx="118198" cy="256412"/>
            <a:chOff x="1187248" y="2249442"/>
            <a:chExt cx="128499" cy="256412"/>
          </a:xfrm>
        </p:grpSpPr>
        <p:sp>
          <p:nvSpPr>
            <p:cNvPr id="125" name="Freeform 19">
              <a:extLst>
                <a:ext uri="{FF2B5EF4-FFF2-40B4-BE49-F238E27FC236}">
                  <a16:creationId xmlns="" xmlns:a16="http://schemas.microsoft.com/office/drawing/2014/main" id="{DA6B96B8-0760-4E31-860D-52936B87DBD9}"/>
                </a:ext>
              </a:extLst>
            </p:cNvPr>
            <p:cNvSpPr>
              <a:spLocks/>
            </p:cNvSpPr>
            <p:nvPr/>
          </p:nvSpPr>
          <p:spPr bwMode="gray">
            <a:xfrm>
              <a:off x="1187248" y="2305342"/>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6" name="Oval 20">
              <a:extLst>
                <a:ext uri="{FF2B5EF4-FFF2-40B4-BE49-F238E27FC236}">
                  <a16:creationId xmlns="" xmlns:a16="http://schemas.microsoft.com/office/drawing/2014/main" id="{599FD86A-7F8F-48B4-B5DF-E1D74FCEBD0B}"/>
                </a:ext>
              </a:extLst>
            </p:cNvPr>
            <p:cNvSpPr>
              <a:spLocks noChangeArrowheads="1"/>
            </p:cNvSpPr>
            <p:nvPr/>
          </p:nvSpPr>
          <p:spPr bwMode="gray">
            <a:xfrm>
              <a:off x="1217567" y="2249442"/>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27" name="组合 126">
            <a:extLst>
              <a:ext uri="{FF2B5EF4-FFF2-40B4-BE49-F238E27FC236}">
                <a16:creationId xmlns="" xmlns:a16="http://schemas.microsoft.com/office/drawing/2014/main" id="{AE515FB8-930E-44E9-AC6F-964116A87E4C}"/>
              </a:ext>
            </a:extLst>
          </p:cNvPr>
          <p:cNvGrpSpPr/>
          <p:nvPr/>
        </p:nvGrpSpPr>
        <p:grpSpPr bwMode="gray">
          <a:xfrm>
            <a:off x="3323538" y="3654437"/>
            <a:ext cx="118198" cy="256412"/>
            <a:chOff x="1187248" y="2249442"/>
            <a:chExt cx="128499" cy="256412"/>
          </a:xfrm>
        </p:grpSpPr>
        <p:sp>
          <p:nvSpPr>
            <p:cNvPr id="128" name="Freeform 19">
              <a:extLst>
                <a:ext uri="{FF2B5EF4-FFF2-40B4-BE49-F238E27FC236}">
                  <a16:creationId xmlns="" xmlns:a16="http://schemas.microsoft.com/office/drawing/2014/main" id="{9ED772A9-6E96-44C0-8577-ED26904FC16C}"/>
                </a:ext>
              </a:extLst>
            </p:cNvPr>
            <p:cNvSpPr>
              <a:spLocks/>
            </p:cNvSpPr>
            <p:nvPr/>
          </p:nvSpPr>
          <p:spPr bwMode="gray">
            <a:xfrm>
              <a:off x="1187248" y="2305342"/>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9" name="Oval 20">
              <a:extLst>
                <a:ext uri="{FF2B5EF4-FFF2-40B4-BE49-F238E27FC236}">
                  <a16:creationId xmlns="" xmlns:a16="http://schemas.microsoft.com/office/drawing/2014/main" id="{4E667100-6B8F-449A-A194-E50D38C14088}"/>
                </a:ext>
              </a:extLst>
            </p:cNvPr>
            <p:cNvSpPr>
              <a:spLocks noChangeArrowheads="1"/>
            </p:cNvSpPr>
            <p:nvPr/>
          </p:nvSpPr>
          <p:spPr bwMode="gray">
            <a:xfrm>
              <a:off x="1217567" y="2249442"/>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30" name="组合 129">
            <a:extLst>
              <a:ext uri="{FF2B5EF4-FFF2-40B4-BE49-F238E27FC236}">
                <a16:creationId xmlns="" xmlns:a16="http://schemas.microsoft.com/office/drawing/2014/main" id="{DB25A4B8-9E5D-4864-880B-A9518AD5BB11}"/>
              </a:ext>
            </a:extLst>
          </p:cNvPr>
          <p:cNvGrpSpPr/>
          <p:nvPr/>
        </p:nvGrpSpPr>
        <p:grpSpPr bwMode="gray">
          <a:xfrm>
            <a:off x="2519374" y="3312264"/>
            <a:ext cx="118198" cy="256412"/>
            <a:chOff x="506809" y="2244206"/>
            <a:chExt cx="128499" cy="256412"/>
          </a:xfrm>
        </p:grpSpPr>
        <p:sp>
          <p:nvSpPr>
            <p:cNvPr id="131" name="Freeform 19">
              <a:extLst>
                <a:ext uri="{FF2B5EF4-FFF2-40B4-BE49-F238E27FC236}">
                  <a16:creationId xmlns="" xmlns:a16="http://schemas.microsoft.com/office/drawing/2014/main" id="{FD4D6DDD-11B5-4147-A518-8A65A8DF77C1}"/>
                </a:ext>
              </a:extLst>
            </p:cNvPr>
            <p:cNvSpPr>
              <a:spLocks/>
            </p:cNvSpPr>
            <p:nvPr/>
          </p:nvSpPr>
          <p:spPr bwMode="gray">
            <a:xfrm>
              <a:off x="506809" y="2300106"/>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2" name="Oval 20">
              <a:extLst>
                <a:ext uri="{FF2B5EF4-FFF2-40B4-BE49-F238E27FC236}">
                  <a16:creationId xmlns="" xmlns:a16="http://schemas.microsoft.com/office/drawing/2014/main" id="{9CF2612A-7A11-4C4F-A72C-C43E78D0DC24}"/>
                </a:ext>
              </a:extLst>
            </p:cNvPr>
            <p:cNvSpPr>
              <a:spLocks noChangeArrowheads="1"/>
            </p:cNvSpPr>
            <p:nvPr/>
          </p:nvSpPr>
          <p:spPr bwMode="gray">
            <a:xfrm>
              <a:off x="537128" y="2244206"/>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33" name="组合 132">
            <a:extLst>
              <a:ext uri="{FF2B5EF4-FFF2-40B4-BE49-F238E27FC236}">
                <a16:creationId xmlns="" xmlns:a16="http://schemas.microsoft.com/office/drawing/2014/main" id="{DB25A4B8-9E5D-4864-880B-A9518AD5BB11}"/>
              </a:ext>
            </a:extLst>
          </p:cNvPr>
          <p:cNvGrpSpPr/>
          <p:nvPr/>
        </p:nvGrpSpPr>
        <p:grpSpPr bwMode="gray">
          <a:xfrm>
            <a:off x="2528880" y="3654437"/>
            <a:ext cx="118198" cy="256412"/>
            <a:chOff x="506809" y="2244206"/>
            <a:chExt cx="128499" cy="256412"/>
          </a:xfrm>
        </p:grpSpPr>
        <p:sp>
          <p:nvSpPr>
            <p:cNvPr id="134" name="Freeform 19">
              <a:extLst>
                <a:ext uri="{FF2B5EF4-FFF2-40B4-BE49-F238E27FC236}">
                  <a16:creationId xmlns="" xmlns:a16="http://schemas.microsoft.com/office/drawing/2014/main" id="{FD4D6DDD-11B5-4147-A518-8A65A8DF77C1}"/>
                </a:ext>
              </a:extLst>
            </p:cNvPr>
            <p:cNvSpPr>
              <a:spLocks/>
            </p:cNvSpPr>
            <p:nvPr/>
          </p:nvSpPr>
          <p:spPr bwMode="gray">
            <a:xfrm>
              <a:off x="506809" y="2300106"/>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5" name="Oval 20">
              <a:extLst>
                <a:ext uri="{FF2B5EF4-FFF2-40B4-BE49-F238E27FC236}">
                  <a16:creationId xmlns="" xmlns:a16="http://schemas.microsoft.com/office/drawing/2014/main" id="{9CF2612A-7A11-4C4F-A72C-C43E78D0DC24}"/>
                </a:ext>
              </a:extLst>
            </p:cNvPr>
            <p:cNvSpPr>
              <a:spLocks noChangeArrowheads="1"/>
            </p:cNvSpPr>
            <p:nvPr/>
          </p:nvSpPr>
          <p:spPr bwMode="gray">
            <a:xfrm>
              <a:off x="537128" y="2244206"/>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36" name="组合 135">
            <a:extLst>
              <a:ext uri="{FF2B5EF4-FFF2-40B4-BE49-F238E27FC236}">
                <a16:creationId xmlns="" xmlns:a16="http://schemas.microsoft.com/office/drawing/2014/main" id="{DB25A4B8-9E5D-4864-880B-A9518AD5BB11}"/>
              </a:ext>
            </a:extLst>
          </p:cNvPr>
          <p:cNvGrpSpPr/>
          <p:nvPr/>
        </p:nvGrpSpPr>
        <p:grpSpPr bwMode="gray">
          <a:xfrm>
            <a:off x="1403907" y="4980226"/>
            <a:ext cx="118198" cy="256412"/>
            <a:chOff x="506809" y="2244206"/>
            <a:chExt cx="128499" cy="256412"/>
          </a:xfrm>
        </p:grpSpPr>
        <p:sp>
          <p:nvSpPr>
            <p:cNvPr id="137" name="Freeform 19">
              <a:extLst>
                <a:ext uri="{FF2B5EF4-FFF2-40B4-BE49-F238E27FC236}">
                  <a16:creationId xmlns="" xmlns:a16="http://schemas.microsoft.com/office/drawing/2014/main" id="{FD4D6DDD-11B5-4147-A518-8A65A8DF77C1}"/>
                </a:ext>
              </a:extLst>
            </p:cNvPr>
            <p:cNvSpPr>
              <a:spLocks/>
            </p:cNvSpPr>
            <p:nvPr/>
          </p:nvSpPr>
          <p:spPr bwMode="gray">
            <a:xfrm>
              <a:off x="506809" y="2300106"/>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8" name="Oval 20">
              <a:extLst>
                <a:ext uri="{FF2B5EF4-FFF2-40B4-BE49-F238E27FC236}">
                  <a16:creationId xmlns="" xmlns:a16="http://schemas.microsoft.com/office/drawing/2014/main" id="{9CF2612A-7A11-4C4F-A72C-C43E78D0DC24}"/>
                </a:ext>
              </a:extLst>
            </p:cNvPr>
            <p:cNvSpPr>
              <a:spLocks noChangeArrowheads="1"/>
            </p:cNvSpPr>
            <p:nvPr/>
          </p:nvSpPr>
          <p:spPr bwMode="gray">
            <a:xfrm>
              <a:off x="537128" y="2244206"/>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39" name="组合 138">
            <a:extLst>
              <a:ext uri="{FF2B5EF4-FFF2-40B4-BE49-F238E27FC236}">
                <a16:creationId xmlns="" xmlns:a16="http://schemas.microsoft.com/office/drawing/2014/main" id="{202DEABF-3D55-44F6-8FCD-8ED9E6485203}"/>
              </a:ext>
            </a:extLst>
          </p:cNvPr>
          <p:cNvGrpSpPr/>
          <p:nvPr/>
        </p:nvGrpSpPr>
        <p:grpSpPr bwMode="gray">
          <a:xfrm>
            <a:off x="1536350" y="4980226"/>
            <a:ext cx="118198" cy="256412"/>
            <a:chOff x="684397" y="2244206"/>
            <a:chExt cx="128499" cy="256412"/>
          </a:xfrm>
        </p:grpSpPr>
        <p:sp>
          <p:nvSpPr>
            <p:cNvPr id="140" name="Freeform 23">
              <a:extLst>
                <a:ext uri="{FF2B5EF4-FFF2-40B4-BE49-F238E27FC236}">
                  <a16:creationId xmlns="" xmlns:a16="http://schemas.microsoft.com/office/drawing/2014/main" id="{BF6FDBE3-5F78-4B6E-8D88-30511C1D5736}"/>
                </a:ext>
              </a:extLst>
            </p:cNvPr>
            <p:cNvSpPr>
              <a:spLocks/>
            </p:cNvSpPr>
            <p:nvPr/>
          </p:nvSpPr>
          <p:spPr bwMode="gray">
            <a:xfrm>
              <a:off x="684397" y="2300106"/>
              <a:ext cx="128499" cy="200512"/>
            </a:xfrm>
            <a:custGeom>
              <a:avLst/>
              <a:gdLst>
                <a:gd name="T0" fmla="*/ 1 w 21"/>
                <a:gd name="T1" fmla="*/ 18 h 39"/>
                <a:gd name="T2" fmla="*/ 3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8 w 21"/>
                <a:gd name="T45" fmla="*/ 12 h 39"/>
                <a:gd name="T46" fmla="*/ 17 w 21"/>
                <a:gd name="T47" fmla="*/ 18 h 39"/>
                <a:gd name="T48" fmla="*/ 19 w 21"/>
                <a:gd name="T49" fmla="*/ 20 h 39"/>
                <a:gd name="T50" fmla="*/ 21 w 21"/>
                <a:gd name="T51" fmla="*/ 18 h 39"/>
                <a:gd name="T52" fmla="*/ 21 w 21"/>
                <a:gd name="T53" fmla="*/ 12 h 39"/>
                <a:gd name="T54" fmla="*/ 18 w 21"/>
                <a:gd name="T55" fmla="*/ 2 h 39"/>
                <a:gd name="T56" fmla="*/ 15 w 21"/>
                <a:gd name="T57" fmla="*/ 0 h 39"/>
                <a:gd name="T58" fmla="*/ 11 w 21"/>
                <a:gd name="T59" fmla="*/ 0 h 39"/>
                <a:gd name="T60" fmla="*/ 7 w 21"/>
                <a:gd name="T61" fmla="*/ 0 h 39"/>
                <a:gd name="T62" fmla="*/ 3 w 21"/>
                <a:gd name="T63" fmla="*/ 2 h 39"/>
                <a:gd name="T64" fmla="*/ 1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3"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3"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7" y="6"/>
                    <a:pt x="17" y="9"/>
                    <a:pt x="18" y="12"/>
                  </a:cubicBezTo>
                  <a:cubicBezTo>
                    <a:pt x="18" y="15"/>
                    <a:pt x="17" y="18"/>
                    <a:pt x="17" y="18"/>
                  </a:cubicBezTo>
                  <a:cubicBezTo>
                    <a:pt x="17" y="19"/>
                    <a:pt x="18" y="20"/>
                    <a:pt x="19" y="20"/>
                  </a:cubicBezTo>
                  <a:cubicBezTo>
                    <a:pt x="20" y="20"/>
                    <a:pt x="20" y="19"/>
                    <a:pt x="21" y="18"/>
                  </a:cubicBezTo>
                  <a:cubicBezTo>
                    <a:pt x="21" y="18"/>
                    <a:pt x="21" y="14"/>
                    <a:pt x="21" y="12"/>
                  </a:cubicBezTo>
                  <a:cubicBezTo>
                    <a:pt x="20" y="4"/>
                    <a:pt x="19" y="2"/>
                    <a:pt x="18" y="2"/>
                  </a:cubicBezTo>
                  <a:cubicBezTo>
                    <a:pt x="17" y="1"/>
                    <a:pt x="16" y="1"/>
                    <a:pt x="15" y="0"/>
                  </a:cubicBezTo>
                  <a:cubicBezTo>
                    <a:pt x="14" y="0"/>
                    <a:pt x="12" y="0"/>
                    <a:pt x="11" y="0"/>
                  </a:cubicBezTo>
                  <a:cubicBezTo>
                    <a:pt x="10" y="0"/>
                    <a:pt x="7" y="0"/>
                    <a:pt x="7" y="0"/>
                  </a:cubicBezTo>
                  <a:cubicBezTo>
                    <a:pt x="6" y="1"/>
                    <a:pt x="4" y="1"/>
                    <a:pt x="3" y="2"/>
                  </a:cubicBezTo>
                  <a:cubicBezTo>
                    <a:pt x="3" y="2"/>
                    <a:pt x="1" y="4"/>
                    <a:pt x="1"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1" name="Oval 24">
              <a:extLst>
                <a:ext uri="{FF2B5EF4-FFF2-40B4-BE49-F238E27FC236}">
                  <a16:creationId xmlns="" xmlns:a16="http://schemas.microsoft.com/office/drawing/2014/main" id="{0E246011-0105-4EA4-8C82-FC51C748C5BD}"/>
                </a:ext>
              </a:extLst>
            </p:cNvPr>
            <p:cNvSpPr>
              <a:spLocks noChangeArrowheads="1"/>
            </p:cNvSpPr>
            <p:nvPr/>
          </p:nvSpPr>
          <p:spPr bwMode="gray">
            <a:xfrm>
              <a:off x="721935" y="2244206"/>
              <a:ext cx="60640"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42" name="组合 141">
            <a:extLst>
              <a:ext uri="{FF2B5EF4-FFF2-40B4-BE49-F238E27FC236}">
                <a16:creationId xmlns="" xmlns:a16="http://schemas.microsoft.com/office/drawing/2014/main" id="{B7BF07FD-8F7C-4965-A0C8-339ED4A5F586}"/>
              </a:ext>
            </a:extLst>
          </p:cNvPr>
          <p:cNvGrpSpPr/>
          <p:nvPr/>
        </p:nvGrpSpPr>
        <p:grpSpPr bwMode="gray">
          <a:xfrm>
            <a:off x="1668792" y="4980226"/>
            <a:ext cx="112886" cy="256412"/>
            <a:chOff x="867760" y="2244206"/>
            <a:chExt cx="122724" cy="256412"/>
          </a:xfrm>
        </p:grpSpPr>
        <p:sp>
          <p:nvSpPr>
            <p:cNvPr id="143" name="Freeform 27">
              <a:extLst>
                <a:ext uri="{FF2B5EF4-FFF2-40B4-BE49-F238E27FC236}">
                  <a16:creationId xmlns="" xmlns:a16="http://schemas.microsoft.com/office/drawing/2014/main" id="{2F4146EA-9353-4D35-94B3-A0C1438887C3}"/>
                </a:ext>
              </a:extLst>
            </p:cNvPr>
            <p:cNvSpPr>
              <a:spLocks/>
            </p:cNvSpPr>
            <p:nvPr/>
          </p:nvSpPr>
          <p:spPr bwMode="gray">
            <a:xfrm>
              <a:off x="867760" y="2300106"/>
              <a:ext cx="122724" cy="200512"/>
            </a:xfrm>
            <a:custGeom>
              <a:avLst/>
              <a:gdLst>
                <a:gd name="T0" fmla="*/ 0 w 20"/>
                <a:gd name="T1" fmla="*/ 18 h 39"/>
                <a:gd name="T2" fmla="*/ 2 w 20"/>
                <a:gd name="T3" fmla="*/ 20 h 39"/>
                <a:gd name="T4" fmla="*/ 4 w 20"/>
                <a:gd name="T5" fmla="*/ 18 h 39"/>
                <a:gd name="T6" fmla="*/ 3 w 20"/>
                <a:gd name="T7" fmla="*/ 12 h 39"/>
                <a:gd name="T8" fmla="*/ 5 w 20"/>
                <a:gd name="T9" fmla="*/ 6 h 39"/>
                <a:gd name="T10" fmla="*/ 5 w 20"/>
                <a:gd name="T11" fmla="*/ 6 h 39"/>
                <a:gd name="T12" fmla="*/ 5 w 20"/>
                <a:gd name="T13" fmla="*/ 17 h 39"/>
                <a:gd name="T14" fmla="*/ 5 w 20"/>
                <a:gd name="T15" fmla="*/ 18 h 39"/>
                <a:gd name="T16" fmla="*/ 5 w 20"/>
                <a:gd name="T17" fmla="*/ 37 h 39"/>
                <a:gd name="T18" fmla="*/ 7 w 20"/>
                <a:gd name="T19" fmla="*/ 39 h 39"/>
                <a:gd name="T20" fmla="*/ 7 w 20"/>
                <a:gd name="T21" fmla="*/ 39 h 39"/>
                <a:gd name="T22" fmla="*/ 10 w 20"/>
                <a:gd name="T23" fmla="*/ 37 h 39"/>
                <a:gd name="T24" fmla="*/ 10 w 20"/>
                <a:gd name="T25" fmla="*/ 20 h 39"/>
                <a:gd name="T26" fmla="*/ 11 w 20"/>
                <a:gd name="T27" fmla="*/ 20 h 39"/>
                <a:gd name="T28" fmla="*/ 11 w 20"/>
                <a:gd name="T29" fmla="*/ 37 h 39"/>
                <a:gd name="T30" fmla="*/ 13 w 20"/>
                <a:gd name="T31" fmla="*/ 39 h 39"/>
                <a:gd name="T32" fmla="*/ 13 w 20"/>
                <a:gd name="T33" fmla="*/ 39 h 39"/>
                <a:gd name="T34" fmla="*/ 16 w 20"/>
                <a:gd name="T35" fmla="*/ 37 h 39"/>
                <a:gd name="T36" fmla="*/ 16 w 20"/>
                <a:gd name="T37" fmla="*/ 18 h 39"/>
                <a:gd name="T38" fmla="*/ 16 w 20"/>
                <a:gd name="T39" fmla="*/ 17 h 39"/>
                <a:gd name="T40" fmla="*/ 16 w 20"/>
                <a:gd name="T41" fmla="*/ 6 h 39"/>
                <a:gd name="T42" fmla="*/ 16 w 20"/>
                <a:gd name="T43" fmla="*/ 6 h 39"/>
                <a:gd name="T44" fmla="*/ 17 w 20"/>
                <a:gd name="T45" fmla="*/ 12 h 39"/>
                <a:gd name="T46" fmla="*/ 17 w 20"/>
                <a:gd name="T47" fmla="*/ 18 h 39"/>
                <a:gd name="T48" fmla="*/ 18 w 20"/>
                <a:gd name="T49" fmla="*/ 20 h 39"/>
                <a:gd name="T50" fmla="*/ 20 w 20"/>
                <a:gd name="T51" fmla="*/ 18 h 39"/>
                <a:gd name="T52" fmla="*/ 20 w 20"/>
                <a:gd name="T53" fmla="*/ 12 h 39"/>
                <a:gd name="T54" fmla="*/ 18 w 20"/>
                <a:gd name="T55" fmla="*/ 2 h 39"/>
                <a:gd name="T56" fmla="*/ 14 w 20"/>
                <a:gd name="T57" fmla="*/ 0 h 39"/>
                <a:gd name="T58" fmla="*/ 10 w 20"/>
                <a:gd name="T59" fmla="*/ 0 h 39"/>
                <a:gd name="T60" fmla="*/ 6 w 20"/>
                <a:gd name="T61" fmla="*/ 0 h 39"/>
                <a:gd name="T62" fmla="*/ 3 w 20"/>
                <a:gd name="T63" fmla="*/ 2 h 39"/>
                <a:gd name="T64" fmla="*/ 0 w 20"/>
                <a:gd name="T65" fmla="*/ 12 h 39"/>
                <a:gd name="T66" fmla="*/ 0 w 20"/>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 h="39">
                  <a:moveTo>
                    <a:pt x="0" y="18"/>
                  </a:moveTo>
                  <a:cubicBezTo>
                    <a:pt x="0" y="19"/>
                    <a:pt x="1" y="20"/>
                    <a:pt x="2" y="20"/>
                  </a:cubicBezTo>
                  <a:cubicBezTo>
                    <a:pt x="3" y="20"/>
                    <a:pt x="4" y="19"/>
                    <a:pt x="4" y="18"/>
                  </a:cubicBezTo>
                  <a:cubicBezTo>
                    <a:pt x="4" y="18"/>
                    <a:pt x="3" y="15"/>
                    <a:pt x="3" y="12"/>
                  </a:cubicBezTo>
                  <a:cubicBezTo>
                    <a:pt x="4" y="9"/>
                    <a:pt x="4"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8"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4"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8" y="20"/>
                  </a:cubicBezTo>
                  <a:cubicBezTo>
                    <a:pt x="20" y="20"/>
                    <a:pt x="20" y="19"/>
                    <a:pt x="20" y="18"/>
                  </a:cubicBezTo>
                  <a:cubicBezTo>
                    <a:pt x="20" y="18"/>
                    <a:pt x="20" y="14"/>
                    <a:pt x="20" y="12"/>
                  </a:cubicBezTo>
                  <a:cubicBezTo>
                    <a:pt x="20" y="4"/>
                    <a:pt x="18" y="2"/>
                    <a:pt x="18" y="2"/>
                  </a:cubicBezTo>
                  <a:cubicBezTo>
                    <a:pt x="17" y="1"/>
                    <a:pt x="15" y="1"/>
                    <a:pt x="14" y="0"/>
                  </a:cubicBezTo>
                  <a:cubicBezTo>
                    <a:pt x="14" y="0"/>
                    <a:pt x="11" y="0"/>
                    <a:pt x="10" y="0"/>
                  </a:cubicBezTo>
                  <a:cubicBezTo>
                    <a:pt x="9" y="0"/>
                    <a:pt x="7" y="0"/>
                    <a:pt x="6" y="0"/>
                  </a:cubicBezTo>
                  <a:cubicBezTo>
                    <a:pt x="5" y="1"/>
                    <a:pt x="3" y="1"/>
                    <a:pt x="3" y="2"/>
                  </a:cubicBezTo>
                  <a:cubicBezTo>
                    <a:pt x="2" y="2"/>
                    <a:pt x="0" y="4"/>
                    <a:pt x="0" y="12"/>
                  </a:cubicBezTo>
                  <a:cubicBezTo>
                    <a:pt x="0" y="14"/>
                    <a:pt x="0" y="18"/>
                    <a:pt x="0"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4" name="Oval 28">
              <a:extLst>
                <a:ext uri="{FF2B5EF4-FFF2-40B4-BE49-F238E27FC236}">
                  <a16:creationId xmlns="" xmlns:a16="http://schemas.microsoft.com/office/drawing/2014/main" id="{6EDE7C7C-F672-4A8D-8E47-CC0451B53D51}"/>
                </a:ext>
              </a:extLst>
            </p:cNvPr>
            <p:cNvSpPr>
              <a:spLocks noChangeArrowheads="1"/>
            </p:cNvSpPr>
            <p:nvPr/>
          </p:nvSpPr>
          <p:spPr bwMode="gray">
            <a:xfrm>
              <a:off x="898080" y="2244206"/>
              <a:ext cx="62085"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45" name="组合 144">
            <a:extLst>
              <a:ext uri="{FF2B5EF4-FFF2-40B4-BE49-F238E27FC236}">
                <a16:creationId xmlns="" xmlns:a16="http://schemas.microsoft.com/office/drawing/2014/main" id="{F82E017D-E6E4-4CFB-995C-E48F28C9F348}"/>
              </a:ext>
            </a:extLst>
          </p:cNvPr>
          <p:cNvGrpSpPr/>
          <p:nvPr/>
        </p:nvGrpSpPr>
        <p:grpSpPr bwMode="gray">
          <a:xfrm>
            <a:off x="1795923" y="4980226"/>
            <a:ext cx="118198" cy="256412"/>
            <a:chOff x="1045348" y="2244206"/>
            <a:chExt cx="128499" cy="256412"/>
          </a:xfrm>
        </p:grpSpPr>
        <p:sp>
          <p:nvSpPr>
            <p:cNvPr id="146" name="Freeform 31">
              <a:extLst>
                <a:ext uri="{FF2B5EF4-FFF2-40B4-BE49-F238E27FC236}">
                  <a16:creationId xmlns="" xmlns:a16="http://schemas.microsoft.com/office/drawing/2014/main" id="{15238805-130E-4414-AF62-FC05E1181121}"/>
                </a:ext>
              </a:extLst>
            </p:cNvPr>
            <p:cNvSpPr>
              <a:spLocks/>
            </p:cNvSpPr>
            <p:nvPr/>
          </p:nvSpPr>
          <p:spPr bwMode="gray">
            <a:xfrm>
              <a:off x="1045348" y="2300106"/>
              <a:ext cx="128499" cy="200512"/>
            </a:xfrm>
            <a:custGeom>
              <a:avLst/>
              <a:gdLst>
                <a:gd name="T0" fmla="*/ 0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7 w 21"/>
                <a:gd name="T19" fmla="*/ 39 h 39"/>
                <a:gd name="T20" fmla="*/ 7 w 21"/>
                <a:gd name="T21" fmla="*/ 39 h 39"/>
                <a:gd name="T22" fmla="*/ 10 w 21"/>
                <a:gd name="T23" fmla="*/ 37 h 39"/>
                <a:gd name="T24" fmla="*/ 10 w 21"/>
                <a:gd name="T25" fmla="*/ 20 h 39"/>
                <a:gd name="T26" fmla="*/ 11 w 21"/>
                <a:gd name="T27" fmla="*/ 20 h 39"/>
                <a:gd name="T28" fmla="*/ 11 w 21"/>
                <a:gd name="T29" fmla="*/ 37 h 39"/>
                <a:gd name="T30" fmla="*/ 13 w 21"/>
                <a:gd name="T31" fmla="*/ 39 h 39"/>
                <a:gd name="T32" fmla="*/ 13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0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0" y="18"/>
                  </a:moveTo>
                  <a:cubicBezTo>
                    <a:pt x="1" y="19"/>
                    <a:pt x="1" y="20"/>
                    <a:pt x="2" y="20"/>
                  </a:cubicBezTo>
                  <a:cubicBezTo>
                    <a:pt x="3"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9" y="20"/>
                  </a:cubicBezTo>
                  <a:cubicBezTo>
                    <a:pt x="20" y="20"/>
                    <a:pt x="20" y="19"/>
                    <a:pt x="20" y="18"/>
                  </a:cubicBezTo>
                  <a:cubicBezTo>
                    <a:pt x="20" y="18"/>
                    <a:pt x="21" y="14"/>
                    <a:pt x="21" y="12"/>
                  </a:cubicBezTo>
                  <a:cubicBezTo>
                    <a:pt x="20" y="4"/>
                    <a:pt x="18" y="2"/>
                    <a:pt x="18" y="2"/>
                  </a:cubicBezTo>
                  <a:cubicBezTo>
                    <a:pt x="17" y="1"/>
                    <a:pt x="15" y="1"/>
                    <a:pt x="14" y="0"/>
                  </a:cubicBezTo>
                  <a:cubicBezTo>
                    <a:pt x="14" y="0"/>
                    <a:pt x="12" y="0"/>
                    <a:pt x="10" y="0"/>
                  </a:cubicBezTo>
                  <a:cubicBezTo>
                    <a:pt x="9" y="0"/>
                    <a:pt x="7" y="0"/>
                    <a:pt x="7" y="0"/>
                  </a:cubicBezTo>
                  <a:cubicBezTo>
                    <a:pt x="5" y="1"/>
                    <a:pt x="4" y="1"/>
                    <a:pt x="3" y="2"/>
                  </a:cubicBezTo>
                  <a:cubicBezTo>
                    <a:pt x="2" y="2"/>
                    <a:pt x="1" y="4"/>
                    <a:pt x="0" y="12"/>
                  </a:cubicBezTo>
                  <a:cubicBezTo>
                    <a:pt x="0" y="14"/>
                    <a:pt x="0" y="18"/>
                    <a:pt x="0"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7" name="Oval 32">
              <a:extLst>
                <a:ext uri="{FF2B5EF4-FFF2-40B4-BE49-F238E27FC236}">
                  <a16:creationId xmlns="" xmlns:a16="http://schemas.microsoft.com/office/drawing/2014/main" id="{A30B9C04-33D8-4D5D-BF09-DC8C7F7FF7CA}"/>
                </a:ext>
              </a:extLst>
            </p:cNvPr>
            <p:cNvSpPr>
              <a:spLocks noChangeArrowheads="1"/>
            </p:cNvSpPr>
            <p:nvPr/>
          </p:nvSpPr>
          <p:spPr bwMode="gray">
            <a:xfrm>
              <a:off x="1075668" y="2244206"/>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48" name="组合 147">
            <a:extLst>
              <a:ext uri="{FF2B5EF4-FFF2-40B4-BE49-F238E27FC236}">
                <a16:creationId xmlns="" xmlns:a16="http://schemas.microsoft.com/office/drawing/2014/main" id="{3D664CD3-334F-4DA7-B3FF-6AFB386AAC2A}"/>
              </a:ext>
            </a:extLst>
          </p:cNvPr>
          <p:cNvGrpSpPr/>
          <p:nvPr/>
        </p:nvGrpSpPr>
        <p:grpSpPr bwMode="gray">
          <a:xfrm>
            <a:off x="1928366" y="4980226"/>
            <a:ext cx="118198" cy="256412"/>
            <a:chOff x="1187248" y="2249442"/>
            <a:chExt cx="128499" cy="256412"/>
          </a:xfrm>
        </p:grpSpPr>
        <p:sp>
          <p:nvSpPr>
            <p:cNvPr id="149" name="Freeform 19">
              <a:extLst>
                <a:ext uri="{FF2B5EF4-FFF2-40B4-BE49-F238E27FC236}">
                  <a16:creationId xmlns="" xmlns:a16="http://schemas.microsoft.com/office/drawing/2014/main" id="{DA6B96B8-0760-4E31-860D-52936B87DBD9}"/>
                </a:ext>
              </a:extLst>
            </p:cNvPr>
            <p:cNvSpPr>
              <a:spLocks/>
            </p:cNvSpPr>
            <p:nvPr/>
          </p:nvSpPr>
          <p:spPr bwMode="gray">
            <a:xfrm>
              <a:off x="1187248" y="2305342"/>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0" name="Oval 20">
              <a:extLst>
                <a:ext uri="{FF2B5EF4-FFF2-40B4-BE49-F238E27FC236}">
                  <a16:creationId xmlns="" xmlns:a16="http://schemas.microsoft.com/office/drawing/2014/main" id="{599FD86A-7F8F-48B4-B5DF-E1D74FCEBD0B}"/>
                </a:ext>
              </a:extLst>
            </p:cNvPr>
            <p:cNvSpPr>
              <a:spLocks noChangeArrowheads="1"/>
            </p:cNvSpPr>
            <p:nvPr/>
          </p:nvSpPr>
          <p:spPr bwMode="gray">
            <a:xfrm>
              <a:off x="1217567" y="2249442"/>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51" name="组合 150">
            <a:extLst>
              <a:ext uri="{FF2B5EF4-FFF2-40B4-BE49-F238E27FC236}">
                <a16:creationId xmlns="" xmlns:a16="http://schemas.microsoft.com/office/drawing/2014/main" id="{AE515FB8-930E-44E9-AC6F-964116A87E4C}"/>
              </a:ext>
            </a:extLst>
          </p:cNvPr>
          <p:cNvGrpSpPr/>
          <p:nvPr/>
        </p:nvGrpSpPr>
        <p:grpSpPr bwMode="gray">
          <a:xfrm>
            <a:off x="1259808" y="4990678"/>
            <a:ext cx="118198" cy="256412"/>
            <a:chOff x="1187248" y="2249442"/>
            <a:chExt cx="128499" cy="256412"/>
          </a:xfrm>
        </p:grpSpPr>
        <p:sp>
          <p:nvSpPr>
            <p:cNvPr id="152" name="Freeform 19">
              <a:extLst>
                <a:ext uri="{FF2B5EF4-FFF2-40B4-BE49-F238E27FC236}">
                  <a16:creationId xmlns="" xmlns:a16="http://schemas.microsoft.com/office/drawing/2014/main" id="{9ED772A9-6E96-44C0-8577-ED26904FC16C}"/>
                </a:ext>
              </a:extLst>
            </p:cNvPr>
            <p:cNvSpPr>
              <a:spLocks/>
            </p:cNvSpPr>
            <p:nvPr/>
          </p:nvSpPr>
          <p:spPr bwMode="gray">
            <a:xfrm>
              <a:off x="1187248" y="2305342"/>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3" name="Oval 20">
              <a:extLst>
                <a:ext uri="{FF2B5EF4-FFF2-40B4-BE49-F238E27FC236}">
                  <a16:creationId xmlns="" xmlns:a16="http://schemas.microsoft.com/office/drawing/2014/main" id="{4E667100-6B8F-449A-A194-E50D38C14088}"/>
                </a:ext>
              </a:extLst>
            </p:cNvPr>
            <p:cNvSpPr>
              <a:spLocks noChangeArrowheads="1"/>
            </p:cNvSpPr>
            <p:nvPr/>
          </p:nvSpPr>
          <p:spPr bwMode="gray">
            <a:xfrm>
              <a:off x="1217567" y="2249442"/>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54" name="组合 153">
            <a:extLst>
              <a:ext uri="{FF2B5EF4-FFF2-40B4-BE49-F238E27FC236}">
                <a16:creationId xmlns="" xmlns:a16="http://schemas.microsoft.com/office/drawing/2014/main" id="{07771919-29BA-4F84-A108-95F68658FD60}"/>
              </a:ext>
            </a:extLst>
          </p:cNvPr>
          <p:cNvGrpSpPr/>
          <p:nvPr/>
        </p:nvGrpSpPr>
        <p:grpSpPr bwMode="gray">
          <a:xfrm>
            <a:off x="1271464" y="5283272"/>
            <a:ext cx="118198" cy="256412"/>
            <a:chOff x="329220" y="2244206"/>
            <a:chExt cx="128499" cy="256412"/>
          </a:xfrm>
        </p:grpSpPr>
        <p:sp>
          <p:nvSpPr>
            <p:cNvPr id="155" name="Freeform 15">
              <a:extLst>
                <a:ext uri="{FF2B5EF4-FFF2-40B4-BE49-F238E27FC236}">
                  <a16:creationId xmlns="" xmlns:a16="http://schemas.microsoft.com/office/drawing/2014/main" id="{C0E50A3E-8EAA-43E2-B53D-5CFEC687DEBB}"/>
                </a:ext>
              </a:extLst>
            </p:cNvPr>
            <p:cNvSpPr>
              <a:spLocks/>
            </p:cNvSpPr>
            <p:nvPr/>
          </p:nvSpPr>
          <p:spPr bwMode="gray">
            <a:xfrm>
              <a:off x="329220" y="2300106"/>
              <a:ext cx="128499" cy="200512"/>
            </a:xfrm>
            <a:custGeom>
              <a:avLst/>
              <a:gdLst>
                <a:gd name="T0" fmla="*/ 0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7 w 21"/>
                <a:gd name="T19" fmla="*/ 39 h 39"/>
                <a:gd name="T20" fmla="*/ 7 w 21"/>
                <a:gd name="T21" fmla="*/ 39 h 39"/>
                <a:gd name="T22" fmla="*/ 10 w 21"/>
                <a:gd name="T23" fmla="*/ 37 h 39"/>
                <a:gd name="T24" fmla="*/ 10 w 21"/>
                <a:gd name="T25" fmla="*/ 20 h 39"/>
                <a:gd name="T26" fmla="*/ 11 w 21"/>
                <a:gd name="T27" fmla="*/ 20 h 39"/>
                <a:gd name="T28" fmla="*/ 11 w 21"/>
                <a:gd name="T29" fmla="*/ 37 h 39"/>
                <a:gd name="T30" fmla="*/ 13 w 21"/>
                <a:gd name="T31" fmla="*/ 39 h 39"/>
                <a:gd name="T32" fmla="*/ 13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0 w 21"/>
                <a:gd name="T53" fmla="*/ 12 h 39"/>
                <a:gd name="T54" fmla="*/ 18 w 21"/>
                <a:gd name="T55" fmla="*/ 2 h 39"/>
                <a:gd name="T56" fmla="*/ 14 w 21"/>
                <a:gd name="T57" fmla="*/ 0 h 39"/>
                <a:gd name="T58" fmla="*/ 10 w 21"/>
                <a:gd name="T59" fmla="*/ 0 h 39"/>
                <a:gd name="T60" fmla="*/ 6 w 21"/>
                <a:gd name="T61" fmla="*/ 0 h 39"/>
                <a:gd name="T62" fmla="*/ 3 w 21"/>
                <a:gd name="T63" fmla="*/ 2 h 39"/>
                <a:gd name="T64" fmla="*/ 0 w 21"/>
                <a:gd name="T65" fmla="*/ 12 h 39"/>
                <a:gd name="T66" fmla="*/ 0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0" y="18"/>
                  </a:moveTo>
                  <a:cubicBezTo>
                    <a:pt x="1" y="19"/>
                    <a:pt x="1" y="20"/>
                    <a:pt x="2" y="20"/>
                  </a:cubicBezTo>
                  <a:cubicBezTo>
                    <a:pt x="3" y="20"/>
                    <a:pt x="4" y="19"/>
                    <a:pt x="4" y="18"/>
                  </a:cubicBezTo>
                  <a:cubicBezTo>
                    <a:pt x="4" y="18"/>
                    <a:pt x="3" y="15"/>
                    <a:pt x="4" y="12"/>
                  </a:cubicBezTo>
                  <a:cubicBezTo>
                    <a:pt x="4" y="9"/>
                    <a:pt x="4"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9" y="20"/>
                  </a:cubicBezTo>
                  <a:cubicBezTo>
                    <a:pt x="20" y="20"/>
                    <a:pt x="20" y="19"/>
                    <a:pt x="20" y="18"/>
                  </a:cubicBezTo>
                  <a:cubicBezTo>
                    <a:pt x="20" y="18"/>
                    <a:pt x="21" y="14"/>
                    <a:pt x="20" y="12"/>
                  </a:cubicBezTo>
                  <a:cubicBezTo>
                    <a:pt x="20" y="4"/>
                    <a:pt x="18" y="2"/>
                    <a:pt x="18" y="2"/>
                  </a:cubicBezTo>
                  <a:cubicBezTo>
                    <a:pt x="17" y="1"/>
                    <a:pt x="15" y="1"/>
                    <a:pt x="14" y="0"/>
                  </a:cubicBezTo>
                  <a:cubicBezTo>
                    <a:pt x="14" y="0"/>
                    <a:pt x="11" y="0"/>
                    <a:pt x="10" y="0"/>
                  </a:cubicBezTo>
                  <a:cubicBezTo>
                    <a:pt x="9" y="0"/>
                    <a:pt x="7" y="0"/>
                    <a:pt x="6" y="0"/>
                  </a:cubicBezTo>
                  <a:cubicBezTo>
                    <a:pt x="5" y="1"/>
                    <a:pt x="4" y="1"/>
                    <a:pt x="3" y="2"/>
                  </a:cubicBezTo>
                  <a:cubicBezTo>
                    <a:pt x="2" y="2"/>
                    <a:pt x="1" y="4"/>
                    <a:pt x="0" y="12"/>
                  </a:cubicBezTo>
                  <a:cubicBezTo>
                    <a:pt x="0" y="14"/>
                    <a:pt x="0" y="18"/>
                    <a:pt x="0" y="18"/>
                  </a:cubicBezTo>
                </a:path>
              </a:pathLst>
            </a:custGeom>
            <a:solidFill>
              <a:sysClr val="window" lastClr="FFFFFF">
                <a:lumMod val="50000"/>
              </a:sysClr>
            </a:solidFill>
            <a:ln>
              <a:noFill/>
            </a:ln>
            <a:extLst/>
          </p:spPr>
          <p:txBody>
            <a:bodyPr vert="horz" wrap="square" lIns="91419" tIns="45709" rIns="91419" bIns="45709" numCol="1" anchor="t" anchorCtr="0" compatLnSpc="1">
              <a:prstTxWarp prst="textNoShape">
                <a:avLst/>
              </a:prstTxWarp>
            </a:bodyPr>
            <a:lstStyle/>
            <a:p>
              <a:pPr marL="0" marR="0" lvl="0" indent="0" defTabSz="1219028" eaLnBrk="1" fontAlgn="ctr" latinLnBrk="0" hangingPunct="1">
                <a:lnSpc>
                  <a:spcPct val="100000"/>
                </a:lnSpc>
                <a:spcBef>
                  <a:spcPct val="0"/>
                </a:spcBef>
                <a:spcAft>
                  <a:spcPct val="0"/>
                </a:spcAft>
                <a:buClrTx/>
                <a:buSzTx/>
                <a:buFontTx/>
                <a:buNone/>
                <a:tabLst/>
                <a:defRPr/>
              </a:pPr>
              <a:endParaRPr kumimoji="0" lang="en-US" altLang="zh-CN" sz="5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6" name="Oval 16">
              <a:extLst>
                <a:ext uri="{FF2B5EF4-FFF2-40B4-BE49-F238E27FC236}">
                  <a16:creationId xmlns="" xmlns:a16="http://schemas.microsoft.com/office/drawing/2014/main" id="{E7D1A3D8-D5BA-4779-A780-361700E46E86}"/>
                </a:ext>
              </a:extLst>
            </p:cNvPr>
            <p:cNvSpPr>
              <a:spLocks noChangeArrowheads="1"/>
            </p:cNvSpPr>
            <p:nvPr/>
          </p:nvSpPr>
          <p:spPr bwMode="gray">
            <a:xfrm>
              <a:off x="360983" y="2244206"/>
              <a:ext cx="60640" cy="51039"/>
            </a:xfrm>
            <a:prstGeom prst="ellipse">
              <a:avLst/>
            </a:prstGeom>
            <a:solidFill>
              <a:sysClr val="window" lastClr="FFFFFF">
                <a:lumMod val="50000"/>
              </a:sysClr>
            </a:solidFill>
            <a:ln>
              <a:noFill/>
            </a:ln>
            <a:extLst/>
          </p:spPr>
          <p:txBody>
            <a:bodyPr vert="horz" wrap="square" lIns="91419" tIns="45709" rIns="91419" bIns="45709" numCol="1" anchor="t" anchorCtr="0" compatLnSpc="1">
              <a:prstTxWarp prst="textNoShape">
                <a:avLst/>
              </a:prstTxWarp>
            </a:bodyPr>
            <a:lstStyle/>
            <a:p>
              <a:pPr marL="0" marR="0" lvl="0" indent="0" defTabSz="1219028" eaLnBrk="1" fontAlgn="ctr" latinLnBrk="0" hangingPunct="1">
                <a:lnSpc>
                  <a:spcPct val="100000"/>
                </a:lnSpc>
                <a:spcBef>
                  <a:spcPct val="0"/>
                </a:spcBef>
                <a:spcAft>
                  <a:spcPct val="0"/>
                </a:spcAft>
                <a:buClrTx/>
                <a:buSzTx/>
                <a:buFontTx/>
                <a:buNone/>
                <a:tabLst/>
                <a:defRPr/>
              </a:pPr>
              <a:endParaRPr kumimoji="0" lang="en-US" altLang="zh-CN" sz="5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57" name="组合 156">
            <a:extLst>
              <a:ext uri="{FF2B5EF4-FFF2-40B4-BE49-F238E27FC236}">
                <a16:creationId xmlns="" xmlns:a16="http://schemas.microsoft.com/office/drawing/2014/main" id="{DB25A4B8-9E5D-4864-880B-A9518AD5BB11}"/>
              </a:ext>
            </a:extLst>
          </p:cNvPr>
          <p:cNvGrpSpPr/>
          <p:nvPr/>
        </p:nvGrpSpPr>
        <p:grpSpPr bwMode="gray">
          <a:xfrm>
            <a:off x="1403907" y="5283272"/>
            <a:ext cx="118198" cy="256412"/>
            <a:chOff x="506809" y="2244206"/>
            <a:chExt cx="128499" cy="256412"/>
          </a:xfrm>
        </p:grpSpPr>
        <p:sp>
          <p:nvSpPr>
            <p:cNvPr id="158" name="Freeform 19">
              <a:extLst>
                <a:ext uri="{FF2B5EF4-FFF2-40B4-BE49-F238E27FC236}">
                  <a16:creationId xmlns="" xmlns:a16="http://schemas.microsoft.com/office/drawing/2014/main" id="{FD4D6DDD-11B5-4147-A518-8A65A8DF77C1}"/>
                </a:ext>
              </a:extLst>
            </p:cNvPr>
            <p:cNvSpPr>
              <a:spLocks/>
            </p:cNvSpPr>
            <p:nvPr/>
          </p:nvSpPr>
          <p:spPr bwMode="gray">
            <a:xfrm>
              <a:off x="506809" y="2300106"/>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9" name="Oval 20">
              <a:extLst>
                <a:ext uri="{FF2B5EF4-FFF2-40B4-BE49-F238E27FC236}">
                  <a16:creationId xmlns="" xmlns:a16="http://schemas.microsoft.com/office/drawing/2014/main" id="{9CF2612A-7A11-4C4F-A72C-C43E78D0DC24}"/>
                </a:ext>
              </a:extLst>
            </p:cNvPr>
            <p:cNvSpPr>
              <a:spLocks noChangeArrowheads="1"/>
            </p:cNvSpPr>
            <p:nvPr/>
          </p:nvSpPr>
          <p:spPr bwMode="gray">
            <a:xfrm>
              <a:off x="537128" y="2244206"/>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60" name="组合 159">
            <a:extLst>
              <a:ext uri="{FF2B5EF4-FFF2-40B4-BE49-F238E27FC236}">
                <a16:creationId xmlns="" xmlns:a16="http://schemas.microsoft.com/office/drawing/2014/main" id="{202DEABF-3D55-44F6-8FCD-8ED9E6485203}"/>
              </a:ext>
            </a:extLst>
          </p:cNvPr>
          <p:cNvGrpSpPr/>
          <p:nvPr/>
        </p:nvGrpSpPr>
        <p:grpSpPr bwMode="gray">
          <a:xfrm>
            <a:off x="1536350" y="5283272"/>
            <a:ext cx="118198" cy="256412"/>
            <a:chOff x="684397" y="2244206"/>
            <a:chExt cx="128499" cy="256412"/>
          </a:xfrm>
        </p:grpSpPr>
        <p:sp>
          <p:nvSpPr>
            <p:cNvPr id="161" name="Freeform 23">
              <a:extLst>
                <a:ext uri="{FF2B5EF4-FFF2-40B4-BE49-F238E27FC236}">
                  <a16:creationId xmlns="" xmlns:a16="http://schemas.microsoft.com/office/drawing/2014/main" id="{BF6FDBE3-5F78-4B6E-8D88-30511C1D5736}"/>
                </a:ext>
              </a:extLst>
            </p:cNvPr>
            <p:cNvSpPr>
              <a:spLocks/>
            </p:cNvSpPr>
            <p:nvPr/>
          </p:nvSpPr>
          <p:spPr bwMode="gray">
            <a:xfrm>
              <a:off x="684397" y="2300106"/>
              <a:ext cx="128499" cy="200512"/>
            </a:xfrm>
            <a:custGeom>
              <a:avLst/>
              <a:gdLst>
                <a:gd name="T0" fmla="*/ 1 w 21"/>
                <a:gd name="T1" fmla="*/ 18 h 39"/>
                <a:gd name="T2" fmla="*/ 3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8 w 21"/>
                <a:gd name="T45" fmla="*/ 12 h 39"/>
                <a:gd name="T46" fmla="*/ 17 w 21"/>
                <a:gd name="T47" fmla="*/ 18 h 39"/>
                <a:gd name="T48" fmla="*/ 19 w 21"/>
                <a:gd name="T49" fmla="*/ 20 h 39"/>
                <a:gd name="T50" fmla="*/ 21 w 21"/>
                <a:gd name="T51" fmla="*/ 18 h 39"/>
                <a:gd name="T52" fmla="*/ 21 w 21"/>
                <a:gd name="T53" fmla="*/ 12 h 39"/>
                <a:gd name="T54" fmla="*/ 18 w 21"/>
                <a:gd name="T55" fmla="*/ 2 h 39"/>
                <a:gd name="T56" fmla="*/ 15 w 21"/>
                <a:gd name="T57" fmla="*/ 0 h 39"/>
                <a:gd name="T58" fmla="*/ 11 w 21"/>
                <a:gd name="T59" fmla="*/ 0 h 39"/>
                <a:gd name="T60" fmla="*/ 7 w 21"/>
                <a:gd name="T61" fmla="*/ 0 h 39"/>
                <a:gd name="T62" fmla="*/ 3 w 21"/>
                <a:gd name="T63" fmla="*/ 2 h 39"/>
                <a:gd name="T64" fmla="*/ 1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3"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3"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7" y="6"/>
                    <a:pt x="17" y="9"/>
                    <a:pt x="18" y="12"/>
                  </a:cubicBezTo>
                  <a:cubicBezTo>
                    <a:pt x="18" y="15"/>
                    <a:pt x="17" y="18"/>
                    <a:pt x="17" y="18"/>
                  </a:cubicBezTo>
                  <a:cubicBezTo>
                    <a:pt x="17" y="19"/>
                    <a:pt x="18" y="20"/>
                    <a:pt x="19" y="20"/>
                  </a:cubicBezTo>
                  <a:cubicBezTo>
                    <a:pt x="20" y="20"/>
                    <a:pt x="20" y="19"/>
                    <a:pt x="21" y="18"/>
                  </a:cubicBezTo>
                  <a:cubicBezTo>
                    <a:pt x="21" y="18"/>
                    <a:pt x="21" y="14"/>
                    <a:pt x="21" y="12"/>
                  </a:cubicBezTo>
                  <a:cubicBezTo>
                    <a:pt x="20" y="4"/>
                    <a:pt x="19" y="2"/>
                    <a:pt x="18" y="2"/>
                  </a:cubicBezTo>
                  <a:cubicBezTo>
                    <a:pt x="17" y="1"/>
                    <a:pt x="16" y="1"/>
                    <a:pt x="15" y="0"/>
                  </a:cubicBezTo>
                  <a:cubicBezTo>
                    <a:pt x="14" y="0"/>
                    <a:pt x="12" y="0"/>
                    <a:pt x="11" y="0"/>
                  </a:cubicBezTo>
                  <a:cubicBezTo>
                    <a:pt x="10" y="0"/>
                    <a:pt x="7" y="0"/>
                    <a:pt x="7" y="0"/>
                  </a:cubicBezTo>
                  <a:cubicBezTo>
                    <a:pt x="6" y="1"/>
                    <a:pt x="4" y="1"/>
                    <a:pt x="3" y="2"/>
                  </a:cubicBezTo>
                  <a:cubicBezTo>
                    <a:pt x="3" y="2"/>
                    <a:pt x="1" y="4"/>
                    <a:pt x="1"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2" name="Oval 24">
              <a:extLst>
                <a:ext uri="{FF2B5EF4-FFF2-40B4-BE49-F238E27FC236}">
                  <a16:creationId xmlns="" xmlns:a16="http://schemas.microsoft.com/office/drawing/2014/main" id="{0E246011-0105-4EA4-8C82-FC51C748C5BD}"/>
                </a:ext>
              </a:extLst>
            </p:cNvPr>
            <p:cNvSpPr>
              <a:spLocks noChangeArrowheads="1"/>
            </p:cNvSpPr>
            <p:nvPr/>
          </p:nvSpPr>
          <p:spPr bwMode="gray">
            <a:xfrm>
              <a:off x="721935" y="2244206"/>
              <a:ext cx="60640"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63" name="组合 162">
            <a:extLst>
              <a:ext uri="{FF2B5EF4-FFF2-40B4-BE49-F238E27FC236}">
                <a16:creationId xmlns="" xmlns:a16="http://schemas.microsoft.com/office/drawing/2014/main" id="{B7BF07FD-8F7C-4965-A0C8-339ED4A5F586}"/>
              </a:ext>
            </a:extLst>
          </p:cNvPr>
          <p:cNvGrpSpPr/>
          <p:nvPr/>
        </p:nvGrpSpPr>
        <p:grpSpPr bwMode="gray">
          <a:xfrm>
            <a:off x="1668792" y="5283272"/>
            <a:ext cx="112886" cy="256412"/>
            <a:chOff x="867760" y="2244206"/>
            <a:chExt cx="122724" cy="256412"/>
          </a:xfrm>
        </p:grpSpPr>
        <p:sp>
          <p:nvSpPr>
            <p:cNvPr id="164" name="Freeform 27">
              <a:extLst>
                <a:ext uri="{FF2B5EF4-FFF2-40B4-BE49-F238E27FC236}">
                  <a16:creationId xmlns="" xmlns:a16="http://schemas.microsoft.com/office/drawing/2014/main" id="{2F4146EA-9353-4D35-94B3-A0C1438887C3}"/>
                </a:ext>
              </a:extLst>
            </p:cNvPr>
            <p:cNvSpPr>
              <a:spLocks/>
            </p:cNvSpPr>
            <p:nvPr/>
          </p:nvSpPr>
          <p:spPr bwMode="gray">
            <a:xfrm>
              <a:off x="867760" y="2300106"/>
              <a:ext cx="122724" cy="200512"/>
            </a:xfrm>
            <a:custGeom>
              <a:avLst/>
              <a:gdLst>
                <a:gd name="T0" fmla="*/ 0 w 20"/>
                <a:gd name="T1" fmla="*/ 18 h 39"/>
                <a:gd name="T2" fmla="*/ 2 w 20"/>
                <a:gd name="T3" fmla="*/ 20 h 39"/>
                <a:gd name="T4" fmla="*/ 4 w 20"/>
                <a:gd name="T5" fmla="*/ 18 h 39"/>
                <a:gd name="T6" fmla="*/ 3 w 20"/>
                <a:gd name="T7" fmla="*/ 12 h 39"/>
                <a:gd name="T8" fmla="*/ 5 w 20"/>
                <a:gd name="T9" fmla="*/ 6 h 39"/>
                <a:gd name="T10" fmla="*/ 5 w 20"/>
                <a:gd name="T11" fmla="*/ 6 h 39"/>
                <a:gd name="T12" fmla="*/ 5 w 20"/>
                <a:gd name="T13" fmla="*/ 17 h 39"/>
                <a:gd name="T14" fmla="*/ 5 w 20"/>
                <a:gd name="T15" fmla="*/ 18 h 39"/>
                <a:gd name="T16" fmla="*/ 5 w 20"/>
                <a:gd name="T17" fmla="*/ 37 h 39"/>
                <a:gd name="T18" fmla="*/ 7 w 20"/>
                <a:gd name="T19" fmla="*/ 39 h 39"/>
                <a:gd name="T20" fmla="*/ 7 w 20"/>
                <a:gd name="T21" fmla="*/ 39 h 39"/>
                <a:gd name="T22" fmla="*/ 10 w 20"/>
                <a:gd name="T23" fmla="*/ 37 h 39"/>
                <a:gd name="T24" fmla="*/ 10 w 20"/>
                <a:gd name="T25" fmla="*/ 20 h 39"/>
                <a:gd name="T26" fmla="*/ 11 w 20"/>
                <a:gd name="T27" fmla="*/ 20 h 39"/>
                <a:gd name="T28" fmla="*/ 11 w 20"/>
                <a:gd name="T29" fmla="*/ 37 h 39"/>
                <a:gd name="T30" fmla="*/ 13 w 20"/>
                <a:gd name="T31" fmla="*/ 39 h 39"/>
                <a:gd name="T32" fmla="*/ 13 w 20"/>
                <a:gd name="T33" fmla="*/ 39 h 39"/>
                <a:gd name="T34" fmla="*/ 16 w 20"/>
                <a:gd name="T35" fmla="*/ 37 h 39"/>
                <a:gd name="T36" fmla="*/ 16 w 20"/>
                <a:gd name="T37" fmla="*/ 18 h 39"/>
                <a:gd name="T38" fmla="*/ 16 w 20"/>
                <a:gd name="T39" fmla="*/ 17 h 39"/>
                <a:gd name="T40" fmla="*/ 16 w 20"/>
                <a:gd name="T41" fmla="*/ 6 h 39"/>
                <a:gd name="T42" fmla="*/ 16 w 20"/>
                <a:gd name="T43" fmla="*/ 6 h 39"/>
                <a:gd name="T44" fmla="*/ 17 w 20"/>
                <a:gd name="T45" fmla="*/ 12 h 39"/>
                <a:gd name="T46" fmla="*/ 17 w 20"/>
                <a:gd name="T47" fmla="*/ 18 h 39"/>
                <a:gd name="T48" fmla="*/ 18 w 20"/>
                <a:gd name="T49" fmla="*/ 20 h 39"/>
                <a:gd name="T50" fmla="*/ 20 w 20"/>
                <a:gd name="T51" fmla="*/ 18 h 39"/>
                <a:gd name="T52" fmla="*/ 20 w 20"/>
                <a:gd name="T53" fmla="*/ 12 h 39"/>
                <a:gd name="T54" fmla="*/ 18 w 20"/>
                <a:gd name="T55" fmla="*/ 2 h 39"/>
                <a:gd name="T56" fmla="*/ 14 w 20"/>
                <a:gd name="T57" fmla="*/ 0 h 39"/>
                <a:gd name="T58" fmla="*/ 10 w 20"/>
                <a:gd name="T59" fmla="*/ 0 h 39"/>
                <a:gd name="T60" fmla="*/ 6 w 20"/>
                <a:gd name="T61" fmla="*/ 0 h 39"/>
                <a:gd name="T62" fmla="*/ 3 w 20"/>
                <a:gd name="T63" fmla="*/ 2 h 39"/>
                <a:gd name="T64" fmla="*/ 0 w 20"/>
                <a:gd name="T65" fmla="*/ 12 h 39"/>
                <a:gd name="T66" fmla="*/ 0 w 20"/>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 h="39">
                  <a:moveTo>
                    <a:pt x="0" y="18"/>
                  </a:moveTo>
                  <a:cubicBezTo>
                    <a:pt x="0" y="19"/>
                    <a:pt x="1" y="20"/>
                    <a:pt x="2" y="20"/>
                  </a:cubicBezTo>
                  <a:cubicBezTo>
                    <a:pt x="3" y="20"/>
                    <a:pt x="4" y="19"/>
                    <a:pt x="4" y="18"/>
                  </a:cubicBezTo>
                  <a:cubicBezTo>
                    <a:pt x="4" y="18"/>
                    <a:pt x="3" y="15"/>
                    <a:pt x="3" y="12"/>
                  </a:cubicBezTo>
                  <a:cubicBezTo>
                    <a:pt x="4" y="9"/>
                    <a:pt x="4"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8"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4"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8" y="20"/>
                  </a:cubicBezTo>
                  <a:cubicBezTo>
                    <a:pt x="20" y="20"/>
                    <a:pt x="20" y="19"/>
                    <a:pt x="20" y="18"/>
                  </a:cubicBezTo>
                  <a:cubicBezTo>
                    <a:pt x="20" y="18"/>
                    <a:pt x="20" y="14"/>
                    <a:pt x="20" y="12"/>
                  </a:cubicBezTo>
                  <a:cubicBezTo>
                    <a:pt x="20" y="4"/>
                    <a:pt x="18" y="2"/>
                    <a:pt x="18" y="2"/>
                  </a:cubicBezTo>
                  <a:cubicBezTo>
                    <a:pt x="17" y="1"/>
                    <a:pt x="15" y="1"/>
                    <a:pt x="14" y="0"/>
                  </a:cubicBezTo>
                  <a:cubicBezTo>
                    <a:pt x="14" y="0"/>
                    <a:pt x="11" y="0"/>
                    <a:pt x="10" y="0"/>
                  </a:cubicBezTo>
                  <a:cubicBezTo>
                    <a:pt x="9" y="0"/>
                    <a:pt x="7" y="0"/>
                    <a:pt x="6" y="0"/>
                  </a:cubicBezTo>
                  <a:cubicBezTo>
                    <a:pt x="5" y="1"/>
                    <a:pt x="3" y="1"/>
                    <a:pt x="3" y="2"/>
                  </a:cubicBezTo>
                  <a:cubicBezTo>
                    <a:pt x="2" y="2"/>
                    <a:pt x="0" y="4"/>
                    <a:pt x="0" y="12"/>
                  </a:cubicBezTo>
                  <a:cubicBezTo>
                    <a:pt x="0" y="14"/>
                    <a:pt x="0" y="18"/>
                    <a:pt x="0"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5" name="Oval 28">
              <a:extLst>
                <a:ext uri="{FF2B5EF4-FFF2-40B4-BE49-F238E27FC236}">
                  <a16:creationId xmlns="" xmlns:a16="http://schemas.microsoft.com/office/drawing/2014/main" id="{6EDE7C7C-F672-4A8D-8E47-CC0451B53D51}"/>
                </a:ext>
              </a:extLst>
            </p:cNvPr>
            <p:cNvSpPr>
              <a:spLocks noChangeArrowheads="1"/>
            </p:cNvSpPr>
            <p:nvPr/>
          </p:nvSpPr>
          <p:spPr bwMode="gray">
            <a:xfrm>
              <a:off x="898080" y="2244206"/>
              <a:ext cx="62085"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66" name="组合 165">
            <a:extLst>
              <a:ext uri="{FF2B5EF4-FFF2-40B4-BE49-F238E27FC236}">
                <a16:creationId xmlns="" xmlns:a16="http://schemas.microsoft.com/office/drawing/2014/main" id="{F82E017D-E6E4-4CFB-995C-E48F28C9F348}"/>
              </a:ext>
            </a:extLst>
          </p:cNvPr>
          <p:cNvGrpSpPr/>
          <p:nvPr/>
        </p:nvGrpSpPr>
        <p:grpSpPr bwMode="gray">
          <a:xfrm>
            <a:off x="1795923" y="5283272"/>
            <a:ext cx="118198" cy="256412"/>
            <a:chOff x="1045348" y="2244206"/>
            <a:chExt cx="128499" cy="256412"/>
          </a:xfrm>
        </p:grpSpPr>
        <p:sp>
          <p:nvSpPr>
            <p:cNvPr id="167" name="Freeform 31">
              <a:extLst>
                <a:ext uri="{FF2B5EF4-FFF2-40B4-BE49-F238E27FC236}">
                  <a16:creationId xmlns="" xmlns:a16="http://schemas.microsoft.com/office/drawing/2014/main" id="{15238805-130E-4414-AF62-FC05E1181121}"/>
                </a:ext>
              </a:extLst>
            </p:cNvPr>
            <p:cNvSpPr>
              <a:spLocks/>
            </p:cNvSpPr>
            <p:nvPr/>
          </p:nvSpPr>
          <p:spPr bwMode="gray">
            <a:xfrm>
              <a:off x="1045348" y="2300106"/>
              <a:ext cx="128499" cy="200512"/>
            </a:xfrm>
            <a:custGeom>
              <a:avLst/>
              <a:gdLst>
                <a:gd name="T0" fmla="*/ 0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7 w 21"/>
                <a:gd name="T19" fmla="*/ 39 h 39"/>
                <a:gd name="T20" fmla="*/ 7 w 21"/>
                <a:gd name="T21" fmla="*/ 39 h 39"/>
                <a:gd name="T22" fmla="*/ 10 w 21"/>
                <a:gd name="T23" fmla="*/ 37 h 39"/>
                <a:gd name="T24" fmla="*/ 10 w 21"/>
                <a:gd name="T25" fmla="*/ 20 h 39"/>
                <a:gd name="T26" fmla="*/ 11 w 21"/>
                <a:gd name="T27" fmla="*/ 20 h 39"/>
                <a:gd name="T28" fmla="*/ 11 w 21"/>
                <a:gd name="T29" fmla="*/ 37 h 39"/>
                <a:gd name="T30" fmla="*/ 13 w 21"/>
                <a:gd name="T31" fmla="*/ 39 h 39"/>
                <a:gd name="T32" fmla="*/ 13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0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0" y="18"/>
                  </a:moveTo>
                  <a:cubicBezTo>
                    <a:pt x="1" y="19"/>
                    <a:pt x="1" y="20"/>
                    <a:pt x="2" y="20"/>
                  </a:cubicBezTo>
                  <a:cubicBezTo>
                    <a:pt x="3"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9" y="20"/>
                  </a:cubicBezTo>
                  <a:cubicBezTo>
                    <a:pt x="20" y="20"/>
                    <a:pt x="20" y="19"/>
                    <a:pt x="20" y="18"/>
                  </a:cubicBezTo>
                  <a:cubicBezTo>
                    <a:pt x="20" y="18"/>
                    <a:pt x="21" y="14"/>
                    <a:pt x="21" y="12"/>
                  </a:cubicBezTo>
                  <a:cubicBezTo>
                    <a:pt x="20" y="4"/>
                    <a:pt x="18" y="2"/>
                    <a:pt x="18" y="2"/>
                  </a:cubicBezTo>
                  <a:cubicBezTo>
                    <a:pt x="17" y="1"/>
                    <a:pt x="15" y="1"/>
                    <a:pt x="14" y="0"/>
                  </a:cubicBezTo>
                  <a:cubicBezTo>
                    <a:pt x="14" y="0"/>
                    <a:pt x="12" y="0"/>
                    <a:pt x="10" y="0"/>
                  </a:cubicBezTo>
                  <a:cubicBezTo>
                    <a:pt x="9" y="0"/>
                    <a:pt x="7" y="0"/>
                    <a:pt x="7" y="0"/>
                  </a:cubicBezTo>
                  <a:cubicBezTo>
                    <a:pt x="5" y="1"/>
                    <a:pt x="4" y="1"/>
                    <a:pt x="3" y="2"/>
                  </a:cubicBezTo>
                  <a:cubicBezTo>
                    <a:pt x="2" y="2"/>
                    <a:pt x="1" y="4"/>
                    <a:pt x="0" y="12"/>
                  </a:cubicBezTo>
                  <a:cubicBezTo>
                    <a:pt x="0" y="14"/>
                    <a:pt x="0" y="18"/>
                    <a:pt x="0"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8" name="Oval 32">
              <a:extLst>
                <a:ext uri="{FF2B5EF4-FFF2-40B4-BE49-F238E27FC236}">
                  <a16:creationId xmlns="" xmlns:a16="http://schemas.microsoft.com/office/drawing/2014/main" id="{A30B9C04-33D8-4D5D-BF09-DC8C7F7FF7CA}"/>
                </a:ext>
              </a:extLst>
            </p:cNvPr>
            <p:cNvSpPr>
              <a:spLocks noChangeArrowheads="1"/>
            </p:cNvSpPr>
            <p:nvPr/>
          </p:nvSpPr>
          <p:spPr bwMode="gray">
            <a:xfrm>
              <a:off x="1075668" y="2244206"/>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69" name="组合 168">
            <a:extLst>
              <a:ext uri="{FF2B5EF4-FFF2-40B4-BE49-F238E27FC236}">
                <a16:creationId xmlns="" xmlns:a16="http://schemas.microsoft.com/office/drawing/2014/main" id="{3D664CD3-334F-4DA7-B3FF-6AFB386AAC2A}"/>
              </a:ext>
            </a:extLst>
          </p:cNvPr>
          <p:cNvGrpSpPr/>
          <p:nvPr/>
        </p:nvGrpSpPr>
        <p:grpSpPr bwMode="gray">
          <a:xfrm>
            <a:off x="1928366" y="5283272"/>
            <a:ext cx="118198" cy="256412"/>
            <a:chOff x="1187248" y="2249442"/>
            <a:chExt cx="128499" cy="256412"/>
          </a:xfrm>
        </p:grpSpPr>
        <p:sp>
          <p:nvSpPr>
            <p:cNvPr id="170" name="Freeform 19">
              <a:extLst>
                <a:ext uri="{FF2B5EF4-FFF2-40B4-BE49-F238E27FC236}">
                  <a16:creationId xmlns="" xmlns:a16="http://schemas.microsoft.com/office/drawing/2014/main" id="{DA6B96B8-0760-4E31-860D-52936B87DBD9}"/>
                </a:ext>
              </a:extLst>
            </p:cNvPr>
            <p:cNvSpPr>
              <a:spLocks/>
            </p:cNvSpPr>
            <p:nvPr/>
          </p:nvSpPr>
          <p:spPr bwMode="gray">
            <a:xfrm>
              <a:off x="1187248" y="2305342"/>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71" name="Oval 20">
              <a:extLst>
                <a:ext uri="{FF2B5EF4-FFF2-40B4-BE49-F238E27FC236}">
                  <a16:creationId xmlns="" xmlns:a16="http://schemas.microsoft.com/office/drawing/2014/main" id="{599FD86A-7F8F-48B4-B5DF-E1D74FCEBD0B}"/>
                </a:ext>
              </a:extLst>
            </p:cNvPr>
            <p:cNvSpPr>
              <a:spLocks noChangeArrowheads="1"/>
            </p:cNvSpPr>
            <p:nvPr/>
          </p:nvSpPr>
          <p:spPr bwMode="gray">
            <a:xfrm>
              <a:off x="1217567" y="2249442"/>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72" name="组合 171">
            <a:extLst>
              <a:ext uri="{FF2B5EF4-FFF2-40B4-BE49-F238E27FC236}">
                <a16:creationId xmlns="" xmlns:a16="http://schemas.microsoft.com/office/drawing/2014/main" id="{AE515FB8-930E-44E9-AC6F-964116A87E4C}"/>
              </a:ext>
            </a:extLst>
          </p:cNvPr>
          <p:cNvGrpSpPr/>
          <p:nvPr/>
        </p:nvGrpSpPr>
        <p:grpSpPr bwMode="gray">
          <a:xfrm>
            <a:off x="2060810" y="5283272"/>
            <a:ext cx="118198" cy="256412"/>
            <a:chOff x="1187248" y="2249442"/>
            <a:chExt cx="128499" cy="256412"/>
          </a:xfrm>
        </p:grpSpPr>
        <p:sp>
          <p:nvSpPr>
            <p:cNvPr id="173" name="Freeform 19">
              <a:extLst>
                <a:ext uri="{FF2B5EF4-FFF2-40B4-BE49-F238E27FC236}">
                  <a16:creationId xmlns="" xmlns:a16="http://schemas.microsoft.com/office/drawing/2014/main" id="{9ED772A9-6E96-44C0-8577-ED26904FC16C}"/>
                </a:ext>
              </a:extLst>
            </p:cNvPr>
            <p:cNvSpPr>
              <a:spLocks/>
            </p:cNvSpPr>
            <p:nvPr/>
          </p:nvSpPr>
          <p:spPr bwMode="gray">
            <a:xfrm>
              <a:off x="1187248" y="2305342"/>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74" name="Oval 20">
              <a:extLst>
                <a:ext uri="{FF2B5EF4-FFF2-40B4-BE49-F238E27FC236}">
                  <a16:creationId xmlns="" xmlns:a16="http://schemas.microsoft.com/office/drawing/2014/main" id="{4E667100-6B8F-449A-A194-E50D38C14088}"/>
                </a:ext>
              </a:extLst>
            </p:cNvPr>
            <p:cNvSpPr>
              <a:spLocks noChangeArrowheads="1"/>
            </p:cNvSpPr>
            <p:nvPr/>
          </p:nvSpPr>
          <p:spPr bwMode="gray">
            <a:xfrm>
              <a:off x="1217567" y="2249442"/>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75" name="组合 174">
            <a:extLst>
              <a:ext uri="{FF2B5EF4-FFF2-40B4-BE49-F238E27FC236}">
                <a16:creationId xmlns="" xmlns:a16="http://schemas.microsoft.com/office/drawing/2014/main" id="{DB25A4B8-9E5D-4864-880B-A9518AD5BB11}"/>
              </a:ext>
            </a:extLst>
          </p:cNvPr>
          <p:cNvGrpSpPr/>
          <p:nvPr/>
        </p:nvGrpSpPr>
        <p:grpSpPr bwMode="gray">
          <a:xfrm>
            <a:off x="1271464" y="5625445"/>
            <a:ext cx="118198" cy="256412"/>
            <a:chOff x="506809" y="2244206"/>
            <a:chExt cx="128499" cy="256412"/>
          </a:xfrm>
        </p:grpSpPr>
        <p:sp>
          <p:nvSpPr>
            <p:cNvPr id="176" name="Freeform 19">
              <a:extLst>
                <a:ext uri="{FF2B5EF4-FFF2-40B4-BE49-F238E27FC236}">
                  <a16:creationId xmlns="" xmlns:a16="http://schemas.microsoft.com/office/drawing/2014/main" id="{FD4D6DDD-11B5-4147-A518-8A65A8DF77C1}"/>
                </a:ext>
              </a:extLst>
            </p:cNvPr>
            <p:cNvSpPr>
              <a:spLocks/>
            </p:cNvSpPr>
            <p:nvPr/>
          </p:nvSpPr>
          <p:spPr bwMode="gray">
            <a:xfrm>
              <a:off x="506809" y="2300106"/>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77" name="Oval 20">
              <a:extLst>
                <a:ext uri="{FF2B5EF4-FFF2-40B4-BE49-F238E27FC236}">
                  <a16:creationId xmlns="" xmlns:a16="http://schemas.microsoft.com/office/drawing/2014/main" id="{9CF2612A-7A11-4C4F-A72C-C43E78D0DC24}"/>
                </a:ext>
              </a:extLst>
            </p:cNvPr>
            <p:cNvSpPr>
              <a:spLocks noChangeArrowheads="1"/>
            </p:cNvSpPr>
            <p:nvPr/>
          </p:nvSpPr>
          <p:spPr bwMode="gray">
            <a:xfrm>
              <a:off x="537128" y="2244206"/>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78" name="组合 177">
            <a:extLst>
              <a:ext uri="{FF2B5EF4-FFF2-40B4-BE49-F238E27FC236}">
                <a16:creationId xmlns="" xmlns:a16="http://schemas.microsoft.com/office/drawing/2014/main" id="{202DEABF-3D55-44F6-8FCD-8ED9E6485203}"/>
              </a:ext>
            </a:extLst>
          </p:cNvPr>
          <p:cNvGrpSpPr/>
          <p:nvPr/>
        </p:nvGrpSpPr>
        <p:grpSpPr bwMode="gray">
          <a:xfrm>
            <a:off x="1403907" y="5625445"/>
            <a:ext cx="118198" cy="256412"/>
            <a:chOff x="684397" y="2244206"/>
            <a:chExt cx="128499" cy="256412"/>
          </a:xfrm>
        </p:grpSpPr>
        <p:sp>
          <p:nvSpPr>
            <p:cNvPr id="179" name="Freeform 23">
              <a:extLst>
                <a:ext uri="{FF2B5EF4-FFF2-40B4-BE49-F238E27FC236}">
                  <a16:creationId xmlns="" xmlns:a16="http://schemas.microsoft.com/office/drawing/2014/main" id="{BF6FDBE3-5F78-4B6E-8D88-30511C1D5736}"/>
                </a:ext>
              </a:extLst>
            </p:cNvPr>
            <p:cNvSpPr>
              <a:spLocks/>
            </p:cNvSpPr>
            <p:nvPr/>
          </p:nvSpPr>
          <p:spPr bwMode="gray">
            <a:xfrm>
              <a:off x="684397" y="2300106"/>
              <a:ext cx="128499" cy="200512"/>
            </a:xfrm>
            <a:custGeom>
              <a:avLst/>
              <a:gdLst>
                <a:gd name="T0" fmla="*/ 1 w 21"/>
                <a:gd name="T1" fmla="*/ 18 h 39"/>
                <a:gd name="T2" fmla="*/ 3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8 w 21"/>
                <a:gd name="T45" fmla="*/ 12 h 39"/>
                <a:gd name="T46" fmla="*/ 17 w 21"/>
                <a:gd name="T47" fmla="*/ 18 h 39"/>
                <a:gd name="T48" fmla="*/ 19 w 21"/>
                <a:gd name="T49" fmla="*/ 20 h 39"/>
                <a:gd name="T50" fmla="*/ 21 w 21"/>
                <a:gd name="T51" fmla="*/ 18 h 39"/>
                <a:gd name="T52" fmla="*/ 21 w 21"/>
                <a:gd name="T53" fmla="*/ 12 h 39"/>
                <a:gd name="T54" fmla="*/ 18 w 21"/>
                <a:gd name="T55" fmla="*/ 2 h 39"/>
                <a:gd name="T56" fmla="*/ 15 w 21"/>
                <a:gd name="T57" fmla="*/ 0 h 39"/>
                <a:gd name="T58" fmla="*/ 11 w 21"/>
                <a:gd name="T59" fmla="*/ 0 h 39"/>
                <a:gd name="T60" fmla="*/ 7 w 21"/>
                <a:gd name="T61" fmla="*/ 0 h 39"/>
                <a:gd name="T62" fmla="*/ 3 w 21"/>
                <a:gd name="T63" fmla="*/ 2 h 39"/>
                <a:gd name="T64" fmla="*/ 1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3"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3"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7" y="6"/>
                    <a:pt x="17" y="9"/>
                    <a:pt x="18" y="12"/>
                  </a:cubicBezTo>
                  <a:cubicBezTo>
                    <a:pt x="18" y="15"/>
                    <a:pt x="17" y="18"/>
                    <a:pt x="17" y="18"/>
                  </a:cubicBezTo>
                  <a:cubicBezTo>
                    <a:pt x="17" y="19"/>
                    <a:pt x="18" y="20"/>
                    <a:pt x="19" y="20"/>
                  </a:cubicBezTo>
                  <a:cubicBezTo>
                    <a:pt x="20" y="20"/>
                    <a:pt x="20" y="19"/>
                    <a:pt x="21" y="18"/>
                  </a:cubicBezTo>
                  <a:cubicBezTo>
                    <a:pt x="21" y="18"/>
                    <a:pt x="21" y="14"/>
                    <a:pt x="21" y="12"/>
                  </a:cubicBezTo>
                  <a:cubicBezTo>
                    <a:pt x="20" y="4"/>
                    <a:pt x="19" y="2"/>
                    <a:pt x="18" y="2"/>
                  </a:cubicBezTo>
                  <a:cubicBezTo>
                    <a:pt x="17" y="1"/>
                    <a:pt x="16" y="1"/>
                    <a:pt x="15" y="0"/>
                  </a:cubicBezTo>
                  <a:cubicBezTo>
                    <a:pt x="14" y="0"/>
                    <a:pt x="12" y="0"/>
                    <a:pt x="11" y="0"/>
                  </a:cubicBezTo>
                  <a:cubicBezTo>
                    <a:pt x="10" y="0"/>
                    <a:pt x="7" y="0"/>
                    <a:pt x="7" y="0"/>
                  </a:cubicBezTo>
                  <a:cubicBezTo>
                    <a:pt x="6" y="1"/>
                    <a:pt x="4" y="1"/>
                    <a:pt x="3" y="2"/>
                  </a:cubicBezTo>
                  <a:cubicBezTo>
                    <a:pt x="3" y="2"/>
                    <a:pt x="1" y="4"/>
                    <a:pt x="1"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80" name="Oval 24">
              <a:extLst>
                <a:ext uri="{FF2B5EF4-FFF2-40B4-BE49-F238E27FC236}">
                  <a16:creationId xmlns="" xmlns:a16="http://schemas.microsoft.com/office/drawing/2014/main" id="{0E246011-0105-4EA4-8C82-FC51C748C5BD}"/>
                </a:ext>
              </a:extLst>
            </p:cNvPr>
            <p:cNvSpPr>
              <a:spLocks noChangeArrowheads="1"/>
            </p:cNvSpPr>
            <p:nvPr/>
          </p:nvSpPr>
          <p:spPr bwMode="gray">
            <a:xfrm>
              <a:off x="721935" y="2244206"/>
              <a:ext cx="60640"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81" name="组合 180">
            <a:extLst>
              <a:ext uri="{FF2B5EF4-FFF2-40B4-BE49-F238E27FC236}">
                <a16:creationId xmlns="" xmlns:a16="http://schemas.microsoft.com/office/drawing/2014/main" id="{B7BF07FD-8F7C-4965-A0C8-339ED4A5F586}"/>
              </a:ext>
            </a:extLst>
          </p:cNvPr>
          <p:cNvGrpSpPr/>
          <p:nvPr/>
        </p:nvGrpSpPr>
        <p:grpSpPr bwMode="gray">
          <a:xfrm>
            <a:off x="1536349" y="5625445"/>
            <a:ext cx="112886" cy="256412"/>
            <a:chOff x="867760" y="2244206"/>
            <a:chExt cx="122724" cy="256412"/>
          </a:xfrm>
        </p:grpSpPr>
        <p:sp>
          <p:nvSpPr>
            <p:cNvPr id="182" name="Freeform 27">
              <a:extLst>
                <a:ext uri="{FF2B5EF4-FFF2-40B4-BE49-F238E27FC236}">
                  <a16:creationId xmlns="" xmlns:a16="http://schemas.microsoft.com/office/drawing/2014/main" id="{2F4146EA-9353-4D35-94B3-A0C1438887C3}"/>
                </a:ext>
              </a:extLst>
            </p:cNvPr>
            <p:cNvSpPr>
              <a:spLocks/>
            </p:cNvSpPr>
            <p:nvPr/>
          </p:nvSpPr>
          <p:spPr bwMode="gray">
            <a:xfrm>
              <a:off x="867760" y="2300106"/>
              <a:ext cx="122724" cy="200512"/>
            </a:xfrm>
            <a:custGeom>
              <a:avLst/>
              <a:gdLst>
                <a:gd name="T0" fmla="*/ 0 w 20"/>
                <a:gd name="T1" fmla="*/ 18 h 39"/>
                <a:gd name="T2" fmla="*/ 2 w 20"/>
                <a:gd name="T3" fmla="*/ 20 h 39"/>
                <a:gd name="T4" fmla="*/ 4 w 20"/>
                <a:gd name="T5" fmla="*/ 18 h 39"/>
                <a:gd name="T6" fmla="*/ 3 w 20"/>
                <a:gd name="T7" fmla="*/ 12 h 39"/>
                <a:gd name="T8" fmla="*/ 5 w 20"/>
                <a:gd name="T9" fmla="*/ 6 h 39"/>
                <a:gd name="T10" fmla="*/ 5 w 20"/>
                <a:gd name="T11" fmla="*/ 6 h 39"/>
                <a:gd name="T12" fmla="*/ 5 w 20"/>
                <a:gd name="T13" fmla="*/ 17 h 39"/>
                <a:gd name="T14" fmla="*/ 5 w 20"/>
                <a:gd name="T15" fmla="*/ 18 h 39"/>
                <a:gd name="T16" fmla="*/ 5 w 20"/>
                <a:gd name="T17" fmla="*/ 37 h 39"/>
                <a:gd name="T18" fmla="*/ 7 w 20"/>
                <a:gd name="T19" fmla="*/ 39 h 39"/>
                <a:gd name="T20" fmla="*/ 7 w 20"/>
                <a:gd name="T21" fmla="*/ 39 h 39"/>
                <a:gd name="T22" fmla="*/ 10 w 20"/>
                <a:gd name="T23" fmla="*/ 37 h 39"/>
                <a:gd name="T24" fmla="*/ 10 w 20"/>
                <a:gd name="T25" fmla="*/ 20 h 39"/>
                <a:gd name="T26" fmla="*/ 11 w 20"/>
                <a:gd name="T27" fmla="*/ 20 h 39"/>
                <a:gd name="T28" fmla="*/ 11 w 20"/>
                <a:gd name="T29" fmla="*/ 37 h 39"/>
                <a:gd name="T30" fmla="*/ 13 w 20"/>
                <a:gd name="T31" fmla="*/ 39 h 39"/>
                <a:gd name="T32" fmla="*/ 13 w 20"/>
                <a:gd name="T33" fmla="*/ 39 h 39"/>
                <a:gd name="T34" fmla="*/ 16 w 20"/>
                <a:gd name="T35" fmla="*/ 37 h 39"/>
                <a:gd name="T36" fmla="*/ 16 w 20"/>
                <a:gd name="T37" fmla="*/ 18 h 39"/>
                <a:gd name="T38" fmla="*/ 16 w 20"/>
                <a:gd name="T39" fmla="*/ 17 h 39"/>
                <a:gd name="T40" fmla="*/ 16 w 20"/>
                <a:gd name="T41" fmla="*/ 6 h 39"/>
                <a:gd name="T42" fmla="*/ 16 w 20"/>
                <a:gd name="T43" fmla="*/ 6 h 39"/>
                <a:gd name="T44" fmla="*/ 17 w 20"/>
                <a:gd name="T45" fmla="*/ 12 h 39"/>
                <a:gd name="T46" fmla="*/ 17 w 20"/>
                <a:gd name="T47" fmla="*/ 18 h 39"/>
                <a:gd name="T48" fmla="*/ 18 w 20"/>
                <a:gd name="T49" fmla="*/ 20 h 39"/>
                <a:gd name="T50" fmla="*/ 20 w 20"/>
                <a:gd name="T51" fmla="*/ 18 h 39"/>
                <a:gd name="T52" fmla="*/ 20 w 20"/>
                <a:gd name="T53" fmla="*/ 12 h 39"/>
                <a:gd name="T54" fmla="*/ 18 w 20"/>
                <a:gd name="T55" fmla="*/ 2 h 39"/>
                <a:gd name="T56" fmla="*/ 14 w 20"/>
                <a:gd name="T57" fmla="*/ 0 h 39"/>
                <a:gd name="T58" fmla="*/ 10 w 20"/>
                <a:gd name="T59" fmla="*/ 0 h 39"/>
                <a:gd name="T60" fmla="*/ 6 w 20"/>
                <a:gd name="T61" fmla="*/ 0 h 39"/>
                <a:gd name="T62" fmla="*/ 3 w 20"/>
                <a:gd name="T63" fmla="*/ 2 h 39"/>
                <a:gd name="T64" fmla="*/ 0 w 20"/>
                <a:gd name="T65" fmla="*/ 12 h 39"/>
                <a:gd name="T66" fmla="*/ 0 w 20"/>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 h="39">
                  <a:moveTo>
                    <a:pt x="0" y="18"/>
                  </a:moveTo>
                  <a:cubicBezTo>
                    <a:pt x="0" y="19"/>
                    <a:pt x="1" y="20"/>
                    <a:pt x="2" y="20"/>
                  </a:cubicBezTo>
                  <a:cubicBezTo>
                    <a:pt x="3" y="20"/>
                    <a:pt x="4" y="19"/>
                    <a:pt x="4" y="18"/>
                  </a:cubicBezTo>
                  <a:cubicBezTo>
                    <a:pt x="4" y="18"/>
                    <a:pt x="3" y="15"/>
                    <a:pt x="3" y="12"/>
                  </a:cubicBezTo>
                  <a:cubicBezTo>
                    <a:pt x="4" y="9"/>
                    <a:pt x="4"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8"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4"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8" y="20"/>
                  </a:cubicBezTo>
                  <a:cubicBezTo>
                    <a:pt x="20" y="20"/>
                    <a:pt x="20" y="19"/>
                    <a:pt x="20" y="18"/>
                  </a:cubicBezTo>
                  <a:cubicBezTo>
                    <a:pt x="20" y="18"/>
                    <a:pt x="20" y="14"/>
                    <a:pt x="20" y="12"/>
                  </a:cubicBezTo>
                  <a:cubicBezTo>
                    <a:pt x="20" y="4"/>
                    <a:pt x="18" y="2"/>
                    <a:pt x="18" y="2"/>
                  </a:cubicBezTo>
                  <a:cubicBezTo>
                    <a:pt x="17" y="1"/>
                    <a:pt x="15" y="1"/>
                    <a:pt x="14" y="0"/>
                  </a:cubicBezTo>
                  <a:cubicBezTo>
                    <a:pt x="14" y="0"/>
                    <a:pt x="11" y="0"/>
                    <a:pt x="10" y="0"/>
                  </a:cubicBezTo>
                  <a:cubicBezTo>
                    <a:pt x="9" y="0"/>
                    <a:pt x="7" y="0"/>
                    <a:pt x="6" y="0"/>
                  </a:cubicBezTo>
                  <a:cubicBezTo>
                    <a:pt x="5" y="1"/>
                    <a:pt x="3" y="1"/>
                    <a:pt x="3" y="2"/>
                  </a:cubicBezTo>
                  <a:cubicBezTo>
                    <a:pt x="2" y="2"/>
                    <a:pt x="0" y="4"/>
                    <a:pt x="0" y="12"/>
                  </a:cubicBezTo>
                  <a:cubicBezTo>
                    <a:pt x="0" y="14"/>
                    <a:pt x="0" y="18"/>
                    <a:pt x="0"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83" name="Oval 28">
              <a:extLst>
                <a:ext uri="{FF2B5EF4-FFF2-40B4-BE49-F238E27FC236}">
                  <a16:creationId xmlns="" xmlns:a16="http://schemas.microsoft.com/office/drawing/2014/main" id="{6EDE7C7C-F672-4A8D-8E47-CC0451B53D51}"/>
                </a:ext>
              </a:extLst>
            </p:cNvPr>
            <p:cNvSpPr>
              <a:spLocks noChangeArrowheads="1"/>
            </p:cNvSpPr>
            <p:nvPr/>
          </p:nvSpPr>
          <p:spPr bwMode="gray">
            <a:xfrm>
              <a:off x="898080" y="2244206"/>
              <a:ext cx="62085"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84" name="组合 183">
            <a:extLst>
              <a:ext uri="{FF2B5EF4-FFF2-40B4-BE49-F238E27FC236}">
                <a16:creationId xmlns="" xmlns:a16="http://schemas.microsoft.com/office/drawing/2014/main" id="{F82E017D-E6E4-4CFB-995C-E48F28C9F348}"/>
              </a:ext>
            </a:extLst>
          </p:cNvPr>
          <p:cNvGrpSpPr/>
          <p:nvPr/>
        </p:nvGrpSpPr>
        <p:grpSpPr bwMode="gray">
          <a:xfrm>
            <a:off x="1663480" y="5625445"/>
            <a:ext cx="118198" cy="256412"/>
            <a:chOff x="1045348" y="2244206"/>
            <a:chExt cx="128499" cy="256412"/>
          </a:xfrm>
        </p:grpSpPr>
        <p:sp>
          <p:nvSpPr>
            <p:cNvPr id="185" name="Freeform 31">
              <a:extLst>
                <a:ext uri="{FF2B5EF4-FFF2-40B4-BE49-F238E27FC236}">
                  <a16:creationId xmlns="" xmlns:a16="http://schemas.microsoft.com/office/drawing/2014/main" id="{15238805-130E-4414-AF62-FC05E1181121}"/>
                </a:ext>
              </a:extLst>
            </p:cNvPr>
            <p:cNvSpPr>
              <a:spLocks/>
            </p:cNvSpPr>
            <p:nvPr/>
          </p:nvSpPr>
          <p:spPr bwMode="gray">
            <a:xfrm>
              <a:off x="1045348" y="2300106"/>
              <a:ext cx="128499" cy="200512"/>
            </a:xfrm>
            <a:custGeom>
              <a:avLst/>
              <a:gdLst>
                <a:gd name="T0" fmla="*/ 0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7 w 21"/>
                <a:gd name="T19" fmla="*/ 39 h 39"/>
                <a:gd name="T20" fmla="*/ 7 w 21"/>
                <a:gd name="T21" fmla="*/ 39 h 39"/>
                <a:gd name="T22" fmla="*/ 10 w 21"/>
                <a:gd name="T23" fmla="*/ 37 h 39"/>
                <a:gd name="T24" fmla="*/ 10 w 21"/>
                <a:gd name="T25" fmla="*/ 20 h 39"/>
                <a:gd name="T26" fmla="*/ 11 w 21"/>
                <a:gd name="T27" fmla="*/ 20 h 39"/>
                <a:gd name="T28" fmla="*/ 11 w 21"/>
                <a:gd name="T29" fmla="*/ 37 h 39"/>
                <a:gd name="T30" fmla="*/ 13 w 21"/>
                <a:gd name="T31" fmla="*/ 39 h 39"/>
                <a:gd name="T32" fmla="*/ 13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0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0" y="18"/>
                  </a:moveTo>
                  <a:cubicBezTo>
                    <a:pt x="1" y="19"/>
                    <a:pt x="1" y="20"/>
                    <a:pt x="2" y="20"/>
                  </a:cubicBezTo>
                  <a:cubicBezTo>
                    <a:pt x="3"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9" y="20"/>
                  </a:cubicBezTo>
                  <a:cubicBezTo>
                    <a:pt x="20" y="20"/>
                    <a:pt x="20" y="19"/>
                    <a:pt x="20" y="18"/>
                  </a:cubicBezTo>
                  <a:cubicBezTo>
                    <a:pt x="20" y="18"/>
                    <a:pt x="21" y="14"/>
                    <a:pt x="21" y="12"/>
                  </a:cubicBezTo>
                  <a:cubicBezTo>
                    <a:pt x="20" y="4"/>
                    <a:pt x="18" y="2"/>
                    <a:pt x="18" y="2"/>
                  </a:cubicBezTo>
                  <a:cubicBezTo>
                    <a:pt x="17" y="1"/>
                    <a:pt x="15" y="1"/>
                    <a:pt x="14" y="0"/>
                  </a:cubicBezTo>
                  <a:cubicBezTo>
                    <a:pt x="14" y="0"/>
                    <a:pt x="12" y="0"/>
                    <a:pt x="10" y="0"/>
                  </a:cubicBezTo>
                  <a:cubicBezTo>
                    <a:pt x="9" y="0"/>
                    <a:pt x="7" y="0"/>
                    <a:pt x="7" y="0"/>
                  </a:cubicBezTo>
                  <a:cubicBezTo>
                    <a:pt x="5" y="1"/>
                    <a:pt x="4" y="1"/>
                    <a:pt x="3" y="2"/>
                  </a:cubicBezTo>
                  <a:cubicBezTo>
                    <a:pt x="2" y="2"/>
                    <a:pt x="1" y="4"/>
                    <a:pt x="0" y="12"/>
                  </a:cubicBezTo>
                  <a:cubicBezTo>
                    <a:pt x="0" y="14"/>
                    <a:pt x="0" y="18"/>
                    <a:pt x="0"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86" name="Oval 32">
              <a:extLst>
                <a:ext uri="{FF2B5EF4-FFF2-40B4-BE49-F238E27FC236}">
                  <a16:creationId xmlns="" xmlns:a16="http://schemas.microsoft.com/office/drawing/2014/main" id="{A30B9C04-33D8-4D5D-BF09-DC8C7F7FF7CA}"/>
                </a:ext>
              </a:extLst>
            </p:cNvPr>
            <p:cNvSpPr>
              <a:spLocks noChangeArrowheads="1"/>
            </p:cNvSpPr>
            <p:nvPr/>
          </p:nvSpPr>
          <p:spPr bwMode="gray">
            <a:xfrm>
              <a:off x="1075668" y="2244206"/>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87" name="组合 186">
            <a:extLst>
              <a:ext uri="{FF2B5EF4-FFF2-40B4-BE49-F238E27FC236}">
                <a16:creationId xmlns="" xmlns:a16="http://schemas.microsoft.com/office/drawing/2014/main" id="{3D664CD3-334F-4DA7-B3FF-6AFB386AAC2A}"/>
              </a:ext>
            </a:extLst>
          </p:cNvPr>
          <p:cNvGrpSpPr/>
          <p:nvPr/>
        </p:nvGrpSpPr>
        <p:grpSpPr bwMode="gray">
          <a:xfrm>
            <a:off x="1795923" y="5625445"/>
            <a:ext cx="118198" cy="256412"/>
            <a:chOff x="1187248" y="2249442"/>
            <a:chExt cx="128499" cy="256412"/>
          </a:xfrm>
        </p:grpSpPr>
        <p:sp>
          <p:nvSpPr>
            <p:cNvPr id="188" name="Freeform 19">
              <a:extLst>
                <a:ext uri="{FF2B5EF4-FFF2-40B4-BE49-F238E27FC236}">
                  <a16:creationId xmlns="" xmlns:a16="http://schemas.microsoft.com/office/drawing/2014/main" id="{DA6B96B8-0760-4E31-860D-52936B87DBD9}"/>
                </a:ext>
              </a:extLst>
            </p:cNvPr>
            <p:cNvSpPr>
              <a:spLocks/>
            </p:cNvSpPr>
            <p:nvPr/>
          </p:nvSpPr>
          <p:spPr bwMode="gray">
            <a:xfrm>
              <a:off x="1187248" y="2305342"/>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89" name="Oval 20">
              <a:extLst>
                <a:ext uri="{FF2B5EF4-FFF2-40B4-BE49-F238E27FC236}">
                  <a16:creationId xmlns="" xmlns:a16="http://schemas.microsoft.com/office/drawing/2014/main" id="{599FD86A-7F8F-48B4-B5DF-E1D74FCEBD0B}"/>
                </a:ext>
              </a:extLst>
            </p:cNvPr>
            <p:cNvSpPr>
              <a:spLocks noChangeArrowheads="1"/>
            </p:cNvSpPr>
            <p:nvPr/>
          </p:nvSpPr>
          <p:spPr bwMode="gray">
            <a:xfrm>
              <a:off x="1217567" y="2249442"/>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90" name="组合 189">
            <a:extLst>
              <a:ext uri="{FF2B5EF4-FFF2-40B4-BE49-F238E27FC236}">
                <a16:creationId xmlns="" xmlns:a16="http://schemas.microsoft.com/office/drawing/2014/main" id="{AE515FB8-930E-44E9-AC6F-964116A87E4C}"/>
              </a:ext>
            </a:extLst>
          </p:cNvPr>
          <p:cNvGrpSpPr/>
          <p:nvPr/>
        </p:nvGrpSpPr>
        <p:grpSpPr bwMode="gray">
          <a:xfrm>
            <a:off x="1928367" y="5625445"/>
            <a:ext cx="118198" cy="256412"/>
            <a:chOff x="1187248" y="2249442"/>
            <a:chExt cx="128499" cy="256412"/>
          </a:xfrm>
        </p:grpSpPr>
        <p:sp>
          <p:nvSpPr>
            <p:cNvPr id="191" name="Freeform 19">
              <a:extLst>
                <a:ext uri="{FF2B5EF4-FFF2-40B4-BE49-F238E27FC236}">
                  <a16:creationId xmlns="" xmlns:a16="http://schemas.microsoft.com/office/drawing/2014/main" id="{9ED772A9-6E96-44C0-8577-ED26904FC16C}"/>
                </a:ext>
              </a:extLst>
            </p:cNvPr>
            <p:cNvSpPr>
              <a:spLocks/>
            </p:cNvSpPr>
            <p:nvPr/>
          </p:nvSpPr>
          <p:spPr bwMode="gray">
            <a:xfrm>
              <a:off x="1187248" y="2305342"/>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92" name="Oval 20">
              <a:extLst>
                <a:ext uri="{FF2B5EF4-FFF2-40B4-BE49-F238E27FC236}">
                  <a16:creationId xmlns="" xmlns:a16="http://schemas.microsoft.com/office/drawing/2014/main" id="{4E667100-6B8F-449A-A194-E50D38C14088}"/>
                </a:ext>
              </a:extLst>
            </p:cNvPr>
            <p:cNvSpPr>
              <a:spLocks noChangeArrowheads="1"/>
            </p:cNvSpPr>
            <p:nvPr/>
          </p:nvSpPr>
          <p:spPr bwMode="gray">
            <a:xfrm>
              <a:off x="1217567" y="2249442"/>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93" name="组合 192">
            <a:extLst>
              <a:ext uri="{FF2B5EF4-FFF2-40B4-BE49-F238E27FC236}">
                <a16:creationId xmlns="" xmlns:a16="http://schemas.microsoft.com/office/drawing/2014/main" id="{F82E017D-E6E4-4CFB-995C-E48F28C9F348}"/>
              </a:ext>
            </a:extLst>
          </p:cNvPr>
          <p:cNvGrpSpPr/>
          <p:nvPr/>
        </p:nvGrpSpPr>
        <p:grpSpPr bwMode="gray">
          <a:xfrm>
            <a:off x="2063825" y="4980226"/>
            <a:ext cx="118198" cy="256412"/>
            <a:chOff x="1045348" y="2244206"/>
            <a:chExt cx="128499" cy="256412"/>
          </a:xfrm>
        </p:grpSpPr>
        <p:sp>
          <p:nvSpPr>
            <p:cNvPr id="194" name="Freeform 31">
              <a:extLst>
                <a:ext uri="{FF2B5EF4-FFF2-40B4-BE49-F238E27FC236}">
                  <a16:creationId xmlns="" xmlns:a16="http://schemas.microsoft.com/office/drawing/2014/main" id="{15238805-130E-4414-AF62-FC05E1181121}"/>
                </a:ext>
              </a:extLst>
            </p:cNvPr>
            <p:cNvSpPr>
              <a:spLocks/>
            </p:cNvSpPr>
            <p:nvPr/>
          </p:nvSpPr>
          <p:spPr bwMode="gray">
            <a:xfrm>
              <a:off x="1045348" y="2300106"/>
              <a:ext cx="128499" cy="200512"/>
            </a:xfrm>
            <a:custGeom>
              <a:avLst/>
              <a:gdLst>
                <a:gd name="T0" fmla="*/ 0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7 w 21"/>
                <a:gd name="T19" fmla="*/ 39 h 39"/>
                <a:gd name="T20" fmla="*/ 7 w 21"/>
                <a:gd name="T21" fmla="*/ 39 h 39"/>
                <a:gd name="T22" fmla="*/ 10 w 21"/>
                <a:gd name="T23" fmla="*/ 37 h 39"/>
                <a:gd name="T24" fmla="*/ 10 w 21"/>
                <a:gd name="T25" fmla="*/ 20 h 39"/>
                <a:gd name="T26" fmla="*/ 11 w 21"/>
                <a:gd name="T27" fmla="*/ 20 h 39"/>
                <a:gd name="T28" fmla="*/ 11 w 21"/>
                <a:gd name="T29" fmla="*/ 37 h 39"/>
                <a:gd name="T30" fmla="*/ 13 w 21"/>
                <a:gd name="T31" fmla="*/ 39 h 39"/>
                <a:gd name="T32" fmla="*/ 13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0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0" y="18"/>
                  </a:moveTo>
                  <a:cubicBezTo>
                    <a:pt x="1" y="19"/>
                    <a:pt x="1" y="20"/>
                    <a:pt x="2" y="20"/>
                  </a:cubicBezTo>
                  <a:cubicBezTo>
                    <a:pt x="3"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9" y="20"/>
                  </a:cubicBezTo>
                  <a:cubicBezTo>
                    <a:pt x="20" y="20"/>
                    <a:pt x="20" y="19"/>
                    <a:pt x="20" y="18"/>
                  </a:cubicBezTo>
                  <a:cubicBezTo>
                    <a:pt x="20" y="18"/>
                    <a:pt x="21" y="14"/>
                    <a:pt x="21" y="12"/>
                  </a:cubicBezTo>
                  <a:cubicBezTo>
                    <a:pt x="20" y="4"/>
                    <a:pt x="18" y="2"/>
                    <a:pt x="18" y="2"/>
                  </a:cubicBezTo>
                  <a:cubicBezTo>
                    <a:pt x="17" y="1"/>
                    <a:pt x="15" y="1"/>
                    <a:pt x="14" y="0"/>
                  </a:cubicBezTo>
                  <a:cubicBezTo>
                    <a:pt x="14" y="0"/>
                    <a:pt x="12" y="0"/>
                    <a:pt x="10" y="0"/>
                  </a:cubicBezTo>
                  <a:cubicBezTo>
                    <a:pt x="9" y="0"/>
                    <a:pt x="7" y="0"/>
                    <a:pt x="7" y="0"/>
                  </a:cubicBezTo>
                  <a:cubicBezTo>
                    <a:pt x="5" y="1"/>
                    <a:pt x="4" y="1"/>
                    <a:pt x="3" y="2"/>
                  </a:cubicBezTo>
                  <a:cubicBezTo>
                    <a:pt x="2" y="2"/>
                    <a:pt x="1" y="4"/>
                    <a:pt x="0" y="12"/>
                  </a:cubicBezTo>
                  <a:cubicBezTo>
                    <a:pt x="0" y="14"/>
                    <a:pt x="0" y="18"/>
                    <a:pt x="0"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95" name="Oval 32">
              <a:extLst>
                <a:ext uri="{FF2B5EF4-FFF2-40B4-BE49-F238E27FC236}">
                  <a16:creationId xmlns="" xmlns:a16="http://schemas.microsoft.com/office/drawing/2014/main" id="{A30B9C04-33D8-4D5D-BF09-DC8C7F7FF7CA}"/>
                </a:ext>
              </a:extLst>
            </p:cNvPr>
            <p:cNvSpPr>
              <a:spLocks noChangeArrowheads="1"/>
            </p:cNvSpPr>
            <p:nvPr/>
          </p:nvSpPr>
          <p:spPr bwMode="gray">
            <a:xfrm>
              <a:off x="1075668" y="2244206"/>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96" name="组合 195">
            <a:extLst>
              <a:ext uri="{FF2B5EF4-FFF2-40B4-BE49-F238E27FC236}">
                <a16:creationId xmlns="" xmlns:a16="http://schemas.microsoft.com/office/drawing/2014/main" id="{AE515FB8-930E-44E9-AC6F-964116A87E4C}"/>
              </a:ext>
            </a:extLst>
          </p:cNvPr>
          <p:cNvGrpSpPr/>
          <p:nvPr/>
        </p:nvGrpSpPr>
        <p:grpSpPr bwMode="gray">
          <a:xfrm>
            <a:off x="3309294" y="4991500"/>
            <a:ext cx="118198" cy="256412"/>
            <a:chOff x="1187248" y="2249442"/>
            <a:chExt cx="128499" cy="256412"/>
          </a:xfrm>
        </p:grpSpPr>
        <p:sp>
          <p:nvSpPr>
            <p:cNvPr id="197" name="Freeform 19">
              <a:extLst>
                <a:ext uri="{FF2B5EF4-FFF2-40B4-BE49-F238E27FC236}">
                  <a16:creationId xmlns="" xmlns:a16="http://schemas.microsoft.com/office/drawing/2014/main" id="{9ED772A9-6E96-44C0-8577-ED26904FC16C}"/>
                </a:ext>
              </a:extLst>
            </p:cNvPr>
            <p:cNvSpPr>
              <a:spLocks/>
            </p:cNvSpPr>
            <p:nvPr/>
          </p:nvSpPr>
          <p:spPr bwMode="gray">
            <a:xfrm>
              <a:off x="1187248" y="2305342"/>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98" name="Oval 20">
              <a:extLst>
                <a:ext uri="{FF2B5EF4-FFF2-40B4-BE49-F238E27FC236}">
                  <a16:creationId xmlns="" xmlns:a16="http://schemas.microsoft.com/office/drawing/2014/main" id="{4E667100-6B8F-449A-A194-E50D38C14088}"/>
                </a:ext>
              </a:extLst>
            </p:cNvPr>
            <p:cNvSpPr>
              <a:spLocks noChangeArrowheads="1"/>
            </p:cNvSpPr>
            <p:nvPr/>
          </p:nvSpPr>
          <p:spPr bwMode="gray">
            <a:xfrm>
              <a:off x="1217567" y="2249442"/>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99" name="组合 198">
            <a:extLst>
              <a:ext uri="{FF2B5EF4-FFF2-40B4-BE49-F238E27FC236}">
                <a16:creationId xmlns="" xmlns:a16="http://schemas.microsoft.com/office/drawing/2014/main" id="{AE515FB8-930E-44E9-AC6F-964116A87E4C}"/>
              </a:ext>
            </a:extLst>
          </p:cNvPr>
          <p:cNvGrpSpPr/>
          <p:nvPr/>
        </p:nvGrpSpPr>
        <p:grpSpPr bwMode="gray">
          <a:xfrm>
            <a:off x="3309294" y="5294546"/>
            <a:ext cx="118198" cy="256412"/>
            <a:chOff x="1187248" y="2249442"/>
            <a:chExt cx="128499" cy="256412"/>
          </a:xfrm>
        </p:grpSpPr>
        <p:sp>
          <p:nvSpPr>
            <p:cNvPr id="200" name="Freeform 19">
              <a:extLst>
                <a:ext uri="{FF2B5EF4-FFF2-40B4-BE49-F238E27FC236}">
                  <a16:creationId xmlns="" xmlns:a16="http://schemas.microsoft.com/office/drawing/2014/main" id="{9ED772A9-6E96-44C0-8577-ED26904FC16C}"/>
                </a:ext>
              </a:extLst>
            </p:cNvPr>
            <p:cNvSpPr>
              <a:spLocks/>
            </p:cNvSpPr>
            <p:nvPr/>
          </p:nvSpPr>
          <p:spPr bwMode="gray">
            <a:xfrm>
              <a:off x="1187248" y="2305342"/>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01" name="Oval 20">
              <a:extLst>
                <a:ext uri="{FF2B5EF4-FFF2-40B4-BE49-F238E27FC236}">
                  <a16:creationId xmlns="" xmlns:a16="http://schemas.microsoft.com/office/drawing/2014/main" id="{4E667100-6B8F-449A-A194-E50D38C14088}"/>
                </a:ext>
              </a:extLst>
            </p:cNvPr>
            <p:cNvSpPr>
              <a:spLocks noChangeArrowheads="1"/>
            </p:cNvSpPr>
            <p:nvPr/>
          </p:nvSpPr>
          <p:spPr bwMode="gray">
            <a:xfrm>
              <a:off x="1217567" y="2249442"/>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202" name="组合 201">
            <a:extLst>
              <a:ext uri="{FF2B5EF4-FFF2-40B4-BE49-F238E27FC236}">
                <a16:creationId xmlns="" xmlns:a16="http://schemas.microsoft.com/office/drawing/2014/main" id="{DB25A4B8-9E5D-4864-880B-A9518AD5BB11}"/>
              </a:ext>
            </a:extLst>
          </p:cNvPr>
          <p:cNvGrpSpPr/>
          <p:nvPr/>
        </p:nvGrpSpPr>
        <p:grpSpPr bwMode="gray">
          <a:xfrm>
            <a:off x="2666635" y="5636719"/>
            <a:ext cx="118198" cy="256412"/>
            <a:chOff x="506809" y="2244206"/>
            <a:chExt cx="128499" cy="256412"/>
          </a:xfrm>
        </p:grpSpPr>
        <p:sp>
          <p:nvSpPr>
            <p:cNvPr id="203" name="Freeform 19">
              <a:extLst>
                <a:ext uri="{FF2B5EF4-FFF2-40B4-BE49-F238E27FC236}">
                  <a16:creationId xmlns="" xmlns:a16="http://schemas.microsoft.com/office/drawing/2014/main" id="{FD4D6DDD-11B5-4147-A518-8A65A8DF77C1}"/>
                </a:ext>
              </a:extLst>
            </p:cNvPr>
            <p:cNvSpPr>
              <a:spLocks/>
            </p:cNvSpPr>
            <p:nvPr/>
          </p:nvSpPr>
          <p:spPr bwMode="gray">
            <a:xfrm>
              <a:off x="506809" y="2300106"/>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04" name="Oval 20">
              <a:extLst>
                <a:ext uri="{FF2B5EF4-FFF2-40B4-BE49-F238E27FC236}">
                  <a16:creationId xmlns="" xmlns:a16="http://schemas.microsoft.com/office/drawing/2014/main" id="{9CF2612A-7A11-4C4F-A72C-C43E78D0DC24}"/>
                </a:ext>
              </a:extLst>
            </p:cNvPr>
            <p:cNvSpPr>
              <a:spLocks noChangeArrowheads="1"/>
            </p:cNvSpPr>
            <p:nvPr/>
          </p:nvSpPr>
          <p:spPr bwMode="gray">
            <a:xfrm>
              <a:off x="537128" y="2244206"/>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205" name="组合 204">
            <a:extLst>
              <a:ext uri="{FF2B5EF4-FFF2-40B4-BE49-F238E27FC236}">
                <a16:creationId xmlns="" xmlns:a16="http://schemas.microsoft.com/office/drawing/2014/main" id="{202DEABF-3D55-44F6-8FCD-8ED9E6485203}"/>
              </a:ext>
            </a:extLst>
          </p:cNvPr>
          <p:cNvGrpSpPr/>
          <p:nvPr/>
        </p:nvGrpSpPr>
        <p:grpSpPr bwMode="gray">
          <a:xfrm>
            <a:off x="2799078" y="5636719"/>
            <a:ext cx="118198" cy="256412"/>
            <a:chOff x="684397" y="2244206"/>
            <a:chExt cx="128499" cy="256412"/>
          </a:xfrm>
        </p:grpSpPr>
        <p:sp>
          <p:nvSpPr>
            <p:cNvPr id="206" name="Freeform 23">
              <a:extLst>
                <a:ext uri="{FF2B5EF4-FFF2-40B4-BE49-F238E27FC236}">
                  <a16:creationId xmlns="" xmlns:a16="http://schemas.microsoft.com/office/drawing/2014/main" id="{BF6FDBE3-5F78-4B6E-8D88-30511C1D5736}"/>
                </a:ext>
              </a:extLst>
            </p:cNvPr>
            <p:cNvSpPr>
              <a:spLocks/>
            </p:cNvSpPr>
            <p:nvPr/>
          </p:nvSpPr>
          <p:spPr bwMode="gray">
            <a:xfrm>
              <a:off x="684397" y="2300106"/>
              <a:ext cx="128499" cy="200512"/>
            </a:xfrm>
            <a:custGeom>
              <a:avLst/>
              <a:gdLst>
                <a:gd name="T0" fmla="*/ 1 w 21"/>
                <a:gd name="T1" fmla="*/ 18 h 39"/>
                <a:gd name="T2" fmla="*/ 3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8 w 21"/>
                <a:gd name="T45" fmla="*/ 12 h 39"/>
                <a:gd name="T46" fmla="*/ 17 w 21"/>
                <a:gd name="T47" fmla="*/ 18 h 39"/>
                <a:gd name="T48" fmla="*/ 19 w 21"/>
                <a:gd name="T49" fmla="*/ 20 h 39"/>
                <a:gd name="T50" fmla="*/ 21 w 21"/>
                <a:gd name="T51" fmla="*/ 18 h 39"/>
                <a:gd name="T52" fmla="*/ 21 w 21"/>
                <a:gd name="T53" fmla="*/ 12 h 39"/>
                <a:gd name="T54" fmla="*/ 18 w 21"/>
                <a:gd name="T55" fmla="*/ 2 h 39"/>
                <a:gd name="T56" fmla="*/ 15 w 21"/>
                <a:gd name="T57" fmla="*/ 0 h 39"/>
                <a:gd name="T58" fmla="*/ 11 w 21"/>
                <a:gd name="T59" fmla="*/ 0 h 39"/>
                <a:gd name="T60" fmla="*/ 7 w 21"/>
                <a:gd name="T61" fmla="*/ 0 h 39"/>
                <a:gd name="T62" fmla="*/ 3 w 21"/>
                <a:gd name="T63" fmla="*/ 2 h 39"/>
                <a:gd name="T64" fmla="*/ 1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3"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3"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7" y="6"/>
                    <a:pt x="17" y="9"/>
                    <a:pt x="18" y="12"/>
                  </a:cubicBezTo>
                  <a:cubicBezTo>
                    <a:pt x="18" y="15"/>
                    <a:pt x="17" y="18"/>
                    <a:pt x="17" y="18"/>
                  </a:cubicBezTo>
                  <a:cubicBezTo>
                    <a:pt x="17" y="19"/>
                    <a:pt x="18" y="20"/>
                    <a:pt x="19" y="20"/>
                  </a:cubicBezTo>
                  <a:cubicBezTo>
                    <a:pt x="20" y="20"/>
                    <a:pt x="20" y="19"/>
                    <a:pt x="21" y="18"/>
                  </a:cubicBezTo>
                  <a:cubicBezTo>
                    <a:pt x="21" y="18"/>
                    <a:pt x="21" y="14"/>
                    <a:pt x="21" y="12"/>
                  </a:cubicBezTo>
                  <a:cubicBezTo>
                    <a:pt x="20" y="4"/>
                    <a:pt x="19" y="2"/>
                    <a:pt x="18" y="2"/>
                  </a:cubicBezTo>
                  <a:cubicBezTo>
                    <a:pt x="17" y="1"/>
                    <a:pt x="16" y="1"/>
                    <a:pt x="15" y="0"/>
                  </a:cubicBezTo>
                  <a:cubicBezTo>
                    <a:pt x="14" y="0"/>
                    <a:pt x="12" y="0"/>
                    <a:pt x="11" y="0"/>
                  </a:cubicBezTo>
                  <a:cubicBezTo>
                    <a:pt x="10" y="0"/>
                    <a:pt x="7" y="0"/>
                    <a:pt x="7" y="0"/>
                  </a:cubicBezTo>
                  <a:cubicBezTo>
                    <a:pt x="6" y="1"/>
                    <a:pt x="4" y="1"/>
                    <a:pt x="3" y="2"/>
                  </a:cubicBezTo>
                  <a:cubicBezTo>
                    <a:pt x="3" y="2"/>
                    <a:pt x="1" y="4"/>
                    <a:pt x="1"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07" name="Oval 24">
              <a:extLst>
                <a:ext uri="{FF2B5EF4-FFF2-40B4-BE49-F238E27FC236}">
                  <a16:creationId xmlns="" xmlns:a16="http://schemas.microsoft.com/office/drawing/2014/main" id="{0E246011-0105-4EA4-8C82-FC51C748C5BD}"/>
                </a:ext>
              </a:extLst>
            </p:cNvPr>
            <p:cNvSpPr>
              <a:spLocks noChangeArrowheads="1"/>
            </p:cNvSpPr>
            <p:nvPr/>
          </p:nvSpPr>
          <p:spPr bwMode="gray">
            <a:xfrm>
              <a:off x="721935" y="2244206"/>
              <a:ext cx="60640"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208" name="组合 207">
            <a:extLst>
              <a:ext uri="{FF2B5EF4-FFF2-40B4-BE49-F238E27FC236}">
                <a16:creationId xmlns="" xmlns:a16="http://schemas.microsoft.com/office/drawing/2014/main" id="{B7BF07FD-8F7C-4965-A0C8-339ED4A5F586}"/>
              </a:ext>
            </a:extLst>
          </p:cNvPr>
          <p:cNvGrpSpPr/>
          <p:nvPr/>
        </p:nvGrpSpPr>
        <p:grpSpPr bwMode="gray">
          <a:xfrm>
            <a:off x="2931520" y="5636719"/>
            <a:ext cx="112886" cy="256412"/>
            <a:chOff x="867760" y="2244206"/>
            <a:chExt cx="122724" cy="256412"/>
          </a:xfrm>
        </p:grpSpPr>
        <p:sp>
          <p:nvSpPr>
            <p:cNvPr id="209" name="Freeform 27">
              <a:extLst>
                <a:ext uri="{FF2B5EF4-FFF2-40B4-BE49-F238E27FC236}">
                  <a16:creationId xmlns="" xmlns:a16="http://schemas.microsoft.com/office/drawing/2014/main" id="{2F4146EA-9353-4D35-94B3-A0C1438887C3}"/>
                </a:ext>
              </a:extLst>
            </p:cNvPr>
            <p:cNvSpPr>
              <a:spLocks/>
            </p:cNvSpPr>
            <p:nvPr/>
          </p:nvSpPr>
          <p:spPr bwMode="gray">
            <a:xfrm>
              <a:off x="867760" y="2300106"/>
              <a:ext cx="122724" cy="200512"/>
            </a:xfrm>
            <a:custGeom>
              <a:avLst/>
              <a:gdLst>
                <a:gd name="T0" fmla="*/ 0 w 20"/>
                <a:gd name="T1" fmla="*/ 18 h 39"/>
                <a:gd name="T2" fmla="*/ 2 w 20"/>
                <a:gd name="T3" fmla="*/ 20 h 39"/>
                <a:gd name="T4" fmla="*/ 4 w 20"/>
                <a:gd name="T5" fmla="*/ 18 h 39"/>
                <a:gd name="T6" fmla="*/ 3 w 20"/>
                <a:gd name="T7" fmla="*/ 12 h 39"/>
                <a:gd name="T8" fmla="*/ 5 w 20"/>
                <a:gd name="T9" fmla="*/ 6 h 39"/>
                <a:gd name="T10" fmla="*/ 5 w 20"/>
                <a:gd name="T11" fmla="*/ 6 h 39"/>
                <a:gd name="T12" fmla="*/ 5 w 20"/>
                <a:gd name="T13" fmla="*/ 17 h 39"/>
                <a:gd name="T14" fmla="*/ 5 w 20"/>
                <a:gd name="T15" fmla="*/ 18 h 39"/>
                <a:gd name="T16" fmla="*/ 5 w 20"/>
                <a:gd name="T17" fmla="*/ 37 h 39"/>
                <a:gd name="T18" fmla="*/ 7 w 20"/>
                <a:gd name="T19" fmla="*/ 39 h 39"/>
                <a:gd name="T20" fmla="*/ 7 w 20"/>
                <a:gd name="T21" fmla="*/ 39 h 39"/>
                <a:gd name="T22" fmla="*/ 10 w 20"/>
                <a:gd name="T23" fmla="*/ 37 h 39"/>
                <a:gd name="T24" fmla="*/ 10 w 20"/>
                <a:gd name="T25" fmla="*/ 20 h 39"/>
                <a:gd name="T26" fmla="*/ 11 w 20"/>
                <a:gd name="T27" fmla="*/ 20 h 39"/>
                <a:gd name="T28" fmla="*/ 11 w 20"/>
                <a:gd name="T29" fmla="*/ 37 h 39"/>
                <a:gd name="T30" fmla="*/ 13 w 20"/>
                <a:gd name="T31" fmla="*/ 39 h 39"/>
                <a:gd name="T32" fmla="*/ 13 w 20"/>
                <a:gd name="T33" fmla="*/ 39 h 39"/>
                <a:gd name="T34" fmla="*/ 16 w 20"/>
                <a:gd name="T35" fmla="*/ 37 h 39"/>
                <a:gd name="T36" fmla="*/ 16 w 20"/>
                <a:gd name="T37" fmla="*/ 18 h 39"/>
                <a:gd name="T38" fmla="*/ 16 w 20"/>
                <a:gd name="T39" fmla="*/ 17 h 39"/>
                <a:gd name="T40" fmla="*/ 16 w 20"/>
                <a:gd name="T41" fmla="*/ 6 h 39"/>
                <a:gd name="T42" fmla="*/ 16 w 20"/>
                <a:gd name="T43" fmla="*/ 6 h 39"/>
                <a:gd name="T44" fmla="*/ 17 w 20"/>
                <a:gd name="T45" fmla="*/ 12 h 39"/>
                <a:gd name="T46" fmla="*/ 17 w 20"/>
                <a:gd name="T47" fmla="*/ 18 h 39"/>
                <a:gd name="T48" fmla="*/ 18 w 20"/>
                <a:gd name="T49" fmla="*/ 20 h 39"/>
                <a:gd name="T50" fmla="*/ 20 w 20"/>
                <a:gd name="T51" fmla="*/ 18 h 39"/>
                <a:gd name="T52" fmla="*/ 20 w 20"/>
                <a:gd name="T53" fmla="*/ 12 h 39"/>
                <a:gd name="T54" fmla="*/ 18 w 20"/>
                <a:gd name="T55" fmla="*/ 2 h 39"/>
                <a:gd name="T56" fmla="*/ 14 w 20"/>
                <a:gd name="T57" fmla="*/ 0 h 39"/>
                <a:gd name="T58" fmla="*/ 10 w 20"/>
                <a:gd name="T59" fmla="*/ 0 h 39"/>
                <a:gd name="T60" fmla="*/ 6 w 20"/>
                <a:gd name="T61" fmla="*/ 0 h 39"/>
                <a:gd name="T62" fmla="*/ 3 w 20"/>
                <a:gd name="T63" fmla="*/ 2 h 39"/>
                <a:gd name="T64" fmla="*/ 0 w 20"/>
                <a:gd name="T65" fmla="*/ 12 h 39"/>
                <a:gd name="T66" fmla="*/ 0 w 20"/>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 h="39">
                  <a:moveTo>
                    <a:pt x="0" y="18"/>
                  </a:moveTo>
                  <a:cubicBezTo>
                    <a:pt x="0" y="19"/>
                    <a:pt x="1" y="20"/>
                    <a:pt x="2" y="20"/>
                  </a:cubicBezTo>
                  <a:cubicBezTo>
                    <a:pt x="3" y="20"/>
                    <a:pt x="4" y="19"/>
                    <a:pt x="4" y="18"/>
                  </a:cubicBezTo>
                  <a:cubicBezTo>
                    <a:pt x="4" y="18"/>
                    <a:pt x="3" y="15"/>
                    <a:pt x="3" y="12"/>
                  </a:cubicBezTo>
                  <a:cubicBezTo>
                    <a:pt x="4" y="9"/>
                    <a:pt x="4"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8"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4"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8" y="20"/>
                  </a:cubicBezTo>
                  <a:cubicBezTo>
                    <a:pt x="20" y="20"/>
                    <a:pt x="20" y="19"/>
                    <a:pt x="20" y="18"/>
                  </a:cubicBezTo>
                  <a:cubicBezTo>
                    <a:pt x="20" y="18"/>
                    <a:pt x="20" y="14"/>
                    <a:pt x="20" y="12"/>
                  </a:cubicBezTo>
                  <a:cubicBezTo>
                    <a:pt x="20" y="4"/>
                    <a:pt x="18" y="2"/>
                    <a:pt x="18" y="2"/>
                  </a:cubicBezTo>
                  <a:cubicBezTo>
                    <a:pt x="17" y="1"/>
                    <a:pt x="15" y="1"/>
                    <a:pt x="14" y="0"/>
                  </a:cubicBezTo>
                  <a:cubicBezTo>
                    <a:pt x="14" y="0"/>
                    <a:pt x="11" y="0"/>
                    <a:pt x="10" y="0"/>
                  </a:cubicBezTo>
                  <a:cubicBezTo>
                    <a:pt x="9" y="0"/>
                    <a:pt x="7" y="0"/>
                    <a:pt x="6" y="0"/>
                  </a:cubicBezTo>
                  <a:cubicBezTo>
                    <a:pt x="5" y="1"/>
                    <a:pt x="3" y="1"/>
                    <a:pt x="3" y="2"/>
                  </a:cubicBezTo>
                  <a:cubicBezTo>
                    <a:pt x="2" y="2"/>
                    <a:pt x="0" y="4"/>
                    <a:pt x="0" y="12"/>
                  </a:cubicBezTo>
                  <a:cubicBezTo>
                    <a:pt x="0" y="14"/>
                    <a:pt x="0" y="18"/>
                    <a:pt x="0"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10" name="Oval 28">
              <a:extLst>
                <a:ext uri="{FF2B5EF4-FFF2-40B4-BE49-F238E27FC236}">
                  <a16:creationId xmlns="" xmlns:a16="http://schemas.microsoft.com/office/drawing/2014/main" id="{6EDE7C7C-F672-4A8D-8E47-CC0451B53D51}"/>
                </a:ext>
              </a:extLst>
            </p:cNvPr>
            <p:cNvSpPr>
              <a:spLocks noChangeArrowheads="1"/>
            </p:cNvSpPr>
            <p:nvPr/>
          </p:nvSpPr>
          <p:spPr bwMode="gray">
            <a:xfrm>
              <a:off x="898080" y="2244206"/>
              <a:ext cx="62085"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211" name="组合 210">
            <a:extLst>
              <a:ext uri="{FF2B5EF4-FFF2-40B4-BE49-F238E27FC236}">
                <a16:creationId xmlns="" xmlns:a16="http://schemas.microsoft.com/office/drawing/2014/main" id="{F82E017D-E6E4-4CFB-995C-E48F28C9F348}"/>
              </a:ext>
            </a:extLst>
          </p:cNvPr>
          <p:cNvGrpSpPr/>
          <p:nvPr/>
        </p:nvGrpSpPr>
        <p:grpSpPr bwMode="gray">
          <a:xfrm>
            <a:off x="3058651" y="5636719"/>
            <a:ext cx="118198" cy="256412"/>
            <a:chOff x="1045348" y="2244206"/>
            <a:chExt cx="128499" cy="256412"/>
          </a:xfrm>
        </p:grpSpPr>
        <p:sp>
          <p:nvSpPr>
            <p:cNvPr id="212" name="Freeform 31">
              <a:extLst>
                <a:ext uri="{FF2B5EF4-FFF2-40B4-BE49-F238E27FC236}">
                  <a16:creationId xmlns="" xmlns:a16="http://schemas.microsoft.com/office/drawing/2014/main" id="{15238805-130E-4414-AF62-FC05E1181121}"/>
                </a:ext>
              </a:extLst>
            </p:cNvPr>
            <p:cNvSpPr>
              <a:spLocks/>
            </p:cNvSpPr>
            <p:nvPr/>
          </p:nvSpPr>
          <p:spPr bwMode="gray">
            <a:xfrm>
              <a:off x="1045348" y="2300106"/>
              <a:ext cx="128499" cy="200512"/>
            </a:xfrm>
            <a:custGeom>
              <a:avLst/>
              <a:gdLst>
                <a:gd name="T0" fmla="*/ 0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7 w 21"/>
                <a:gd name="T19" fmla="*/ 39 h 39"/>
                <a:gd name="T20" fmla="*/ 7 w 21"/>
                <a:gd name="T21" fmla="*/ 39 h 39"/>
                <a:gd name="T22" fmla="*/ 10 w 21"/>
                <a:gd name="T23" fmla="*/ 37 h 39"/>
                <a:gd name="T24" fmla="*/ 10 w 21"/>
                <a:gd name="T25" fmla="*/ 20 h 39"/>
                <a:gd name="T26" fmla="*/ 11 w 21"/>
                <a:gd name="T27" fmla="*/ 20 h 39"/>
                <a:gd name="T28" fmla="*/ 11 w 21"/>
                <a:gd name="T29" fmla="*/ 37 h 39"/>
                <a:gd name="T30" fmla="*/ 13 w 21"/>
                <a:gd name="T31" fmla="*/ 39 h 39"/>
                <a:gd name="T32" fmla="*/ 13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0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0" y="18"/>
                  </a:moveTo>
                  <a:cubicBezTo>
                    <a:pt x="1" y="19"/>
                    <a:pt x="1" y="20"/>
                    <a:pt x="2" y="20"/>
                  </a:cubicBezTo>
                  <a:cubicBezTo>
                    <a:pt x="3"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9" y="20"/>
                  </a:cubicBezTo>
                  <a:cubicBezTo>
                    <a:pt x="20" y="20"/>
                    <a:pt x="20" y="19"/>
                    <a:pt x="20" y="18"/>
                  </a:cubicBezTo>
                  <a:cubicBezTo>
                    <a:pt x="20" y="18"/>
                    <a:pt x="21" y="14"/>
                    <a:pt x="21" y="12"/>
                  </a:cubicBezTo>
                  <a:cubicBezTo>
                    <a:pt x="20" y="4"/>
                    <a:pt x="18" y="2"/>
                    <a:pt x="18" y="2"/>
                  </a:cubicBezTo>
                  <a:cubicBezTo>
                    <a:pt x="17" y="1"/>
                    <a:pt x="15" y="1"/>
                    <a:pt x="14" y="0"/>
                  </a:cubicBezTo>
                  <a:cubicBezTo>
                    <a:pt x="14" y="0"/>
                    <a:pt x="12" y="0"/>
                    <a:pt x="10" y="0"/>
                  </a:cubicBezTo>
                  <a:cubicBezTo>
                    <a:pt x="9" y="0"/>
                    <a:pt x="7" y="0"/>
                    <a:pt x="7" y="0"/>
                  </a:cubicBezTo>
                  <a:cubicBezTo>
                    <a:pt x="5" y="1"/>
                    <a:pt x="4" y="1"/>
                    <a:pt x="3" y="2"/>
                  </a:cubicBezTo>
                  <a:cubicBezTo>
                    <a:pt x="2" y="2"/>
                    <a:pt x="1" y="4"/>
                    <a:pt x="0" y="12"/>
                  </a:cubicBezTo>
                  <a:cubicBezTo>
                    <a:pt x="0" y="14"/>
                    <a:pt x="0" y="18"/>
                    <a:pt x="0"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13" name="Oval 32">
              <a:extLst>
                <a:ext uri="{FF2B5EF4-FFF2-40B4-BE49-F238E27FC236}">
                  <a16:creationId xmlns="" xmlns:a16="http://schemas.microsoft.com/office/drawing/2014/main" id="{A30B9C04-33D8-4D5D-BF09-DC8C7F7FF7CA}"/>
                </a:ext>
              </a:extLst>
            </p:cNvPr>
            <p:cNvSpPr>
              <a:spLocks noChangeArrowheads="1"/>
            </p:cNvSpPr>
            <p:nvPr/>
          </p:nvSpPr>
          <p:spPr bwMode="gray">
            <a:xfrm>
              <a:off x="1075668" y="2244206"/>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214" name="组合 213">
            <a:extLst>
              <a:ext uri="{FF2B5EF4-FFF2-40B4-BE49-F238E27FC236}">
                <a16:creationId xmlns="" xmlns:a16="http://schemas.microsoft.com/office/drawing/2014/main" id="{3D664CD3-334F-4DA7-B3FF-6AFB386AAC2A}"/>
              </a:ext>
            </a:extLst>
          </p:cNvPr>
          <p:cNvGrpSpPr/>
          <p:nvPr/>
        </p:nvGrpSpPr>
        <p:grpSpPr bwMode="gray">
          <a:xfrm>
            <a:off x="3191094" y="5636719"/>
            <a:ext cx="118198" cy="256412"/>
            <a:chOff x="1187248" y="2249442"/>
            <a:chExt cx="128499" cy="256412"/>
          </a:xfrm>
        </p:grpSpPr>
        <p:sp>
          <p:nvSpPr>
            <p:cNvPr id="215" name="Freeform 19">
              <a:extLst>
                <a:ext uri="{FF2B5EF4-FFF2-40B4-BE49-F238E27FC236}">
                  <a16:creationId xmlns="" xmlns:a16="http://schemas.microsoft.com/office/drawing/2014/main" id="{DA6B96B8-0760-4E31-860D-52936B87DBD9}"/>
                </a:ext>
              </a:extLst>
            </p:cNvPr>
            <p:cNvSpPr>
              <a:spLocks/>
            </p:cNvSpPr>
            <p:nvPr/>
          </p:nvSpPr>
          <p:spPr bwMode="gray">
            <a:xfrm>
              <a:off x="1187248" y="2305342"/>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16" name="Oval 20">
              <a:extLst>
                <a:ext uri="{FF2B5EF4-FFF2-40B4-BE49-F238E27FC236}">
                  <a16:creationId xmlns="" xmlns:a16="http://schemas.microsoft.com/office/drawing/2014/main" id="{599FD86A-7F8F-48B4-B5DF-E1D74FCEBD0B}"/>
                </a:ext>
              </a:extLst>
            </p:cNvPr>
            <p:cNvSpPr>
              <a:spLocks noChangeArrowheads="1"/>
            </p:cNvSpPr>
            <p:nvPr/>
          </p:nvSpPr>
          <p:spPr bwMode="gray">
            <a:xfrm>
              <a:off x="1217567" y="2249442"/>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217" name="组合 216">
            <a:extLst>
              <a:ext uri="{FF2B5EF4-FFF2-40B4-BE49-F238E27FC236}">
                <a16:creationId xmlns="" xmlns:a16="http://schemas.microsoft.com/office/drawing/2014/main" id="{AE515FB8-930E-44E9-AC6F-964116A87E4C}"/>
              </a:ext>
            </a:extLst>
          </p:cNvPr>
          <p:cNvGrpSpPr/>
          <p:nvPr/>
        </p:nvGrpSpPr>
        <p:grpSpPr bwMode="gray">
          <a:xfrm>
            <a:off x="3323538" y="5636719"/>
            <a:ext cx="118198" cy="256412"/>
            <a:chOff x="1187248" y="2249442"/>
            <a:chExt cx="128499" cy="256412"/>
          </a:xfrm>
        </p:grpSpPr>
        <p:sp>
          <p:nvSpPr>
            <p:cNvPr id="218" name="Freeform 19">
              <a:extLst>
                <a:ext uri="{FF2B5EF4-FFF2-40B4-BE49-F238E27FC236}">
                  <a16:creationId xmlns="" xmlns:a16="http://schemas.microsoft.com/office/drawing/2014/main" id="{9ED772A9-6E96-44C0-8577-ED26904FC16C}"/>
                </a:ext>
              </a:extLst>
            </p:cNvPr>
            <p:cNvSpPr>
              <a:spLocks/>
            </p:cNvSpPr>
            <p:nvPr/>
          </p:nvSpPr>
          <p:spPr bwMode="gray">
            <a:xfrm>
              <a:off x="1187248" y="2305342"/>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19" name="Oval 20">
              <a:extLst>
                <a:ext uri="{FF2B5EF4-FFF2-40B4-BE49-F238E27FC236}">
                  <a16:creationId xmlns="" xmlns:a16="http://schemas.microsoft.com/office/drawing/2014/main" id="{4E667100-6B8F-449A-A194-E50D38C14088}"/>
                </a:ext>
              </a:extLst>
            </p:cNvPr>
            <p:cNvSpPr>
              <a:spLocks noChangeArrowheads="1"/>
            </p:cNvSpPr>
            <p:nvPr/>
          </p:nvSpPr>
          <p:spPr bwMode="gray">
            <a:xfrm>
              <a:off x="1217567" y="2249442"/>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220" name="组合 219">
            <a:extLst>
              <a:ext uri="{FF2B5EF4-FFF2-40B4-BE49-F238E27FC236}">
                <a16:creationId xmlns="" xmlns:a16="http://schemas.microsoft.com/office/drawing/2014/main" id="{DB25A4B8-9E5D-4864-880B-A9518AD5BB11}"/>
              </a:ext>
            </a:extLst>
          </p:cNvPr>
          <p:cNvGrpSpPr/>
          <p:nvPr/>
        </p:nvGrpSpPr>
        <p:grpSpPr bwMode="gray">
          <a:xfrm>
            <a:off x="2062800" y="5617223"/>
            <a:ext cx="118198" cy="256412"/>
            <a:chOff x="506809" y="2244206"/>
            <a:chExt cx="128499" cy="256412"/>
          </a:xfrm>
        </p:grpSpPr>
        <p:sp>
          <p:nvSpPr>
            <p:cNvPr id="221" name="Freeform 19">
              <a:extLst>
                <a:ext uri="{FF2B5EF4-FFF2-40B4-BE49-F238E27FC236}">
                  <a16:creationId xmlns="" xmlns:a16="http://schemas.microsoft.com/office/drawing/2014/main" id="{FD4D6DDD-11B5-4147-A518-8A65A8DF77C1}"/>
                </a:ext>
              </a:extLst>
            </p:cNvPr>
            <p:cNvSpPr>
              <a:spLocks/>
            </p:cNvSpPr>
            <p:nvPr/>
          </p:nvSpPr>
          <p:spPr bwMode="gray">
            <a:xfrm>
              <a:off x="506809" y="2300106"/>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22" name="Oval 20">
              <a:extLst>
                <a:ext uri="{FF2B5EF4-FFF2-40B4-BE49-F238E27FC236}">
                  <a16:creationId xmlns="" xmlns:a16="http://schemas.microsoft.com/office/drawing/2014/main" id="{9CF2612A-7A11-4C4F-A72C-C43E78D0DC24}"/>
                </a:ext>
              </a:extLst>
            </p:cNvPr>
            <p:cNvSpPr>
              <a:spLocks noChangeArrowheads="1"/>
            </p:cNvSpPr>
            <p:nvPr/>
          </p:nvSpPr>
          <p:spPr bwMode="gray">
            <a:xfrm>
              <a:off x="537128" y="2244206"/>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223" name="组合 222">
            <a:extLst>
              <a:ext uri="{FF2B5EF4-FFF2-40B4-BE49-F238E27FC236}">
                <a16:creationId xmlns="" xmlns:a16="http://schemas.microsoft.com/office/drawing/2014/main" id="{DB25A4B8-9E5D-4864-880B-A9518AD5BB11}"/>
              </a:ext>
            </a:extLst>
          </p:cNvPr>
          <p:cNvGrpSpPr/>
          <p:nvPr/>
        </p:nvGrpSpPr>
        <p:grpSpPr bwMode="gray">
          <a:xfrm>
            <a:off x="2528880" y="5636719"/>
            <a:ext cx="118198" cy="256412"/>
            <a:chOff x="506809" y="2244206"/>
            <a:chExt cx="128499" cy="256412"/>
          </a:xfrm>
        </p:grpSpPr>
        <p:sp>
          <p:nvSpPr>
            <p:cNvPr id="224" name="Freeform 19">
              <a:extLst>
                <a:ext uri="{FF2B5EF4-FFF2-40B4-BE49-F238E27FC236}">
                  <a16:creationId xmlns="" xmlns:a16="http://schemas.microsoft.com/office/drawing/2014/main" id="{FD4D6DDD-11B5-4147-A518-8A65A8DF77C1}"/>
                </a:ext>
              </a:extLst>
            </p:cNvPr>
            <p:cNvSpPr>
              <a:spLocks/>
            </p:cNvSpPr>
            <p:nvPr/>
          </p:nvSpPr>
          <p:spPr bwMode="gray">
            <a:xfrm>
              <a:off x="506809" y="2300106"/>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25" name="Oval 20">
              <a:extLst>
                <a:ext uri="{FF2B5EF4-FFF2-40B4-BE49-F238E27FC236}">
                  <a16:creationId xmlns="" xmlns:a16="http://schemas.microsoft.com/office/drawing/2014/main" id="{9CF2612A-7A11-4C4F-A72C-C43E78D0DC24}"/>
                </a:ext>
              </a:extLst>
            </p:cNvPr>
            <p:cNvSpPr>
              <a:spLocks noChangeArrowheads="1"/>
            </p:cNvSpPr>
            <p:nvPr/>
          </p:nvSpPr>
          <p:spPr bwMode="gray">
            <a:xfrm>
              <a:off x="537128" y="2244206"/>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226" name="组合 225"/>
          <p:cNvGrpSpPr/>
          <p:nvPr/>
        </p:nvGrpSpPr>
        <p:grpSpPr bwMode="black">
          <a:xfrm>
            <a:off x="2501836" y="4980226"/>
            <a:ext cx="266669" cy="582853"/>
            <a:chOff x="2501836" y="5092621"/>
            <a:chExt cx="266669" cy="582853"/>
          </a:xfrm>
        </p:grpSpPr>
        <p:grpSp>
          <p:nvGrpSpPr>
            <p:cNvPr id="227" name="组合 226">
              <a:extLst>
                <a:ext uri="{FF2B5EF4-FFF2-40B4-BE49-F238E27FC236}">
                  <a16:creationId xmlns="" xmlns:a16="http://schemas.microsoft.com/office/drawing/2014/main" id="{07771919-29BA-4F84-A108-95F68658FD60}"/>
                </a:ext>
              </a:extLst>
            </p:cNvPr>
            <p:cNvGrpSpPr/>
            <p:nvPr/>
          </p:nvGrpSpPr>
          <p:grpSpPr bwMode="black">
            <a:xfrm>
              <a:off x="2508907" y="5092621"/>
              <a:ext cx="118198" cy="256412"/>
              <a:chOff x="329220" y="2244206"/>
              <a:chExt cx="128499" cy="256412"/>
            </a:xfrm>
          </p:grpSpPr>
          <p:sp>
            <p:nvSpPr>
              <p:cNvPr id="237" name="Freeform 15">
                <a:extLst>
                  <a:ext uri="{FF2B5EF4-FFF2-40B4-BE49-F238E27FC236}">
                    <a16:creationId xmlns="" xmlns:a16="http://schemas.microsoft.com/office/drawing/2014/main" id="{C0E50A3E-8EAA-43E2-B53D-5CFEC687DEBB}"/>
                  </a:ext>
                </a:extLst>
              </p:cNvPr>
              <p:cNvSpPr>
                <a:spLocks/>
              </p:cNvSpPr>
              <p:nvPr/>
            </p:nvSpPr>
            <p:spPr bwMode="black">
              <a:xfrm>
                <a:off x="329220" y="2300106"/>
                <a:ext cx="128499" cy="200512"/>
              </a:xfrm>
              <a:custGeom>
                <a:avLst/>
                <a:gdLst>
                  <a:gd name="T0" fmla="*/ 0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7 w 21"/>
                  <a:gd name="T19" fmla="*/ 39 h 39"/>
                  <a:gd name="T20" fmla="*/ 7 w 21"/>
                  <a:gd name="T21" fmla="*/ 39 h 39"/>
                  <a:gd name="T22" fmla="*/ 10 w 21"/>
                  <a:gd name="T23" fmla="*/ 37 h 39"/>
                  <a:gd name="T24" fmla="*/ 10 w 21"/>
                  <a:gd name="T25" fmla="*/ 20 h 39"/>
                  <a:gd name="T26" fmla="*/ 11 w 21"/>
                  <a:gd name="T27" fmla="*/ 20 h 39"/>
                  <a:gd name="T28" fmla="*/ 11 w 21"/>
                  <a:gd name="T29" fmla="*/ 37 h 39"/>
                  <a:gd name="T30" fmla="*/ 13 w 21"/>
                  <a:gd name="T31" fmla="*/ 39 h 39"/>
                  <a:gd name="T32" fmla="*/ 13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0 w 21"/>
                  <a:gd name="T53" fmla="*/ 12 h 39"/>
                  <a:gd name="T54" fmla="*/ 18 w 21"/>
                  <a:gd name="T55" fmla="*/ 2 h 39"/>
                  <a:gd name="T56" fmla="*/ 14 w 21"/>
                  <a:gd name="T57" fmla="*/ 0 h 39"/>
                  <a:gd name="T58" fmla="*/ 10 w 21"/>
                  <a:gd name="T59" fmla="*/ 0 h 39"/>
                  <a:gd name="T60" fmla="*/ 6 w 21"/>
                  <a:gd name="T61" fmla="*/ 0 h 39"/>
                  <a:gd name="T62" fmla="*/ 3 w 21"/>
                  <a:gd name="T63" fmla="*/ 2 h 39"/>
                  <a:gd name="T64" fmla="*/ 0 w 21"/>
                  <a:gd name="T65" fmla="*/ 12 h 39"/>
                  <a:gd name="T66" fmla="*/ 0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0" y="18"/>
                    </a:moveTo>
                    <a:cubicBezTo>
                      <a:pt x="1" y="19"/>
                      <a:pt x="1" y="20"/>
                      <a:pt x="2" y="20"/>
                    </a:cubicBezTo>
                    <a:cubicBezTo>
                      <a:pt x="3" y="20"/>
                      <a:pt x="4" y="19"/>
                      <a:pt x="4" y="18"/>
                    </a:cubicBezTo>
                    <a:cubicBezTo>
                      <a:pt x="4" y="18"/>
                      <a:pt x="3" y="15"/>
                      <a:pt x="4" y="12"/>
                    </a:cubicBezTo>
                    <a:cubicBezTo>
                      <a:pt x="4" y="9"/>
                      <a:pt x="4"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9" y="20"/>
                    </a:cubicBezTo>
                    <a:cubicBezTo>
                      <a:pt x="20" y="20"/>
                      <a:pt x="20" y="19"/>
                      <a:pt x="20" y="18"/>
                    </a:cubicBezTo>
                    <a:cubicBezTo>
                      <a:pt x="20" y="18"/>
                      <a:pt x="21" y="14"/>
                      <a:pt x="20" y="12"/>
                    </a:cubicBezTo>
                    <a:cubicBezTo>
                      <a:pt x="20" y="4"/>
                      <a:pt x="18" y="2"/>
                      <a:pt x="18" y="2"/>
                    </a:cubicBezTo>
                    <a:cubicBezTo>
                      <a:pt x="17" y="1"/>
                      <a:pt x="15" y="1"/>
                      <a:pt x="14" y="0"/>
                    </a:cubicBezTo>
                    <a:cubicBezTo>
                      <a:pt x="14" y="0"/>
                      <a:pt x="11" y="0"/>
                      <a:pt x="10" y="0"/>
                    </a:cubicBezTo>
                    <a:cubicBezTo>
                      <a:pt x="9" y="0"/>
                      <a:pt x="7" y="0"/>
                      <a:pt x="6" y="0"/>
                    </a:cubicBezTo>
                    <a:cubicBezTo>
                      <a:pt x="5" y="1"/>
                      <a:pt x="4" y="1"/>
                      <a:pt x="3" y="2"/>
                    </a:cubicBezTo>
                    <a:cubicBezTo>
                      <a:pt x="2" y="2"/>
                      <a:pt x="1" y="4"/>
                      <a:pt x="0" y="12"/>
                    </a:cubicBezTo>
                    <a:cubicBezTo>
                      <a:pt x="0" y="14"/>
                      <a:pt x="0" y="18"/>
                      <a:pt x="0" y="18"/>
                    </a:cubicBezTo>
                  </a:path>
                </a:pathLst>
              </a:custGeom>
              <a:solidFill>
                <a:srgbClr val="C0504D"/>
              </a:solidFill>
              <a:ln>
                <a:noFill/>
              </a:ln>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38" name="Oval 16">
                <a:extLst>
                  <a:ext uri="{FF2B5EF4-FFF2-40B4-BE49-F238E27FC236}">
                    <a16:creationId xmlns="" xmlns:a16="http://schemas.microsoft.com/office/drawing/2014/main" id="{E7D1A3D8-D5BA-4779-A780-361700E46E86}"/>
                  </a:ext>
                </a:extLst>
              </p:cNvPr>
              <p:cNvSpPr>
                <a:spLocks noChangeArrowheads="1"/>
              </p:cNvSpPr>
              <p:nvPr/>
            </p:nvSpPr>
            <p:spPr bwMode="black">
              <a:xfrm>
                <a:off x="360983" y="2244206"/>
                <a:ext cx="60640" cy="51039"/>
              </a:xfrm>
              <a:prstGeom prst="ellipse">
                <a:avLst/>
              </a:prstGeom>
              <a:solidFill>
                <a:srgbClr val="C0504D"/>
              </a:solidFill>
              <a:ln>
                <a:noFill/>
              </a:ln>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228" name="组合 227">
              <a:extLst>
                <a:ext uri="{FF2B5EF4-FFF2-40B4-BE49-F238E27FC236}">
                  <a16:creationId xmlns="" xmlns:a16="http://schemas.microsoft.com/office/drawing/2014/main" id="{07771919-29BA-4F84-A108-95F68658FD60}"/>
                </a:ext>
              </a:extLst>
            </p:cNvPr>
            <p:cNvGrpSpPr/>
            <p:nvPr/>
          </p:nvGrpSpPr>
          <p:grpSpPr bwMode="black">
            <a:xfrm>
              <a:off x="2501836" y="5411214"/>
              <a:ext cx="118198" cy="256412"/>
              <a:chOff x="329220" y="2244206"/>
              <a:chExt cx="128499" cy="256412"/>
            </a:xfrm>
          </p:grpSpPr>
          <p:sp>
            <p:nvSpPr>
              <p:cNvPr id="235" name="Freeform 15">
                <a:extLst>
                  <a:ext uri="{FF2B5EF4-FFF2-40B4-BE49-F238E27FC236}">
                    <a16:creationId xmlns="" xmlns:a16="http://schemas.microsoft.com/office/drawing/2014/main" id="{C0E50A3E-8EAA-43E2-B53D-5CFEC687DEBB}"/>
                  </a:ext>
                </a:extLst>
              </p:cNvPr>
              <p:cNvSpPr>
                <a:spLocks/>
              </p:cNvSpPr>
              <p:nvPr/>
            </p:nvSpPr>
            <p:spPr bwMode="black">
              <a:xfrm>
                <a:off x="329220" y="2300106"/>
                <a:ext cx="128499" cy="200512"/>
              </a:xfrm>
              <a:custGeom>
                <a:avLst/>
                <a:gdLst>
                  <a:gd name="T0" fmla="*/ 0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7 w 21"/>
                  <a:gd name="T19" fmla="*/ 39 h 39"/>
                  <a:gd name="T20" fmla="*/ 7 w 21"/>
                  <a:gd name="T21" fmla="*/ 39 h 39"/>
                  <a:gd name="T22" fmla="*/ 10 w 21"/>
                  <a:gd name="T23" fmla="*/ 37 h 39"/>
                  <a:gd name="T24" fmla="*/ 10 w 21"/>
                  <a:gd name="T25" fmla="*/ 20 h 39"/>
                  <a:gd name="T26" fmla="*/ 11 w 21"/>
                  <a:gd name="T27" fmla="*/ 20 h 39"/>
                  <a:gd name="T28" fmla="*/ 11 w 21"/>
                  <a:gd name="T29" fmla="*/ 37 h 39"/>
                  <a:gd name="T30" fmla="*/ 13 w 21"/>
                  <a:gd name="T31" fmla="*/ 39 h 39"/>
                  <a:gd name="T32" fmla="*/ 13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0 w 21"/>
                  <a:gd name="T53" fmla="*/ 12 h 39"/>
                  <a:gd name="T54" fmla="*/ 18 w 21"/>
                  <a:gd name="T55" fmla="*/ 2 h 39"/>
                  <a:gd name="T56" fmla="*/ 14 w 21"/>
                  <a:gd name="T57" fmla="*/ 0 h 39"/>
                  <a:gd name="T58" fmla="*/ 10 w 21"/>
                  <a:gd name="T59" fmla="*/ 0 h 39"/>
                  <a:gd name="T60" fmla="*/ 6 w 21"/>
                  <a:gd name="T61" fmla="*/ 0 h 39"/>
                  <a:gd name="T62" fmla="*/ 3 w 21"/>
                  <a:gd name="T63" fmla="*/ 2 h 39"/>
                  <a:gd name="T64" fmla="*/ 0 w 21"/>
                  <a:gd name="T65" fmla="*/ 12 h 39"/>
                  <a:gd name="T66" fmla="*/ 0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0" y="18"/>
                    </a:moveTo>
                    <a:cubicBezTo>
                      <a:pt x="1" y="19"/>
                      <a:pt x="1" y="20"/>
                      <a:pt x="2" y="20"/>
                    </a:cubicBezTo>
                    <a:cubicBezTo>
                      <a:pt x="3" y="20"/>
                      <a:pt x="4" y="19"/>
                      <a:pt x="4" y="18"/>
                    </a:cubicBezTo>
                    <a:cubicBezTo>
                      <a:pt x="4" y="18"/>
                      <a:pt x="3" y="15"/>
                      <a:pt x="4" y="12"/>
                    </a:cubicBezTo>
                    <a:cubicBezTo>
                      <a:pt x="4" y="9"/>
                      <a:pt x="4"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9" y="20"/>
                    </a:cubicBezTo>
                    <a:cubicBezTo>
                      <a:pt x="20" y="20"/>
                      <a:pt x="20" y="19"/>
                      <a:pt x="20" y="18"/>
                    </a:cubicBezTo>
                    <a:cubicBezTo>
                      <a:pt x="20" y="18"/>
                      <a:pt x="21" y="14"/>
                      <a:pt x="20" y="12"/>
                    </a:cubicBezTo>
                    <a:cubicBezTo>
                      <a:pt x="20" y="4"/>
                      <a:pt x="18" y="2"/>
                      <a:pt x="18" y="2"/>
                    </a:cubicBezTo>
                    <a:cubicBezTo>
                      <a:pt x="17" y="1"/>
                      <a:pt x="15" y="1"/>
                      <a:pt x="14" y="0"/>
                    </a:cubicBezTo>
                    <a:cubicBezTo>
                      <a:pt x="14" y="0"/>
                      <a:pt x="11" y="0"/>
                      <a:pt x="10" y="0"/>
                    </a:cubicBezTo>
                    <a:cubicBezTo>
                      <a:pt x="9" y="0"/>
                      <a:pt x="7" y="0"/>
                      <a:pt x="6" y="0"/>
                    </a:cubicBezTo>
                    <a:cubicBezTo>
                      <a:pt x="5" y="1"/>
                      <a:pt x="4" y="1"/>
                      <a:pt x="3" y="2"/>
                    </a:cubicBezTo>
                    <a:cubicBezTo>
                      <a:pt x="2" y="2"/>
                      <a:pt x="1" y="4"/>
                      <a:pt x="0" y="12"/>
                    </a:cubicBezTo>
                    <a:cubicBezTo>
                      <a:pt x="0" y="14"/>
                      <a:pt x="0" y="18"/>
                      <a:pt x="0" y="18"/>
                    </a:cubicBezTo>
                  </a:path>
                </a:pathLst>
              </a:custGeom>
              <a:solidFill>
                <a:srgbClr val="C0504D"/>
              </a:solidFill>
              <a:ln>
                <a:noFill/>
              </a:ln>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36" name="Oval 16">
                <a:extLst>
                  <a:ext uri="{FF2B5EF4-FFF2-40B4-BE49-F238E27FC236}">
                    <a16:creationId xmlns="" xmlns:a16="http://schemas.microsoft.com/office/drawing/2014/main" id="{E7D1A3D8-D5BA-4779-A780-361700E46E86}"/>
                  </a:ext>
                </a:extLst>
              </p:cNvPr>
              <p:cNvSpPr>
                <a:spLocks noChangeArrowheads="1"/>
              </p:cNvSpPr>
              <p:nvPr/>
            </p:nvSpPr>
            <p:spPr bwMode="black">
              <a:xfrm>
                <a:off x="360983" y="2244206"/>
                <a:ext cx="60640" cy="51039"/>
              </a:xfrm>
              <a:prstGeom prst="ellipse">
                <a:avLst/>
              </a:prstGeom>
              <a:solidFill>
                <a:srgbClr val="C0504D"/>
              </a:solidFill>
              <a:ln>
                <a:noFill/>
              </a:ln>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229" name="组合 228">
              <a:extLst>
                <a:ext uri="{FF2B5EF4-FFF2-40B4-BE49-F238E27FC236}">
                  <a16:creationId xmlns="" xmlns:a16="http://schemas.microsoft.com/office/drawing/2014/main" id="{07771919-29BA-4F84-A108-95F68658FD60}"/>
                </a:ext>
              </a:extLst>
            </p:cNvPr>
            <p:cNvGrpSpPr/>
            <p:nvPr/>
          </p:nvGrpSpPr>
          <p:grpSpPr bwMode="black">
            <a:xfrm>
              <a:off x="2650307" y="5100469"/>
              <a:ext cx="118198" cy="256412"/>
              <a:chOff x="329220" y="2244206"/>
              <a:chExt cx="128499" cy="256412"/>
            </a:xfrm>
          </p:grpSpPr>
          <p:sp>
            <p:nvSpPr>
              <p:cNvPr id="233" name="Freeform 15">
                <a:extLst>
                  <a:ext uri="{FF2B5EF4-FFF2-40B4-BE49-F238E27FC236}">
                    <a16:creationId xmlns="" xmlns:a16="http://schemas.microsoft.com/office/drawing/2014/main" id="{C0E50A3E-8EAA-43E2-B53D-5CFEC687DEBB}"/>
                  </a:ext>
                </a:extLst>
              </p:cNvPr>
              <p:cNvSpPr>
                <a:spLocks/>
              </p:cNvSpPr>
              <p:nvPr/>
            </p:nvSpPr>
            <p:spPr bwMode="black">
              <a:xfrm>
                <a:off x="329220" y="2300106"/>
                <a:ext cx="128499" cy="200512"/>
              </a:xfrm>
              <a:custGeom>
                <a:avLst/>
                <a:gdLst>
                  <a:gd name="T0" fmla="*/ 0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7 w 21"/>
                  <a:gd name="T19" fmla="*/ 39 h 39"/>
                  <a:gd name="T20" fmla="*/ 7 w 21"/>
                  <a:gd name="T21" fmla="*/ 39 h 39"/>
                  <a:gd name="T22" fmla="*/ 10 w 21"/>
                  <a:gd name="T23" fmla="*/ 37 h 39"/>
                  <a:gd name="T24" fmla="*/ 10 w 21"/>
                  <a:gd name="T25" fmla="*/ 20 h 39"/>
                  <a:gd name="T26" fmla="*/ 11 w 21"/>
                  <a:gd name="T27" fmla="*/ 20 h 39"/>
                  <a:gd name="T28" fmla="*/ 11 w 21"/>
                  <a:gd name="T29" fmla="*/ 37 h 39"/>
                  <a:gd name="T30" fmla="*/ 13 w 21"/>
                  <a:gd name="T31" fmla="*/ 39 h 39"/>
                  <a:gd name="T32" fmla="*/ 13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0 w 21"/>
                  <a:gd name="T53" fmla="*/ 12 h 39"/>
                  <a:gd name="T54" fmla="*/ 18 w 21"/>
                  <a:gd name="T55" fmla="*/ 2 h 39"/>
                  <a:gd name="T56" fmla="*/ 14 w 21"/>
                  <a:gd name="T57" fmla="*/ 0 h 39"/>
                  <a:gd name="T58" fmla="*/ 10 w 21"/>
                  <a:gd name="T59" fmla="*/ 0 h 39"/>
                  <a:gd name="T60" fmla="*/ 6 w 21"/>
                  <a:gd name="T61" fmla="*/ 0 h 39"/>
                  <a:gd name="T62" fmla="*/ 3 w 21"/>
                  <a:gd name="T63" fmla="*/ 2 h 39"/>
                  <a:gd name="T64" fmla="*/ 0 w 21"/>
                  <a:gd name="T65" fmla="*/ 12 h 39"/>
                  <a:gd name="T66" fmla="*/ 0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0" y="18"/>
                    </a:moveTo>
                    <a:cubicBezTo>
                      <a:pt x="1" y="19"/>
                      <a:pt x="1" y="20"/>
                      <a:pt x="2" y="20"/>
                    </a:cubicBezTo>
                    <a:cubicBezTo>
                      <a:pt x="3" y="20"/>
                      <a:pt x="4" y="19"/>
                      <a:pt x="4" y="18"/>
                    </a:cubicBezTo>
                    <a:cubicBezTo>
                      <a:pt x="4" y="18"/>
                      <a:pt x="3" y="15"/>
                      <a:pt x="4" y="12"/>
                    </a:cubicBezTo>
                    <a:cubicBezTo>
                      <a:pt x="4" y="9"/>
                      <a:pt x="4"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9" y="20"/>
                    </a:cubicBezTo>
                    <a:cubicBezTo>
                      <a:pt x="20" y="20"/>
                      <a:pt x="20" y="19"/>
                      <a:pt x="20" y="18"/>
                    </a:cubicBezTo>
                    <a:cubicBezTo>
                      <a:pt x="20" y="18"/>
                      <a:pt x="21" y="14"/>
                      <a:pt x="20" y="12"/>
                    </a:cubicBezTo>
                    <a:cubicBezTo>
                      <a:pt x="20" y="4"/>
                      <a:pt x="18" y="2"/>
                      <a:pt x="18" y="2"/>
                    </a:cubicBezTo>
                    <a:cubicBezTo>
                      <a:pt x="17" y="1"/>
                      <a:pt x="15" y="1"/>
                      <a:pt x="14" y="0"/>
                    </a:cubicBezTo>
                    <a:cubicBezTo>
                      <a:pt x="14" y="0"/>
                      <a:pt x="11" y="0"/>
                      <a:pt x="10" y="0"/>
                    </a:cubicBezTo>
                    <a:cubicBezTo>
                      <a:pt x="9" y="0"/>
                      <a:pt x="7" y="0"/>
                      <a:pt x="6" y="0"/>
                    </a:cubicBezTo>
                    <a:cubicBezTo>
                      <a:pt x="5" y="1"/>
                      <a:pt x="4" y="1"/>
                      <a:pt x="3" y="2"/>
                    </a:cubicBezTo>
                    <a:cubicBezTo>
                      <a:pt x="2" y="2"/>
                      <a:pt x="1" y="4"/>
                      <a:pt x="0" y="12"/>
                    </a:cubicBezTo>
                    <a:cubicBezTo>
                      <a:pt x="0" y="14"/>
                      <a:pt x="0" y="18"/>
                      <a:pt x="0" y="18"/>
                    </a:cubicBezTo>
                  </a:path>
                </a:pathLst>
              </a:custGeom>
              <a:solidFill>
                <a:srgbClr val="C0504D"/>
              </a:solidFill>
              <a:ln>
                <a:noFill/>
              </a:ln>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34" name="Oval 16">
                <a:extLst>
                  <a:ext uri="{FF2B5EF4-FFF2-40B4-BE49-F238E27FC236}">
                    <a16:creationId xmlns="" xmlns:a16="http://schemas.microsoft.com/office/drawing/2014/main" id="{E7D1A3D8-D5BA-4779-A780-361700E46E86}"/>
                  </a:ext>
                </a:extLst>
              </p:cNvPr>
              <p:cNvSpPr>
                <a:spLocks noChangeArrowheads="1"/>
              </p:cNvSpPr>
              <p:nvPr/>
            </p:nvSpPr>
            <p:spPr bwMode="black">
              <a:xfrm>
                <a:off x="360983" y="2244206"/>
                <a:ext cx="60640" cy="51039"/>
              </a:xfrm>
              <a:prstGeom prst="ellipse">
                <a:avLst/>
              </a:prstGeom>
              <a:solidFill>
                <a:srgbClr val="C0504D"/>
              </a:solidFill>
              <a:ln>
                <a:noFill/>
              </a:ln>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230" name="组合 229">
              <a:extLst>
                <a:ext uri="{FF2B5EF4-FFF2-40B4-BE49-F238E27FC236}">
                  <a16:creationId xmlns="" xmlns:a16="http://schemas.microsoft.com/office/drawing/2014/main" id="{07771919-29BA-4F84-A108-95F68658FD60}"/>
                </a:ext>
              </a:extLst>
            </p:cNvPr>
            <p:cNvGrpSpPr/>
            <p:nvPr/>
          </p:nvGrpSpPr>
          <p:grpSpPr bwMode="black">
            <a:xfrm>
              <a:off x="2643236" y="5419062"/>
              <a:ext cx="118198" cy="256412"/>
              <a:chOff x="329220" y="2244206"/>
              <a:chExt cx="128499" cy="256412"/>
            </a:xfrm>
          </p:grpSpPr>
          <p:sp>
            <p:nvSpPr>
              <p:cNvPr id="231" name="Freeform 15">
                <a:extLst>
                  <a:ext uri="{FF2B5EF4-FFF2-40B4-BE49-F238E27FC236}">
                    <a16:creationId xmlns="" xmlns:a16="http://schemas.microsoft.com/office/drawing/2014/main" id="{C0E50A3E-8EAA-43E2-B53D-5CFEC687DEBB}"/>
                  </a:ext>
                </a:extLst>
              </p:cNvPr>
              <p:cNvSpPr>
                <a:spLocks/>
              </p:cNvSpPr>
              <p:nvPr/>
            </p:nvSpPr>
            <p:spPr bwMode="black">
              <a:xfrm>
                <a:off x="329220" y="2300106"/>
                <a:ext cx="128499" cy="200512"/>
              </a:xfrm>
              <a:custGeom>
                <a:avLst/>
                <a:gdLst>
                  <a:gd name="T0" fmla="*/ 0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7 w 21"/>
                  <a:gd name="T19" fmla="*/ 39 h 39"/>
                  <a:gd name="T20" fmla="*/ 7 w 21"/>
                  <a:gd name="T21" fmla="*/ 39 h 39"/>
                  <a:gd name="T22" fmla="*/ 10 w 21"/>
                  <a:gd name="T23" fmla="*/ 37 h 39"/>
                  <a:gd name="T24" fmla="*/ 10 w 21"/>
                  <a:gd name="T25" fmla="*/ 20 h 39"/>
                  <a:gd name="T26" fmla="*/ 11 w 21"/>
                  <a:gd name="T27" fmla="*/ 20 h 39"/>
                  <a:gd name="T28" fmla="*/ 11 w 21"/>
                  <a:gd name="T29" fmla="*/ 37 h 39"/>
                  <a:gd name="T30" fmla="*/ 13 w 21"/>
                  <a:gd name="T31" fmla="*/ 39 h 39"/>
                  <a:gd name="T32" fmla="*/ 13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0 w 21"/>
                  <a:gd name="T53" fmla="*/ 12 h 39"/>
                  <a:gd name="T54" fmla="*/ 18 w 21"/>
                  <a:gd name="T55" fmla="*/ 2 h 39"/>
                  <a:gd name="T56" fmla="*/ 14 w 21"/>
                  <a:gd name="T57" fmla="*/ 0 h 39"/>
                  <a:gd name="T58" fmla="*/ 10 w 21"/>
                  <a:gd name="T59" fmla="*/ 0 h 39"/>
                  <a:gd name="T60" fmla="*/ 6 w 21"/>
                  <a:gd name="T61" fmla="*/ 0 h 39"/>
                  <a:gd name="T62" fmla="*/ 3 w 21"/>
                  <a:gd name="T63" fmla="*/ 2 h 39"/>
                  <a:gd name="T64" fmla="*/ 0 w 21"/>
                  <a:gd name="T65" fmla="*/ 12 h 39"/>
                  <a:gd name="T66" fmla="*/ 0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0" y="18"/>
                    </a:moveTo>
                    <a:cubicBezTo>
                      <a:pt x="1" y="19"/>
                      <a:pt x="1" y="20"/>
                      <a:pt x="2" y="20"/>
                    </a:cubicBezTo>
                    <a:cubicBezTo>
                      <a:pt x="3" y="20"/>
                      <a:pt x="4" y="19"/>
                      <a:pt x="4" y="18"/>
                    </a:cubicBezTo>
                    <a:cubicBezTo>
                      <a:pt x="4" y="18"/>
                      <a:pt x="3" y="15"/>
                      <a:pt x="4" y="12"/>
                    </a:cubicBezTo>
                    <a:cubicBezTo>
                      <a:pt x="4" y="9"/>
                      <a:pt x="4"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9" y="20"/>
                    </a:cubicBezTo>
                    <a:cubicBezTo>
                      <a:pt x="20" y="20"/>
                      <a:pt x="20" y="19"/>
                      <a:pt x="20" y="18"/>
                    </a:cubicBezTo>
                    <a:cubicBezTo>
                      <a:pt x="20" y="18"/>
                      <a:pt x="21" y="14"/>
                      <a:pt x="20" y="12"/>
                    </a:cubicBezTo>
                    <a:cubicBezTo>
                      <a:pt x="20" y="4"/>
                      <a:pt x="18" y="2"/>
                      <a:pt x="18" y="2"/>
                    </a:cubicBezTo>
                    <a:cubicBezTo>
                      <a:pt x="17" y="1"/>
                      <a:pt x="15" y="1"/>
                      <a:pt x="14" y="0"/>
                    </a:cubicBezTo>
                    <a:cubicBezTo>
                      <a:pt x="14" y="0"/>
                      <a:pt x="11" y="0"/>
                      <a:pt x="10" y="0"/>
                    </a:cubicBezTo>
                    <a:cubicBezTo>
                      <a:pt x="9" y="0"/>
                      <a:pt x="7" y="0"/>
                      <a:pt x="6" y="0"/>
                    </a:cubicBezTo>
                    <a:cubicBezTo>
                      <a:pt x="5" y="1"/>
                      <a:pt x="4" y="1"/>
                      <a:pt x="3" y="2"/>
                    </a:cubicBezTo>
                    <a:cubicBezTo>
                      <a:pt x="2" y="2"/>
                      <a:pt x="1" y="4"/>
                      <a:pt x="0" y="12"/>
                    </a:cubicBezTo>
                    <a:cubicBezTo>
                      <a:pt x="0" y="14"/>
                      <a:pt x="0" y="18"/>
                      <a:pt x="0" y="18"/>
                    </a:cubicBezTo>
                  </a:path>
                </a:pathLst>
              </a:custGeom>
              <a:solidFill>
                <a:srgbClr val="C0504D"/>
              </a:solidFill>
              <a:ln>
                <a:noFill/>
              </a:ln>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32" name="Oval 16">
                <a:extLst>
                  <a:ext uri="{FF2B5EF4-FFF2-40B4-BE49-F238E27FC236}">
                    <a16:creationId xmlns="" xmlns:a16="http://schemas.microsoft.com/office/drawing/2014/main" id="{E7D1A3D8-D5BA-4779-A780-361700E46E86}"/>
                  </a:ext>
                </a:extLst>
              </p:cNvPr>
              <p:cNvSpPr>
                <a:spLocks noChangeArrowheads="1"/>
              </p:cNvSpPr>
              <p:nvPr/>
            </p:nvSpPr>
            <p:spPr bwMode="black">
              <a:xfrm>
                <a:off x="360983" y="2244206"/>
                <a:ext cx="60640" cy="51039"/>
              </a:xfrm>
              <a:prstGeom prst="ellipse">
                <a:avLst/>
              </a:prstGeom>
              <a:solidFill>
                <a:srgbClr val="C0504D"/>
              </a:solidFill>
              <a:ln>
                <a:noFill/>
              </a:ln>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grpSp>
        <p:nvGrpSpPr>
          <p:cNvPr id="239" name="组合 238"/>
          <p:cNvGrpSpPr/>
          <p:nvPr/>
        </p:nvGrpSpPr>
        <p:grpSpPr bwMode="black">
          <a:xfrm>
            <a:off x="2776039" y="4980226"/>
            <a:ext cx="266669" cy="582853"/>
            <a:chOff x="2501836" y="5092621"/>
            <a:chExt cx="266669" cy="582853"/>
          </a:xfrm>
        </p:grpSpPr>
        <p:grpSp>
          <p:nvGrpSpPr>
            <p:cNvPr id="240" name="组合 239">
              <a:extLst>
                <a:ext uri="{FF2B5EF4-FFF2-40B4-BE49-F238E27FC236}">
                  <a16:creationId xmlns="" xmlns:a16="http://schemas.microsoft.com/office/drawing/2014/main" id="{07771919-29BA-4F84-A108-95F68658FD60}"/>
                </a:ext>
              </a:extLst>
            </p:cNvPr>
            <p:cNvGrpSpPr/>
            <p:nvPr/>
          </p:nvGrpSpPr>
          <p:grpSpPr bwMode="black">
            <a:xfrm>
              <a:off x="2508907" y="5092621"/>
              <a:ext cx="118198" cy="256412"/>
              <a:chOff x="329220" y="2244206"/>
              <a:chExt cx="128499" cy="256412"/>
            </a:xfrm>
          </p:grpSpPr>
          <p:sp>
            <p:nvSpPr>
              <p:cNvPr id="250" name="Freeform 15">
                <a:extLst>
                  <a:ext uri="{FF2B5EF4-FFF2-40B4-BE49-F238E27FC236}">
                    <a16:creationId xmlns="" xmlns:a16="http://schemas.microsoft.com/office/drawing/2014/main" id="{C0E50A3E-8EAA-43E2-B53D-5CFEC687DEBB}"/>
                  </a:ext>
                </a:extLst>
              </p:cNvPr>
              <p:cNvSpPr>
                <a:spLocks/>
              </p:cNvSpPr>
              <p:nvPr/>
            </p:nvSpPr>
            <p:spPr bwMode="black">
              <a:xfrm>
                <a:off x="329220" y="2300106"/>
                <a:ext cx="128499" cy="200512"/>
              </a:xfrm>
              <a:custGeom>
                <a:avLst/>
                <a:gdLst>
                  <a:gd name="T0" fmla="*/ 0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7 w 21"/>
                  <a:gd name="T19" fmla="*/ 39 h 39"/>
                  <a:gd name="T20" fmla="*/ 7 w 21"/>
                  <a:gd name="T21" fmla="*/ 39 h 39"/>
                  <a:gd name="T22" fmla="*/ 10 w 21"/>
                  <a:gd name="T23" fmla="*/ 37 h 39"/>
                  <a:gd name="T24" fmla="*/ 10 w 21"/>
                  <a:gd name="T25" fmla="*/ 20 h 39"/>
                  <a:gd name="T26" fmla="*/ 11 w 21"/>
                  <a:gd name="T27" fmla="*/ 20 h 39"/>
                  <a:gd name="T28" fmla="*/ 11 w 21"/>
                  <a:gd name="T29" fmla="*/ 37 h 39"/>
                  <a:gd name="T30" fmla="*/ 13 w 21"/>
                  <a:gd name="T31" fmla="*/ 39 h 39"/>
                  <a:gd name="T32" fmla="*/ 13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0 w 21"/>
                  <a:gd name="T53" fmla="*/ 12 h 39"/>
                  <a:gd name="T54" fmla="*/ 18 w 21"/>
                  <a:gd name="T55" fmla="*/ 2 h 39"/>
                  <a:gd name="T56" fmla="*/ 14 w 21"/>
                  <a:gd name="T57" fmla="*/ 0 h 39"/>
                  <a:gd name="T58" fmla="*/ 10 w 21"/>
                  <a:gd name="T59" fmla="*/ 0 h 39"/>
                  <a:gd name="T60" fmla="*/ 6 w 21"/>
                  <a:gd name="T61" fmla="*/ 0 h 39"/>
                  <a:gd name="T62" fmla="*/ 3 w 21"/>
                  <a:gd name="T63" fmla="*/ 2 h 39"/>
                  <a:gd name="T64" fmla="*/ 0 w 21"/>
                  <a:gd name="T65" fmla="*/ 12 h 39"/>
                  <a:gd name="T66" fmla="*/ 0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0" y="18"/>
                    </a:moveTo>
                    <a:cubicBezTo>
                      <a:pt x="1" y="19"/>
                      <a:pt x="1" y="20"/>
                      <a:pt x="2" y="20"/>
                    </a:cubicBezTo>
                    <a:cubicBezTo>
                      <a:pt x="3" y="20"/>
                      <a:pt x="4" y="19"/>
                      <a:pt x="4" y="18"/>
                    </a:cubicBezTo>
                    <a:cubicBezTo>
                      <a:pt x="4" y="18"/>
                      <a:pt x="3" y="15"/>
                      <a:pt x="4" y="12"/>
                    </a:cubicBezTo>
                    <a:cubicBezTo>
                      <a:pt x="4" y="9"/>
                      <a:pt x="4"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9" y="20"/>
                    </a:cubicBezTo>
                    <a:cubicBezTo>
                      <a:pt x="20" y="20"/>
                      <a:pt x="20" y="19"/>
                      <a:pt x="20" y="18"/>
                    </a:cubicBezTo>
                    <a:cubicBezTo>
                      <a:pt x="20" y="18"/>
                      <a:pt x="21" y="14"/>
                      <a:pt x="20" y="12"/>
                    </a:cubicBezTo>
                    <a:cubicBezTo>
                      <a:pt x="20" y="4"/>
                      <a:pt x="18" y="2"/>
                      <a:pt x="18" y="2"/>
                    </a:cubicBezTo>
                    <a:cubicBezTo>
                      <a:pt x="17" y="1"/>
                      <a:pt x="15" y="1"/>
                      <a:pt x="14" y="0"/>
                    </a:cubicBezTo>
                    <a:cubicBezTo>
                      <a:pt x="14" y="0"/>
                      <a:pt x="11" y="0"/>
                      <a:pt x="10" y="0"/>
                    </a:cubicBezTo>
                    <a:cubicBezTo>
                      <a:pt x="9" y="0"/>
                      <a:pt x="7" y="0"/>
                      <a:pt x="6" y="0"/>
                    </a:cubicBezTo>
                    <a:cubicBezTo>
                      <a:pt x="5" y="1"/>
                      <a:pt x="4" y="1"/>
                      <a:pt x="3" y="2"/>
                    </a:cubicBezTo>
                    <a:cubicBezTo>
                      <a:pt x="2" y="2"/>
                      <a:pt x="1" y="4"/>
                      <a:pt x="0" y="12"/>
                    </a:cubicBezTo>
                    <a:cubicBezTo>
                      <a:pt x="0" y="14"/>
                      <a:pt x="0" y="18"/>
                      <a:pt x="0" y="18"/>
                    </a:cubicBezTo>
                  </a:path>
                </a:pathLst>
              </a:custGeom>
              <a:solidFill>
                <a:srgbClr val="C0504D"/>
              </a:solidFill>
              <a:ln>
                <a:noFill/>
              </a:ln>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51" name="Oval 16">
                <a:extLst>
                  <a:ext uri="{FF2B5EF4-FFF2-40B4-BE49-F238E27FC236}">
                    <a16:creationId xmlns="" xmlns:a16="http://schemas.microsoft.com/office/drawing/2014/main" id="{E7D1A3D8-D5BA-4779-A780-361700E46E86}"/>
                  </a:ext>
                </a:extLst>
              </p:cNvPr>
              <p:cNvSpPr>
                <a:spLocks noChangeArrowheads="1"/>
              </p:cNvSpPr>
              <p:nvPr/>
            </p:nvSpPr>
            <p:spPr bwMode="black">
              <a:xfrm>
                <a:off x="360983" y="2244206"/>
                <a:ext cx="60640" cy="51039"/>
              </a:xfrm>
              <a:prstGeom prst="ellipse">
                <a:avLst/>
              </a:prstGeom>
              <a:solidFill>
                <a:srgbClr val="C0504D"/>
              </a:solidFill>
              <a:ln>
                <a:noFill/>
              </a:ln>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241" name="组合 240">
              <a:extLst>
                <a:ext uri="{FF2B5EF4-FFF2-40B4-BE49-F238E27FC236}">
                  <a16:creationId xmlns="" xmlns:a16="http://schemas.microsoft.com/office/drawing/2014/main" id="{07771919-29BA-4F84-A108-95F68658FD60}"/>
                </a:ext>
              </a:extLst>
            </p:cNvPr>
            <p:cNvGrpSpPr/>
            <p:nvPr/>
          </p:nvGrpSpPr>
          <p:grpSpPr bwMode="black">
            <a:xfrm>
              <a:off x="2501836" y="5411214"/>
              <a:ext cx="118198" cy="256412"/>
              <a:chOff x="329220" y="2244206"/>
              <a:chExt cx="128499" cy="256412"/>
            </a:xfrm>
          </p:grpSpPr>
          <p:sp>
            <p:nvSpPr>
              <p:cNvPr id="248" name="Freeform 15">
                <a:extLst>
                  <a:ext uri="{FF2B5EF4-FFF2-40B4-BE49-F238E27FC236}">
                    <a16:creationId xmlns="" xmlns:a16="http://schemas.microsoft.com/office/drawing/2014/main" id="{C0E50A3E-8EAA-43E2-B53D-5CFEC687DEBB}"/>
                  </a:ext>
                </a:extLst>
              </p:cNvPr>
              <p:cNvSpPr>
                <a:spLocks/>
              </p:cNvSpPr>
              <p:nvPr/>
            </p:nvSpPr>
            <p:spPr bwMode="black">
              <a:xfrm>
                <a:off x="329220" y="2300106"/>
                <a:ext cx="128499" cy="200512"/>
              </a:xfrm>
              <a:custGeom>
                <a:avLst/>
                <a:gdLst>
                  <a:gd name="T0" fmla="*/ 0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7 w 21"/>
                  <a:gd name="T19" fmla="*/ 39 h 39"/>
                  <a:gd name="T20" fmla="*/ 7 w 21"/>
                  <a:gd name="T21" fmla="*/ 39 h 39"/>
                  <a:gd name="T22" fmla="*/ 10 w 21"/>
                  <a:gd name="T23" fmla="*/ 37 h 39"/>
                  <a:gd name="T24" fmla="*/ 10 w 21"/>
                  <a:gd name="T25" fmla="*/ 20 h 39"/>
                  <a:gd name="T26" fmla="*/ 11 w 21"/>
                  <a:gd name="T27" fmla="*/ 20 h 39"/>
                  <a:gd name="T28" fmla="*/ 11 w 21"/>
                  <a:gd name="T29" fmla="*/ 37 h 39"/>
                  <a:gd name="T30" fmla="*/ 13 w 21"/>
                  <a:gd name="T31" fmla="*/ 39 h 39"/>
                  <a:gd name="T32" fmla="*/ 13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0 w 21"/>
                  <a:gd name="T53" fmla="*/ 12 h 39"/>
                  <a:gd name="T54" fmla="*/ 18 w 21"/>
                  <a:gd name="T55" fmla="*/ 2 h 39"/>
                  <a:gd name="T56" fmla="*/ 14 w 21"/>
                  <a:gd name="T57" fmla="*/ 0 h 39"/>
                  <a:gd name="T58" fmla="*/ 10 w 21"/>
                  <a:gd name="T59" fmla="*/ 0 h 39"/>
                  <a:gd name="T60" fmla="*/ 6 w 21"/>
                  <a:gd name="T61" fmla="*/ 0 h 39"/>
                  <a:gd name="T62" fmla="*/ 3 w 21"/>
                  <a:gd name="T63" fmla="*/ 2 h 39"/>
                  <a:gd name="T64" fmla="*/ 0 w 21"/>
                  <a:gd name="T65" fmla="*/ 12 h 39"/>
                  <a:gd name="T66" fmla="*/ 0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0" y="18"/>
                    </a:moveTo>
                    <a:cubicBezTo>
                      <a:pt x="1" y="19"/>
                      <a:pt x="1" y="20"/>
                      <a:pt x="2" y="20"/>
                    </a:cubicBezTo>
                    <a:cubicBezTo>
                      <a:pt x="3" y="20"/>
                      <a:pt x="4" y="19"/>
                      <a:pt x="4" y="18"/>
                    </a:cubicBezTo>
                    <a:cubicBezTo>
                      <a:pt x="4" y="18"/>
                      <a:pt x="3" y="15"/>
                      <a:pt x="4" y="12"/>
                    </a:cubicBezTo>
                    <a:cubicBezTo>
                      <a:pt x="4" y="9"/>
                      <a:pt x="4"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9" y="20"/>
                    </a:cubicBezTo>
                    <a:cubicBezTo>
                      <a:pt x="20" y="20"/>
                      <a:pt x="20" y="19"/>
                      <a:pt x="20" y="18"/>
                    </a:cubicBezTo>
                    <a:cubicBezTo>
                      <a:pt x="20" y="18"/>
                      <a:pt x="21" y="14"/>
                      <a:pt x="20" y="12"/>
                    </a:cubicBezTo>
                    <a:cubicBezTo>
                      <a:pt x="20" y="4"/>
                      <a:pt x="18" y="2"/>
                      <a:pt x="18" y="2"/>
                    </a:cubicBezTo>
                    <a:cubicBezTo>
                      <a:pt x="17" y="1"/>
                      <a:pt x="15" y="1"/>
                      <a:pt x="14" y="0"/>
                    </a:cubicBezTo>
                    <a:cubicBezTo>
                      <a:pt x="14" y="0"/>
                      <a:pt x="11" y="0"/>
                      <a:pt x="10" y="0"/>
                    </a:cubicBezTo>
                    <a:cubicBezTo>
                      <a:pt x="9" y="0"/>
                      <a:pt x="7" y="0"/>
                      <a:pt x="6" y="0"/>
                    </a:cubicBezTo>
                    <a:cubicBezTo>
                      <a:pt x="5" y="1"/>
                      <a:pt x="4" y="1"/>
                      <a:pt x="3" y="2"/>
                    </a:cubicBezTo>
                    <a:cubicBezTo>
                      <a:pt x="2" y="2"/>
                      <a:pt x="1" y="4"/>
                      <a:pt x="0" y="12"/>
                    </a:cubicBezTo>
                    <a:cubicBezTo>
                      <a:pt x="0" y="14"/>
                      <a:pt x="0" y="18"/>
                      <a:pt x="0" y="18"/>
                    </a:cubicBezTo>
                  </a:path>
                </a:pathLst>
              </a:custGeom>
              <a:solidFill>
                <a:srgbClr val="C0504D"/>
              </a:solidFill>
              <a:ln>
                <a:noFill/>
              </a:ln>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49" name="Oval 16">
                <a:extLst>
                  <a:ext uri="{FF2B5EF4-FFF2-40B4-BE49-F238E27FC236}">
                    <a16:creationId xmlns="" xmlns:a16="http://schemas.microsoft.com/office/drawing/2014/main" id="{E7D1A3D8-D5BA-4779-A780-361700E46E86}"/>
                  </a:ext>
                </a:extLst>
              </p:cNvPr>
              <p:cNvSpPr>
                <a:spLocks noChangeArrowheads="1"/>
              </p:cNvSpPr>
              <p:nvPr/>
            </p:nvSpPr>
            <p:spPr bwMode="black">
              <a:xfrm>
                <a:off x="360983" y="2244206"/>
                <a:ext cx="60640" cy="51039"/>
              </a:xfrm>
              <a:prstGeom prst="ellipse">
                <a:avLst/>
              </a:prstGeom>
              <a:solidFill>
                <a:srgbClr val="C0504D"/>
              </a:solidFill>
              <a:ln>
                <a:noFill/>
              </a:ln>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242" name="组合 241">
              <a:extLst>
                <a:ext uri="{FF2B5EF4-FFF2-40B4-BE49-F238E27FC236}">
                  <a16:creationId xmlns="" xmlns:a16="http://schemas.microsoft.com/office/drawing/2014/main" id="{07771919-29BA-4F84-A108-95F68658FD60}"/>
                </a:ext>
              </a:extLst>
            </p:cNvPr>
            <p:cNvGrpSpPr/>
            <p:nvPr/>
          </p:nvGrpSpPr>
          <p:grpSpPr bwMode="black">
            <a:xfrm>
              <a:off x="2650307" y="5100469"/>
              <a:ext cx="118198" cy="256412"/>
              <a:chOff x="329220" y="2244206"/>
              <a:chExt cx="128499" cy="256412"/>
            </a:xfrm>
          </p:grpSpPr>
          <p:sp>
            <p:nvSpPr>
              <p:cNvPr id="246" name="Freeform 15">
                <a:extLst>
                  <a:ext uri="{FF2B5EF4-FFF2-40B4-BE49-F238E27FC236}">
                    <a16:creationId xmlns="" xmlns:a16="http://schemas.microsoft.com/office/drawing/2014/main" id="{C0E50A3E-8EAA-43E2-B53D-5CFEC687DEBB}"/>
                  </a:ext>
                </a:extLst>
              </p:cNvPr>
              <p:cNvSpPr>
                <a:spLocks/>
              </p:cNvSpPr>
              <p:nvPr/>
            </p:nvSpPr>
            <p:spPr bwMode="black">
              <a:xfrm>
                <a:off x="329220" y="2300106"/>
                <a:ext cx="128499" cy="200512"/>
              </a:xfrm>
              <a:custGeom>
                <a:avLst/>
                <a:gdLst>
                  <a:gd name="T0" fmla="*/ 0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7 w 21"/>
                  <a:gd name="T19" fmla="*/ 39 h 39"/>
                  <a:gd name="T20" fmla="*/ 7 w 21"/>
                  <a:gd name="T21" fmla="*/ 39 h 39"/>
                  <a:gd name="T22" fmla="*/ 10 w 21"/>
                  <a:gd name="T23" fmla="*/ 37 h 39"/>
                  <a:gd name="T24" fmla="*/ 10 w 21"/>
                  <a:gd name="T25" fmla="*/ 20 h 39"/>
                  <a:gd name="T26" fmla="*/ 11 w 21"/>
                  <a:gd name="T27" fmla="*/ 20 h 39"/>
                  <a:gd name="T28" fmla="*/ 11 w 21"/>
                  <a:gd name="T29" fmla="*/ 37 h 39"/>
                  <a:gd name="T30" fmla="*/ 13 w 21"/>
                  <a:gd name="T31" fmla="*/ 39 h 39"/>
                  <a:gd name="T32" fmla="*/ 13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0 w 21"/>
                  <a:gd name="T53" fmla="*/ 12 h 39"/>
                  <a:gd name="T54" fmla="*/ 18 w 21"/>
                  <a:gd name="T55" fmla="*/ 2 h 39"/>
                  <a:gd name="T56" fmla="*/ 14 w 21"/>
                  <a:gd name="T57" fmla="*/ 0 h 39"/>
                  <a:gd name="T58" fmla="*/ 10 w 21"/>
                  <a:gd name="T59" fmla="*/ 0 h 39"/>
                  <a:gd name="T60" fmla="*/ 6 w 21"/>
                  <a:gd name="T61" fmla="*/ 0 h 39"/>
                  <a:gd name="T62" fmla="*/ 3 w 21"/>
                  <a:gd name="T63" fmla="*/ 2 h 39"/>
                  <a:gd name="T64" fmla="*/ 0 w 21"/>
                  <a:gd name="T65" fmla="*/ 12 h 39"/>
                  <a:gd name="T66" fmla="*/ 0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0" y="18"/>
                    </a:moveTo>
                    <a:cubicBezTo>
                      <a:pt x="1" y="19"/>
                      <a:pt x="1" y="20"/>
                      <a:pt x="2" y="20"/>
                    </a:cubicBezTo>
                    <a:cubicBezTo>
                      <a:pt x="3" y="20"/>
                      <a:pt x="4" y="19"/>
                      <a:pt x="4" y="18"/>
                    </a:cubicBezTo>
                    <a:cubicBezTo>
                      <a:pt x="4" y="18"/>
                      <a:pt x="3" y="15"/>
                      <a:pt x="4" y="12"/>
                    </a:cubicBezTo>
                    <a:cubicBezTo>
                      <a:pt x="4" y="9"/>
                      <a:pt x="4"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9" y="20"/>
                    </a:cubicBezTo>
                    <a:cubicBezTo>
                      <a:pt x="20" y="20"/>
                      <a:pt x="20" y="19"/>
                      <a:pt x="20" y="18"/>
                    </a:cubicBezTo>
                    <a:cubicBezTo>
                      <a:pt x="20" y="18"/>
                      <a:pt x="21" y="14"/>
                      <a:pt x="20" y="12"/>
                    </a:cubicBezTo>
                    <a:cubicBezTo>
                      <a:pt x="20" y="4"/>
                      <a:pt x="18" y="2"/>
                      <a:pt x="18" y="2"/>
                    </a:cubicBezTo>
                    <a:cubicBezTo>
                      <a:pt x="17" y="1"/>
                      <a:pt x="15" y="1"/>
                      <a:pt x="14" y="0"/>
                    </a:cubicBezTo>
                    <a:cubicBezTo>
                      <a:pt x="14" y="0"/>
                      <a:pt x="11" y="0"/>
                      <a:pt x="10" y="0"/>
                    </a:cubicBezTo>
                    <a:cubicBezTo>
                      <a:pt x="9" y="0"/>
                      <a:pt x="7" y="0"/>
                      <a:pt x="6" y="0"/>
                    </a:cubicBezTo>
                    <a:cubicBezTo>
                      <a:pt x="5" y="1"/>
                      <a:pt x="4" y="1"/>
                      <a:pt x="3" y="2"/>
                    </a:cubicBezTo>
                    <a:cubicBezTo>
                      <a:pt x="2" y="2"/>
                      <a:pt x="1" y="4"/>
                      <a:pt x="0" y="12"/>
                    </a:cubicBezTo>
                    <a:cubicBezTo>
                      <a:pt x="0" y="14"/>
                      <a:pt x="0" y="18"/>
                      <a:pt x="0" y="18"/>
                    </a:cubicBezTo>
                  </a:path>
                </a:pathLst>
              </a:custGeom>
              <a:solidFill>
                <a:srgbClr val="C0504D"/>
              </a:solidFill>
              <a:ln>
                <a:noFill/>
              </a:ln>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47" name="Oval 16">
                <a:extLst>
                  <a:ext uri="{FF2B5EF4-FFF2-40B4-BE49-F238E27FC236}">
                    <a16:creationId xmlns="" xmlns:a16="http://schemas.microsoft.com/office/drawing/2014/main" id="{E7D1A3D8-D5BA-4779-A780-361700E46E86}"/>
                  </a:ext>
                </a:extLst>
              </p:cNvPr>
              <p:cNvSpPr>
                <a:spLocks noChangeArrowheads="1"/>
              </p:cNvSpPr>
              <p:nvPr/>
            </p:nvSpPr>
            <p:spPr bwMode="black">
              <a:xfrm>
                <a:off x="360983" y="2244206"/>
                <a:ext cx="60640" cy="51039"/>
              </a:xfrm>
              <a:prstGeom prst="ellipse">
                <a:avLst/>
              </a:prstGeom>
              <a:solidFill>
                <a:srgbClr val="C0504D"/>
              </a:solidFill>
              <a:ln>
                <a:noFill/>
              </a:ln>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243" name="组合 242">
              <a:extLst>
                <a:ext uri="{FF2B5EF4-FFF2-40B4-BE49-F238E27FC236}">
                  <a16:creationId xmlns="" xmlns:a16="http://schemas.microsoft.com/office/drawing/2014/main" id="{07771919-29BA-4F84-A108-95F68658FD60}"/>
                </a:ext>
              </a:extLst>
            </p:cNvPr>
            <p:cNvGrpSpPr/>
            <p:nvPr/>
          </p:nvGrpSpPr>
          <p:grpSpPr bwMode="black">
            <a:xfrm>
              <a:off x="2643236" y="5419062"/>
              <a:ext cx="118198" cy="256412"/>
              <a:chOff x="329220" y="2244206"/>
              <a:chExt cx="128499" cy="256412"/>
            </a:xfrm>
          </p:grpSpPr>
          <p:sp>
            <p:nvSpPr>
              <p:cNvPr id="244" name="Freeform 15">
                <a:extLst>
                  <a:ext uri="{FF2B5EF4-FFF2-40B4-BE49-F238E27FC236}">
                    <a16:creationId xmlns="" xmlns:a16="http://schemas.microsoft.com/office/drawing/2014/main" id="{C0E50A3E-8EAA-43E2-B53D-5CFEC687DEBB}"/>
                  </a:ext>
                </a:extLst>
              </p:cNvPr>
              <p:cNvSpPr>
                <a:spLocks/>
              </p:cNvSpPr>
              <p:nvPr/>
            </p:nvSpPr>
            <p:spPr bwMode="black">
              <a:xfrm>
                <a:off x="329220" y="2300106"/>
                <a:ext cx="128499" cy="200512"/>
              </a:xfrm>
              <a:custGeom>
                <a:avLst/>
                <a:gdLst>
                  <a:gd name="T0" fmla="*/ 0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7 w 21"/>
                  <a:gd name="T19" fmla="*/ 39 h 39"/>
                  <a:gd name="T20" fmla="*/ 7 w 21"/>
                  <a:gd name="T21" fmla="*/ 39 h 39"/>
                  <a:gd name="T22" fmla="*/ 10 w 21"/>
                  <a:gd name="T23" fmla="*/ 37 h 39"/>
                  <a:gd name="T24" fmla="*/ 10 w 21"/>
                  <a:gd name="T25" fmla="*/ 20 h 39"/>
                  <a:gd name="T26" fmla="*/ 11 w 21"/>
                  <a:gd name="T27" fmla="*/ 20 h 39"/>
                  <a:gd name="T28" fmla="*/ 11 w 21"/>
                  <a:gd name="T29" fmla="*/ 37 h 39"/>
                  <a:gd name="T30" fmla="*/ 13 w 21"/>
                  <a:gd name="T31" fmla="*/ 39 h 39"/>
                  <a:gd name="T32" fmla="*/ 13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0 w 21"/>
                  <a:gd name="T53" fmla="*/ 12 h 39"/>
                  <a:gd name="T54" fmla="*/ 18 w 21"/>
                  <a:gd name="T55" fmla="*/ 2 h 39"/>
                  <a:gd name="T56" fmla="*/ 14 w 21"/>
                  <a:gd name="T57" fmla="*/ 0 h 39"/>
                  <a:gd name="T58" fmla="*/ 10 w 21"/>
                  <a:gd name="T59" fmla="*/ 0 h 39"/>
                  <a:gd name="T60" fmla="*/ 6 w 21"/>
                  <a:gd name="T61" fmla="*/ 0 h 39"/>
                  <a:gd name="T62" fmla="*/ 3 w 21"/>
                  <a:gd name="T63" fmla="*/ 2 h 39"/>
                  <a:gd name="T64" fmla="*/ 0 w 21"/>
                  <a:gd name="T65" fmla="*/ 12 h 39"/>
                  <a:gd name="T66" fmla="*/ 0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0" y="18"/>
                    </a:moveTo>
                    <a:cubicBezTo>
                      <a:pt x="1" y="19"/>
                      <a:pt x="1" y="20"/>
                      <a:pt x="2" y="20"/>
                    </a:cubicBezTo>
                    <a:cubicBezTo>
                      <a:pt x="3" y="20"/>
                      <a:pt x="4" y="19"/>
                      <a:pt x="4" y="18"/>
                    </a:cubicBezTo>
                    <a:cubicBezTo>
                      <a:pt x="4" y="18"/>
                      <a:pt x="3" y="15"/>
                      <a:pt x="4" y="12"/>
                    </a:cubicBezTo>
                    <a:cubicBezTo>
                      <a:pt x="4" y="9"/>
                      <a:pt x="4"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9" y="20"/>
                    </a:cubicBezTo>
                    <a:cubicBezTo>
                      <a:pt x="20" y="20"/>
                      <a:pt x="20" y="19"/>
                      <a:pt x="20" y="18"/>
                    </a:cubicBezTo>
                    <a:cubicBezTo>
                      <a:pt x="20" y="18"/>
                      <a:pt x="21" y="14"/>
                      <a:pt x="20" y="12"/>
                    </a:cubicBezTo>
                    <a:cubicBezTo>
                      <a:pt x="20" y="4"/>
                      <a:pt x="18" y="2"/>
                      <a:pt x="18" y="2"/>
                    </a:cubicBezTo>
                    <a:cubicBezTo>
                      <a:pt x="17" y="1"/>
                      <a:pt x="15" y="1"/>
                      <a:pt x="14" y="0"/>
                    </a:cubicBezTo>
                    <a:cubicBezTo>
                      <a:pt x="14" y="0"/>
                      <a:pt x="11" y="0"/>
                      <a:pt x="10" y="0"/>
                    </a:cubicBezTo>
                    <a:cubicBezTo>
                      <a:pt x="9" y="0"/>
                      <a:pt x="7" y="0"/>
                      <a:pt x="6" y="0"/>
                    </a:cubicBezTo>
                    <a:cubicBezTo>
                      <a:pt x="5" y="1"/>
                      <a:pt x="4" y="1"/>
                      <a:pt x="3" y="2"/>
                    </a:cubicBezTo>
                    <a:cubicBezTo>
                      <a:pt x="2" y="2"/>
                      <a:pt x="1" y="4"/>
                      <a:pt x="0" y="12"/>
                    </a:cubicBezTo>
                    <a:cubicBezTo>
                      <a:pt x="0" y="14"/>
                      <a:pt x="0" y="18"/>
                      <a:pt x="0" y="18"/>
                    </a:cubicBezTo>
                  </a:path>
                </a:pathLst>
              </a:custGeom>
              <a:solidFill>
                <a:srgbClr val="C0504D"/>
              </a:solidFill>
              <a:ln>
                <a:noFill/>
              </a:ln>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45" name="Oval 16">
                <a:extLst>
                  <a:ext uri="{FF2B5EF4-FFF2-40B4-BE49-F238E27FC236}">
                    <a16:creationId xmlns="" xmlns:a16="http://schemas.microsoft.com/office/drawing/2014/main" id="{E7D1A3D8-D5BA-4779-A780-361700E46E86}"/>
                  </a:ext>
                </a:extLst>
              </p:cNvPr>
              <p:cNvSpPr>
                <a:spLocks noChangeArrowheads="1"/>
              </p:cNvSpPr>
              <p:nvPr/>
            </p:nvSpPr>
            <p:spPr bwMode="black">
              <a:xfrm>
                <a:off x="360983" y="2244206"/>
                <a:ext cx="60640" cy="51039"/>
              </a:xfrm>
              <a:prstGeom prst="ellipse">
                <a:avLst/>
              </a:prstGeom>
              <a:solidFill>
                <a:srgbClr val="C0504D"/>
              </a:solidFill>
              <a:ln>
                <a:noFill/>
              </a:ln>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grpSp>
        <p:nvGrpSpPr>
          <p:cNvPr id="252" name="组合 251"/>
          <p:cNvGrpSpPr/>
          <p:nvPr/>
        </p:nvGrpSpPr>
        <p:grpSpPr bwMode="black">
          <a:xfrm>
            <a:off x="3033002" y="4988074"/>
            <a:ext cx="266669" cy="582853"/>
            <a:chOff x="2501836" y="5092621"/>
            <a:chExt cx="266669" cy="582853"/>
          </a:xfrm>
        </p:grpSpPr>
        <p:grpSp>
          <p:nvGrpSpPr>
            <p:cNvPr id="253" name="组合 252">
              <a:extLst>
                <a:ext uri="{FF2B5EF4-FFF2-40B4-BE49-F238E27FC236}">
                  <a16:creationId xmlns="" xmlns:a16="http://schemas.microsoft.com/office/drawing/2014/main" id="{07771919-29BA-4F84-A108-95F68658FD60}"/>
                </a:ext>
              </a:extLst>
            </p:cNvPr>
            <p:cNvGrpSpPr/>
            <p:nvPr/>
          </p:nvGrpSpPr>
          <p:grpSpPr bwMode="black">
            <a:xfrm>
              <a:off x="2508907" y="5092621"/>
              <a:ext cx="118198" cy="256412"/>
              <a:chOff x="329220" y="2244206"/>
              <a:chExt cx="128499" cy="256412"/>
            </a:xfrm>
          </p:grpSpPr>
          <p:sp>
            <p:nvSpPr>
              <p:cNvPr id="263" name="Freeform 15">
                <a:extLst>
                  <a:ext uri="{FF2B5EF4-FFF2-40B4-BE49-F238E27FC236}">
                    <a16:creationId xmlns="" xmlns:a16="http://schemas.microsoft.com/office/drawing/2014/main" id="{C0E50A3E-8EAA-43E2-B53D-5CFEC687DEBB}"/>
                  </a:ext>
                </a:extLst>
              </p:cNvPr>
              <p:cNvSpPr>
                <a:spLocks/>
              </p:cNvSpPr>
              <p:nvPr/>
            </p:nvSpPr>
            <p:spPr bwMode="black">
              <a:xfrm>
                <a:off x="329220" y="2300106"/>
                <a:ext cx="128499" cy="200512"/>
              </a:xfrm>
              <a:custGeom>
                <a:avLst/>
                <a:gdLst>
                  <a:gd name="T0" fmla="*/ 0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7 w 21"/>
                  <a:gd name="T19" fmla="*/ 39 h 39"/>
                  <a:gd name="T20" fmla="*/ 7 w 21"/>
                  <a:gd name="T21" fmla="*/ 39 h 39"/>
                  <a:gd name="T22" fmla="*/ 10 w 21"/>
                  <a:gd name="T23" fmla="*/ 37 h 39"/>
                  <a:gd name="T24" fmla="*/ 10 w 21"/>
                  <a:gd name="T25" fmla="*/ 20 h 39"/>
                  <a:gd name="T26" fmla="*/ 11 w 21"/>
                  <a:gd name="T27" fmla="*/ 20 h 39"/>
                  <a:gd name="T28" fmla="*/ 11 w 21"/>
                  <a:gd name="T29" fmla="*/ 37 h 39"/>
                  <a:gd name="T30" fmla="*/ 13 w 21"/>
                  <a:gd name="T31" fmla="*/ 39 h 39"/>
                  <a:gd name="T32" fmla="*/ 13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0 w 21"/>
                  <a:gd name="T53" fmla="*/ 12 h 39"/>
                  <a:gd name="T54" fmla="*/ 18 w 21"/>
                  <a:gd name="T55" fmla="*/ 2 h 39"/>
                  <a:gd name="T56" fmla="*/ 14 w 21"/>
                  <a:gd name="T57" fmla="*/ 0 h 39"/>
                  <a:gd name="T58" fmla="*/ 10 w 21"/>
                  <a:gd name="T59" fmla="*/ 0 h 39"/>
                  <a:gd name="T60" fmla="*/ 6 w 21"/>
                  <a:gd name="T61" fmla="*/ 0 h 39"/>
                  <a:gd name="T62" fmla="*/ 3 w 21"/>
                  <a:gd name="T63" fmla="*/ 2 h 39"/>
                  <a:gd name="T64" fmla="*/ 0 w 21"/>
                  <a:gd name="T65" fmla="*/ 12 h 39"/>
                  <a:gd name="T66" fmla="*/ 0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0" y="18"/>
                    </a:moveTo>
                    <a:cubicBezTo>
                      <a:pt x="1" y="19"/>
                      <a:pt x="1" y="20"/>
                      <a:pt x="2" y="20"/>
                    </a:cubicBezTo>
                    <a:cubicBezTo>
                      <a:pt x="3" y="20"/>
                      <a:pt x="4" y="19"/>
                      <a:pt x="4" y="18"/>
                    </a:cubicBezTo>
                    <a:cubicBezTo>
                      <a:pt x="4" y="18"/>
                      <a:pt x="3" y="15"/>
                      <a:pt x="4" y="12"/>
                    </a:cubicBezTo>
                    <a:cubicBezTo>
                      <a:pt x="4" y="9"/>
                      <a:pt x="4"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9" y="20"/>
                    </a:cubicBezTo>
                    <a:cubicBezTo>
                      <a:pt x="20" y="20"/>
                      <a:pt x="20" y="19"/>
                      <a:pt x="20" y="18"/>
                    </a:cubicBezTo>
                    <a:cubicBezTo>
                      <a:pt x="20" y="18"/>
                      <a:pt x="21" y="14"/>
                      <a:pt x="20" y="12"/>
                    </a:cubicBezTo>
                    <a:cubicBezTo>
                      <a:pt x="20" y="4"/>
                      <a:pt x="18" y="2"/>
                      <a:pt x="18" y="2"/>
                    </a:cubicBezTo>
                    <a:cubicBezTo>
                      <a:pt x="17" y="1"/>
                      <a:pt x="15" y="1"/>
                      <a:pt x="14" y="0"/>
                    </a:cubicBezTo>
                    <a:cubicBezTo>
                      <a:pt x="14" y="0"/>
                      <a:pt x="11" y="0"/>
                      <a:pt x="10" y="0"/>
                    </a:cubicBezTo>
                    <a:cubicBezTo>
                      <a:pt x="9" y="0"/>
                      <a:pt x="7" y="0"/>
                      <a:pt x="6" y="0"/>
                    </a:cubicBezTo>
                    <a:cubicBezTo>
                      <a:pt x="5" y="1"/>
                      <a:pt x="4" y="1"/>
                      <a:pt x="3" y="2"/>
                    </a:cubicBezTo>
                    <a:cubicBezTo>
                      <a:pt x="2" y="2"/>
                      <a:pt x="1" y="4"/>
                      <a:pt x="0" y="12"/>
                    </a:cubicBezTo>
                    <a:cubicBezTo>
                      <a:pt x="0" y="14"/>
                      <a:pt x="0" y="18"/>
                      <a:pt x="0" y="18"/>
                    </a:cubicBezTo>
                  </a:path>
                </a:pathLst>
              </a:custGeom>
              <a:solidFill>
                <a:srgbClr val="C0504D"/>
              </a:solidFill>
              <a:ln>
                <a:noFill/>
              </a:ln>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64" name="Oval 16">
                <a:extLst>
                  <a:ext uri="{FF2B5EF4-FFF2-40B4-BE49-F238E27FC236}">
                    <a16:creationId xmlns="" xmlns:a16="http://schemas.microsoft.com/office/drawing/2014/main" id="{E7D1A3D8-D5BA-4779-A780-361700E46E86}"/>
                  </a:ext>
                </a:extLst>
              </p:cNvPr>
              <p:cNvSpPr>
                <a:spLocks noChangeArrowheads="1"/>
              </p:cNvSpPr>
              <p:nvPr/>
            </p:nvSpPr>
            <p:spPr bwMode="black">
              <a:xfrm>
                <a:off x="360983" y="2244206"/>
                <a:ext cx="60640" cy="51039"/>
              </a:xfrm>
              <a:prstGeom prst="ellipse">
                <a:avLst/>
              </a:prstGeom>
              <a:solidFill>
                <a:srgbClr val="C0504D"/>
              </a:solidFill>
              <a:ln>
                <a:noFill/>
              </a:ln>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254" name="组合 253">
              <a:extLst>
                <a:ext uri="{FF2B5EF4-FFF2-40B4-BE49-F238E27FC236}">
                  <a16:creationId xmlns="" xmlns:a16="http://schemas.microsoft.com/office/drawing/2014/main" id="{07771919-29BA-4F84-A108-95F68658FD60}"/>
                </a:ext>
              </a:extLst>
            </p:cNvPr>
            <p:cNvGrpSpPr/>
            <p:nvPr/>
          </p:nvGrpSpPr>
          <p:grpSpPr bwMode="black">
            <a:xfrm>
              <a:off x="2501836" y="5411214"/>
              <a:ext cx="118198" cy="256412"/>
              <a:chOff x="329220" y="2244206"/>
              <a:chExt cx="128499" cy="256412"/>
            </a:xfrm>
          </p:grpSpPr>
          <p:sp>
            <p:nvSpPr>
              <p:cNvPr id="261" name="Freeform 15">
                <a:extLst>
                  <a:ext uri="{FF2B5EF4-FFF2-40B4-BE49-F238E27FC236}">
                    <a16:creationId xmlns="" xmlns:a16="http://schemas.microsoft.com/office/drawing/2014/main" id="{C0E50A3E-8EAA-43E2-B53D-5CFEC687DEBB}"/>
                  </a:ext>
                </a:extLst>
              </p:cNvPr>
              <p:cNvSpPr>
                <a:spLocks/>
              </p:cNvSpPr>
              <p:nvPr/>
            </p:nvSpPr>
            <p:spPr bwMode="black">
              <a:xfrm>
                <a:off x="329220" y="2300106"/>
                <a:ext cx="128499" cy="200512"/>
              </a:xfrm>
              <a:custGeom>
                <a:avLst/>
                <a:gdLst>
                  <a:gd name="T0" fmla="*/ 0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7 w 21"/>
                  <a:gd name="T19" fmla="*/ 39 h 39"/>
                  <a:gd name="T20" fmla="*/ 7 w 21"/>
                  <a:gd name="T21" fmla="*/ 39 h 39"/>
                  <a:gd name="T22" fmla="*/ 10 w 21"/>
                  <a:gd name="T23" fmla="*/ 37 h 39"/>
                  <a:gd name="T24" fmla="*/ 10 w 21"/>
                  <a:gd name="T25" fmla="*/ 20 h 39"/>
                  <a:gd name="T26" fmla="*/ 11 w 21"/>
                  <a:gd name="T27" fmla="*/ 20 h 39"/>
                  <a:gd name="T28" fmla="*/ 11 w 21"/>
                  <a:gd name="T29" fmla="*/ 37 h 39"/>
                  <a:gd name="T30" fmla="*/ 13 w 21"/>
                  <a:gd name="T31" fmla="*/ 39 h 39"/>
                  <a:gd name="T32" fmla="*/ 13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0 w 21"/>
                  <a:gd name="T53" fmla="*/ 12 h 39"/>
                  <a:gd name="T54" fmla="*/ 18 w 21"/>
                  <a:gd name="T55" fmla="*/ 2 h 39"/>
                  <a:gd name="T56" fmla="*/ 14 w 21"/>
                  <a:gd name="T57" fmla="*/ 0 h 39"/>
                  <a:gd name="T58" fmla="*/ 10 w 21"/>
                  <a:gd name="T59" fmla="*/ 0 h 39"/>
                  <a:gd name="T60" fmla="*/ 6 w 21"/>
                  <a:gd name="T61" fmla="*/ 0 h 39"/>
                  <a:gd name="T62" fmla="*/ 3 w 21"/>
                  <a:gd name="T63" fmla="*/ 2 h 39"/>
                  <a:gd name="T64" fmla="*/ 0 w 21"/>
                  <a:gd name="T65" fmla="*/ 12 h 39"/>
                  <a:gd name="T66" fmla="*/ 0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0" y="18"/>
                    </a:moveTo>
                    <a:cubicBezTo>
                      <a:pt x="1" y="19"/>
                      <a:pt x="1" y="20"/>
                      <a:pt x="2" y="20"/>
                    </a:cubicBezTo>
                    <a:cubicBezTo>
                      <a:pt x="3" y="20"/>
                      <a:pt x="4" y="19"/>
                      <a:pt x="4" y="18"/>
                    </a:cubicBezTo>
                    <a:cubicBezTo>
                      <a:pt x="4" y="18"/>
                      <a:pt x="3" y="15"/>
                      <a:pt x="4" y="12"/>
                    </a:cubicBezTo>
                    <a:cubicBezTo>
                      <a:pt x="4" y="9"/>
                      <a:pt x="4"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9" y="20"/>
                    </a:cubicBezTo>
                    <a:cubicBezTo>
                      <a:pt x="20" y="20"/>
                      <a:pt x="20" y="19"/>
                      <a:pt x="20" y="18"/>
                    </a:cubicBezTo>
                    <a:cubicBezTo>
                      <a:pt x="20" y="18"/>
                      <a:pt x="21" y="14"/>
                      <a:pt x="20" y="12"/>
                    </a:cubicBezTo>
                    <a:cubicBezTo>
                      <a:pt x="20" y="4"/>
                      <a:pt x="18" y="2"/>
                      <a:pt x="18" y="2"/>
                    </a:cubicBezTo>
                    <a:cubicBezTo>
                      <a:pt x="17" y="1"/>
                      <a:pt x="15" y="1"/>
                      <a:pt x="14" y="0"/>
                    </a:cubicBezTo>
                    <a:cubicBezTo>
                      <a:pt x="14" y="0"/>
                      <a:pt x="11" y="0"/>
                      <a:pt x="10" y="0"/>
                    </a:cubicBezTo>
                    <a:cubicBezTo>
                      <a:pt x="9" y="0"/>
                      <a:pt x="7" y="0"/>
                      <a:pt x="6" y="0"/>
                    </a:cubicBezTo>
                    <a:cubicBezTo>
                      <a:pt x="5" y="1"/>
                      <a:pt x="4" y="1"/>
                      <a:pt x="3" y="2"/>
                    </a:cubicBezTo>
                    <a:cubicBezTo>
                      <a:pt x="2" y="2"/>
                      <a:pt x="1" y="4"/>
                      <a:pt x="0" y="12"/>
                    </a:cubicBezTo>
                    <a:cubicBezTo>
                      <a:pt x="0" y="14"/>
                      <a:pt x="0" y="18"/>
                      <a:pt x="0" y="18"/>
                    </a:cubicBezTo>
                  </a:path>
                </a:pathLst>
              </a:custGeom>
              <a:solidFill>
                <a:srgbClr val="C0504D"/>
              </a:solidFill>
              <a:ln>
                <a:noFill/>
              </a:ln>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62" name="Oval 16">
                <a:extLst>
                  <a:ext uri="{FF2B5EF4-FFF2-40B4-BE49-F238E27FC236}">
                    <a16:creationId xmlns="" xmlns:a16="http://schemas.microsoft.com/office/drawing/2014/main" id="{E7D1A3D8-D5BA-4779-A780-361700E46E86}"/>
                  </a:ext>
                </a:extLst>
              </p:cNvPr>
              <p:cNvSpPr>
                <a:spLocks noChangeArrowheads="1"/>
              </p:cNvSpPr>
              <p:nvPr/>
            </p:nvSpPr>
            <p:spPr bwMode="black">
              <a:xfrm>
                <a:off x="360983" y="2244206"/>
                <a:ext cx="60640" cy="51039"/>
              </a:xfrm>
              <a:prstGeom prst="ellipse">
                <a:avLst/>
              </a:prstGeom>
              <a:solidFill>
                <a:srgbClr val="C0504D"/>
              </a:solidFill>
              <a:ln>
                <a:noFill/>
              </a:ln>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255" name="组合 254">
              <a:extLst>
                <a:ext uri="{FF2B5EF4-FFF2-40B4-BE49-F238E27FC236}">
                  <a16:creationId xmlns="" xmlns:a16="http://schemas.microsoft.com/office/drawing/2014/main" id="{07771919-29BA-4F84-A108-95F68658FD60}"/>
                </a:ext>
              </a:extLst>
            </p:cNvPr>
            <p:cNvGrpSpPr/>
            <p:nvPr/>
          </p:nvGrpSpPr>
          <p:grpSpPr bwMode="black">
            <a:xfrm>
              <a:off x="2650307" y="5100469"/>
              <a:ext cx="118198" cy="256412"/>
              <a:chOff x="329220" y="2244206"/>
              <a:chExt cx="128499" cy="256412"/>
            </a:xfrm>
          </p:grpSpPr>
          <p:sp>
            <p:nvSpPr>
              <p:cNvPr id="259" name="Freeform 15">
                <a:extLst>
                  <a:ext uri="{FF2B5EF4-FFF2-40B4-BE49-F238E27FC236}">
                    <a16:creationId xmlns="" xmlns:a16="http://schemas.microsoft.com/office/drawing/2014/main" id="{C0E50A3E-8EAA-43E2-B53D-5CFEC687DEBB}"/>
                  </a:ext>
                </a:extLst>
              </p:cNvPr>
              <p:cNvSpPr>
                <a:spLocks/>
              </p:cNvSpPr>
              <p:nvPr/>
            </p:nvSpPr>
            <p:spPr bwMode="black">
              <a:xfrm>
                <a:off x="329220" y="2300106"/>
                <a:ext cx="128499" cy="200512"/>
              </a:xfrm>
              <a:custGeom>
                <a:avLst/>
                <a:gdLst>
                  <a:gd name="T0" fmla="*/ 0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7 w 21"/>
                  <a:gd name="T19" fmla="*/ 39 h 39"/>
                  <a:gd name="T20" fmla="*/ 7 w 21"/>
                  <a:gd name="T21" fmla="*/ 39 h 39"/>
                  <a:gd name="T22" fmla="*/ 10 w 21"/>
                  <a:gd name="T23" fmla="*/ 37 h 39"/>
                  <a:gd name="T24" fmla="*/ 10 w 21"/>
                  <a:gd name="T25" fmla="*/ 20 h 39"/>
                  <a:gd name="T26" fmla="*/ 11 w 21"/>
                  <a:gd name="T27" fmla="*/ 20 h 39"/>
                  <a:gd name="T28" fmla="*/ 11 w 21"/>
                  <a:gd name="T29" fmla="*/ 37 h 39"/>
                  <a:gd name="T30" fmla="*/ 13 w 21"/>
                  <a:gd name="T31" fmla="*/ 39 h 39"/>
                  <a:gd name="T32" fmla="*/ 13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0 w 21"/>
                  <a:gd name="T53" fmla="*/ 12 h 39"/>
                  <a:gd name="T54" fmla="*/ 18 w 21"/>
                  <a:gd name="T55" fmla="*/ 2 h 39"/>
                  <a:gd name="T56" fmla="*/ 14 w 21"/>
                  <a:gd name="T57" fmla="*/ 0 h 39"/>
                  <a:gd name="T58" fmla="*/ 10 w 21"/>
                  <a:gd name="T59" fmla="*/ 0 h 39"/>
                  <a:gd name="T60" fmla="*/ 6 w 21"/>
                  <a:gd name="T61" fmla="*/ 0 h 39"/>
                  <a:gd name="T62" fmla="*/ 3 w 21"/>
                  <a:gd name="T63" fmla="*/ 2 h 39"/>
                  <a:gd name="T64" fmla="*/ 0 w 21"/>
                  <a:gd name="T65" fmla="*/ 12 h 39"/>
                  <a:gd name="T66" fmla="*/ 0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0" y="18"/>
                    </a:moveTo>
                    <a:cubicBezTo>
                      <a:pt x="1" y="19"/>
                      <a:pt x="1" y="20"/>
                      <a:pt x="2" y="20"/>
                    </a:cubicBezTo>
                    <a:cubicBezTo>
                      <a:pt x="3" y="20"/>
                      <a:pt x="4" y="19"/>
                      <a:pt x="4" y="18"/>
                    </a:cubicBezTo>
                    <a:cubicBezTo>
                      <a:pt x="4" y="18"/>
                      <a:pt x="3" y="15"/>
                      <a:pt x="4" y="12"/>
                    </a:cubicBezTo>
                    <a:cubicBezTo>
                      <a:pt x="4" y="9"/>
                      <a:pt x="4"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9" y="20"/>
                    </a:cubicBezTo>
                    <a:cubicBezTo>
                      <a:pt x="20" y="20"/>
                      <a:pt x="20" y="19"/>
                      <a:pt x="20" y="18"/>
                    </a:cubicBezTo>
                    <a:cubicBezTo>
                      <a:pt x="20" y="18"/>
                      <a:pt x="21" y="14"/>
                      <a:pt x="20" y="12"/>
                    </a:cubicBezTo>
                    <a:cubicBezTo>
                      <a:pt x="20" y="4"/>
                      <a:pt x="18" y="2"/>
                      <a:pt x="18" y="2"/>
                    </a:cubicBezTo>
                    <a:cubicBezTo>
                      <a:pt x="17" y="1"/>
                      <a:pt x="15" y="1"/>
                      <a:pt x="14" y="0"/>
                    </a:cubicBezTo>
                    <a:cubicBezTo>
                      <a:pt x="14" y="0"/>
                      <a:pt x="11" y="0"/>
                      <a:pt x="10" y="0"/>
                    </a:cubicBezTo>
                    <a:cubicBezTo>
                      <a:pt x="9" y="0"/>
                      <a:pt x="7" y="0"/>
                      <a:pt x="6" y="0"/>
                    </a:cubicBezTo>
                    <a:cubicBezTo>
                      <a:pt x="5" y="1"/>
                      <a:pt x="4" y="1"/>
                      <a:pt x="3" y="2"/>
                    </a:cubicBezTo>
                    <a:cubicBezTo>
                      <a:pt x="2" y="2"/>
                      <a:pt x="1" y="4"/>
                      <a:pt x="0" y="12"/>
                    </a:cubicBezTo>
                    <a:cubicBezTo>
                      <a:pt x="0" y="14"/>
                      <a:pt x="0" y="18"/>
                      <a:pt x="0" y="18"/>
                    </a:cubicBezTo>
                  </a:path>
                </a:pathLst>
              </a:custGeom>
              <a:solidFill>
                <a:srgbClr val="C0504D"/>
              </a:solidFill>
              <a:ln>
                <a:noFill/>
              </a:ln>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60" name="Oval 16">
                <a:extLst>
                  <a:ext uri="{FF2B5EF4-FFF2-40B4-BE49-F238E27FC236}">
                    <a16:creationId xmlns="" xmlns:a16="http://schemas.microsoft.com/office/drawing/2014/main" id="{E7D1A3D8-D5BA-4779-A780-361700E46E86}"/>
                  </a:ext>
                </a:extLst>
              </p:cNvPr>
              <p:cNvSpPr>
                <a:spLocks noChangeArrowheads="1"/>
              </p:cNvSpPr>
              <p:nvPr/>
            </p:nvSpPr>
            <p:spPr bwMode="black">
              <a:xfrm>
                <a:off x="360983" y="2244206"/>
                <a:ext cx="60640" cy="51039"/>
              </a:xfrm>
              <a:prstGeom prst="ellipse">
                <a:avLst/>
              </a:prstGeom>
              <a:solidFill>
                <a:srgbClr val="C0504D"/>
              </a:solidFill>
              <a:ln>
                <a:noFill/>
              </a:ln>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256" name="组合 255">
              <a:extLst>
                <a:ext uri="{FF2B5EF4-FFF2-40B4-BE49-F238E27FC236}">
                  <a16:creationId xmlns="" xmlns:a16="http://schemas.microsoft.com/office/drawing/2014/main" id="{07771919-29BA-4F84-A108-95F68658FD60}"/>
                </a:ext>
              </a:extLst>
            </p:cNvPr>
            <p:cNvGrpSpPr/>
            <p:nvPr/>
          </p:nvGrpSpPr>
          <p:grpSpPr bwMode="black">
            <a:xfrm>
              <a:off x="2643236" y="5419062"/>
              <a:ext cx="118198" cy="256412"/>
              <a:chOff x="329220" y="2244206"/>
              <a:chExt cx="128499" cy="256412"/>
            </a:xfrm>
          </p:grpSpPr>
          <p:sp>
            <p:nvSpPr>
              <p:cNvPr id="257" name="Freeform 15">
                <a:extLst>
                  <a:ext uri="{FF2B5EF4-FFF2-40B4-BE49-F238E27FC236}">
                    <a16:creationId xmlns="" xmlns:a16="http://schemas.microsoft.com/office/drawing/2014/main" id="{C0E50A3E-8EAA-43E2-B53D-5CFEC687DEBB}"/>
                  </a:ext>
                </a:extLst>
              </p:cNvPr>
              <p:cNvSpPr>
                <a:spLocks/>
              </p:cNvSpPr>
              <p:nvPr/>
            </p:nvSpPr>
            <p:spPr bwMode="black">
              <a:xfrm>
                <a:off x="329220" y="2300106"/>
                <a:ext cx="128499" cy="200512"/>
              </a:xfrm>
              <a:custGeom>
                <a:avLst/>
                <a:gdLst>
                  <a:gd name="T0" fmla="*/ 0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7 w 21"/>
                  <a:gd name="T19" fmla="*/ 39 h 39"/>
                  <a:gd name="T20" fmla="*/ 7 w 21"/>
                  <a:gd name="T21" fmla="*/ 39 h 39"/>
                  <a:gd name="T22" fmla="*/ 10 w 21"/>
                  <a:gd name="T23" fmla="*/ 37 h 39"/>
                  <a:gd name="T24" fmla="*/ 10 w 21"/>
                  <a:gd name="T25" fmla="*/ 20 h 39"/>
                  <a:gd name="T26" fmla="*/ 11 w 21"/>
                  <a:gd name="T27" fmla="*/ 20 h 39"/>
                  <a:gd name="T28" fmla="*/ 11 w 21"/>
                  <a:gd name="T29" fmla="*/ 37 h 39"/>
                  <a:gd name="T30" fmla="*/ 13 w 21"/>
                  <a:gd name="T31" fmla="*/ 39 h 39"/>
                  <a:gd name="T32" fmla="*/ 13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0 w 21"/>
                  <a:gd name="T53" fmla="*/ 12 h 39"/>
                  <a:gd name="T54" fmla="*/ 18 w 21"/>
                  <a:gd name="T55" fmla="*/ 2 h 39"/>
                  <a:gd name="T56" fmla="*/ 14 w 21"/>
                  <a:gd name="T57" fmla="*/ 0 h 39"/>
                  <a:gd name="T58" fmla="*/ 10 w 21"/>
                  <a:gd name="T59" fmla="*/ 0 h 39"/>
                  <a:gd name="T60" fmla="*/ 6 w 21"/>
                  <a:gd name="T61" fmla="*/ 0 h 39"/>
                  <a:gd name="T62" fmla="*/ 3 w 21"/>
                  <a:gd name="T63" fmla="*/ 2 h 39"/>
                  <a:gd name="T64" fmla="*/ 0 w 21"/>
                  <a:gd name="T65" fmla="*/ 12 h 39"/>
                  <a:gd name="T66" fmla="*/ 0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0" y="18"/>
                    </a:moveTo>
                    <a:cubicBezTo>
                      <a:pt x="1" y="19"/>
                      <a:pt x="1" y="20"/>
                      <a:pt x="2" y="20"/>
                    </a:cubicBezTo>
                    <a:cubicBezTo>
                      <a:pt x="3" y="20"/>
                      <a:pt x="4" y="19"/>
                      <a:pt x="4" y="18"/>
                    </a:cubicBezTo>
                    <a:cubicBezTo>
                      <a:pt x="4" y="18"/>
                      <a:pt x="3" y="15"/>
                      <a:pt x="4" y="12"/>
                    </a:cubicBezTo>
                    <a:cubicBezTo>
                      <a:pt x="4" y="9"/>
                      <a:pt x="4"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9" y="20"/>
                    </a:cubicBezTo>
                    <a:cubicBezTo>
                      <a:pt x="20" y="20"/>
                      <a:pt x="20" y="19"/>
                      <a:pt x="20" y="18"/>
                    </a:cubicBezTo>
                    <a:cubicBezTo>
                      <a:pt x="20" y="18"/>
                      <a:pt x="21" y="14"/>
                      <a:pt x="20" y="12"/>
                    </a:cubicBezTo>
                    <a:cubicBezTo>
                      <a:pt x="20" y="4"/>
                      <a:pt x="18" y="2"/>
                      <a:pt x="18" y="2"/>
                    </a:cubicBezTo>
                    <a:cubicBezTo>
                      <a:pt x="17" y="1"/>
                      <a:pt x="15" y="1"/>
                      <a:pt x="14" y="0"/>
                    </a:cubicBezTo>
                    <a:cubicBezTo>
                      <a:pt x="14" y="0"/>
                      <a:pt x="11" y="0"/>
                      <a:pt x="10" y="0"/>
                    </a:cubicBezTo>
                    <a:cubicBezTo>
                      <a:pt x="9" y="0"/>
                      <a:pt x="7" y="0"/>
                      <a:pt x="6" y="0"/>
                    </a:cubicBezTo>
                    <a:cubicBezTo>
                      <a:pt x="5" y="1"/>
                      <a:pt x="4" y="1"/>
                      <a:pt x="3" y="2"/>
                    </a:cubicBezTo>
                    <a:cubicBezTo>
                      <a:pt x="2" y="2"/>
                      <a:pt x="1" y="4"/>
                      <a:pt x="0" y="12"/>
                    </a:cubicBezTo>
                    <a:cubicBezTo>
                      <a:pt x="0" y="14"/>
                      <a:pt x="0" y="18"/>
                      <a:pt x="0" y="18"/>
                    </a:cubicBezTo>
                  </a:path>
                </a:pathLst>
              </a:custGeom>
              <a:solidFill>
                <a:srgbClr val="C0504D"/>
              </a:solidFill>
              <a:ln>
                <a:noFill/>
              </a:ln>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58" name="Oval 16">
                <a:extLst>
                  <a:ext uri="{FF2B5EF4-FFF2-40B4-BE49-F238E27FC236}">
                    <a16:creationId xmlns="" xmlns:a16="http://schemas.microsoft.com/office/drawing/2014/main" id="{E7D1A3D8-D5BA-4779-A780-361700E46E86}"/>
                  </a:ext>
                </a:extLst>
              </p:cNvPr>
              <p:cNvSpPr>
                <a:spLocks noChangeArrowheads="1"/>
              </p:cNvSpPr>
              <p:nvPr/>
            </p:nvSpPr>
            <p:spPr bwMode="black">
              <a:xfrm>
                <a:off x="360983" y="2244206"/>
                <a:ext cx="60640" cy="51039"/>
              </a:xfrm>
              <a:prstGeom prst="ellipse">
                <a:avLst/>
              </a:prstGeom>
              <a:solidFill>
                <a:srgbClr val="C0504D"/>
              </a:solidFill>
              <a:ln>
                <a:noFill/>
              </a:ln>
              <a:extLst/>
            </p:spPr>
            <p:txBody>
              <a:bodyPr vert="horz" wrap="square" lIns="91419" tIns="45709" rIns="91419" bIns="45709" numCol="1" anchor="t" anchorCtr="0" compatLnSpc="1">
                <a:prstTxWarp prst="textNoShape">
                  <a:avLst/>
                </a:prstTxWarp>
              </a:bodyPr>
              <a:lstStyle/>
              <a:p>
                <a:pPr defTabSz="1219028" fontAlgn="ctr">
                  <a:spcBef>
                    <a:spcPct val="0"/>
                  </a:spcBef>
                  <a:spcAft>
                    <a:spcPct val="0"/>
                  </a:spcAft>
                  <a:defRPr/>
                </a:pPr>
                <a:endParaRPr lang="en-US" altLang="zh-CN" sz="5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sp>
        <p:nvSpPr>
          <p:cNvPr id="269" name="燕尾形 268"/>
          <p:cNvSpPr/>
          <p:nvPr/>
        </p:nvSpPr>
        <p:spPr bwMode="gray">
          <a:xfrm>
            <a:off x="8322258" y="86139"/>
            <a:ext cx="1188000" cy="216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Visualization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0" name="燕尾形 269"/>
          <p:cNvSpPr/>
          <p:nvPr/>
        </p:nvSpPr>
        <p:spPr bwMode="gray">
          <a:xfrm>
            <a:off x="10561088" y="86139"/>
            <a:ext cx="1188000"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Optimization</a:t>
            </a:r>
            <a:endParaRPr lang="en-US" sz="1200" dirty="0">
              <a:latin typeface="Huawei Sans" panose="020C0503030203020204" pitchFamily="34" charset="0"/>
            </a:endParaRPr>
          </a:p>
        </p:txBody>
      </p:sp>
      <p:sp>
        <p:nvSpPr>
          <p:cNvPr id="271" name="燕尾形 270"/>
          <p:cNvSpPr/>
          <p:nvPr/>
        </p:nvSpPr>
        <p:spPr bwMode="gray">
          <a:xfrm>
            <a:off x="9441673" y="86139"/>
            <a:ext cx="1188000" cy="216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chemeClr val="bg1"/>
                </a:solidFill>
                <a:latin typeface="Huawei Sans" panose="020C0503030203020204" pitchFamily="34" charset="0"/>
              </a:rPr>
              <a:t>Analysis</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2" name="五边形 271"/>
          <p:cNvSpPr/>
          <p:nvPr/>
        </p:nvSpPr>
        <p:spPr bwMode="gray">
          <a:xfrm>
            <a:off x="7202843" y="86139"/>
            <a:ext cx="1188000" cy="216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Telemetry</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332495124"/>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Fault Inference</a:t>
            </a:r>
            <a:endParaRPr lang="en-US" altLang="zh-CN" dirty="0">
              <a:sym typeface="Huawei Sans" panose="020C0503030203020204" pitchFamily="34" charset="0"/>
            </a:endParaRPr>
          </a:p>
        </p:txBody>
      </p:sp>
      <p:sp>
        <p:nvSpPr>
          <p:cNvPr id="3" name="圆角矩形 2"/>
          <p:cNvSpPr/>
          <p:nvPr/>
        </p:nvSpPr>
        <p:spPr bwMode="gray">
          <a:xfrm>
            <a:off x="950147" y="4600692"/>
            <a:ext cx="2755652" cy="785294"/>
          </a:xfrm>
          <a:prstGeom prst="roundRect">
            <a:avLst>
              <a:gd name="adj" fmla="val 5863"/>
            </a:avLst>
          </a:prstGeom>
          <a:solidFill>
            <a:srgbClr val="ED6D00"/>
          </a:solidFill>
          <a:ln w="12700" cap="flat" cmpd="sng" algn="ctr">
            <a:noFill/>
            <a:prstDash val="solid"/>
            <a:miter lim="800000"/>
          </a:ln>
          <a:effectLst/>
        </p:spPr>
        <p:txBody>
          <a:bodyPr rtlCol="0" anchor="ct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srgbClr val="666666"/>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 name="圆角矩形 3"/>
          <p:cNvSpPr/>
          <p:nvPr/>
        </p:nvSpPr>
        <p:spPr bwMode="gray">
          <a:xfrm>
            <a:off x="950147" y="3636537"/>
            <a:ext cx="2755652" cy="785294"/>
          </a:xfrm>
          <a:prstGeom prst="roundRect">
            <a:avLst>
              <a:gd name="adj" fmla="val 5863"/>
            </a:avLst>
          </a:prstGeom>
          <a:solidFill>
            <a:srgbClr val="30B5C5"/>
          </a:solidFill>
          <a:ln w="12700" cap="flat" cmpd="sng" algn="ctr">
            <a:noFill/>
            <a:prstDash val="solid"/>
            <a:miter lim="800000"/>
          </a:ln>
          <a:effectLst/>
        </p:spPr>
        <p:txBody>
          <a:bodyPr rtlCol="0" anchor="ct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srgbClr val="666666"/>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 name="圆角矩形 4"/>
          <p:cNvSpPr/>
          <p:nvPr/>
        </p:nvSpPr>
        <p:spPr bwMode="gray">
          <a:xfrm>
            <a:off x="4293639" y="1449313"/>
            <a:ext cx="3053866" cy="4414206"/>
          </a:xfrm>
          <a:prstGeom prst="roundRect">
            <a:avLst>
              <a:gd name="adj" fmla="val 4267"/>
            </a:avLst>
          </a:prstGeom>
          <a:solidFill>
            <a:schemeClr val="bg1">
              <a:lumMod val="95000"/>
            </a:schemeClr>
          </a:solidFill>
          <a:ln w="12700" cap="flat" cmpd="sng" algn="ctr">
            <a:noFill/>
            <a:prstDash val="solid"/>
            <a:miter lim="800000"/>
          </a:ln>
          <a:effectLst/>
        </p:spPr>
        <p:txBody>
          <a:bodyPr rtlCol="0" anchor="ct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srgbClr val="666666"/>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 name="圆角矩形 5"/>
          <p:cNvSpPr/>
          <p:nvPr/>
        </p:nvSpPr>
        <p:spPr bwMode="gray">
          <a:xfrm>
            <a:off x="4492227" y="3454151"/>
            <a:ext cx="2690366" cy="2064470"/>
          </a:xfrm>
          <a:prstGeom prst="roundRect">
            <a:avLst>
              <a:gd name="adj" fmla="val 2798"/>
            </a:avLst>
          </a:prstGeom>
          <a:noFill/>
          <a:ln w="28575" cap="flat" cmpd="sng" algn="ctr">
            <a:solidFill>
              <a:srgbClr val="EC7061"/>
            </a:solidFill>
            <a:prstDash val="solid"/>
            <a:miter lim="800000"/>
          </a:ln>
          <a:effectLst/>
        </p:spPr>
        <p:txBody>
          <a:bodyPr rtlCol="0" anchor="ct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srgbClr val="666666"/>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7" name="组合 6">
            <a:extLst>
              <a:ext uri="{FF2B5EF4-FFF2-40B4-BE49-F238E27FC236}">
                <a16:creationId xmlns="" xmlns:a16="http://schemas.microsoft.com/office/drawing/2014/main" id="{18BAD502-4EC5-4653-802D-0538217FF216}"/>
              </a:ext>
            </a:extLst>
          </p:cNvPr>
          <p:cNvGrpSpPr/>
          <p:nvPr/>
        </p:nvGrpSpPr>
        <p:grpSpPr bwMode="gray">
          <a:xfrm>
            <a:off x="4712954" y="4404911"/>
            <a:ext cx="387308" cy="387435"/>
            <a:chOff x="12694528" y="4148711"/>
            <a:chExt cx="845459" cy="845472"/>
          </a:xfrm>
        </p:grpSpPr>
        <p:sp>
          <p:nvSpPr>
            <p:cNvPr id="8" name="椭圆 7">
              <a:extLst>
                <a:ext uri="{FF2B5EF4-FFF2-40B4-BE49-F238E27FC236}">
                  <a16:creationId xmlns="" xmlns:a16="http://schemas.microsoft.com/office/drawing/2014/main" id="{0525A635-9D86-47C8-8C97-4E737DFA7851}"/>
                </a:ext>
              </a:extLst>
            </p:cNvPr>
            <p:cNvSpPr/>
            <p:nvPr/>
          </p:nvSpPr>
          <p:spPr bwMode="gray">
            <a:xfrm flipH="1">
              <a:off x="12694528" y="4148711"/>
              <a:ext cx="845459" cy="845472"/>
            </a:xfrm>
            <a:prstGeom prst="ellipse">
              <a:avLst/>
            </a:prstGeom>
            <a:solidFill>
              <a:srgbClr val="EC7061"/>
            </a:solidFill>
            <a:ln w="25400" cap="flat" cmpd="sng" algn="ctr">
              <a:noFill/>
              <a:prstDash val="solid"/>
            </a:ln>
            <a:effectLst/>
          </p:spPr>
          <p:txBody>
            <a:bodyPr rtlCol="0" anchor="ctr"/>
            <a:lstStyle/>
            <a:p>
              <a:pPr algn="ctr" defTabSz="386703" fontAlgn="ctr">
                <a:spcBef>
                  <a:spcPts val="0"/>
                </a:spcBef>
                <a:spcAft>
                  <a:spcPts val="0"/>
                </a:spcAft>
                <a:defRPr/>
              </a:pPr>
              <a:endParaRPr lang="en-US" altLang="zh-CN" sz="10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 name="Freeform 10">
              <a:extLst>
                <a:ext uri="{FF2B5EF4-FFF2-40B4-BE49-F238E27FC236}">
                  <a16:creationId xmlns="" xmlns:a16="http://schemas.microsoft.com/office/drawing/2014/main" id="{1C237055-E3A2-43D3-B827-C5300F3C973B}"/>
                </a:ext>
              </a:extLst>
            </p:cNvPr>
            <p:cNvSpPr>
              <a:spLocks noEditPoints="1"/>
            </p:cNvSpPr>
            <p:nvPr/>
          </p:nvSpPr>
          <p:spPr bwMode="gray">
            <a:xfrm flipH="1">
              <a:off x="12873185" y="4272463"/>
              <a:ext cx="488144" cy="551151"/>
            </a:xfrm>
            <a:custGeom>
              <a:avLst/>
              <a:gdLst>
                <a:gd name="T0" fmla="*/ 978 w 1066"/>
                <a:gd name="T1" fmla="*/ 1204 h 1204"/>
                <a:gd name="T2" fmla="*/ 448 w 1066"/>
                <a:gd name="T3" fmla="*/ 1204 h 1204"/>
                <a:gd name="T4" fmla="*/ 422 w 1066"/>
                <a:gd name="T5" fmla="*/ 1061 h 1204"/>
                <a:gd name="T6" fmla="*/ 398 w 1066"/>
                <a:gd name="T7" fmla="*/ 1040 h 1204"/>
                <a:gd name="T8" fmla="*/ 189 w 1066"/>
                <a:gd name="T9" fmla="*/ 1041 h 1204"/>
                <a:gd name="T10" fmla="*/ 146 w 1066"/>
                <a:gd name="T11" fmla="*/ 1002 h 1204"/>
                <a:gd name="T12" fmla="*/ 150 w 1066"/>
                <a:gd name="T13" fmla="*/ 928 h 1204"/>
                <a:gd name="T14" fmla="*/ 154 w 1066"/>
                <a:gd name="T15" fmla="*/ 857 h 1204"/>
                <a:gd name="T16" fmla="*/ 124 w 1066"/>
                <a:gd name="T17" fmla="*/ 846 h 1204"/>
                <a:gd name="T18" fmla="*/ 112 w 1066"/>
                <a:gd name="T19" fmla="*/ 824 h 1204"/>
                <a:gd name="T20" fmla="*/ 94 w 1066"/>
                <a:gd name="T21" fmla="*/ 721 h 1204"/>
                <a:gd name="T22" fmla="*/ 81 w 1066"/>
                <a:gd name="T23" fmla="*/ 713 h 1204"/>
                <a:gd name="T24" fmla="*/ 30 w 1066"/>
                <a:gd name="T25" fmla="*/ 703 h 1204"/>
                <a:gd name="T26" fmla="*/ 20 w 1066"/>
                <a:gd name="T27" fmla="*/ 663 h 1204"/>
                <a:gd name="T28" fmla="*/ 79 w 1066"/>
                <a:gd name="T29" fmla="*/ 605 h 1204"/>
                <a:gd name="T30" fmla="*/ 112 w 1066"/>
                <a:gd name="T31" fmla="*/ 487 h 1204"/>
                <a:gd name="T32" fmla="*/ 244 w 1066"/>
                <a:gd name="T33" fmla="*/ 134 h 1204"/>
                <a:gd name="T34" fmla="*/ 614 w 1066"/>
                <a:gd name="T35" fmla="*/ 8 h 1204"/>
                <a:gd name="T36" fmla="*/ 999 w 1066"/>
                <a:gd name="T37" fmla="*/ 217 h 1204"/>
                <a:gd name="T38" fmla="*/ 1061 w 1066"/>
                <a:gd name="T39" fmla="*/ 438 h 1204"/>
                <a:gd name="T40" fmla="*/ 942 w 1066"/>
                <a:gd name="T41" fmla="*/ 800 h 1204"/>
                <a:gd name="T42" fmla="*/ 931 w 1066"/>
                <a:gd name="T43" fmla="*/ 852 h 1204"/>
                <a:gd name="T44" fmla="*/ 977 w 1066"/>
                <a:gd name="T45" fmla="*/ 1186 h 1204"/>
                <a:gd name="T46" fmla="*/ 978 w 1066"/>
                <a:gd name="T47" fmla="*/ 1204 h 1204"/>
                <a:gd name="T48" fmla="*/ 596 w 1066"/>
                <a:gd name="T49" fmla="*/ 502 h 1204"/>
                <a:gd name="T50" fmla="*/ 724 w 1066"/>
                <a:gd name="T51" fmla="*/ 575 h 1204"/>
                <a:gd name="T52" fmla="*/ 733 w 1066"/>
                <a:gd name="T53" fmla="*/ 592 h 1204"/>
                <a:gd name="T54" fmla="*/ 770 w 1066"/>
                <a:gd name="T55" fmla="*/ 640 h 1204"/>
                <a:gd name="T56" fmla="*/ 821 w 1066"/>
                <a:gd name="T57" fmla="*/ 618 h 1204"/>
                <a:gd name="T58" fmla="*/ 815 w 1066"/>
                <a:gd name="T59" fmla="*/ 560 h 1204"/>
                <a:gd name="T60" fmla="*/ 757 w 1066"/>
                <a:gd name="T61" fmla="*/ 553 h 1204"/>
                <a:gd name="T62" fmla="*/ 741 w 1066"/>
                <a:gd name="T63" fmla="*/ 555 h 1204"/>
                <a:gd name="T64" fmla="*/ 615 w 1066"/>
                <a:gd name="T65" fmla="*/ 484 h 1204"/>
                <a:gd name="T66" fmla="*/ 627 w 1066"/>
                <a:gd name="T67" fmla="*/ 350 h 1204"/>
                <a:gd name="T68" fmla="*/ 630 w 1066"/>
                <a:gd name="T69" fmla="*/ 338 h 1204"/>
                <a:gd name="T70" fmla="*/ 694 w 1066"/>
                <a:gd name="T71" fmla="*/ 300 h 1204"/>
                <a:gd name="T72" fmla="*/ 710 w 1066"/>
                <a:gd name="T73" fmla="*/ 321 h 1204"/>
                <a:gd name="T74" fmla="*/ 834 w 1066"/>
                <a:gd name="T75" fmla="*/ 339 h 1204"/>
                <a:gd name="T76" fmla="*/ 870 w 1066"/>
                <a:gd name="T77" fmla="*/ 217 h 1204"/>
                <a:gd name="T78" fmla="*/ 759 w 1066"/>
                <a:gd name="T79" fmla="*/ 160 h 1204"/>
                <a:gd name="T80" fmla="*/ 682 w 1066"/>
                <a:gd name="T81" fmla="*/ 261 h 1204"/>
                <a:gd name="T82" fmla="*/ 674 w 1066"/>
                <a:gd name="T83" fmla="*/ 278 h 1204"/>
                <a:gd name="T84" fmla="*/ 609 w 1066"/>
                <a:gd name="T85" fmla="*/ 317 h 1204"/>
                <a:gd name="T86" fmla="*/ 394 w 1066"/>
                <a:gd name="T87" fmla="*/ 292 h 1204"/>
                <a:gd name="T88" fmla="*/ 378 w 1066"/>
                <a:gd name="T89" fmla="*/ 494 h 1204"/>
                <a:gd name="T90" fmla="*/ 596 w 1066"/>
                <a:gd name="T91" fmla="*/ 502 h 1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66" h="1204">
                  <a:moveTo>
                    <a:pt x="978" y="1204"/>
                  </a:moveTo>
                  <a:cubicBezTo>
                    <a:pt x="801" y="1204"/>
                    <a:pt x="625" y="1204"/>
                    <a:pt x="448" y="1204"/>
                  </a:cubicBezTo>
                  <a:cubicBezTo>
                    <a:pt x="439" y="1156"/>
                    <a:pt x="430" y="1109"/>
                    <a:pt x="422" y="1061"/>
                  </a:cubicBezTo>
                  <a:cubicBezTo>
                    <a:pt x="420" y="1046"/>
                    <a:pt x="415" y="1040"/>
                    <a:pt x="398" y="1040"/>
                  </a:cubicBezTo>
                  <a:cubicBezTo>
                    <a:pt x="329" y="1041"/>
                    <a:pt x="259" y="1041"/>
                    <a:pt x="189" y="1041"/>
                  </a:cubicBezTo>
                  <a:cubicBezTo>
                    <a:pt x="162" y="1041"/>
                    <a:pt x="147" y="1030"/>
                    <a:pt x="146" y="1002"/>
                  </a:cubicBezTo>
                  <a:cubicBezTo>
                    <a:pt x="145" y="978"/>
                    <a:pt x="148" y="953"/>
                    <a:pt x="150" y="928"/>
                  </a:cubicBezTo>
                  <a:cubicBezTo>
                    <a:pt x="103" y="894"/>
                    <a:pt x="103" y="889"/>
                    <a:pt x="154" y="857"/>
                  </a:cubicBezTo>
                  <a:cubicBezTo>
                    <a:pt x="145" y="854"/>
                    <a:pt x="133" y="852"/>
                    <a:pt x="124" y="846"/>
                  </a:cubicBezTo>
                  <a:cubicBezTo>
                    <a:pt x="118" y="842"/>
                    <a:pt x="111" y="831"/>
                    <a:pt x="112" y="824"/>
                  </a:cubicBezTo>
                  <a:cubicBezTo>
                    <a:pt x="118" y="787"/>
                    <a:pt x="102" y="755"/>
                    <a:pt x="94" y="721"/>
                  </a:cubicBezTo>
                  <a:cubicBezTo>
                    <a:pt x="93" y="717"/>
                    <a:pt x="86" y="714"/>
                    <a:pt x="81" y="713"/>
                  </a:cubicBezTo>
                  <a:cubicBezTo>
                    <a:pt x="64" y="709"/>
                    <a:pt x="46" y="708"/>
                    <a:pt x="30" y="703"/>
                  </a:cubicBezTo>
                  <a:cubicBezTo>
                    <a:pt x="2" y="695"/>
                    <a:pt x="0" y="682"/>
                    <a:pt x="20" y="663"/>
                  </a:cubicBezTo>
                  <a:cubicBezTo>
                    <a:pt x="40" y="644"/>
                    <a:pt x="60" y="625"/>
                    <a:pt x="79" y="605"/>
                  </a:cubicBezTo>
                  <a:cubicBezTo>
                    <a:pt x="111" y="572"/>
                    <a:pt x="120" y="532"/>
                    <a:pt x="112" y="487"/>
                  </a:cubicBezTo>
                  <a:cubicBezTo>
                    <a:pt x="87" y="344"/>
                    <a:pt x="133" y="227"/>
                    <a:pt x="244" y="134"/>
                  </a:cubicBezTo>
                  <a:cubicBezTo>
                    <a:pt x="351" y="43"/>
                    <a:pt x="474" y="0"/>
                    <a:pt x="614" y="8"/>
                  </a:cubicBezTo>
                  <a:cubicBezTo>
                    <a:pt x="774" y="17"/>
                    <a:pt x="907" y="81"/>
                    <a:pt x="999" y="217"/>
                  </a:cubicBezTo>
                  <a:cubicBezTo>
                    <a:pt x="1044" y="283"/>
                    <a:pt x="1066" y="358"/>
                    <a:pt x="1061" y="438"/>
                  </a:cubicBezTo>
                  <a:cubicBezTo>
                    <a:pt x="1053" y="569"/>
                    <a:pt x="1020" y="692"/>
                    <a:pt x="942" y="800"/>
                  </a:cubicBezTo>
                  <a:cubicBezTo>
                    <a:pt x="930" y="817"/>
                    <a:pt x="928" y="833"/>
                    <a:pt x="931" y="852"/>
                  </a:cubicBezTo>
                  <a:cubicBezTo>
                    <a:pt x="946" y="963"/>
                    <a:pt x="962" y="1075"/>
                    <a:pt x="977" y="1186"/>
                  </a:cubicBezTo>
                  <a:cubicBezTo>
                    <a:pt x="978" y="1191"/>
                    <a:pt x="978" y="1197"/>
                    <a:pt x="978" y="1204"/>
                  </a:cubicBezTo>
                  <a:close/>
                  <a:moveTo>
                    <a:pt x="596" y="502"/>
                  </a:moveTo>
                  <a:cubicBezTo>
                    <a:pt x="639" y="527"/>
                    <a:pt x="682" y="550"/>
                    <a:pt x="724" y="575"/>
                  </a:cubicBezTo>
                  <a:cubicBezTo>
                    <a:pt x="728" y="578"/>
                    <a:pt x="732" y="586"/>
                    <a:pt x="733" y="592"/>
                  </a:cubicBezTo>
                  <a:cubicBezTo>
                    <a:pt x="734" y="617"/>
                    <a:pt x="747" y="634"/>
                    <a:pt x="770" y="640"/>
                  </a:cubicBezTo>
                  <a:cubicBezTo>
                    <a:pt x="789" y="645"/>
                    <a:pt x="811" y="635"/>
                    <a:pt x="821" y="618"/>
                  </a:cubicBezTo>
                  <a:cubicBezTo>
                    <a:pt x="832" y="600"/>
                    <a:pt x="829" y="576"/>
                    <a:pt x="815" y="560"/>
                  </a:cubicBezTo>
                  <a:cubicBezTo>
                    <a:pt x="799" y="544"/>
                    <a:pt x="780" y="541"/>
                    <a:pt x="757" y="553"/>
                  </a:cubicBezTo>
                  <a:cubicBezTo>
                    <a:pt x="752" y="555"/>
                    <a:pt x="744" y="558"/>
                    <a:pt x="741" y="555"/>
                  </a:cubicBezTo>
                  <a:cubicBezTo>
                    <a:pt x="698" y="532"/>
                    <a:pt x="657" y="508"/>
                    <a:pt x="615" y="484"/>
                  </a:cubicBezTo>
                  <a:cubicBezTo>
                    <a:pt x="643" y="424"/>
                    <a:pt x="643" y="414"/>
                    <a:pt x="627" y="350"/>
                  </a:cubicBezTo>
                  <a:cubicBezTo>
                    <a:pt x="627" y="346"/>
                    <a:pt x="627" y="340"/>
                    <a:pt x="630" y="338"/>
                  </a:cubicBezTo>
                  <a:cubicBezTo>
                    <a:pt x="651" y="325"/>
                    <a:pt x="672" y="312"/>
                    <a:pt x="694" y="300"/>
                  </a:cubicBezTo>
                  <a:cubicBezTo>
                    <a:pt x="700" y="309"/>
                    <a:pt x="705" y="315"/>
                    <a:pt x="710" y="321"/>
                  </a:cubicBezTo>
                  <a:cubicBezTo>
                    <a:pt x="743" y="357"/>
                    <a:pt x="795" y="364"/>
                    <a:pt x="834" y="339"/>
                  </a:cubicBezTo>
                  <a:cubicBezTo>
                    <a:pt x="874" y="313"/>
                    <a:pt x="889" y="261"/>
                    <a:pt x="870" y="217"/>
                  </a:cubicBezTo>
                  <a:cubicBezTo>
                    <a:pt x="851" y="174"/>
                    <a:pt x="804" y="149"/>
                    <a:pt x="759" y="160"/>
                  </a:cubicBezTo>
                  <a:cubicBezTo>
                    <a:pt x="711" y="172"/>
                    <a:pt x="680" y="213"/>
                    <a:pt x="682" y="261"/>
                  </a:cubicBezTo>
                  <a:cubicBezTo>
                    <a:pt x="682" y="267"/>
                    <a:pt x="679" y="275"/>
                    <a:pt x="674" y="278"/>
                  </a:cubicBezTo>
                  <a:cubicBezTo>
                    <a:pt x="653" y="292"/>
                    <a:pt x="631" y="304"/>
                    <a:pt x="609" y="317"/>
                  </a:cubicBezTo>
                  <a:cubicBezTo>
                    <a:pt x="542" y="232"/>
                    <a:pt x="445" y="246"/>
                    <a:pt x="394" y="292"/>
                  </a:cubicBezTo>
                  <a:cubicBezTo>
                    <a:pt x="335" y="344"/>
                    <a:pt x="328" y="433"/>
                    <a:pt x="378" y="494"/>
                  </a:cubicBezTo>
                  <a:cubicBezTo>
                    <a:pt x="433" y="560"/>
                    <a:pt x="516" y="563"/>
                    <a:pt x="596" y="502"/>
                  </a:cubicBezTo>
                  <a:close/>
                </a:path>
              </a:pathLst>
            </a:custGeom>
            <a:solidFill>
              <a:srgbClr val="FFFFFF"/>
            </a:solidFill>
            <a:ln>
              <a:noFill/>
            </a:ln>
          </p:spPr>
          <p:txBody>
            <a:bodyPr vert="horz" wrap="square" lIns="19355" tIns="9677" rIns="19355" bIns="9677" numCol="1" anchor="t" anchorCtr="0" compatLnSpc="1"/>
            <a:lstStyle/>
            <a:p>
              <a:pPr defTabSz="386703" fontAlgn="ctr">
                <a:spcBef>
                  <a:spcPts val="0"/>
                </a:spcBef>
                <a:spcAft>
                  <a:spcPts val="0"/>
                </a:spcAft>
                <a:defRPr/>
              </a:pPr>
              <a:endParaRPr lang="en-US" altLang="zh-CN" sz="10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10" name="左中括号 9"/>
          <p:cNvSpPr/>
          <p:nvPr/>
        </p:nvSpPr>
        <p:spPr bwMode="gray">
          <a:xfrm>
            <a:off x="5323949" y="4177993"/>
            <a:ext cx="466475" cy="833906"/>
          </a:xfrm>
          <a:prstGeom prst="leftBracket">
            <a:avLst>
              <a:gd name="adj" fmla="val 42124"/>
            </a:avLst>
          </a:prstGeom>
          <a:noFill/>
          <a:ln w="19050" cap="flat" cmpd="sng" algn="ctr">
            <a:solidFill>
              <a:srgbClr val="EC7061"/>
            </a:solidFill>
            <a:prstDash val="solid"/>
            <a:miter lim="800000"/>
          </a:ln>
          <a:effectLst/>
        </p:spPr>
        <p:txBody>
          <a:bodyPr rtlCol="0" anchor="ct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11" name="直接连接符 10"/>
          <p:cNvCxnSpPr>
            <a:stCxn id="8" idx="2"/>
            <a:endCxn id="10" idx="1"/>
          </p:cNvCxnSpPr>
          <p:nvPr/>
        </p:nvCxnSpPr>
        <p:spPr bwMode="gray">
          <a:xfrm flipV="1">
            <a:off x="5100262" y="4594946"/>
            <a:ext cx="223687" cy="3683"/>
          </a:xfrm>
          <a:prstGeom prst="line">
            <a:avLst/>
          </a:prstGeom>
          <a:noFill/>
          <a:ln w="19050" cap="flat" cmpd="sng" algn="ctr">
            <a:solidFill>
              <a:srgbClr val="EC7061"/>
            </a:solidFill>
            <a:prstDash val="solid"/>
            <a:miter lim="800000"/>
          </a:ln>
          <a:effectLst/>
        </p:spPr>
      </p:cxnSp>
      <p:sp>
        <p:nvSpPr>
          <p:cNvPr id="12" name="左中括号 11"/>
          <p:cNvSpPr/>
          <p:nvPr/>
        </p:nvSpPr>
        <p:spPr bwMode="gray">
          <a:xfrm>
            <a:off x="5780873" y="3971547"/>
            <a:ext cx="466475" cy="445519"/>
          </a:xfrm>
          <a:prstGeom prst="leftBracket">
            <a:avLst>
              <a:gd name="adj" fmla="val 36084"/>
            </a:avLst>
          </a:prstGeom>
          <a:noFill/>
          <a:ln w="19050" cap="flat" cmpd="sng" algn="ctr">
            <a:solidFill>
              <a:srgbClr val="EC7061"/>
            </a:solidFill>
            <a:prstDash val="solid"/>
            <a:miter lim="800000"/>
          </a:ln>
          <a:effectLst/>
        </p:spPr>
        <p:txBody>
          <a:bodyPr rtlCol="0" anchor="ct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 name="圆角矩形 12"/>
          <p:cNvSpPr/>
          <p:nvPr/>
        </p:nvSpPr>
        <p:spPr bwMode="gray">
          <a:xfrm>
            <a:off x="6256899" y="3854509"/>
            <a:ext cx="787742" cy="273492"/>
          </a:xfrm>
          <a:prstGeom prst="roundRect">
            <a:avLst/>
          </a:prstGeom>
          <a:noFill/>
          <a:ln w="19050" cap="flat" cmpd="sng" algn="ctr">
            <a:solidFill>
              <a:srgbClr val="EC7061"/>
            </a:solidFill>
            <a:prstDash val="solid"/>
            <a:miter lim="800000"/>
          </a:ln>
          <a:effectLst/>
        </p:spPr>
        <p:txBody>
          <a:bodyPr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200" b="0" dirty="0" smtClean="0">
                <a:solidFill>
                  <a:srgbClr val="1D1D1A"/>
                </a:solidFill>
                <a:latin typeface="Huawei Sans" panose="020C0503030203020204" pitchFamily="34" charset="0"/>
              </a:rPr>
              <a:t>Rule 1</a:t>
            </a:r>
            <a:endParaRPr kumimoji="0" lang="en-US" altLang="zh-CN" sz="12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 name="圆角矩形 13"/>
          <p:cNvSpPr/>
          <p:nvPr/>
        </p:nvSpPr>
        <p:spPr bwMode="gray">
          <a:xfrm>
            <a:off x="6257309" y="4266733"/>
            <a:ext cx="787742" cy="273492"/>
          </a:xfrm>
          <a:prstGeom prst="roundRect">
            <a:avLst/>
          </a:prstGeom>
          <a:solidFill>
            <a:srgbClr val="EC7061"/>
          </a:solidFill>
          <a:ln w="19050" cap="flat" cmpd="sng" algn="ctr">
            <a:solidFill>
              <a:srgbClr val="EC7061"/>
            </a:solidFill>
            <a:prstDash val="solid"/>
            <a:miter lim="800000"/>
          </a:ln>
          <a:effectLst/>
        </p:spPr>
        <p:txBody>
          <a:bodyPr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200" b="0" dirty="0" smtClean="0">
                <a:solidFill>
                  <a:srgbClr val="FFFFFF"/>
                </a:solidFill>
                <a:latin typeface="Huawei Sans" panose="020C0503030203020204" pitchFamily="34" charset="0"/>
              </a:rPr>
              <a:t>Rule 2</a:t>
            </a:r>
            <a:endParaRPr kumimoji="0" lang="en-US" altLang="zh-CN" sz="1200" b="0" i="0" u="none" strike="noStrike" kern="0" cap="none" spc="0" normalizeH="0" baseline="0" noProof="0" dirty="0" smtClean="0">
              <a:ln>
                <a:noFill/>
              </a:ln>
              <a:solidFill>
                <a:srgbClr val="FFFFFF"/>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 name="圆角矩形 14"/>
          <p:cNvSpPr/>
          <p:nvPr/>
        </p:nvSpPr>
        <p:spPr bwMode="gray">
          <a:xfrm>
            <a:off x="6257309" y="4648116"/>
            <a:ext cx="787742" cy="273492"/>
          </a:xfrm>
          <a:prstGeom prst="roundRect">
            <a:avLst/>
          </a:prstGeom>
          <a:noFill/>
          <a:ln w="19050" cap="flat" cmpd="sng" algn="ctr">
            <a:solidFill>
              <a:srgbClr val="EC7061"/>
            </a:solidFill>
            <a:prstDash val="solid"/>
            <a:miter lim="800000"/>
          </a:ln>
          <a:effectLst/>
        </p:spPr>
        <p:txBody>
          <a:bodyPr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200" b="0" dirty="0" smtClean="0">
                <a:solidFill>
                  <a:srgbClr val="1D1D1A"/>
                </a:solidFill>
                <a:latin typeface="Huawei Sans" panose="020C0503030203020204" pitchFamily="34" charset="0"/>
              </a:rPr>
              <a:t>Rule 3</a:t>
            </a:r>
            <a:endParaRPr kumimoji="0" lang="en-US" altLang="zh-CN" sz="12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 name="圆角矩形 15"/>
          <p:cNvSpPr/>
          <p:nvPr/>
        </p:nvSpPr>
        <p:spPr bwMode="gray">
          <a:xfrm>
            <a:off x="6257309" y="5078182"/>
            <a:ext cx="787742" cy="273492"/>
          </a:xfrm>
          <a:prstGeom prst="roundRect">
            <a:avLst/>
          </a:prstGeom>
          <a:noFill/>
          <a:ln w="19050" cap="flat" cmpd="sng" algn="ctr">
            <a:solidFill>
              <a:srgbClr val="EC7061"/>
            </a:solidFill>
            <a:prstDash val="solid"/>
            <a:miter lim="800000"/>
          </a:ln>
          <a:effectLst/>
        </p:spPr>
        <p:txBody>
          <a:bodyPr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200" b="0" dirty="0" smtClean="0">
                <a:solidFill>
                  <a:srgbClr val="1D1D1A"/>
                </a:solidFill>
                <a:latin typeface="Huawei Sans" panose="020C0503030203020204" pitchFamily="34" charset="0"/>
              </a:rPr>
              <a:t>Rule 4</a:t>
            </a:r>
            <a:endParaRPr kumimoji="0" lang="en-US" altLang="zh-CN" sz="12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7" name="左中括号 16"/>
          <p:cNvSpPr/>
          <p:nvPr/>
        </p:nvSpPr>
        <p:spPr bwMode="gray">
          <a:xfrm>
            <a:off x="5790834" y="4772976"/>
            <a:ext cx="466475" cy="445519"/>
          </a:xfrm>
          <a:prstGeom prst="leftBracket">
            <a:avLst>
              <a:gd name="adj" fmla="val 36084"/>
            </a:avLst>
          </a:prstGeom>
          <a:noFill/>
          <a:ln w="19050" cap="flat" cmpd="sng" algn="ctr">
            <a:solidFill>
              <a:srgbClr val="EC7061"/>
            </a:solidFill>
            <a:prstDash val="solid"/>
            <a:miter lim="800000"/>
          </a:ln>
          <a:effectLst/>
        </p:spPr>
        <p:txBody>
          <a:bodyPr rtlCol="0" anchor="ct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8" name="文本框 17"/>
          <p:cNvSpPr txBox="1"/>
          <p:nvPr/>
        </p:nvSpPr>
        <p:spPr bwMode="gray">
          <a:xfrm>
            <a:off x="4834565" y="3443389"/>
            <a:ext cx="1972015" cy="307777"/>
          </a:xfrm>
          <a:prstGeom prst="rect">
            <a:avLst/>
          </a:prstGeom>
          <a:noFill/>
        </p:spPr>
        <p:txBody>
          <a:bodyPr vert="horz" wrap="none" rtlCol="0">
            <a:spAutoFit/>
          </a:bodyPr>
          <a:lstStyle/>
          <a:p>
            <a:pPr algn="ctr" fontAlgn="ctr"/>
            <a:r>
              <a:rPr lang="en-US" sz="1400" dirty="0" smtClean="0">
                <a:solidFill>
                  <a:srgbClr val="1D1D1A"/>
                </a:solidFill>
                <a:latin typeface="Huawei Sans" panose="020C0503030203020204" pitchFamily="34" charset="0"/>
              </a:rPr>
              <a:t>Fault knowledge base</a:t>
            </a:r>
            <a:endParaRPr lang="en-US" sz="1400" dirty="0">
              <a:solidFill>
                <a:srgbClr val="1D1D1A"/>
              </a:solidFill>
              <a:latin typeface="Huawei Sans" panose="020C0503030203020204" pitchFamily="34" charset="0"/>
            </a:endParaRPr>
          </a:p>
        </p:txBody>
      </p:sp>
      <p:sp>
        <p:nvSpPr>
          <p:cNvPr id="19" name="文本框 18"/>
          <p:cNvSpPr txBox="1"/>
          <p:nvPr/>
        </p:nvSpPr>
        <p:spPr bwMode="gray">
          <a:xfrm>
            <a:off x="4981241" y="1017865"/>
            <a:ext cx="1678666" cy="338554"/>
          </a:xfrm>
          <a:prstGeom prst="rect">
            <a:avLst/>
          </a:prstGeom>
          <a:noFill/>
        </p:spPr>
        <p:txBody>
          <a:bodyPr vert="horz" wrap="none" rtlCol="0">
            <a:spAutoFit/>
          </a:bodyPr>
          <a:lstStyle/>
          <a:p>
            <a:pPr algn="ctr" fontAlgn="ctr"/>
            <a:r>
              <a:rPr lang="en-US" sz="1600" b="1" dirty="0" smtClean="0">
                <a:latin typeface="Huawei Sans" panose="020C0503030203020204" pitchFamily="34" charset="0"/>
              </a:rPr>
              <a:t>Fault inference</a:t>
            </a:r>
            <a:endParaRPr lang="en-US" altLang="zh-CN" sz="16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0" name="文本框 19"/>
          <p:cNvSpPr txBox="1"/>
          <p:nvPr/>
        </p:nvSpPr>
        <p:spPr bwMode="gray">
          <a:xfrm>
            <a:off x="4335946" y="1656270"/>
            <a:ext cx="2974621" cy="1477328"/>
          </a:xfrm>
          <a:prstGeom prst="rect">
            <a:avLst/>
          </a:prstGeom>
          <a:noFill/>
        </p:spPr>
        <p:txBody>
          <a:bodyPr vert="horz" wrap="square" rtlCol="0">
            <a:spAutoFit/>
          </a:bodyPr>
          <a:lstStyle/>
          <a:p>
            <a:pPr marL="171450" indent="-171450" fontAlgn="ctr">
              <a:lnSpc>
                <a:spcPct val="150000"/>
              </a:lnSpc>
              <a:buSzPct val="60000"/>
              <a:buFont typeface="Wingdings" panose="05000000000000000000" pitchFamily="2" charset="2"/>
              <a:buChar char="l"/>
            </a:pPr>
            <a:r>
              <a:rPr lang="en-US" sz="1200" dirty="0" smtClean="0">
                <a:solidFill>
                  <a:srgbClr val="1D1D1A"/>
                </a:solidFill>
                <a:latin typeface="Huawei Sans" panose="020C0503030203020204" pitchFamily="34" charset="0"/>
              </a:rPr>
              <a:t>Accurately matches fault scenarios</a:t>
            </a:r>
          </a:p>
          <a:p>
            <a:pPr marL="171450" indent="-171450" fontAlgn="ctr">
              <a:lnSpc>
                <a:spcPct val="150000"/>
              </a:lnSpc>
              <a:buSzPct val="60000"/>
              <a:buFont typeface="Wingdings" panose="05000000000000000000" pitchFamily="2" charset="2"/>
              <a:buChar char="l"/>
            </a:pPr>
            <a:r>
              <a:rPr lang="en-US" sz="1200" dirty="0" smtClean="0">
                <a:solidFill>
                  <a:srgbClr val="1D1D1A"/>
                </a:solidFill>
                <a:latin typeface="Huawei Sans" panose="020C0503030203020204" pitchFamily="34" charset="0"/>
              </a:rPr>
              <a:t>Automatically identifies root causes</a:t>
            </a:r>
          </a:p>
          <a:p>
            <a:pPr marL="171450" indent="-171450" fontAlgn="ctr">
              <a:lnSpc>
                <a:spcPct val="150000"/>
              </a:lnSpc>
              <a:buSzPct val="60000"/>
              <a:buFont typeface="Wingdings" panose="05000000000000000000" pitchFamily="2" charset="2"/>
              <a:buChar char="l"/>
            </a:pPr>
            <a:r>
              <a:rPr lang="en-US" sz="1200" dirty="0" smtClean="0">
                <a:solidFill>
                  <a:srgbClr val="1D1D1A"/>
                </a:solidFill>
                <a:latin typeface="Huawei Sans" panose="020C0503030203020204" pitchFamily="34" charset="0"/>
              </a:rPr>
              <a:t>Provides optimal rectification suggestions</a:t>
            </a:r>
          </a:p>
          <a:p>
            <a:pPr marL="171450" indent="-171450" fontAlgn="ctr">
              <a:lnSpc>
                <a:spcPct val="150000"/>
              </a:lnSpc>
              <a:buSzPct val="60000"/>
              <a:buFont typeface="Wingdings" panose="05000000000000000000" pitchFamily="2" charset="2"/>
              <a:buChar char="l"/>
            </a:pPr>
            <a:r>
              <a:rPr lang="en-US" sz="1200" dirty="0" smtClean="0">
                <a:solidFill>
                  <a:srgbClr val="1D1D1A"/>
                </a:solidFill>
                <a:latin typeface="Huawei Sans" panose="020C0503030203020204" pitchFamily="34" charset="0"/>
              </a:rPr>
              <a:t>Provides 120+ fault inference rules</a:t>
            </a:r>
            <a:endParaRPr lang="en-US" altLang="zh-CN"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1" name="Freeform 173"/>
          <p:cNvSpPr>
            <a:spLocks noChangeAspect="1" noEditPoints="1"/>
          </p:cNvSpPr>
          <p:nvPr/>
        </p:nvSpPr>
        <p:spPr bwMode="gray">
          <a:xfrm>
            <a:off x="1121330" y="3790364"/>
            <a:ext cx="569028" cy="518466"/>
          </a:xfrm>
          <a:custGeom>
            <a:avLst/>
            <a:gdLst/>
            <a:ahLst/>
            <a:cxnLst>
              <a:cxn ang="0">
                <a:pos x="8976" y="5808"/>
              </a:cxn>
              <a:cxn ang="0">
                <a:pos x="6336" y="7920"/>
              </a:cxn>
              <a:cxn ang="0">
                <a:pos x="7788" y="13376"/>
              </a:cxn>
              <a:cxn ang="0">
                <a:pos x="8008" y="9636"/>
              </a:cxn>
              <a:cxn ang="0">
                <a:pos x="5720" y="10780"/>
              </a:cxn>
              <a:cxn ang="0">
                <a:pos x="3916" y="12276"/>
              </a:cxn>
              <a:cxn ang="0">
                <a:pos x="4532" y="13376"/>
              </a:cxn>
              <a:cxn ang="0">
                <a:pos x="1804" y="12276"/>
              </a:cxn>
              <a:cxn ang="0">
                <a:pos x="2376" y="10780"/>
              </a:cxn>
              <a:cxn ang="0">
                <a:pos x="0" y="5368"/>
              </a:cxn>
              <a:cxn ang="0">
                <a:pos x="2288" y="9592"/>
              </a:cxn>
              <a:cxn ang="0">
                <a:pos x="3740" y="4268"/>
              </a:cxn>
              <a:cxn ang="0">
                <a:pos x="8712" y="4840"/>
              </a:cxn>
              <a:cxn ang="0">
                <a:pos x="10340" y="5368"/>
              </a:cxn>
              <a:cxn ang="0">
                <a:pos x="12496" y="5808"/>
              </a:cxn>
              <a:cxn ang="0">
                <a:pos x="13640" y="5368"/>
              </a:cxn>
              <a:cxn ang="0">
                <a:pos x="14256" y="3916"/>
              </a:cxn>
              <a:cxn ang="0">
                <a:pos x="13860" y="4972"/>
              </a:cxn>
              <a:cxn ang="0">
                <a:pos x="14124" y="616"/>
              </a:cxn>
              <a:cxn ang="0">
                <a:pos x="14608" y="2376"/>
              </a:cxn>
              <a:cxn ang="0">
                <a:pos x="14960" y="2420"/>
              </a:cxn>
              <a:cxn ang="0">
                <a:pos x="15224" y="2596"/>
              </a:cxn>
              <a:cxn ang="0">
                <a:pos x="15400" y="2860"/>
              </a:cxn>
              <a:cxn ang="0">
                <a:pos x="15444" y="3168"/>
              </a:cxn>
              <a:cxn ang="0">
                <a:pos x="15356" y="3564"/>
              </a:cxn>
              <a:cxn ang="0">
                <a:pos x="15136" y="3828"/>
              </a:cxn>
              <a:cxn ang="0">
                <a:pos x="15840" y="5368"/>
              </a:cxn>
              <a:cxn ang="0">
                <a:pos x="16368" y="5808"/>
              </a:cxn>
              <a:cxn ang="0">
                <a:pos x="16368" y="7216"/>
              </a:cxn>
              <a:cxn ang="0">
                <a:pos x="13860" y="12276"/>
              </a:cxn>
              <a:cxn ang="0">
                <a:pos x="15224" y="13376"/>
              </a:cxn>
              <a:cxn ang="0">
                <a:pos x="10032" y="12276"/>
              </a:cxn>
              <a:cxn ang="0">
                <a:pos x="14476" y="7216"/>
              </a:cxn>
              <a:cxn ang="0">
                <a:pos x="8624" y="5808"/>
              </a:cxn>
              <a:cxn ang="0">
                <a:pos x="5104" y="44"/>
              </a:cxn>
              <a:cxn ang="0">
                <a:pos x="4532" y="264"/>
              </a:cxn>
              <a:cxn ang="0">
                <a:pos x="4092" y="704"/>
              </a:cxn>
              <a:cxn ang="0">
                <a:pos x="3872" y="1276"/>
              </a:cxn>
              <a:cxn ang="0">
                <a:pos x="3872" y="1936"/>
              </a:cxn>
              <a:cxn ang="0">
                <a:pos x="4092" y="2508"/>
              </a:cxn>
              <a:cxn ang="0">
                <a:pos x="4532" y="2904"/>
              </a:cxn>
              <a:cxn ang="0">
                <a:pos x="5104" y="3168"/>
              </a:cxn>
              <a:cxn ang="0">
                <a:pos x="5764" y="3168"/>
              </a:cxn>
              <a:cxn ang="0">
                <a:pos x="6336" y="2904"/>
              </a:cxn>
              <a:cxn ang="0">
                <a:pos x="6776" y="2508"/>
              </a:cxn>
              <a:cxn ang="0">
                <a:pos x="6996" y="1936"/>
              </a:cxn>
              <a:cxn ang="0">
                <a:pos x="6996" y="1276"/>
              </a:cxn>
              <a:cxn ang="0">
                <a:pos x="6776" y="704"/>
              </a:cxn>
              <a:cxn ang="0">
                <a:pos x="6336" y="264"/>
              </a:cxn>
              <a:cxn ang="0">
                <a:pos x="5764" y="44"/>
              </a:cxn>
            </a:cxnLst>
            <a:rect l="0" t="0" r="r" b="b"/>
            <a:pathLst>
              <a:path w="16368" h="13376">
                <a:moveTo>
                  <a:pt x="8624" y="5808"/>
                </a:moveTo>
                <a:lnTo>
                  <a:pt x="8976" y="5808"/>
                </a:lnTo>
                <a:lnTo>
                  <a:pt x="6556" y="5764"/>
                </a:lnTo>
                <a:lnTo>
                  <a:pt x="6336" y="7920"/>
                </a:lnTo>
                <a:lnTo>
                  <a:pt x="9856" y="9064"/>
                </a:lnTo>
                <a:lnTo>
                  <a:pt x="7788" y="13376"/>
                </a:lnTo>
                <a:lnTo>
                  <a:pt x="6644" y="13376"/>
                </a:lnTo>
                <a:lnTo>
                  <a:pt x="8008" y="9636"/>
                </a:lnTo>
                <a:lnTo>
                  <a:pt x="5720" y="9592"/>
                </a:lnTo>
                <a:lnTo>
                  <a:pt x="5720" y="10780"/>
                </a:lnTo>
                <a:lnTo>
                  <a:pt x="3916" y="10780"/>
                </a:lnTo>
                <a:lnTo>
                  <a:pt x="3916" y="12276"/>
                </a:lnTo>
                <a:lnTo>
                  <a:pt x="4532" y="12276"/>
                </a:lnTo>
                <a:lnTo>
                  <a:pt x="4532" y="13376"/>
                </a:lnTo>
                <a:lnTo>
                  <a:pt x="1804" y="13376"/>
                </a:lnTo>
                <a:lnTo>
                  <a:pt x="1804" y="12276"/>
                </a:lnTo>
                <a:lnTo>
                  <a:pt x="2376" y="12276"/>
                </a:lnTo>
                <a:lnTo>
                  <a:pt x="2376" y="10780"/>
                </a:lnTo>
                <a:lnTo>
                  <a:pt x="792" y="10780"/>
                </a:lnTo>
                <a:lnTo>
                  <a:pt x="0" y="5368"/>
                </a:lnTo>
                <a:lnTo>
                  <a:pt x="1672" y="5368"/>
                </a:lnTo>
                <a:lnTo>
                  <a:pt x="2288" y="9592"/>
                </a:lnTo>
                <a:lnTo>
                  <a:pt x="3740" y="9592"/>
                </a:lnTo>
                <a:lnTo>
                  <a:pt x="3740" y="4268"/>
                </a:lnTo>
                <a:lnTo>
                  <a:pt x="3740" y="3608"/>
                </a:lnTo>
                <a:lnTo>
                  <a:pt x="8712" y="4840"/>
                </a:lnTo>
                <a:lnTo>
                  <a:pt x="10295" y="4972"/>
                </a:lnTo>
                <a:lnTo>
                  <a:pt x="10340" y="5368"/>
                </a:lnTo>
                <a:lnTo>
                  <a:pt x="12496" y="5148"/>
                </a:lnTo>
                <a:lnTo>
                  <a:pt x="12496" y="5808"/>
                </a:lnTo>
                <a:lnTo>
                  <a:pt x="13640" y="5808"/>
                </a:lnTo>
                <a:lnTo>
                  <a:pt x="13640" y="5368"/>
                </a:lnTo>
                <a:lnTo>
                  <a:pt x="14256" y="5368"/>
                </a:lnTo>
                <a:lnTo>
                  <a:pt x="14256" y="3916"/>
                </a:lnTo>
                <a:lnTo>
                  <a:pt x="14168" y="3872"/>
                </a:lnTo>
                <a:lnTo>
                  <a:pt x="13860" y="4972"/>
                </a:lnTo>
                <a:lnTo>
                  <a:pt x="13024" y="4752"/>
                </a:lnTo>
                <a:lnTo>
                  <a:pt x="14124" y="616"/>
                </a:lnTo>
                <a:lnTo>
                  <a:pt x="15004" y="880"/>
                </a:lnTo>
                <a:lnTo>
                  <a:pt x="14608" y="2376"/>
                </a:lnTo>
                <a:lnTo>
                  <a:pt x="14784" y="2376"/>
                </a:lnTo>
                <a:lnTo>
                  <a:pt x="14960" y="2420"/>
                </a:lnTo>
                <a:lnTo>
                  <a:pt x="15092" y="2508"/>
                </a:lnTo>
                <a:lnTo>
                  <a:pt x="15224" y="2596"/>
                </a:lnTo>
                <a:lnTo>
                  <a:pt x="15312" y="2728"/>
                </a:lnTo>
                <a:lnTo>
                  <a:pt x="15400" y="2860"/>
                </a:lnTo>
                <a:lnTo>
                  <a:pt x="15444" y="2992"/>
                </a:lnTo>
                <a:lnTo>
                  <a:pt x="15444" y="3168"/>
                </a:lnTo>
                <a:lnTo>
                  <a:pt x="15444" y="3388"/>
                </a:lnTo>
                <a:lnTo>
                  <a:pt x="15356" y="3564"/>
                </a:lnTo>
                <a:lnTo>
                  <a:pt x="15268" y="3696"/>
                </a:lnTo>
                <a:lnTo>
                  <a:pt x="15136" y="3828"/>
                </a:lnTo>
                <a:lnTo>
                  <a:pt x="15136" y="5368"/>
                </a:lnTo>
                <a:lnTo>
                  <a:pt x="15840" y="5368"/>
                </a:lnTo>
                <a:lnTo>
                  <a:pt x="15840" y="5808"/>
                </a:lnTo>
                <a:lnTo>
                  <a:pt x="16368" y="5808"/>
                </a:lnTo>
                <a:lnTo>
                  <a:pt x="16368" y="6687"/>
                </a:lnTo>
                <a:lnTo>
                  <a:pt x="16368" y="7216"/>
                </a:lnTo>
                <a:lnTo>
                  <a:pt x="16148" y="7216"/>
                </a:lnTo>
                <a:lnTo>
                  <a:pt x="13860" y="12276"/>
                </a:lnTo>
                <a:lnTo>
                  <a:pt x="15224" y="12276"/>
                </a:lnTo>
                <a:lnTo>
                  <a:pt x="15224" y="13376"/>
                </a:lnTo>
                <a:lnTo>
                  <a:pt x="10032" y="13376"/>
                </a:lnTo>
                <a:lnTo>
                  <a:pt x="10032" y="12276"/>
                </a:lnTo>
                <a:lnTo>
                  <a:pt x="12188" y="12276"/>
                </a:lnTo>
                <a:lnTo>
                  <a:pt x="14476" y="7216"/>
                </a:lnTo>
                <a:lnTo>
                  <a:pt x="8624" y="7216"/>
                </a:lnTo>
                <a:lnTo>
                  <a:pt x="8624" y="5808"/>
                </a:lnTo>
                <a:close/>
                <a:moveTo>
                  <a:pt x="5412" y="0"/>
                </a:moveTo>
                <a:lnTo>
                  <a:pt x="5104" y="44"/>
                </a:lnTo>
                <a:lnTo>
                  <a:pt x="4796" y="132"/>
                </a:lnTo>
                <a:lnTo>
                  <a:pt x="4532" y="264"/>
                </a:lnTo>
                <a:lnTo>
                  <a:pt x="4312" y="484"/>
                </a:lnTo>
                <a:lnTo>
                  <a:pt x="4092" y="704"/>
                </a:lnTo>
                <a:lnTo>
                  <a:pt x="3960" y="968"/>
                </a:lnTo>
                <a:lnTo>
                  <a:pt x="3872" y="1276"/>
                </a:lnTo>
                <a:lnTo>
                  <a:pt x="3828" y="1584"/>
                </a:lnTo>
                <a:lnTo>
                  <a:pt x="3872" y="1936"/>
                </a:lnTo>
                <a:lnTo>
                  <a:pt x="3960" y="2199"/>
                </a:lnTo>
                <a:lnTo>
                  <a:pt x="4092" y="2508"/>
                </a:lnTo>
                <a:lnTo>
                  <a:pt x="4312" y="2728"/>
                </a:lnTo>
                <a:lnTo>
                  <a:pt x="4532" y="2904"/>
                </a:lnTo>
                <a:lnTo>
                  <a:pt x="4796" y="3080"/>
                </a:lnTo>
                <a:lnTo>
                  <a:pt x="5104" y="3168"/>
                </a:lnTo>
                <a:lnTo>
                  <a:pt x="5412" y="3212"/>
                </a:lnTo>
                <a:lnTo>
                  <a:pt x="5764" y="3168"/>
                </a:lnTo>
                <a:lnTo>
                  <a:pt x="6073" y="3080"/>
                </a:lnTo>
                <a:lnTo>
                  <a:pt x="6336" y="2904"/>
                </a:lnTo>
                <a:lnTo>
                  <a:pt x="6556" y="2728"/>
                </a:lnTo>
                <a:lnTo>
                  <a:pt x="6776" y="2508"/>
                </a:lnTo>
                <a:lnTo>
                  <a:pt x="6908" y="2199"/>
                </a:lnTo>
                <a:lnTo>
                  <a:pt x="6996" y="1936"/>
                </a:lnTo>
                <a:lnTo>
                  <a:pt x="7040" y="1584"/>
                </a:lnTo>
                <a:lnTo>
                  <a:pt x="6996" y="1276"/>
                </a:lnTo>
                <a:lnTo>
                  <a:pt x="6908" y="968"/>
                </a:lnTo>
                <a:lnTo>
                  <a:pt x="6776" y="704"/>
                </a:lnTo>
                <a:lnTo>
                  <a:pt x="6556" y="484"/>
                </a:lnTo>
                <a:lnTo>
                  <a:pt x="6336" y="264"/>
                </a:lnTo>
                <a:lnTo>
                  <a:pt x="6073" y="132"/>
                </a:lnTo>
                <a:lnTo>
                  <a:pt x="5764" y="44"/>
                </a:lnTo>
                <a:lnTo>
                  <a:pt x="5412" y="0"/>
                </a:lnTo>
                <a:close/>
              </a:path>
            </a:pathLst>
          </a:custGeom>
          <a:solidFill>
            <a:srgbClr val="FFFFFF"/>
          </a:solidFill>
          <a:ln w="9525">
            <a:noFill/>
            <a:round/>
            <a:headEnd/>
            <a:tailEnd/>
          </a:ln>
        </p:spPr>
        <p:txBody>
          <a:bodyPr vert="horz" wrap="square" lIns="121944" tIns="60973" rIns="121944" bIns="60973" numCol="1" anchor="t" anchorCtr="0" compatLnSpc="1">
            <a:prstTxWarp prst="textNoShape">
              <a:avLst/>
            </a:prstTxWarp>
          </a:bodyPr>
          <a:lstStyle/>
          <a:p>
            <a:pPr marL="0" marR="0" lvl="0" indent="0" defTabSz="1626047" eaLnBrk="1" fontAlgn="ctr" latinLnBrk="0" hangingPunct="1">
              <a:lnSpc>
                <a:spcPct val="100000"/>
              </a:lnSpc>
              <a:spcBef>
                <a:spcPts val="0"/>
              </a:spcBef>
              <a:spcAft>
                <a:spcPts val="0"/>
              </a:spcAft>
              <a:buClrTx/>
              <a:buSzTx/>
              <a:buFontTx/>
              <a:buNone/>
              <a:tabLst/>
              <a:defRPr/>
            </a:pPr>
            <a:endParaRPr kumimoji="0" lang="en-US" altLang="zh-CN" sz="1467"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2" name="文本框 21"/>
          <p:cNvSpPr txBox="1"/>
          <p:nvPr/>
        </p:nvSpPr>
        <p:spPr bwMode="gray">
          <a:xfrm>
            <a:off x="1772202" y="3706018"/>
            <a:ext cx="1923636" cy="646331"/>
          </a:xfrm>
          <a:prstGeom prst="rect">
            <a:avLst/>
          </a:prstGeom>
          <a:noFill/>
        </p:spPr>
        <p:txBody>
          <a:bodyPr vert="horz" wrap="square" rtlCol="0" anchor="ctr">
            <a:spAutoFit/>
          </a:bodyPr>
          <a:lstStyle/>
          <a:p>
            <a:pPr fontAlgn="ctr"/>
            <a:r>
              <a:rPr lang="en-US" sz="1200" dirty="0" smtClean="0">
                <a:solidFill>
                  <a:srgbClr val="FFFFFF"/>
                </a:solidFill>
                <a:latin typeface="Huawei Sans" panose="020C0503030203020204" pitchFamily="34" charset="0"/>
              </a:rPr>
              <a:t>Long-lasting expert-level O&amp;M expertise of Huawei engineers</a:t>
            </a:r>
            <a:endParaRPr lang="en-US" sz="1200" dirty="0">
              <a:solidFill>
                <a:srgbClr val="FFFFFF"/>
              </a:solidFill>
              <a:latin typeface="Huawei Sans" panose="020C0503030203020204" pitchFamily="34" charset="0"/>
            </a:endParaRPr>
          </a:p>
        </p:txBody>
      </p:sp>
      <p:sp>
        <p:nvSpPr>
          <p:cNvPr id="23" name="文本框 22"/>
          <p:cNvSpPr txBox="1"/>
          <p:nvPr/>
        </p:nvSpPr>
        <p:spPr bwMode="gray">
          <a:xfrm>
            <a:off x="1772202" y="4670174"/>
            <a:ext cx="1916616" cy="646331"/>
          </a:xfrm>
          <a:prstGeom prst="rect">
            <a:avLst/>
          </a:prstGeom>
          <a:noFill/>
        </p:spPr>
        <p:txBody>
          <a:bodyPr vert="horz" wrap="square" rtlCol="0" anchor="ctr">
            <a:spAutoFit/>
          </a:bodyPr>
          <a:lstStyle/>
          <a:p>
            <a:pPr fontAlgn="ctr"/>
            <a:r>
              <a:rPr lang="en-US" sz="1200" dirty="0" smtClean="0">
                <a:solidFill>
                  <a:srgbClr val="FFFFFF"/>
                </a:solidFill>
                <a:latin typeface="Huawei Sans" panose="020C0503030203020204" pitchFamily="34" charset="0"/>
              </a:rPr>
              <a:t>Continuous inputs from fault troubleshooting at real sites</a:t>
            </a:r>
            <a:endParaRPr lang="en-US" sz="1200" dirty="0">
              <a:solidFill>
                <a:srgbClr val="FFFFFF"/>
              </a:solidFill>
              <a:latin typeface="Huawei Sans" panose="020C0503030203020204" pitchFamily="34" charset="0"/>
            </a:endParaRPr>
          </a:p>
        </p:txBody>
      </p:sp>
      <p:cxnSp>
        <p:nvCxnSpPr>
          <p:cNvPr id="24" name="直接箭头连接符 23"/>
          <p:cNvCxnSpPr>
            <a:stCxn id="4" idx="3"/>
          </p:cNvCxnSpPr>
          <p:nvPr/>
        </p:nvCxnSpPr>
        <p:spPr bwMode="gray">
          <a:xfrm>
            <a:off x="3705799" y="4029184"/>
            <a:ext cx="786428" cy="0"/>
          </a:xfrm>
          <a:prstGeom prst="straightConnector1">
            <a:avLst/>
          </a:prstGeom>
          <a:noFill/>
          <a:ln w="57150" cap="flat" cmpd="sng" algn="ctr">
            <a:solidFill>
              <a:srgbClr val="30B5C5"/>
            </a:solidFill>
            <a:prstDash val="solid"/>
            <a:miter lim="800000"/>
            <a:headEnd type="none" w="med" len="med"/>
            <a:tailEnd type="triangle" w="med" len="med"/>
          </a:ln>
          <a:effectLst/>
        </p:spPr>
      </p:cxnSp>
      <p:cxnSp>
        <p:nvCxnSpPr>
          <p:cNvPr id="25" name="直接箭头连接符 24"/>
          <p:cNvCxnSpPr>
            <a:stCxn id="3" idx="3"/>
          </p:cNvCxnSpPr>
          <p:nvPr/>
        </p:nvCxnSpPr>
        <p:spPr bwMode="gray">
          <a:xfrm>
            <a:off x="3705799" y="4993339"/>
            <a:ext cx="786428" cy="0"/>
          </a:xfrm>
          <a:prstGeom prst="straightConnector1">
            <a:avLst/>
          </a:prstGeom>
          <a:noFill/>
          <a:ln w="57150" cap="flat" cmpd="sng" algn="ctr">
            <a:solidFill>
              <a:srgbClr val="ED6D00"/>
            </a:solidFill>
            <a:prstDash val="solid"/>
            <a:miter lim="800000"/>
            <a:headEnd type="none" w="med" len="med"/>
            <a:tailEnd type="triangle" w="med" len="med"/>
          </a:ln>
          <a:effectLst/>
        </p:spPr>
      </p:cxnSp>
      <p:sp>
        <p:nvSpPr>
          <p:cNvPr id="26" name="矩形 25"/>
          <p:cNvSpPr/>
          <p:nvPr/>
        </p:nvSpPr>
        <p:spPr bwMode="gray">
          <a:xfrm>
            <a:off x="8685078" y="1457840"/>
            <a:ext cx="3064009" cy="442035"/>
          </a:xfrm>
          <a:prstGeom prst="rect">
            <a:avLst/>
          </a:prstGeom>
          <a:solidFill>
            <a:srgbClr val="D7F2F5"/>
          </a:solidFill>
          <a:ln>
            <a:noFill/>
          </a:ln>
        </p:spPr>
        <p:txBody>
          <a:bodyPr wrap="square" lIns="72000" tIns="36000" rIns="72000" bIns="36000" rtlCol="0" anchor="ctr" anchorCtr="0">
            <a:spAutoFit/>
          </a:bodyPr>
          <a:lstStyle/>
          <a:p>
            <a:pPr lvl="0" fontAlgn="ctr">
              <a:buClr>
                <a:srgbClr val="CC9900"/>
              </a:buClr>
              <a:defRPr/>
            </a:pPr>
            <a:r>
              <a:rPr lang="en-US" sz="1200" b="1" dirty="0" smtClean="0">
                <a:solidFill>
                  <a:srgbClr val="30B5C5"/>
                </a:solidFill>
                <a:latin typeface="Huawei Sans" panose="020C0503030203020204" pitchFamily="34" charset="0"/>
              </a:rPr>
              <a:t>Symptom: </a:t>
            </a:r>
            <a:r>
              <a:rPr lang="en-US" sz="1200" dirty="0" smtClean="0">
                <a:solidFill>
                  <a:srgbClr val="000000"/>
                </a:solidFill>
                <a:latin typeface="Huawei Sans" panose="020C0503030203020204" pitchFamily="34" charset="0"/>
              </a:rPr>
              <a:t>Client access fails at the authentication phase.</a:t>
            </a:r>
            <a:endParaRPr lang="en-US" sz="1200" dirty="0">
              <a:solidFill>
                <a:srgbClr val="000000"/>
              </a:solidFill>
              <a:latin typeface="Huawei Sans" panose="020C0503030203020204" pitchFamily="34" charset="0"/>
            </a:endParaRPr>
          </a:p>
        </p:txBody>
      </p:sp>
      <p:sp>
        <p:nvSpPr>
          <p:cNvPr id="27" name="矩形 26"/>
          <p:cNvSpPr/>
          <p:nvPr/>
        </p:nvSpPr>
        <p:spPr bwMode="gray">
          <a:xfrm>
            <a:off x="8687236" y="2035709"/>
            <a:ext cx="3059692" cy="412226"/>
          </a:xfrm>
          <a:prstGeom prst="rect">
            <a:avLst/>
          </a:prstGeom>
          <a:solidFill>
            <a:srgbClr val="D7F2F5"/>
          </a:solidFill>
          <a:ln>
            <a:noFill/>
          </a:ln>
        </p:spPr>
        <p:txBody>
          <a:bodyPr wrap="square" lIns="72000" tIns="36000" rIns="72000" bIns="36000" rtlCol="0" anchor="ctr" anchorCtr="0">
            <a:noAutofit/>
          </a:bodyPr>
          <a:lstStyle/>
          <a:p>
            <a:pPr fontAlgn="ctr">
              <a:buClr>
                <a:srgbClr val="CC9900"/>
              </a:buClr>
            </a:pPr>
            <a:r>
              <a:rPr lang="en-US" sz="1200" dirty="0" smtClean="0">
                <a:solidFill>
                  <a:srgbClr val="000000"/>
                </a:solidFill>
                <a:latin typeface="Huawei Sans" panose="020C0503030203020204" pitchFamily="34" charset="0"/>
              </a:rPr>
              <a:t>The authentication mode is 802.1X authentication.</a:t>
            </a:r>
            <a:endParaRPr lang="en-US" sz="1200" dirty="0">
              <a:solidFill>
                <a:srgbClr val="000000"/>
              </a:solidFill>
              <a:latin typeface="Huawei Sans" panose="020C0503030203020204" pitchFamily="34" charset="0"/>
            </a:endParaRPr>
          </a:p>
        </p:txBody>
      </p:sp>
      <p:sp>
        <p:nvSpPr>
          <p:cNvPr id="28" name="矩形 27"/>
          <p:cNvSpPr/>
          <p:nvPr/>
        </p:nvSpPr>
        <p:spPr bwMode="gray">
          <a:xfrm>
            <a:off x="8687686" y="2583769"/>
            <a:ext cx="3058792" cy="468138"/>
          </a:xfrm>
          <a:prstGeom prst="rect">
            <a:avLst/>
          </a:prstGeom>
          <a:solidFill>
            <a:srgbClr val="D7F2F5"/>
          </a:solidFill>
          <a:ln>
            <a:noFill/>
          </a:ln>
        </p:spPr>
        <p:txBody>
          <a:bodyPr wrap="square" lIns="72000" tIns="36000" rIns="72000" bIns="36000" rtlCol="0" anchor="ctr" anchorCtr="0">
            <a:noAutofit/>
          </a:bodyPr>
          <a:lstStyle/>
          <a:p>
            <a:pPr lvl="0" fontAlgn="ctr">
              <a:buClr>
                <a:srgbClr val="CC9900"/>
              </a:buClr>
              <a:defRPr/>
            </a:pPr>
            <a:r>
              <a:rPr lang="en-US" sz="1200" dirty="0" smtClean="0">
                <a:solidFill>
                  <a:srgbClr val="000000"/>
                </a:solidFill>
                <a:latin typeface="Huawei Sans" panose="020C0503030203020204" pitchFamily="34" charset="0"/>
              </a:rPr>
              <a:t>The last packet for protocol interaction is EAP-Failure.</a:t>
            </a:r>
            <a:endParaRPr lang="en-US" sz="1200" dirty="0">
              <a:solidFill>
                <a:srgbClr val="000000"/>
              </a:solidFill>
              <a:latin typeface="Huawei Sans" panose="020C0503030203020204" pitchFamily="34" charset="0"/>
            </a:endParaRPr>
          </a:p>
        </p:txBody>
      </p:sp>
      <p:sp>
        <p:nvSpPr>
          <p:cNvPr id="29" name="矩形 28"/>
          <p:cNvSpPr/>
          <p:nvPr/>
        </p:nvSpPr>
        <p:spPr bwMode="gray">
          <a:xfrm>
            <a:off x="8686525" y="3187741"/>
            <a:ext cx="3061114" cy="468138"/>
          </a:xfrm>
          <a:prstGeom prst="rect">
            <a:avLst/>
          </a:prstGeom>
          <a:solidFill>
            <a:srgbClr val="D7F2F5"/>
          </a:solidFill>
          <a:ln>
            <a:noFill/>
          </a:ln>
        </p:spPr>
        <p:txBody>
          <a:bodyPr wrap="square" lIns="72000" tIns="36000" rIns="72000" bIns="36000" rtlCol="0" anchor="ctr" anchorCtr="0">
            <a:noAutofit/>
          </a:bodyPr>
          <a:lstStyle/>
          <a:p>
            <a:pPr fontAlgn="ctr">
              <a:buClr>
                <a:srgbClr val="CC9900"/>
              </a:buClr>
            </a:pPr>
            <a:r>
              <a:rPr lang="en-US" sz="1200" dirty="0" smtClean="0">
                <a:solidFill>
                  <a:srgbClr val="000000"/>
                </a:solidFill>
                <a:latin typeface="Huawei Sans" panose="020C0503030203020204" pitchFamily="34" charset="0"/>
              </a:rPr>
              <a:t>The packet before the EAP-Failure packet is sent from the client to the AP.</a:t>
            </a:r>
            <a:endParaRPr lang="en-US" sz="1200" dirty="0">
              <a:solidFill>
                <a:srgbClr val="000000"/>
              </a:solidFill>
              <a:latin typeface="Huawei Sans" panose="020C0503030203020204" pitchFamily="34" charset="0"/>
            </a:endParaRPr>
          </a:p>
        </p:txBody>
      </p:sp>
      <p:sp>
        <p:nvSpPr>
          <p:cNvPr id="30" name="矩形 29"/>
          <p:cNvSpPr/>
          <p:nvPr/>
        </p:nvSpPr>
        <p:spPr bwMode="gray">
          <a:xfrm>
            <a:off x="8686526" y="3791713"/>
            <a:ext cx="3061113" cy="576000"/>
          </a:xfrm>
          <a:prstGeom prst="rect">
            <a:avLst/>
          </a:prstGeom>
          <a:solidFill>
            <a:srgbClr val="D7F2F5"/>
          </a:solidFill>
          <a:ln>
            <a:noFill/>
          </a:ln>
        </p:spPr>
        <p:txBody>
          <a:bodyPr wrap="square" lIns="72000" tIns="36000" rIns="72000" bIns="36000" rtlCol="0" anchor="ctr" anchorCtr="0">
            <a:noAutofit/>
          </a:bodyPr>
          <a:lstStyle/>
          <a:p>
            <a:pPr lvl="0" fontAlgn="ctr">
              <a:buClr>
                <a:srgbClr val="CC9900"/>
              </a:buClr>
              <a:defRPr/>
            </a:pPr>
            <a:r>
              <a:rPr lang="en-US" sz="1200" dirty="0" smtClean="0">
                <a:solidFill>
                  <a:srgbClr val="000000"/>
                </a:solidFill>
                <a:latin typeface="Huawei Sans" panose="020C0503030203020204" pitchFamily="34" charset="0"/>
              </a:rPr>
              <a:t>The interval between the EAP-Failure packet and the previous packet is less than 2 seconds.</a:t>
            </a:r>
            <a:endParaRPr lang="en-US" sz="1200" dirty="0">
              <a:solidFill>
                <a:srgbClr val="000000"/>
              </a:solidFill>
              <a:latin typeface="Huawei Sans" panose="020C0503030203020204" pitchFamily="34" charset="0"/>
            </a:endParaRPr>
          </a:p>
        </p:txBody>
      </p:sp>
      <p:sp>
        <p:nvSpPr>
          <p:cNvPr id="31" name="矩形 30"/>
          <p:cNvSpPr/>
          <p:nvPr/>
        </p:nvSpPr>
        <p:spPr bwMode="gray">
          <a:xfrm>
            <a:off x="8686525" y="4503547"/>
            <a:ext cx="3061114" cy="756000"/>
          </a:xfrm>
          <a:prstGeom prst="rect">
            <a:avLst/>
          </a:prstGeom>
          <a:solidFill>
            <a:srgbClr val="D7F2F5"/>
          </a:solidFill>
          <a:ln>
            <a:noFill/>
          </a:ln>
        </p:spPr>
        <p:txBody>
          <a:bodyPr wrap="square" lIns="72000" tIns="36000" rIns="72000" bIns="36000" rtlCol="0" anchor="ctr" anchorCtr="0">
            <a:noAutofit/>
          </a:bodyPr>
          <a:lstStyle/>
          <a:p>
            <a:pPr fontAlgn="ctr">
              <a:buClr>
                <a:srgbClr val="CC9900"/>
              </a:buClr>
            </a:pPr>
            <a:r>
              <a:rPr lang="en-US" sz="1200" b="1" dirty="0" smtClean="0">
                <a:solidFill>
                  <a:srgbClr val="30B5C5"/>
                </a:solidFill>
                <a:latin typeface="Huawei Sans" panose="020C0503030203020204" pitchFamily="34" charset="0"/>
              </a:rPr>
              <a:t>Failure cause: </a:t>
            </a:r>
            <a:r>
              <a:rPr lang="en-US" sz="1200" dirty="0" smtClean="0">
                <a:solidFill>
                  <a:srgbClr val="000000"/>
                </a:solidFill>
                <a:latin typeface="Huawei Sans" panose="020C0503030203020204" pitchFamily="34" charset="0"/>
              </a:rPr>
              <a:t>The user name or password is incorrect or the certificate is installed incorrectly, causing the access denial by the authentication server.</a:t>
            </a:r>
            <a:endParaRPr lang="en-US" sz="1200" dirty="0">
              <a:solidFill>
                <a:srgbClr val="000000"/>
              </a:solidFill>
              <a:latin typeface="Huawei Sans" panose="020C0503030203020204" pitchFamily="34" charset="0"/>
            </a:endParaRPr>
          </a:p>
        </p:txBody>
      </p:sp>
      <p:sp>
        <p:nvSpPr>
          <p:cNvPr id="32" name="矩形 31"/>
          <p:cNvSpPr/>
          <p:nvPr/>
        </p:nvSpPr>
        <p:spPr bwMode="gray">
          <a:xfrm>
            <a:off x="8686526" y="5395381"/>
            <a:ext cx="3061113" cy="756000"/>
          </a:xfrm>
          <a:prstGeom prst="rect">
            <a:avLst/>
          </a:prstGeom>
          <a:solidFill>
            <a:srgbClr val="D7F2F5"/>
          </a:solidFill>
          <a:ln>
            <a:noFill/>
          </a:ln>
        </p:spPr>
        <p:txBody>
          <a:bodyPr wrap="square" lIns="72000" tIns="36000" rIns="72000" bIns="36000" rtlCol="0" anchor="ctr" anchorCtr="0">
            <a:noAutofit/>
          </a:bodyPr>
          <a:lstStyle/>
          <a:p>
            <a:pPr fontAlgn="ctr">
              <a:buClr>
                <a:srgbClr val="CC9900"/>
              </a:buClr>
            </a:pPr>
            <a:r>
              <a:rPr lang="en-US" sz="1200" b="1" dirty="0" smtClean="0">
                <a:solidFill>
                  <a:srgbClr val="30B5C5"/>
                </a:solidFill>
                <a:latin typeface="Huawei Sans" panose="020C0503030203020204" pitchFamily="34" charset="0"/>
              </a:rPr>
              <a:t>Rectification suggestion: </a:t>
            </a:r>
            <a:r>
              <a:rPr lang="en-US" sz="1200" dirty="0" smtClean="0">
                <a:solidFill>
                  <a:srgbClr val="000000"/>
                </a:solidFill>
                <a:latin typeface="Huawei Sans" panose="020C0503030203020204" pitchFamily="34" charset="0"/>
              </a:rPr>
              <a:t>Check whether the user name and password of the client are correct and whether the certificate is installed correctly.</a:t>
            </a:r>
            <a:endParaRPr lang="en-US" sz="1200" dirty="0">
              <a:solidFill>
                <a:srgbClr val="000000"/>
              </a:solidFill>
              <a:latin typeface="Huawei Sans" panose="020C0503030203020204" pitchFamily="34" charset="0"/>
            </a:endParaRPr>
          </a:p>
        </p:txBody>
      </p:sp>
      <p:cxnSp>
        <p:nvCxnSpPr>
          <p:cNvPr id="33" name="直接箭头连接符 32"/>
          <p:cNvCxnSpPr/>
          <p:nvPr/>
        </p:nvCxnSpPr>
        <p:spPr bwMode="gray">
          <a:xfrm>
            <a:off x="10217082" y="1899875"/>
            <a:ext cx="0" cy="135834"/>
          </a:xfrm>
          <a:prstGeom prst="straightConnector1">
            <a:avLst/>
          </a:prstGeom>
          <a:noFill/>
          <a:ln w="6350" cap="flat" cmpd="sng" algn="ctr">
            <a:solidFill>
              <a:srgbClr val="1D1D1A"/>
            </a:solidFill>
            <a:prstDash val="solid"/>
            <a:miter lim="800000"/>
            <a:tailEnd type="triangle"/>
          </a:ln>
          <a:effectLst/>
        </p:spPr>
      </p:cxnSp>
      <p:cxnSp>
        <p:nvCxnSpPr>
          <p:cNvPr id="34" name="直接箭头连接符 33"/>
          <p:cNvCxnSpPr/>
          <p:nvPr/>
        </p:nvCxnSpPr>
        <p:spPr bwMode="gray">
          <a:xfrm>
            <a:off x="10217082" y="2447935"/>
            <a:ext cx="1" cy="135834"/>
          </a:xfrm>
          <a:prstGeom prst="straightConnector1">
            <a:avLst/>
          </a:prstGeom>
          <a:noFill/>
          <a:ln w="6350" cap="flat" cmpd="sng" algn="ctr">
            <a:solidFill>
              <a:srgbClr val="1D1D1A"/>
            </a:solidFill>
            <a:prstDash val="solid"/>
            <a:miter lim="800000"/>
            <a:tailEnd type="triangle"/>
          </a:ln>
          <a:effectLst/>
        </p:spPr>
      </p:cxnSp>
      <p:cxnSp>
        <p:nvCxnSpPr>
          <p:cNvPr id="35" name="直接箭头连接符 34"/>
          <p:cNvCxnSpPr/>
          <p:nvPr/>
        </p:nvCxnSpPr>
        <p:spPr bwMode="gray">
          <a:xfrm flipH="1">
            <a:off x="10217082" y="3051907"/>
            <a:ext cx="1" cy="135834"/>
          </a:xfrm>
          <a:prstGeom prst="straightConnector1">
            <a:avLst/>
          </a:prstGeom>
          <a:noFill/>
          <a:ln w="6350" cap="flat" cmpd="sng" algn="ctr">
            <a:solidFill>
              <a:srgbClr val="1D1D1A"/>
            </a:solidFill>
            <a:prstDash val="solid"/>
            <a:miter lim="800000"/>
            <a:tailEnd type="triangle"/>
          </a:ln>
          <a:effectLst/>
        </p:spPr>
      </p:cxnSp>
      <p:cxnSp>
        <p:nvCxnSpPr>
          <p:cNvPr id="36" name="直接箭头连接符 35"/>
          <p:cNvCxnSpPr/>
          <p:nvPr/>
        </p:nvCxnSpPr>
        <p:spPr bwMode="gray">
          <a:xfrm>
            <a:off x="10217082" y="3655879"/>
            <a:ext cx="1" cy="135834"/>
          </a:xfrm>
          <a:prstGeom prst="straightConnector1">
            <a:avLst/>
          </a:prstGeom>
          <a:noFill/>
          <a:ln w="6350" cap="flat" cmpd="sng" algn="ctr">
            <a:solidFill>
              <a:srgbClr val="1D1D1A"/>
            </a:solidFill>
            <a:prstDash val="solid"/>
            <a:miter lim="800000"/>
            <a:tailEnd type="triangle"/>
          </a:ln>
          <a:effectLst/>
        </p:spPr>
      </p:cxnSp>
      <p:cxnSp>
        <p:nvCxnSpPr>
          <p:cNvPr id="37" name="直接箭头连接符 36"/>
          <p:cNvCxnSpPr/>
          <p:nvPr/>
        </p:nvCxnSpPr>
        <p:spPr bwMode="gray">
          <a:xfrm>
            <a:off x="10217082" y="4367713"/>
            <a:ext cx="0" cy="135834"/>
          </a:xfrm>
          <a:prstGeom prst="straightConnector1">
            <a:avLst/>
          </a:prstGeom>
          <a:noFill/>
          <a:ln w="6350" cap="flat" cmpd="sng" algn="ctr">
            <a:solidFill>
              <a:srgbClr val="1D1D1A"/>
            </a:solidFill>
            <a:prstDash val="solid"/>
            <a:miter lim="800000"/>
            <a:tailEnd type="triangle"/>
          </a:ln>
          <a:effectLst/>
        </p:spPr>
      </p:cxnSp>
      <p:cxnSp>
        <p:nvCxnSpPr>
          <p:cNvPr id="38" name="直接箭头连接符 37"/>
          <p:cNvCxnSpPr/>
          <p:nvPr/>
        </p:nvCxnSpPr>
        <p:spPr bwMode="gray">
          <a:xfrm>
            <a:off x="10217082" y="5259547"/>
            <a:ext cx="0" cy="135834"/>
          </a:xfrm>
          <a:prstGeom prst="straightConnector1">
            <a:avLst/>
          </a:prstGeom>
          <a:noFill/>
          <a:ln w="6350" cap="flat" cmpd="sng" algn="ctr">
            <a:solidFill>
              <a:srgbClr val="1D1D1A"/>
            </a:solidFill>
            <a:prstDash val="solid"/>
            <a:miter lim="800000"/>
            <a:tailEnd type="triangle"/>
          </a:ln>
          <a:effectLst/>
        </p:spPr>
      </p:cxnSp>
      <p:sp>
        <p:nvSpPr>
          <p:cNvPr id="39" name="文本框 38"/>
          <p:cNvSpPr txBox="1"/>
          <p:nvPr/>
        </p:nvSpPr>
        <p:spPr bwMode="gray">
          <a:xfrm>
            <a:off x="614670" y="2034395"/>
            <a:ext cx="1378904" cy="338554"/>
          </a:xfrm>
          <a:prstGeom prst="rect">
            <a:avLst/>
          </a:prstGeom>
          <a:noFill/>
        </p:spPr>
        <p:txBody>
          <a:bodyPr wrap="none" rtlCol="0">
            <a:spAutoFit/>
          </a:bodyPr>
          <a:lstStyle/>
          <a:p>
            <a:pPr fontAlgn="ctr"/>
            <a:r>
              <a:rPr lang="en-US" sz="1600" b="1" dirty="0" smtClean="0">
                <a:latin typeface="Huawei Sans" panose="020C0503030203020204" pitchFamily="34" charset="0"/>
              </a:rPr>
              <a:t>Fault occurs</a:t>
            </a:r>
            <a:endParaRPr lang="en-US" altLang="zh-CN" sz="16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0" name="文本框 39"/>
          <p:cNvSpPr txBox="1"/>
          <p:nvPr/>
        </p:nvSpPr>
        <p:spPr bwMode="gray">
          <a:xfrm>
            <a:off x="1830316" y="2232650"/>
            <a:ext cx="2383290" cy="523220"/>
          </a:xfrm>
          <a:prstGeom prst="rect">
            <a:avLst/>
          </a:prstGeom>
          <a:noFill/>
        </p:spPr>
        <p:txBody>
          <a:bodyPr vert="horz" wrap="square" rtlCol="0">
            <a:spAutoFit/>
          </a:bodyPr>
          <a:lstStyle/>
          <a:p>
            <a:pPr algn="ctr" defTabSz="914478" fontAlgn="ctr">
              <a:spcBef>
                <a:spcPts val="0"/>
              </a:spcBef>
              <a:spcAft>
                <a:spcPts val="0"/>
              </a:spcAft>
            </a:pPr>
            <a:r>
              <a:rPr lang="en-US" sz="1400" dirty="0" smtClean="0">
                <a:solidFill>
                  <a:srgbClr val="1D1D1A"/>
                </a:solidFill>
                <a:latin typeface="Huawei Sans" panose="020C0503030203020204" pitchFamily="34" charset="0"/>
              </a:rPr>
              <a:t>Telemetry</a:t>
            </a:r>
          </a:p>
          <a:p>
            <a:pPr algn="ctr" defTabSz="914478" fontAlgn="ctr">
              <a:spcBef>
                <a:spcPts val="0"/>
              </a:spcBef>
              <a:spcAft>
                <a:spcPts val="0"/>
              </a:spcAft>
            </a:pPr>
            <a:r>
              <a:rPr lang="en-US" sz="1400" dirty="0" smtClean="0">
                <a:solidFill>
                  <a:srgbClr val="1D1D1A"/>
                </a:solidFill>
                <a:latin typeface="Huawei Sans" panose="020C0503030203020204" pitchFamily="34" charset="0"/>
              </a:rPr>
              <a:t>Syslog</a:t>
            </a:r>
            <a:endParaRPr lang="en-US" altLang="zh-CN" sz="1400" dirty="0" smtClean="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1" name="文本框 40"/>
          <p:cNvSpPr txBox="1"/>
          <p:nvPr/>
        </p:nvSpPr>
        <p:spPr bwMode="gray">
          <a:xfrm>
            <a:off x="2323540" y="1882422"/>
            <a:ext cx="1499128" cy="307777"/>
          </a:xfrm>
          <a:prstGeom prst="rect">
            <a:avLst/>
          </a:prstGeom>
          <a:noFill/>
        </p:spPr>
        <p:txBody>
          <a:bodyPr wrap="none" rtlCol="0">
            <a:spAutoFit/>
          </a:bodyPr>
          <a:lstStyle/>
          <a:p>
            <a:pPr fontAlgn="ctr"/>
            <a:r>
              <a:rPr lang="en-US" sz="1400" b="1" dirty="0" smtClean="0">
                <a:latin typeface="Huawei Sans" panose="020C0503030203020204" pitchFamily="34" charset="0"/>
              </a:rPr>
              <a:t>Data collection</a:t>
            </a:r>
            <a:endParaRPr lang="en-US" sz="1400" b="1" dirty="0">
              <a:latin typeface="Huawei Sans" panose="020C0503030203020204" pitchFamily="34" charset="0"/>
            </a:endParaRPr>
          </a:p>
        </p:txBody>
      </p:sp>
      <p:sp>
        <p:nvSpPr>
          <p:cNvPr id="42" name="文本框 41"/>
          <p:cNvSpPr txBox="1"/>
          <p:nvPr/>
        </p:nvSpPr>
        <p:spPr bwMode="gray">
          <a:xfrm>
            <a:off x="7310567" y="3060988"/>
            <a:ext cx="1447832" cy="307777"/>
          </a:xfrm>
          <a:prstGeom prst="rect">
            <a:avLst/>
          </a:prstGeom>
          <a:noFill/>
        </p:spPr>
        <p:txBody>
          <a:bodyPr wrap="none" rtlCol="0">
            <a:spAutoFit/>
          </a:bodyPr>
          <a:lstStyle/>
          <a:p>
            <a:pPr fontAlgn="ctr"/>
            <a:r>
              <a:rPr lang="en-US" sz="1400" b="1" dirty="0" smtClean="0">
                <a:latin typeface="Huawei Sans" panose="020C0503030203020204" pitchFamily="34" charset="0"/>
              </a:rPr>
              <a:t>Rule matching</a:t>
            </a:r>
            <a:endParaRPr lang="en-US" sz="1400" b="1" dirty="0">
              <a:latin typeface="Huawei Sans" panose="020C0503030203020204" pitchFamily="34" charset="0"/>
            </a:endParaRPr>
          </a:p>
        </p:txBody>
      </p:sp>
      <p:sp>
        <p:nvSpPr>
          <p:cNvPr id="43" name="Freeform 19"/>
          <p:cNvSpPr>
            <a:spLocks noEditPoints="1"/>
          </p:cNvSpPr>
          <p:nvPr/>
        </p:nvSpPr>
        <p:spPr bwMode="gray">
          <a:xfrm>
            <a:off x="1171991" y="4743611"/>
            <a:ext cx="425980" cy="437676"/>
          </a:xfrm>
          <a:custGeom>
            <a:avLst/>
            <a:gdLst>
              <a:gd name="T0" fmla="*/ 37 w 557"/>
              <a:gd name="T1" fmla="*/ 45 h 550"/>
              <a:gd name="T2" fmla="*/ 224 w 557"/>
              <a:gd name="T3" fmla="*/ 0 h 550"/>
              <a:gd name="T4" fmla="*/ 262 w 557"/>
              <a:gd name="T5" fmla="*/ 59 h 550"/>
              <a:gd name="T6" fmla="*/ 101 w 557"/>
              <a:gd name="T7" fmla="*/ 550 h 550"/>
              <a:gd name="T8" fmla="*/ 35 w 557"/>
              <a:gd name="T9" fmla="*/ 446 h 550"/>
              <a:gd name="T10" fmla="*/ 0 w 557"/>
              <a:gd name="T11" fmla="*/ 550 h 550"/>
              <a:gd name="T12" fmla="*/ 262 w 557"/>
              <a:gd name="T13" fmla="*/ 59 h 550"/>
              <a:gd name="T14" fmla="*/ 35 w 557"/>
              <a:gd name="T15" fmla="*/ 320 h 550"/>
              <a:gd name="T16" fmla="*/ 106 w 557"/>
              <a:gd name="T17" fmla="*/ 372 h 550"/>
              <a:gd name="T18" fmla="*/ 106 w 557"/>
              <a:gd name="T19" fmla="*/ 244 h 550"/>
              <a:gd name="T20" fmla="*/ 35 w 557"/>
              <a:gd name="T21" fmla="*/ 294 h 550"/>
              <a:gd name="T22" fmla="*/ 106 w 557"/>
              <a:gd name="T23" fmla="*/ 244 h 550"/>
              <a:gd name="T24" fmla="*/ 35 w 557"/>
              <a:gd name="T25" fmla="*/ 166 h 550"/>
              <a:gd name="T26" fmla="*/ 106 w 557"/>
              <a:gd name="T27" fmla="*/ 216 h 550"/>
              <a:gd name="T28" fmla="*/ 106 w 557"/>
              <a:gd name="T29" fmla="*/ 88 h 550"/>
              <a:gd name="T30" fmla="*/ 35 w 557"/>
              <a:gd name="T31" fmla="*/ 138 h 550"/>
              <a:gd name="T32" fmla="*/ 106 w 557"/>
              <a:gd name="T33" fmla="*/ 88 h 550"/>
              <a:gd name="T34" fmla="*/ 156 w 557"/>
              <a:gd name="T35" fmla="*/ 320 h 550"/>
              <a:gd name="T36" fmla="*/ 226 w 557"/>
              <a:gd name="T37" fmla="*/ 372 h 550"/>
              <a:gd name="T38" fmla="*/ 226 w 557"/>
              <a:gd name="T39" fmla="*/ 244 h 550"/>
              <a:gd name="T40" fmla="*/ 156 w 557"/>
              <a:gd name="T41" fmla="*/ 294 h 550"/>
              <a:gd name="T42" fmla="*/ 226 w 557"/>
              <a:gd name="T43" fmla="*/ 244 h 550"/>
              <a:gd name="T44" fmla="*/ 156 w 557"/>
              <a:gd name="T45" fmla="*/ 166 h 550"/>
              <a:gd name="T46" fmla="*/ 226 w 557"/>
              <a:gd name="T47" fmla="*/ 216 h 550"/>
              <a:gd name="T48" fmla="*/ 226 w 557"/>
              <a:gd name="T49" fmla="*/ 88 h 550"/>
              <a:gd name="T50" fmla="*/ 156 w 557"/>
              <a:gd name="T51" fmla="*/ 138 h 550"/>
              <a:gd name="T52" fmla="*/ 226 w 557"/>
              <a:gd name="T53" fmla="*/ 88 h 550"/>
              <a:gd name="T54" fmla="*/ 335 w 557"/>
              <a:gd name="T55" fmla="*/ 145 h 550"/>
              <a:gd name="T56" fmla="*/ 520 w 557"/>
              <a:gd name="T57" fmla="*/ 190 h 550"/>
              <a:gd name="T58" fmla="*/ 557 w 557"/>
              <a:gd name="T59" fmla="*/ 204 h 550"/>
              <a:gd name="T60" fmla="*/ 397 w 557"/>
              <a:gd name="T61" fmla="*/ 550 h 550"/>
              <a:gd name="T62" fmla="*/ 330 w 557"/>
              <a:gd name="T63" fmla="*/ 446 h 550"/>
              <a:gd name="T64" fmla="*/ 297 w 557"/>
              <a:gd name="T65" fmla="*/ 550 h 550"/>
              <a:gd name="T66" fmla="*/ 557 w 557"/>
              <a:gd name="T67" fmla="*/ 204 h 550"/>
              <a:gd name="T68" fmla="*/ 333 w 557"/>
              <a:gd name="T69" fmla="*/ 320 h 550"/>
              <a:gd name="T70" fmla="*/ 401 w 557"/>
              <a:gd name="T71" fmla="*/ 372 h 550"/>
              <a:gd name="T72" fmla="*/ 401 w 557"/>
              <a:gd name="T73" fmla="*/ 244 h 550"/>
              <a:gd name="T74" fmla="*/ 333 w 557"/>
              <a:gd name="T75" fmla="*/ 294 h 550"/>
              <a:gd name="T76" fmla="*/ 401 w 557"/>
              <a:gd name="T77" fmla="*/ 244 h 550"/>
              <a:gd name="T78" fmla="*/ 451 w 557"/>
              <a:gd name="T79" fmla="*/ 320 h 550"/>
              <a:gd name="T80" fmla="*/ 522 w 557"/>
              <a:gd name="T81" fmla="*/ 372 h 550"/>
              <a:gd name="T82" fmla="*/ 522 w 557"/>
              <a:gd name="T83" fmla="*/ 244 h 550"/>
              <a:gd name="T84" fmla="*/ 451 w 557"/>
              <a:gd name="T85" fmla="*/ 294 h 550"/>
              <a:gd name="T86" fmla="*/ 522 w 557"/>
              <a:gd name="T87" fmla="*/ 244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57" h="550">
                <a:moveTo>
                  <a:pt x="224" y="45"/>
                </a:moveTo>
                <a:lnTo>
                  <a:pt x="37" y="45"/>
                </a:lnTo>
                <a:lnTo>
                  <a:pt x="37" y="0"/>
                </a:lnTo>
                <a:lnTo>
                  <a:pt x="224" y="0"/>
                </a:lnTo>
                <a:lnTo>
                  <a:pt x="224" y="45"/>
                </a:lnTo>
                <a:close/>
                <a:moveTo>
                  <a:pt x="262" y="59"/>
                </a:moveTo>
                <a:lnTo>
                  <a:pt x="262" y="550"/>
                </a:lnTo>
                <a:lnTo>
                  <a:pt x="101" y="550"/>
                </a:lnTo>
                <a:lnTo>
                  <a:pt x="101" y="446"/>
                </a:lnTo>
                <a:lnTo>
                  <a:pt x="35" y="446"/>
                </a:lnTo>
                <a:lnTo>
                  <a:pt x="35" y="550"/>
                </a:lnTo>
                <a:lnTo>
                  <a:pt x="0" y="550"/>
                </a:lnTo>
                <a:lnTo>
                  <a:pt x="0" y="59"/>
                </a:lnTo>
                <a:lnTo>
                  <a:pt x="262" y="59"/>
                </a:lnTo>
                <a:close/>
                <a:moveTo>
                  <a:pt x="106" y="320"/>
                </a:moveTo>
                <a:lnTo>
                  <a:pt x="35" y="320"/>
                </a:lnTo>
                <a:lnTo>
                  <a:pt x="35" y="372"/>
                </a:lnTo>
                <a:lnTo>
                  <a:pt x="106" y="372"/>
                </a:lnTo>
                <a:lnTo>
                  <a:pt x="106" y="320"/>
                </a:lnTo>
                <a:close/>
                <a:moveTo>
                  <a:pt x="106" y="244"/>
                </a:moveTo>
                <a:lnTo>
                  <a:pt x="35" y="244"/>
                </a:lnTo>
                <a:lnTo>
                  <a:pt x="35" y="294"/>
                </a:lnTo>
                <a:lnTo>
                  <a:pt x="106" y="294"/>
                </a:lnTo>
                <a:lnTo>
                  <a:pt x="106" y="244"/>
                </a:lnTo>
                <a:close/>
                <a:moveTo>
                  <a:pt x="106" y="166"/>
                </a:moveTo>
                <a:lnTo>
                  <a:pt x="35" y="166"/>
                </a:lnTo>
                <a:lnTo>
                  <a:pt x="35" y="216"/>
                </a:lnTo>
                <a:lnTo>
                  <a:pt x="106" y="216"/>
                </a:lnTo>
                <a:lnTo>
                  <a:pt x="106" y="166"/>
                </a:lnTo>
                <a:close/>
                <a:moveTo>
                  <a:pt x="106" y="88"/>
                </a:moveTo>
                <a:lnTo>
                  <a:pt x="35" y="88"/>
                </a:lnTo>
                <a:lnTo>
                  <a:pt x="35" y="138"/>
                </a:lnTo>
                <a:lnTo>
                  <a:pt x="106" y="138"/>
                </a:lnTo>
                <a:lnTo>
                  <a:pt x="106" y="88"/>
                </a:lnTo>
                <a:close/>
                <a:moveTo>
                  <a:pt x="226" y="320"/>
                </a:moveTo>
                <a:lnTo>
                  <a:pt x="156" y="320"/>
                </a:lnTo>
                <a:lnTo>
                  <a:pt x="156" y="372"/>
                </a:lnTo>
                <a:lnTo>
                  <a:pt x="226" y="372"/>
                </a:lnTo>
                <a:lnTo>
                  <a:pt x="226" y="320"/>
                </a:lnTo>
                <a:close/>
                <a:moveTo>
                  <a:pt x="226" y="244"/>
                </a:moveTo>
                <a:lnTo>
                  <a:pt x="156" y="244"/>
                </a:lnTo>
                <a:lnTo>
                  <a:pt x="156" y="294"/>
                </a:lnTo>
                <a:lnTo>
                  <a:pt x="226" y="294"/>
                </a:lnTo>
                <a:lnTo>
                  <a:pt x="226" y="244"/>
                </a:lnTo>
                <a:close/>
                <a:moveTo>
                  <a:pt x="226" y="166"/>
                </a:moveTo>
                <a:lnTo>
                  <a:pt x="156" y="166"/>
                </a:lnTo>
                <a:lnTo>
                  <a:pt x="156" y="216"/>
                </a:lnTo>
                <a:lnTo>
                  <a:pt x="226" y="216"/>
                </a:lnTo>
                <a:lnTo>
                  <a:pt x="226" y="166"/>
                </a:lnTo>
                <a:close/>
                <a:moveTo>
                  <a:pt x="226" y="88"/>
                </a:moveTo>
                <a:lnTo>
                  <a:pt x="156" y="88"/>
                </a:lnTo>
                <a:lnTo>
                  <a:pt x="156" y="138"/>
                </a:lnTo>
                <a:lnTo>
                  <a:pt x="226" y="138"/>
                </a:lnTo>
                <a:lnTo>
                  <a:pt x="226" y="88"/>
                </a:lnTo>
                <a:close/>
                <a:moveTo>
                  <a:pt x="520" y="145"/>
                </a:moveTo>
                <a:lnTo>
                  <a:pt x="335" y="145"/>
                </a:lnTo>
                <a:lnTo>
                  <a:pt x="335" y="190"/>
                </a:lnTo>
                <a:lnTo>
                  <a:pt x="520" y="190"/>
                </a:lnTo>
                <a:lnTo>
                  <a:pt x="520" y="145"/>
                </a:lnTo>
                <a:close/>
                <a:moveTo>
                  <a:pt x="557" y="204"/>
                </a:moveTo>
                <a:lnTo>
                  <a:pt x="557" y="550"/>
                </a:lnTo>
                <a:lnTo>
                  <a:pt x="397" y="550"/>
                </a:lnTo>
                <a:lnTo>
                  <a:pt x="397" y="446"/>
                </a:lnTo>
                <a:lnTo>
                  <a:pt x="330" y="446"/>
                </a:lnTo>
                <a:lnTo>
                  <a:pt x="330" y="550"/>
                </a:lnTo>
                <a:lnTo>
                  <a:pt x="297" y="550"/>
                </a:lnTo>
                <a:lnTo>
                  <a:pt x="297" y="204"/>
                </a:lnTo>
                <a:lnTo>
                  <a:pt x="557" y="204"/>
                </a:lnTo>
                <a:close/>
                <a:moveTo>
                  <a:pt x="401" y="320"/>
                </a:moveTo>
                <a:lnTo>
                  <a:pt x="333" y="320"/>
                </a:lnTo>
                <a:lnTo>
                  <a:pt x="333" y="372"/>
                </a:lnTo>
                <a:lnTo>
                  <a:pt x="401" y="372"/>
                </a:lnTo>
                <a:lnTo>
                  <a:pt x="401" y="320"/>
                </a:lnTo>
                <a:close/>
                <a:moveTo>
                  <a:pt x="401" y="244"/>
                </a:moveTo>
                <a:lnTo>
                  <a:pt x="333" y="244"/>
                </a:lnTo>
                <a:lnTo>
                  <a:pt x="333" y="294"/>
                </a:lnTo>
                <a:lnTo>
                  <a:pt x="401" y="294"/>
                </a:lnTo>
                <a:lnTo>
                  <a:pt x="401" y="244"/>
                </a:lnTo>
                <a:close/>
                <a:moveTo>
                  <a:pt x="522" y="320"/>
                </a:moveTo>
                <a:lnTo>
                  <a:pt x="451" y="320"/>
                </a:lnTo>
                <a:lnTo>
                  <a:pt x="451" y="372"/>
                </a:lnTo>
                <a:lnTo>
                  <a:pt x="522" y="372"/>
                </a:lnTo>
                <a:lnTo>
                  <a:pt x="522" y="320"/>
                </a:lnTo>
                <a:close/>
                <a:moveTo>
                  <a:pt x="522" y="244"/>
                </a:moveTo>
                <a:lnTo>
                  <a:pt x="451" y="244"/>
                </a:lnTo>
                <a:lnTo>
                  <a:pt x="451" y="294"/>
                </a:lnTo>
                <a:lnTo>
                  <a:pt x="522" y="294"/>
                </a:lnTo>
                <a:lnTo>
                  <a:pt x="522" y="244"/>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4" name="矩形 43"/>
          <p:cNvSpPr/>
          <p:nvPr/>
        </p:nvSpPr>
        <p:spPr bwMode="gray">
          <a:xfrm>
            <a:off x="8811890" y="1017865"/>
            <a:ext cx="2810385" cy="338554"/>
          </a:xfrm>
          <a:prstGeom prst="rect">
            <a:avLst/>
          </a:prstGeom>
        </p:spPr>
        <p:txBody>
          <a:bodyPr wrap="none">
            <a:spAutoFit/>
          </a:bodyPr>
          <a:lstStyle/>
          <a:p>
            <a:pPr algn="ctr" fontAlgn="ctr"/>
            <a:r>
              <a:rPr lang="en-US" sz="1600" b="1" dirty="0" smtClean="0">
                <a:latin typeface="Huawei Sans" panose="020C0503030203020204" pitchFamily="34" charset="0"/>
              </a:rPr>
              <a:t>Precise root cause analysis</a:t>
            </a:r>
            <a:endParaRPr lang="en-US" sz="1600" b="1" dirty="0">
              <a:latin typeface="Huawei Sans" panose="020C0503030203020204" pitchFamily="34" charset="0"/>
            </a:endParaRPr>
          </a:p>
        </p:txBody>
      </p:sp>
      <p:cxnSp>
        <p:nvCxnSpPr>
          <p:cNvPr id="45" name="直接箭头连接符 44"/>
          <p:cNvCxnSpPr/>
          <p:nvPr/>
        </p:nvCxnSpPr>
        <p:spPr bwMode="gray">
          <a:xfrm flipH="1">
            <a:off x="2011680" y="2203672"/>
            <a:ext cx="2246838" cy="0"/>
          </a:xfrm>
          <a:prstGeom prst="straightConnector1">
            <a:avLst/>
          </a:prstGeom>
          <a:noFill/>
          <a:ln w="38100" algn="ctr">
            <a:solidFill>
              <a:schemeClr val="tx1"/>
            </a:solidFill>
            <a:round/>
            <a:headEnd type="triangle" w="med" len="med"/>
            <a:tailEnd type="none" w="med" len="med"/>
          </a:ln>
        </p:spPr>
      </p:cxnSp>
      <p:cxnSp>
        <p:nvCxnSpPr>
          <p:cNvPr id="46" name="直接箭头连接符 45"/>
          <p:cNvCxnSpPr/>
          <p:nvPr/>
        </p:nvCxnSpPr>
        <p:spPr bwMode="gray">
          <a:xfrm flipH="1" flipV="1">
            <a:off x="7427539" y="3376714"/>
            <a:ext cx="1130793" cy="2"/>
          </a:xfrm>
          <a:prstGeom prst="straightConnector1">
            <a:avLst/>
          </a:prstGeom>
          <a:noFill/>
          <a:ln w="38100" algn="ctr">
            <a:solidFill>
              <a:schemeClr val="tx1"/>
            </a:solidFill>
            <a:round/>
            <a:headEnd type="triangle" w="med" len="med"/>
            <a:tailEnd type="none" w="med" len="med"/>
          </a:ln>
        </p:spPr>
      </p:cxnSp>
      <p:sp>
        <p:nvSpPr>
          <p:cNvPr id="51" name="燕尾形 50"/>
          <p:cNvSpPr/>
          <p:nvPr/>
        </p:nvSpPr>
        <p:spPr bwMode="gray">
          <a:xfrm>
            <a:off x="8322258" y="86139"/>
            <a:ext cx="1188000" cy="216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Visualization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燕尾形 51"/>
          <p:cNvSpPr/>
          <p:nvPr/>
        </p:nvSpPr>
        <p:spPr bwMode="gray">
          <a:xfrm>
            <a:off x="10561088" y="86139"/>
            <a:ext cx="1188000"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Optimization</a:t>
            </a:r>
            <a:endParaRPr lang="en-US" sz="1200" dirty="0">
              <a:latin typeface="Huawei Sans" panose="020C0503030203020204" pitchFamily="34" charset="0"/>
            </a:endParaRPr>
          </a:p>
        </p:txBody>
      </p:sp>
      <p:sp>
        <p:nvSpPr>
          <p:cNvPr id="53" name="燕尾形 52"/>
          <p:cNvSpPr/>
          <p:nvPr/>
        </p:nvSpPr>
        <p:spPr bwMode="gray">
          <a:xfrm>
            <a:off x="9441673" y="86139"/>
            <a:ext cx="1188000" cy="216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chemeClr val="bg1"/>
                </a:solidFill>
                <a:latin typeface="Huawei Sans" panose="020C0503030203020204" pitchFamily="34" charset="0"/>
              </a:rPr>
              <a:t>Analysis</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五边形 53"/>
          <p:cNvSpPr/>
          <p:nvPr/>
        </p:nvSpPr>
        <p:spPr bwMode="gray">
          <a:xfrm>
            <a:off x="7202843" y="86139"/>
            <a:ext cx="1188000" cy="216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Telemetry</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085438855"/>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5613" y="447468"/>
            <a:ext cx="10702013" cy="1001920"/>
          </a:xfrm>
        </p:spPr>
        <p:txBody>
          <a:bodyPr/>
          <a:lstStyle/>
          <a:p>
            <a:r>
              <a:rPr lang="en-US" dirty="0" smtClean="0"/>
              <a:t>AI-powered Intelligent Radio Calibration Improves Network-wide Performance</a:t>
            </a:r>
            <a:endParaRPr lang="en-US" altLang="zh-CN" dirty="0">
              <a:sym typeface="Huawei Sans" panose="020C0503030203020204" pitchFamily="34" charset="0"/>
            </a:endParaRPr>
          </a:p>
        </p:txBody>
      </p:sp>
      <p:sp>
        <p:nvSpPr>
          <p:cNvPr id="3" name="梯形 43"/>
          <p:cNvSpPr/>
          <p:nvPr/>
        </p:nvSpPr>
        <p:spPr bwMode="gray">
          <a:xfrm>
            <a:off x="667959" y="5072051"/>
            <a:ext cx="5299419" cy="1020372"/>
          </a:xfrm>
          <a:custGeom>
            <a:avLst/>
            <a:gdLst>
              <a:gd name="connsiteX0" fmla="*/ 0 w 6925908"/>
              <a:gd name="connsiteY0" fmla="*/ 484094 h 484094"/>
              <a:gd name="connsiteX1" fmla="*/ 1017832 w 6925908"/>
              <a:gd name="connsiteY1" fmla="*/ 0 h 484094"/>
              <a:gd name="connsiteX2" fmla="*/ 5908076 w 6925908"/>
              <a:gd name="connsiteY2" fmla="*/ 0 h 484094"/>
              <a:gd name="connsiteX3" fmla="*/ 6925908 w 6925908"/>
              <a:gd name="connsiteY3" fmla="*/ 484094 h 484094"/>
              <a:gd name="connsiteX4" fmla="*/ 0 w 6925908"/>
              <a:gd name="connsiteY4" fmla="*/ 484094 h 484094"/>
              <a:gd name="connsiteX0" fmla="*/ 0 w 6936776"/>
              <a:gd name="connsiteY0" fmla="*/ 484094 h 484094"/>
              <a:gd name="connsiteX1" fmla="*/ 1017832 w 6936776"/>
              <a:gd name="connsiteY1" fmla="*/ 0 h 484094"/>
              <a:gd name="connsiteX2" fmla="*/ 6936776 w 6936776"/>
              <a:gd name="connsiteY2" fmla="*/ 0 h 484094"/>
              <a:gd name="connsiteX3" fmla="*/ 6925908 w 6936776"/>
              <a:gd name="connsiteY3" fmla="*/ 484094 h 484094"/>
              <a:gd name="connsiteX4" fmla="*/ 0 w 6936776"/>
              <a:gd name="connsiteY4" fmla="*/ 484094 h 4840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36776" h="484094">
                <a:moveTo>
                  <a:pt x="0" y="484094"/>
                </a:moveTo>
                <a:lnTo>
                  <a:pt x="1017832" y="0"/>
                </a:lnTo>
                <a:lnTo>
                  <a:pt x="6936776" y="0"/>
                </a:lnTo>
                <a:lnTo>
                  <a:pt x="6925908" y="484094"/>
                </a:lnTo>
                <a:lnTo>
                  <a:pt x="0" y="484094"/>
                </a:lnTo>
                <a:close/>
              </a:path>
            </a:pathLst>
          </a:custGeom>
          <a:gradFill flip="none" rotWithShape="1">
            <a:gsLst>
              <a:gs pos="0">
                <a:srgbClr val="B5B5B5">
                  <a:alpha val="50000"/>
                </a:srgbClr>
              </a:gs>
              <a:gs pos="56000">
                <a:srgbClr val="DDDDDD">
                  <a:alpha val="0"/>
                </a:srgbClr>
              </a:gs>
            </a:gsLst>
            <a:lin ang="16200000" scaled="1"/>
            <a:tileRect/>
          </a:gradFill>
          <a:ln w="6350" cap="flat" cmpd="sng" algn="ctr">
            <a:gradFill flip="none" rotWithShape="1">
              <a:gsLst>
                <a:gs pos="0">
                  <a:srgbClr val="666666">
                    <a:lumMod val="75000"/>
                    <a:alpha val="65000"/>
                  </a:srgbClr>
                </a:gs>
                <a:gs pos="100000">
                  <a:srgbClr val="FFFFFF">
                    <a:lumMod val="65000"/>
                    <a:alpha val="0"/>
                  </a:srgbClr>
                </a:gs>
              </a:gsLst>
              <a:lin ang="16200000" scaled="1"/>
              <a:tileRect/>
            </a:gradFill>
            <a:prstDash val="solid"/>
            <a:miter lim="800000"/>
          </a:ln>
          <a:effectLst/>
        </p:spPr>
        <p:txBody>
          <a:bodyPr lIns="49744" tIns="24872" rIns="49744" bIns="24872" rtlCol="0" anchor="ct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smtClean="0">
              <a:ln>
                <a:noFill/>
              </a:ln>
              <a:solidFill>
                <a:srgbClr val="666666"/>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 name="梯形 43"/>
          <p:cNvSpPr/>
          <p:nvPr/>
        </p:nvSpPr>
        <p:spPr bwMode="gray">
          <a:xfrm flipH="1">
            <a:off x="6246195" y="5072051"/>
            <a:ext cx="5097522" cy="990942"/>
          </a:xfrm>
          <a:custGeom>
            <a:avLst/>
            <a:gdLst>
              <a:gd name="connsiteX0" fmla="*/ 0 w 6925908"/>
              <a:gd name="connsiteY0" fmla="*/ 484094 h 484094"/>
              <a:gd name="connsiteX1" fmla="*/ 1017832 w 6925908"/>
              <a:gd name="connsiteY1" fmla="*/ 0 h 484094"/>
              <a:gd name="connsiteX2" fmla="*/ 5908076 w 6925908"/>
              <a:gd name="connsiteY2" fmla="*/ 0 h 484094"/>
              <a:gd name="connsiteX3" fmla="*/ 6925908 w 6925908"/>
              <a:gd name="connsiteY3" fmla="*/ 484094 h 484094"/>
              <a:gd name="connsiteX4" fmla="*/ 0 w 6925908"/>
              <a:gd name="connsiteY4" fmla="*/ 484094 h 484094"/>
              <a:gd name="connsiteX0" fmla="*/ 0 w 6936776"/>
              <a:gd name="connsiteY0" fmla="*/ 484094 h 484094"/>
              <a:gd name="connsiteX1" fmla="*/ 1017832 w 6936776"/>
              <a:gd name="connsiteY1" fmla="*/ 0 h 484094"/>
              <a:gd name="connsiteX2" fmla="*/ 6936776 w 6936776"/>
              <a:gd name="connsiteY2" fmla="*/ 0 h 484094"/>
              <a:gd name="connsiteX3" fmla="*/ 6925908 w 6936776"/>
              <a:gd name="connsiteY3" fmla="*/ 484094 h 484094"/>
              <a:gd name="connsiteX4" fmla="*/ 0 w 6936776"/>
              <a:gd name="connsiteY4" fmla="*/ 484094 h 4840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36776" h="484094">
                <a:moveTo>
                  <a:pt x="0" y="484094"/>
                </a:moveTo>
                <a:lnTo>
                  <a:pt x="1017832" y="0"/>
                </a:lnTo>
                <a:lnTo>
                  <a:pt x="6936776" y="0"/>
                </a:lnTo>
                <a:lnTo>
                  <a:pt x="6925908" y="484094"/>
                </a:lnTo>
                <a:lnTo>
                  <a:pt x="0" y="484094"/>
                </a:lnTo>
                <a:close/>
              </a:path>
            </a:pathLst>
          </a:custGeom>
          <a:gradFill flip="none" rotWithShape="1">
            <a:gsLst>
              <a:gs pos="0">
                <a:srgbClr val="B5B5B5">
                  <a:alpha val="50000"/>
                </a:srgbClr>
              </a:gs>
              <a:gs pos="56000">
                <a:srgbClr val="DDDDDD">
                  <a:alpha val="0"/>
                </a:srgbClr>
              </a:gs>
            </a:gsLst>
            <a:lin ang="16200000" scaled="1"/>
            <a:tileRect/>
          </a:gradFill>
          <a:ln w="6350" cap="flat" cmpd="sng" algn="ctr">
            <a:gradFill flip="none" rotWithShape="1">
              <a:gsLst>
                <a:gs pos="0">
                  <a:srgbClr val="666666">
                    <a:lumMod val="75000"/>
                    <a:alpha val="65000"/>
                  </a:srgbClr>
                </a:gs>
                <a:gs pos="100000">
                  <a:srgbClr val="FFFFFF">
                    <a:lumMod val="65000"/>
                    <a:alpha val="0"/>
                  </a:srgbClr>
                </a:gs>
              </a:gsLst>
              <a:lin ang="16200000" scaled="1"/>
              <a:tileRect/>
            </a:gradFill>
            <a:prstDash val="solid"/>
            <a:miter lim="800000"/>
          </a:ln>
          <a:effectLst/>
        </p:spPr>
        <p:txBody>
          <a:bodyPr lIns="49744" tIns="24872" rIns="49744" bIns="24872" rtlCol="0" anchor="ct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smtClean="0">
              <a:ln>
                <a:noFill/>
              </a:ln>
              <a:solidFill>
                <a:srgbClr val="666666"/>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 name="TextBox 342"/>
          <p:cNvSpPr txBox="1"/>
          <p:nvPr/>
        </p:nvSpPr>
        <p:spPr bwMode="gray">
          <a:xfrm>
            <a:off x="1486503" y="2183813"/>
            <a:ext cx="3561751" cy="369304"/>
          </a:xfrm>
          <a:prstGeom prst="rect">
            <a:avLst/>
          </a:prstGeom>
          <a:noFill/>
        </p:spPr>
        <p:txBody>
          <a:bodyPr wrap="square" lIns="91413" tIns="45706" rIns="91413" bIns="45706" rtlCol="0">
            <a:spAutoFit/>
          </a:bodyPr>
          <a:lstStyle/>
          <a:p>
            <a:pPr algn="ctr" defTabSz="1219028" fontAlgn="ctr">
              <a:buSzPct val="100000"/>
            </a:pPr>
            <a:r>
              <a:rPr lang="en-US" b="1" dirty="0" smtClean="0">
                <a:solidFill>
                  <a:srgbClr val="1D1D1A"/>
                </a:solidFill>
                <a:latin typeface="Huawei Sans" panose="020C0503030203020204" pitchFamily="34" charset="0"/>
              </a:rPr>
              <a:t>Scenario 1: manual calibration</a:t>
            </a:r>
            <a:endParaRPr lang="en-US" b="1" dirty="0">
              <a:solidFill>
                <a:srgbClr val="1D1D1A"/>
              </a:solidFill>
              <a:latin typeface="Huawei Sans" panose="020C0503030203020204" pitchFamily="34" charset="0"/>
            </a:endParaRPr>
          </a:p>
        </p:txBody>
      </p:sp>
      <p:grpSp>
        <p:nvGrpSpPr>
          <p:cNvPr id="6" name="组合 22"/>
          <p:cNvGrpSpPr/>
          <p:nvPr/>
        </p:nvGrpSpPr>
        <p:grpSpPr bwMode="gray">
          <a:xfrm>
            <a:off x="2906322" y="1612130"/>
            <a:ext cx="722115" cy="402185"/>
            <a:chOff x="9383944" y="1327457"/>
            <a:chExt cx="275230" cy="152436"/>
          </a:xfrm>
          <a:solidFill>
            <a:srgbClr val="C7000B"/>
          </a:solidFill>
        </p:grpSpPr>
        <p:sp>
          <p:nvSpPr>
            <p:cNvPr id="7" name="Freeform 144"/>
            <p:cNvSpPr>
              <a:spLocks/>
            </p:cNvSpPr>
            <p:nvPr/>
          </p:nvSpPr>
          <p:spPr bwMode="gray">
            <a:xfrm>
              <a:off x="9515207" y="1327457"/>
              <a:ext cx="55046" cy="67749"/>
            </a:xfrm>
            <a:custGeom>
              <a:avLst/>
              <a:gdLst>
                <a:gd name="T0" fmla="*/ 47 w 47"/>
                <a:gd name="T1" fmla="*/ 8 h 59"/>
                <a:gd name="T2" fmla="*/ 47 w 47"/>
                <a:gd name="T3" fmla="*/ 8 h 59"/>
                <a:gd name="T4" fmla="*/ 7 w 47"/>
                <a:gd name="T5" fmla="*/ 0 h 59"/>
                <a:gd name="T6" fmla="*/ 0 w 47"/>
                <a:gd name="T7" fmla="*/ 51 h 59"/>
                <a:gd name="T8" fmla="*/ 18 w 47"/>
                <a:gd name="T9" fmla="*/ 59 h 59"/>
                <a:gd name="T10" fmla="*/ 47 w 47"/>
                <a:gd name="T11" fmla="*/ 8 h 59"/>
              </a:gdLst>
              <a:ahLst/>
              <a:cxnLst>
                <a:cxn ang="0">
                  <a:pos x="T0" y="T1"/>
                </a:cxn>
                <a:cxn ang="0">
                  <a:pos x="T2" y="T3"/>
                </a:cxn>
                <a:cxn ang="0">
                  <a:pos x="T4" y="T5"/>
                </a:cxn>
                <a:cxn ang="0">
                  <a:pos x="T6" y="T7"/>
                </a:cxn>
                <a:cxn ang="0">
                  <a:pos x="T8" y="T9"/>
                </a:cxn>
                <a:cxn ang="0">
                  <a:pos x="T10" y="T11"/>
                </a:cxn>
              </a:cxnLst>
              <a:rect l="0" t="0" r="r" b="b"/>
              <a:pathLst>
                <a:path w="47" h="59">
                  <a:moveTo>
                    <a:pt x="47" y="8"/>
                  </a:moveTo>
                  <a:lnTo>
                    <a:pt x="47" y="8"/>
                  </a:lnTo>
                  <a:cubicBezTo>
                    <a:pt x="35" y="3"/>
                    <a:pt x="21" y="0"/>
                    <a:pt x="7" y="0"/>
                  </a:cubicBezTo>
                  <a:lnTo>
                    <a:pt x="0" y="51"/>
                  </a:lnTo>
                  <a:cubicBezTo>
                    <a:pt x="6" y="53"/>
                    <a:pt x="12" y="56"/>
                    <a:pt x="18" y="59"/>
                  </a:cubicBezTo>
                  <a:lnTo>
                    <a:pt x="47" y="8"/>
                  </a:lnTo>
                  <a:close/>
                </a:path>
              </a:pathLst>
            </a:custGeom>
            <a:grpFill/>
            <a:ln w="6350">
              <a:noFill/>
              <a:prstDash val="solid"/>
              <a:round/>
              <a:headEnd/>
              <a:tailEnd/>
            </a:ln>
          </p:spPr>
          <p:txBody>
            <a:bodyPr/>
            <a:lstStyle/>
            <a:p>
              <a:pPr marL="0" marR="0" lvl="0" indent="0" defTabSz="54358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666666">
                    <a:lumMod val="75000"/>
                  </a:srgbClr>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 name="Freeform 145"/>
            <p:cNvSpPr>
              <a:spLocks/>
            </p:cNvSpPr>
            <p:nvPr/>
          </p:nvSpPr>
          <p:spPr bwMode="gray">
            <a:xfrm>
              <a:off x="9386062" y="1420612"/>
              <a:ext cx="27522" cy="29640"/>
            </a:xfrm>
            <a:custGeom>
              <a:avLst/>
              <a:gdLst>
                <a:gd name="T0" fmla="*/ 25 w 25"/>
                <a:gd name="T1" fmla="*/ 13 h 26"/>
                <a:gd name="T2" fmla="*/ 25 w 25"/>
                <a:gd name="T3" fmla="*/ 13 h 26"/>
                <a:gd name="T4" fmla="*/ 5 w 25"/>
                <a:gd name="T5" fmla="*/ 0 h 26"/>
                <a:gd name="T6" fmla="*/ 0 w 25"/>
                <a:gd name="T7" fmla="*/ 21 h 26"/>
                <a:gd name="T8" fmla="*/ 20 w 25"/>
                <a:gd name="T9" fmla="*/ 26 h 26"/>
                <a:gd name="T10" fmla="*/ 25 w 25"/>
                <a:gd name="T11" fmla="*/ 13 h 26"/>
              </a:gdLst>
              <a:ahLst/>
              <a:cxnLst>
                <a:cxn ang="0">
                  <a:pos x="T0" y="T1"/>
                </a:cxn>
                <a:cxn ang="0">
                  <a:pos x="T2" y="T3"/>
                </a:cxn>
                <a:cxn ang="0">
                  <a:pos x="T4" y="T5"/>
                </a:cxn>
                <a:cxn ang="0">
                  <a:pos x="T6" y="T7"/>
                </a:cxn>
                <a:cxn ang="0">
                  <a:pos x="T8" y="T9"/>
                </a:cxn>
                <a:cxn ang="0">
                  <a:pos x="T10" y="T11"/>
                </a:cxn>
              </a:cxnLst>
              <a:rect l="0" t="0" r="r" b="b"/>
              <a:pathLst>
                <a:path w="25" h="26">
                  <a:moveTo>
                    <a:pt x="25" y="13"/>
                  </a:moveTo>
                  <a:lnTo>
                    <a:pt x="25" y="13"/>
                  </a:lnTo>
                  <a:lnTo>
                    <a:pt x="5" y="0"/>
                  </a:lnTo>
                  <a:cubicBezTo>
                    <a:pt x="3" y="7"/>
                    <a:pt x="1" y="14"/>
                    <a:pt x="0" y="21"/>
                  </a:cubicBezTo>
                  <a:lnTo>
                    <a:pt x="20" y="26"/>
                  </a:lnTo>
                  <a:cubicBezTo>
                    <a:pt x="21" y="22"/>
                    <a:pt x="23" y="17"/>
                    <a:pt x="25" y="13"/>
                  </a:cubicBezTo>
                  <a:close/>
                </a:path>
              </a:pathLst>
            </a:custGeom>
            <a:grpFill/>
            <a:ln w="6350">
              <a:noFill/>
              <a:prstDash val="solid"/>
              <a:round/>
              <a:headEnd/>
              <a:tailEnd/>
            </a:ln>
          </p:spPr>
          <p:txBody>
            <a:bodyPr/>
            <a:lstStyle/>
            <a:p>
              <a:pPr marL="0" marR="0" lvl="0" indent="0" defTabSz="54358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666666">
                    <a:lumMod val="75000"/>
                  </a:srgbClr>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 name="Freeform 146"/>
            <p:cNvSpPr>
              <a:spLocks/>
            </p:cNvSpPr>
            <p:nvPr/>
          </p:nvSpPr>
          <p:spPr bwMode="gray">
            <a:xfrm>
              <a:off x="9396647" y="1388855"/>
              <a:ext cx="31757" cy="35992"/>
            </a:xfrm>
            <a:custGeom>
              <a:avLst/>
              <a:gdLst>
                <a:gd name="T0" fmla="*/ 29 w 29"/>
                <a:gd name="T1" fmla="*/ 21 h 32"/>
                <a:gd name="T2" fmla="*/ 29 w 29"/>
                <a:gd name="T3" fmla="*/ 21 h 32"/>
                <a:gd name="T4" fmla="*/ 11 w 29"/>
                <a:gd name="T5" fmla="*/ 0 h 32"/>
                <a:gd name="T6" fmla="*/ 0 w 29"/>
                <a:gd name="T7" fmla="*/ 19 h 32"/>
                <a:gd name="T8" fmla="*/ 21 w 29"/>
                <a:gd name="T9" fmla="*/ 32 h 32"/>
                <a:gd name="T10" fmla="*/ 29 w 29"/>
                <a:gd name="T11" fmla="*/ 21 h 32"/>
              </a:gdLst>
              <a:ahLst/>
              <a:cxnLst>
                <a:cxn ang="0">
                  <a:pos x="T0" y="T1"/>
                </a:cxn>
                <a:cxn ang="0">
                  <a:pos x="T2" y="T3"/>
                </a:cxn>
                <a:cxn ang="0">
                  <a:pos x="T4" y="T5"/>
                </a:cxn>
                <a:cxn ang="0">
                  <a:pos x="T6" y="T7"/>
                </a:cxn>
                <a:cxn ang="0">
                  <a:pos x="T8" y="T9"/>
                </a:cxn>
                <a:cxn ang="0">
                  <a:pos x="T10" y="T11"/>
                </a:cxn>
              </a:cxnLst>
              <a:rect l="0" t="0" r="r" b="b"/>
              <a:pathLst>
                <a:path w="29" h="32">
                  <a:moveTo>
                    <a:pt x="29" y="21"/>
                  </a:moveTo>
                  <a:lnTo>
                    <a:pt x="29" y="21"/>
                  </a:lnTo>
                  <a:lnTo>
                    <a:pt x="11" y="0"/>
                  </a:lnTo>
                  <a:cubicBezTo>
                    <a:pt x="7" y="6"/>
                    <a:pt x="3" y="12"/>
                    <a:pt x="0" y="19"/>
                  </a:cubicBezTo>
                  <a:lnTo>
                    <a:pt x="21" y="32"/>
                  </a:lnTo>
                  <a:cubicBezTo>
                    <a:pt x="23" y="28"/>
                    <a:pt x="26" y="25"/>
                    <a:pt x="29" y="21"/>
                  </a:cubicBezTo>
                  <a:close/>
                </a:path>
              </a:pathLst>
            </a:custGeom>
            <a:grpFill/>
            <a:ln w="6350">
              <a:noFill/>
              <a:prstDash val="solid"/>
              <a:round/>
              <a:headEnd/>
              <a:tailEnd/>
            </a:ln>
          </p:spPr>
          <p:txBody>
            <a:bodyPr/>
            <a:lstStyle/>
            <a:p>
              <a:pPr marL="0" marR="0" lvl="0" indent="0" defTabSz="54358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666666">
                    <a:lumMod val="75000"/>
                  </a:srgbClr>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 name="Freeform 147"/>
            <p:cNvSpPr>
              <a:spLocks/>
            </p:cNvSpPr>
            <p:nvPr/>
          </p:nvSpPr>
          <p:spPr bwMode="gray">
            <a:xfrm>
              <a:off x="9574488" y="1395206"/>
              <a:ext cx="84686" cy="82570"/>
            </a:xfrm>
            <a:custGeom>
              <a:avLst/>
              <a:gdLst>
                <a:gd name="T0" fmla="*/ 57 w 75"/>
                <a:gd name="T1" fmla="*/ 0 h 73"/>
                <a:gd name="T2" fmla="*/ 57 w 75"/>
                <a:gd name="T3" fmla="*/ 0 h 73"/>
                <a:gd name="T4" fmla="*/ 0 w 75"/>
                <a:gd name="T5" fmla="*/ 37 h 73"/>
                <a:gd name="T6" fmla="*/ 7 w 75"/>
                <a:gd name="T7" fmla="*/ 71 h 73"/>
                <a:gd name="T8" fmla="*/ 7 w 75"/>
                <a:gd name="T9" fmla="*/ 73 h 73"/>
                <a:gd name="T10" fmla="*/ 75 w 75"/>
                <a:gd name="T11" fmla="*/ 73 h 73"/>
                <a:gd name="T12" fmla="*/ 75 w 75"/>
                <a:gd name="T13" fmla="*/ 67 h 73"/>
                <a:gd name="T14" fmla="*/ 57 w 75"/>
                <a:gd name="T15" fmla="*/ 0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5" h="73">
                  <a:moveTo>
                    <a:pt x="57" y="0"/>
                  </a:moveTo>
                  <a:lnTo>
                    <a:pt x="57" y="0"/>
                  </a:lnTo>
                  <a:lnTo>
                    <a:pt x="0" y="37"/>
                  </a:lnTo>
                  <a:cubicBezTo>
                    <a:pt x="5" y="47"/>
                    <a:pt x="7" y="59"/>
                    <a:pt x="7" y="71"/>
                  </a:cubicBezTo>
                  <a:lnTo>
                    <a:pt x="7" y="73"/>
                  </a:lnTo>
                  <a:lnTo>
                    <a:pt x="75" y="73"/>
                  </a:lnTo>
                  <a:cubicBezTo>
                    <a:pt x="75" y="71"/>
                    <a:pt x="75" y="69"/>
                    <a:pt x="75" y="67"/>
                  </a:cubicBezTo>
                  <a:cubicBezTo>
                    <a:pt x="75" y="42"/>
                    <a:pt x="68" y="20"/>
                    <a:pt x="57" y="0"/>
                  </a:cubicBezTo>
                  <a:close/>
                </a:path>
              </a:pathLst>
            </a:custGeom>
            <a:grpFill/>
            <a:ln w="6350">
              <a:noFill/>
              <a:prstDash val="solid"/>
              <a:round/>
              <a:headEnd/>
              <a:tailEnd/>
            </a:ln>
          </p:spPr>
          <p:txBody>
            <a:bodyPr/>
            <a:lstStyle/>
            <a:p>
              <a:pPr marL="0" marR="0" lvl="0" indent="0" defTabSz="54358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666666">
                    <a:lumMod val="75000"/>
                  </a:srgbClr>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 name="Freeform 148"/>
            <p:cNvSpPr>
              <a:spLocks/>
            </p:cNvSpPr>
            <p:nvPr/>
          </p:nvSpPr>
          <p:spPr bwMode="gray">
            <a:xfrm>
              <a:off x="9544848" y="1340160"/>
              <a:ext cx="88921" cy="86804"/>
            </a:xfrm>
            <a:custGeom>
              <a:avLst/>
              <a:gdLst>
                <a:gd name="T0" fmla="*/ 21 w 77"/>
                <a:gd name="T1" fmla="*/ 76 h 76"/>
                <a:gd name="T2" fmla="*/ 21 w 77"/>
                <a:gd name="T3" fmla="*/ 76 h 76"/>
                <a:gd name="T4" fmla="*/ 77 w 77"/>
                <a:gd name="T5" fmla="*/ 40 h 76"/>
                <a:gd name="T6" fmla="*/ 30 w 77"/>
                <a:gd name="T7" fmla="*/ 0 h 76"/>
                <a:gd name="T8" fmla="*/ 0 w 77"/>
                <a:gd name="T9" fmla="*/ 53 h 76"/>
                <a:gd name="T10" fmla="*/ 21 w 77"/>
                <a:gd name="T11" fmla="*/ 76 h 76"/>
              </a:gdLst>
              <a:ahLst/>
              <a:cxnLst>
                <a:cxn ang="0">
                  <a:pos x="T0" y="T1"/>
                </a:cxn>
                <a:cxn ang="0">
                  <a:pos x="T2" y="T3"/>
                </a:cxn>
                <a:cxn ang="0">
                  <a:pos x="T4" y="T5"/>
                </a:cxn>
                <a:cxn ang="0">
                  <a:pos x="T6" y="T7"/>
                </a:cxn>
                <a:cxn ang="0">
                  <a:pos x="T8" y="T9"/>
                </a:cxn>
                <a:cxn ang="0">
                  <a:pos x="T10" y="T11"/>
                </a:cxn>
              </a:cxnLst>
              <a:rect l="0" t="0" r="r" b="b"/>
              <a:pathLst>
                <a:path w="77" h="76">
                  <a:moveTo>
                    <a:pt x="21" y="76"/>
                  </a:moveTo>
                  <a:lnTo>
                    <a:pt x="21" y="76"/>
                  </a:lnTo>
                  <a:lnTo>
                    <a:pt x="77" y="40"/>
                  </a:lnTo>
                  <a:cubicBezTo>
                    <a:pt x="65" y="23"/>
                    <a:pt x="49" y="9"/>
                    <a:pt x="30" y="0"/>
                  </a:cubicBezTo>
                  <a:lnTo>
                    <a:pt x="0" y="53"/>
                  </a:lnTo>
                  <a:cubicBezTo>
                    <a:pt x="8" y="59"/>
                    <a:pt x="16" y="67"/>
                    <a:pt x="21" y="76"/>
                  </a:cubicBezTo>
                  <a:close/>
                </a:path>
              </a:pathLst>
            </a:custGeom>
            <a:grpFill/>
            <a:ln w="6350">
              <a:noFill/>
              <a:prstDash val="solid"/>
              <a:round/>
              <a:headEnd/>
              <a:tailEnd/>
            </a:ln>
          </p:spPr>
          <p:txBody>
            <a:bodyPr/>
            <a:lstStyle/>
            <a:p>
              <a:pPr marL="0" marR="0" lvl="0" indent="0" defTabSz="54358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666666">
                    <a:lumMod val="75000"/>
                  </a:srgbClr>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 name="Freeform 149"/>
            <p:cNvSpPr>
              <a:spLocks/>
            </p:cNvSpPr>
            <p:nvPr/>
          </p:nvSpPr>
          <p:spPr bwMode="gray">
            <a:xfrm>
              <a:off x="9383944" y="1456604"/>
              <a:ext cx="21172" cy="21172"/>
            </a:xfrm>
            <a:custGeom>
              <a:avLst/>
              <a:gdLst>
                <a:gd name="T0" fmla="*/ 19 w 20"/>
                <a:gd name="T1" fmla="*/ 19 h 19"/>
                <a:gd name="T2" fmla="*/ 19 w 20"/>
                <a:gd name="T3" fmla="*/ 19 h 19"/>
                <a:gd name="T4" fmla="*/ 19 w 20"/>
                <a:gd name="T5" fmla="*/ 17 h 19"/>
                <a:gd name="T6" fmla="*/ 20 w 20"/>
                <a:gd name="T7" fmla="*/ 6 h 19"/>
                <a:gd name="T8" fmla="*/ 1 w 20"/>
                <a:gd name="T9" fmla="*/ 0 h 19"/>
                <a:gd name="T10" fmla="*/ 0 w 20"/>
                <a:gd name="T11" fmla="*/ 13 h 19"/>
                <a:gd name="T12" fmla="*/ 0 w 20"/>
                <a:gd name="T13" fmla="*/ 19 h 19"/>
                <a:gd name="T14" fmla="*/ 19 w 20"/>
                <a:gd name="T15" fmla="*/ 19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19">
                  <a:moveTo>
                    <a:pt x="19" y="19"/>
                  </a:moveTo>
                  <a:lnTo>
                    <a:pt x="19" y="19"/>
                  </a:lnTo>
                  <a:cubicBezTo>
                    <a:pt x="19" y="18"/>
                    <a:pt x="19" y="18"/>
                    <a:pt x="19" y="17"/>
                  </a:cubicBezTo>
                  <a:cubicBezTo>
                    <a:pt x="19" y="13"/>
                    <a:pt x="19" y="9"/>
                    <a:pt x="20" y="6"/>
                  </a:cubicBezTo>
                  <a:lnTo>
                    <a:pt x="1" y="0"/>
                  </a:lnTo>
                  <a:cubicBezTo>
                    <a:pt x="0" y="4"/>
                    <a:pt x="0" y="9"/>
                    <a:pt x="0" y="13"/>
                  </a:cubicBezTo>
                  <a:cubicBezTo>
                    <a:pt x="0" y="15"/>
                    <a:pt x="0" y="17"/>
                    <a:pt x="0" y="19"/>
                  </a:cubicBezTo>
                  <a:lnTo>
                    <a:pt x="19" y="19"/>
                  </a:lnTo>
                  <a:close/>
                </a:path>
              </a:pathLst>
            </a:custGeom>
            <a:grpFill/>
            <a:ln w="6350">
              <a:noFill/>
              <a:prstDash val="solid"/>
              <a:round/>
              <a:headEnd/>
              <a:tailEnd/>
            </a:ln>
          </p:spPr>
          <p:txBody>
            <a:bodyPr/>
            <a:lstStyle/>
            <a:p>
              <a:pPr marL="0" marR="0" lvl="0" indent="0" defTabSz="54358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666666">
                    <a:lumMod val="75000"/>
                  </a:srgbClr>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 name="Freeform 150"/>
            <p:cNvSpPr>
              <a:spLocks/>
            </p:cNvSpPr>
            <p:nvPr/>
          </p:nvSpPr>
          <p:spPr bwMode="gray">
            <a:xfrm>
              <a:off x="9474982" y="1327457"/>
              <a:ext cx="38109" cy="57164"/>
            </a:xfrm>
            <a:custGeom>
              <a:avLst/>
              <a:gdLst>
                <a:gd name="T0" fmla="*/ 17 w 34"/>
                <a:gd name="T1" fmla="*/ 49 h 50"/>
                <a:gd name="T2" fmla="*/ 17 w 34"/>
                <a:gd name="T3" fmla="*/ 49 h 50"/>
                <a:gd name="T4" fmla="*/ 27 w 34"/>
                <a:gd name="T5" fmla="*/ 50 h 50"/>
                <a:gd name="T6" fmla="*/ 34 w 34"/>
                <a:gd name="T7" fmla="*/ 0 h 50"/>
                <a:gd name="T8" fmla="*/ 0 w 34"/>
                <a:gd name="T9" fmla="*/ 7 h 50"/>
                <a:gd name="T10" fmla="*/ 4 w 34"/>
                <a:gd name="T11" fmla="*/ 50 h 50"/>
                <a:gd name="T12" fmla="*/ 17 w 34"/>
                <a:gd name="T13" fmla="*/ 49 h 50"/>
              </a:gdLst>
              <a:ahLst/>
              <a:cxnLst>
                <a:cxn ang="0">
                  <a:pos x="T0" y="T1"/>
                </a:cxn>
                <a:cxn ang="0">
                  <a:pos x="T2" y="T3"/>
                </a:cxn>
                <a:cxn ang="0">
                  <a:pos x="T4" y="T5"/>
                </a:cxn>
                <a:cxn ang="0">
                  <a:pos x="T6" y="T7"/>
                </a:cxn>
                <a:cxn ang="0">
                  <a:pos x="T8" y="T9"/>
                </a:cxn>
                <a:cxn ang="0">
                  <a:pos x="T10" y="T11"/>
                </a:cxn>
                <a:cxn ang="0">
                  <a:pos x="T12" y="T13"/>
                </a:cxn>
              </a:cxnLst>
              <a:rect l="0" t="0" r="r" b="b"/>
              <a:pathLst>
                <a:path w="34" h="50">
                  <a:moveTo>
                    <a:pt x="17" y="49"/>
                  </a:moveTo>
                  <a:lnTo>
                    <a:pt x="17" y="49"/>
                  </a:lnTo>
                  <a:cubicBezTo>
                    <a:pt x="20" y="49"/>
                    <a:pt x="23" y="49"/>
                    <a:pt x="27" y="50"/>
                  </a:cubicBezTo>
                  <a:lnTo>
                    <a:pt x="34" y="0"/>
                  </a:lnTo>
                  <a:cubicBezTo>
                    <a:pt x="22" y="1"/>
                    <a:pt x="11" y="3"/>
                    <a:pt x="0" y="7"/>
                  </a:cubicBezTo>
                  <a:lnTo>
                    <a:pt x="4" y="50"/>
                  </a:lnTo>
                  <a:cubicBezTo>
                    <a:pt x="8" y="49"/>
                    <a:pt x="12" y="49"/>
                    <a:pt x="17" y="49"/>
                  </a:cubicBezTo>
                  <a:close/>
                </a:path>
              </a:pathLst>
            </a:custGeom>
            <a:grpFill/>
            <a:ln w="6350">
              <a:noFill/>
              <a:prstDash val="solid"/>
              <a:round/>
              <a:headEnd/>
              <a:tailEnd/>
            </a:ln>
          </p:spPr>
          <p:txBody>
            <a:bodyPr/>
            <a:lstStyle/>
            <a:p>
              <a:pPr marL="0" marR="0" lvl="0" indent="0" defTabSz="54358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666666">
                    <a:lumMod val="75000"/>
                  </a:srgbClr>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 name="Freeform 151"/>
            <p:cNvSpPr>
              <a:spLocks/>
            </p:cNvSpPr>
            <p:nvPr/>
          </p:nvSpPr>
          <p:spPr bwMode="gray">
            <a:xfrm>
              <a:off x="9441108" y="1340160"/>
              <a:ext cx="27522" cy="50812"/>
            </a:xfrm>
            <a:custGeom>
              <a:avLst/>
              <a:gdLst>
                <a:gd name="T0" fmla="*/ 26 w 26"/>
                <a:gd name="T1" fmla="*/ 41 h 45"/>
                <a:gd name="T2" fmla="*/ 26 w 26"/>
                <a:gd name="T3" fmla="*/ 41 h 45"/>
                <a:gd name="T4" fmla="*/ 22 w 26"/>
                <a:gd name="T5" fmla="*/ 0 h 45"/>
                <a:gd name="T6" fmla="*/ 0 w 26"/>
                <a:gd name="T7" fmla="*/ 13 h 45"/>
                <a:gd name="T8" fmla="*/ 15 w 26"/>
                <a:gd name="T9" fmla="*/ 45 h 45"/>
                <a:gd name="T10" fmla="*/ 26 w 26"/>
                <a:gd name="T11" fmla="*/ 41 h 45"/>
              </a:gdLst>
              <a:ahLst/>
              <a:cxnLst>
                <a:cxn ang="0">
                  <a:pos x="T0" y="T1"/>
                </a:cxn>
                <a:cxn ang="0">
                  <a:pos x="T2" y="T3"/>
                </a:cxn>
                <a:cxn ang="0">
                  <a:pos x="T4" y="T5"/>
                </a:cxn>
                <a:cxn ang="0">
                  <a:pos x="T6" y="T7"/>
                </a:cxn>
                <a:cxn ang="0">
                  <a:pos x="T8" y="T9"/>
                </a:cxn>
                <a:cxn ang="0">
                  <a:pos x="T10" y="T11"/>
                </a:cxn>
              </a:cxnLst>
              <a:rect l="0" t="0" r="r" b="b"/>
              <a:pathLst>
                <a:path w="26" h="45">
                  <a:moveTo>
                    <a:pt x="26" y="41"/>
                  </a:moveTo>
                  <a:lnTo>
                    <a:pt x="26" y="41"/>
                  </a:lnTo>
                  <a:lnTo>
                    <a:pt x="22" y="0"/>
                  </a:lnTo>
                  <a:cubicBezTo>
                    <a:pt x="14" y="3"/>
                    <a:pt x="7" y="8"/>
                    <a:pt x="0" y="13"/>
                  </a:cubicBezTo>
                  <a:lnTo>
                    <a:pt x="15" y="45"/>
                  </a:lnTo>
                  <a:cubicBezTo>
                    <a:pt x="19" y="44"/>
                    <a:pt x="22" y="42"/>
                    <a:pt x="26" y="41"/>
                  </a:cubicBezTo>
                  <a:close/>
                </a:path>
              </a:pathLst>
            </a:custGeom>
            <a:grpFill/>
            <a:ln w="6350">
              <a:noFill/>
              <a:prstDash val="solid"/>
              <a:round/>
              <a:headEnd/>
              <a:tailEnd/>
            </a:ln>
          </p:spPr>
          <p:txBody>
            <a:bodyPr/>
            <a:lstStyle/>
            <a:p>
              <a:pPr marL="0" marR="0" lvl="0" indent="0" defTabSz="54358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666666">
                    <a:lumMod val="75000"/>
                  </a:srgbClr>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 name="Freeform 152"/>
            <p:cNvSpPr>
              <a:spLocks/>
            </p:cNvSpPr>
            <p:nvPr/>
          </p:nvSpPr>
          <p:spPr bwMode="gray">
            <a:xfrm>
              <a:off x="9415702" y="1361331"/>
              <a:ext cx="31757" cy="44461"/>
            </a:xfrm>
            <a:custGeom>
              <a:avLst/>
              <a:gdLst>
                <a:gd name="T0" fmla="*/ 29 w 29"/>
                <a:gd name="T1" fmla="*/ 31 h 38"/>
                <a:gd name="T2" fmla="*/ 29 w 29"/>
                <a:gd name="T3" fmla="*/ 31 h 38"/>
                <a:gd name="T4" fmla="*/ 14 w 29"/>
                <a:gd name="T5" fmla="*/ 0 h 38"/>
                <a:gd name="T6" fmla="*/ 0 w 29"/>
                <a:gd name="T7" fmla="*/ 16 h 38"/>
                <a:gd name="T8" fmla="*/ 19 w 29"/>
                <a:gd name="T9" fmla="*/ 38 h 38"/>
                <a:gd name="T10" fmla="*/ 29 w 29"/>
                <a:gd name="T11" fmla="*/ 31 h 38"/>
              </a:gdLst>
              <a:ahLst/>
              <a:cxnLst>
                <a:cxn ang="0">
                  <a:pos x="T0" y="T1"/>
                </a:cxn>
                <a:cxn ang="0">
                  <a:pos x="T2" y="T3"/>
                </a:cxn>
                <a:cxn ang="0">
                  <a:pos x="T4" y="T5"/>
                </a:cxn>
                <a:cxn ang="0">
                  <a:pos x="T6" y="T7"/>
                </a:cxn>
                <a:cxn ang="0">
                  <a:pos x="T8" y="T9"/>
                </a:cxn>
                <a:cxn ang="0">
                  <a:pos x="T10" y="T11"/>
                </a:cxn>
              </a:cxnLst>
              <a:rect l="0" t="0" r="r" b="b"/>
              <a:pathLst>
                <a:path w="29" h="38">
                  <a:moveTo>
                    <a:pt x="29" y="31"/>
                  </a:moveTo>
                  <a:lnTo>
                    <a:pt x="29" y="31"/>
                  </a:lnTo>
                  <a:lnTo>
                    <a:pt x="14" y="0"/>
                  </a:lnTo>
                  <a:cubicBezTo>
                    <a:pt x="9" y="5"/>
                    <a:pt x="4" y="10"/>
                    <a:pt x="0" y="16"/>
                  </a:cubicBezTo>
                  <a:lnTo>
                    <a:pt x="19" y="38"/>
                  </a:lnTo>
                  <a:cubicBezTo>
                    <a:pt x="22" y="36"/>
                    <a:pt x="25" y="33"/>
                    <a:pt x="29" y="31"/>
                  </a:cubicBezTo>
                  <a:close/>
                </a:path>
              </a:pathLst>
            </a:custGeom>
            <a:grpFill/>
            <a:ln w="6350">
              <a:noFill/>
              <a:prstDash val="solid"/>
              <a:round/>
              <a:headEnd/>
              <a:tailEnd/>
            </a:ln>
          </p:spPr>
          <p:txBody>
            <a:bodyPr/>
            <a:lstStyle/>
            <a:p>
              <a:pPr marL="0" marR="0" lvl="0" indent="0" defTabSz="54358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666666">
                    <a:lumMod val="75000"/>
                  </a:srgbClr>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 name="Freeform 153"/>
            <p:cNvSpPr>
              <a:spLocks/>
            </p:cNvSpPr>
            <p:nvPr/>
          </p:nvSpPr>
          <p:spPr bwMode="gray">
            <a:xfrm>
              <a:off x="9477099" y="1418495"/>
              <a:ext cx="69865" cy="61398"/>
            </a:xfrm>
            <a:custGeom>
              <a:avLst/>
              <a:gdLst>
                <a:gd name="T0" fmla="*/ 19 w 62"/>
                <a:gd name="T1" fmla="*/ 51 h 54"/>
                <a:gd name="T2" fmla="*/ 19 w 62"/>
                <a:gd name="T3" fmla="*/ 51 h 54"/>
                <a:gd name="T4" fmla="*/ 21 w 62"/>
                <a:gd name="T5" fmla="*/ 49 h 54"/>
                <a:gd name="T6" fmla="*/ 60 w 62"/>
                <a:gd name="T7" fmla="*/ 5 h 54"/>
                <a:gd name="T8" fmla="*/ 62 w 62"/>
                <a:gd name="T9" fmla="*/ 2 h 54"/>
                <a:gd name="T10" fmla="*/ 5 w 62"/>
                <a:gd name="T11" fmla="*/ 33 h 54"/>
                <a:gd name="T12" fmla="*/ 5 w 62"/>
                <a:gd name="T13" fmla="*/ 33 h 54"/>
                <a:gd name="T14" fmla="*/ 4 w 62"/>
                <a:gd name="T15" fmla="*/ 33 h 54"/>
                <a:gd name="T16" fmla="*/ 4 w 62"/>
                <a:gd name="T17" fmla="*/ 34 h 54"/>
                <a:gd name="T18" fmla="*/ 4 w 62"/>
                <a:gd name="T19" fmla="*/ 34 h 54"/>
                <a:gd name="T20" fmla="*/ 0 w 62"/>
                <a:gd name="T21" fmla="*/ 42 h 54"/>
                <a:gd name="T22" fmla="*/ 8 w 62"/>
                <a:gd name="T23" fmla="*/ 53 h 54"/>
                <a:gd name="T24" fmla="*/ 11 w 62"/>
                <a:gd name="T25" fmla="*/ 54 h 54"/>
                <a:gd name="T26" fmla="*/ 11 w 62"/>
                <a:gd name="T27" fmla="*/ 54 h 54"/>
                <a:gd name="T28" fmla="*/ 12 w 62"/>
                <a:gd name="T29" fmla="*/ 54 h 54"/>
                <a:gd name="T30" fmla="*/ 19 w 62"/>
                <a:gd name="T31" fmla="*/ 51 h 54"/>
                <a:gd name="T32" fmla="*/ 19 w 62"/>
                <a:gd name="T33" fmla="*/ 51 h 54"/>
                <a:gd name="T34" fmla="*/ 19 w 62"/>
                <a:gd name="T35" fmla="*/ 5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2" h="54">
                  <a:moveTo>
                    <a:pt x="19" y="51"/>
                  </a:moveTo>
                  <a:lnTo>
                    <a:pt x="19" y="51"/>
                  </a:lnTo>
                  <a:cubicBezTo>
                    <a:pt x="20" y="50"/>
                    <a:pt x="21" y="50"/>
                    <a:pt x="21" y="49"/>
                  </a:cubicBezTo>
                  <a:cubicBezTo>
                    <a:pt x="30" y="39"/>
                    <a:pt x="53" y="16"/>
                    <a:pt x="60" y="5"/>
                  </a:cubicBezTo>
                  <a:cubicBezTo>
                    <a:pt x="61" y="3"/>
                    <a:pt x="62" y="2"/>
                    <a:pt x="62" y="2"/>
                  </a:cubicBezTo>
                  <a:cubicBezTo>
                    <a:pt x="60" y="0"/>
                    <a:pt x="10" y="29"/>
                    <a:pt x="5" y="33"/>
                  </a:cubicBezTo>
                  <a:cubicBezTo>
                    <a:pt x="5" y="33"/>
                    <a:pt x="5" y="33"/>
                    <a:pt x="5" y="33"/>
                  </a:cubicBezTo>
                  <a:cubicBezTo>
                    <a:pt x="5" y="33"/>
                    <a:pt x="5" y="33"/>
                    <a:pt x="4" y="33"/>
                  </a:cubicBezTo>
                  <a:cubicBezTo>
                    <a:pt x="4" y="33"/>
                    <a:pt x="4" y="34"/>
                    <a:pt x="4" y="34"/>
                  </a:cubicBezTo>
                  <a:lnTo>
                    <a:pt x="4" y="34"/>
                  </a:lnTo>
                  <a:cubicBezTo>
                    <a:pt x="1" y="36"/>
                    <a:pt x="0" y="39"/>
                    <a:pt x="0" y="42"/>
                  </a:cubicBezTo>
                  <a:cubicBezTo>
                    <a:pt x="0" y="47"/>
                    <a:pt x="4" y="52"/>
                    <a:pt x="8" y="53"/>
                  </a:cubicBezTo>
                  <a:cubicBezTo>
                    <a:pt x="9" y="53"/>
                    <a:pt x="10" y="54"/>
                    <a:pt x="11" y="54"/>
                  </a:cubicBezTo>
                  <a:lnTo>
                    <a:pt x="11" y="54"/>
                  </a:lnTo>
                  <a:lnTo>
                    <a:pt x="12" y="54"/>
                  </a:lnTo>
                  <a:cubicBezTo>
                    <a:pt x="14" y="54"/>
                    <a:pt x="17" y="53"/>
                    <a:pt x="19" y="51"/>
                  </a:cubicBezTo>
                  <a:lnTo>
                    <a:pt x="19" y="51"/>
                  </a:lnTo>
                  <a:cubicBezTo>
                    <a:pt x="19" y="51"/>
                    <a:pt x="19" y="51"/>
                    <a:pt x="19" y="51"/>
                  </a:cubicBezTo>
                  <a:close/>
                </a:path>
              </a:pathLst>
            </a:custGeom>
            <a:grpFill/>
            <a:ln w="6350">
              <a:noFill/>
              <a:prstDash val="solid"/>
              <a:round/>
              <a:headEnd/>
              <a:tailEnd/>
            </a:ln>
          </p:spPr>
          <p:txBody>
            <a:bodyPr/>
            <a:lstStyle/>
            <a:p>
              <a:pPr marL="0" marR="0" lvl="0" indent="0" defTabSz="54358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666666">
                    <a:lumMod val="75000"/>
                  </a:srgbClr>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8" name="组合 97"/>
          <p:cNvGrpSpPr/>
          <p:nvPr/>
        </p:nvGrpSpPr>
        <p:grpSpPr bwMode="gray">
          <a:xfrm>
            <a:off x="8602080" y="1510681"/>
            <a:ext cx="688230" cy="705253"/>
            <a:chOff x="1322388" y="2787650"/>
            <a:chExt cx="449262" cy="460375"/>
          </a:xfrm>
          <a:solidFill>
            <a:srgbClr val="C7000B"/>
          </a:solidFill>
        </p:grpSpPr>
        <p:sp>
          <p:nvSpPr>
            <p:cNvPr id="19" name="Freeform 220"/>
            <p:cNvSpPr>
              <a:spLocks noEditPoints="1"/>
            </p:cNvSpPr>
            <p:nvPr/>
          </p:nvSpPr>
          <p:spPr bwMode="gray">
            <a:xfrm>
              <a:off x="1374775" y="2890838"/>
              <a:ext cx="339725" cy="252413"/>
            </a:xfrm>
            <a:custGeom>
              <a:avLst/>
              <a:gdLst>
                <a:gd name="T0" fmla="*/ 166 w 400"/>
                <a:gd name="T1" fmla="*/ 157 h 296"/>
                <a:gd name="T2" fmla="*/ 163 w 400"/>
                <a:gd name="T3" fmla="*/ 125 h 296"/>
                <a:gd name="T4" fmla="*/ 222 w 400"/>
                <a:gd name="T5" fmla="*/ 108 h 296"/>
                <a:gd name="T6" fmla="*/ 237 w 400"/>
                <a:gd name="T7" fmla="*/ 147 h 296"/>
                <a:gd name="T8" fmla="*/ 215 w 400"/>
                <a:gd name="T9" fmla="*/ 171 h 296"/>
                <a:gd name="T10" fmla="*/ 108 w 400"/>
                <a:gd name="T11" fmla="*/ 126 h 296"/>
                <a:gd name="T12" fmla="*/ 108 w 400"/>
                <a:gd name="T13" fmla="*/ 153 h 296"/>
                <a:gd name="T14" fmla="*/ 68 w 400"/>
                <a:gd name="T15" fmla="*/ 161 h 296"/>
                <a:gd name="T16" fmla="*/ 47 w 400"/>
                <a:gd name="T17" fmla="*/ 133 h 296"/>
                <a:gd name="T18" fmla="*/ 55 w 400"/>
                <a:gd name="T19" fmla="*/ 127 h 296"/>
                <a:gd name="T20" fmla="*/ 98 w 400"/>
                <a:gd name="T21" fmla="*/ 63 h 296"/>
                <a:gd name="T22" fmla="*/ 134 w 400"/>
                <a:gd name="T23" fmla="*/ 61 h 296"/>
                <a:gd name="T24" fmla="*/ 175 w 400"/>
                <a:gd name="T25" fmla="*/ 54 h 296"/>
                <a:gd name="T26" fmla="*/ 186 w 400"/>
                <a:gd name="T27" fmla="*/ 88 h 296"/>
                <a:gd name="T28" fmla="*/ 137 w 400"/>
                <a:gd name="T29" fmla="*/ 109 h 296"/>
                <a:gd name="T30" fmla="*/ 290 w 400"/>
                <a:gd name="T31" fmla="*/ 54 h 296"/>
                <a:gd name="T32" fmla="*/ 290 w 400"/>
                <a:gd name="T33" fmla="*/ 73 h 296"/>
                <a:gd name="T34" fmla="*/ 331 w 400"/>
                <a:gd name="T35" fmla="*/ 82 h 296"/>
                <a:gd name="T36" fmla="*/ 338 w 400"/>
                <a:gd name="T37" fmla="*/ 107 h 296"/>
                <a:gd name="T38" fmla="*/ 291 w 400"/>
                <a:gd name="T39" fmla="*/ 157 h 296"/>
                <a:gd name="T40" fmla="*/ 247 w 400"/>
                <a:gd name="T41" fmla="*/ 142 h 296"/>
                <a:gd name="T42" fmla="*/ 269 w 400"/>
                <a:gd name="T43" fmla="*/ 81 h 296"/>
                <a:gd name="T44" fmla="*/ 290 w 400"/>
                <a:gd name="T45" fmla="*/ 54 h 296"/>
                <a:gd name="T46" fmla="*/ 358 w 400"/>
                <a:gd name="T47" fmla="*/ 175 h 296"/>
                <a:gd name="T48" fmla="*/ 332 w 400"/>
                <a:gd name="T49" fmla="*/ 189 h 296"/>
                <a:gd name="T50" fmla="*/ 338 w 400"/>
                <a:gd name="T51" fmla="*/ 222 h 296"/>
                <a:gd name="T52" fmla="*/ 311 w 400"/>
                <a:gd name="T53" fmla="*/ 232 h 296"/>
                <a:gd name="T54" fmla="*/ 282 w 400"/>
                <a:gd name="T55" fmla="*/ 214 h 296"/>
                <a:gd name="T56" fmla="*/ 296 w 400"/>
                <a:gd name="T57" fmla="*/ 166 h 296"/>
                <a:gd name="T58" fmla="*/ 358 w 400"/>
                <a:gd name="T59" fmla="*/ 155 h 296"/>
                <a:gd name="T60" fmla="*/ 256 w 400"/>
                <a:gd name="T61" fmla="*/ 230 h 296"/>
                <a:gd name="T62" fmla="*/ 273 w 400"/>
                <a:gd name="T63" fmla="*/ 219 h 296"/>
                <a:gd name="T64" fmla="*/ 283 w 400"/>
                <a:gd name="T65" fmla="*/ 248 h 296"/>
                <a:gd name="T66" fmla="*/ 311 w 400"/>
                <a:gd name="T67" fmla="*/ 296 h 296"/>
                <a:gd name="T68" fmla="*/ 338 w 400"/>
                <a:gd name="T69" fmla="*/ 248 h 296"/>
                <a:gd name="T70" fmla="*/ 346 w 400"/>
                <a:gd name="T71" fmla="*/ 227 h 296"/>
                <a:gd name="T72" fmla="*/ 383 w 400"/>
                <a:gd name="T73" fmla="*/ 219 h 296"/>
                <a:gd name="T74" fmla="*/ 368 w 400"/>
                <a:gd name="T75" fmla="*/ 181 h 296"/>
                <a:gd name="T76" fmla="*/ 369 w 400"/>
                <a:gd name="T77" fmla="*/ 161 h 296"/>
                <a:gd name="T78" fmla="*/ 400 w 400"/>
                <a:gd name="T79" fmla="*/ 107 h 296"/>
                <a:gd name="T80" fmla="*/ 358 w 400"/>
                <a:gd name="T81" fmla="*/ 96 h 296"/>
                <a:gd name="T82" fmla="*/ 345 w 400"/>
                <a:gd name="T83" fmla="*/ 73 h 296"/>
                <a:gd name="T84" fmla="*/ 318 w 400"/>
                <a:gd name="T85" fmla="*/ 26 h 296"/>
                <a:gd name="T86" fmla="*/ 290 w 400"/>
                <a:gd name="T87" fmla="*/ 44 h 296"/>
                <a:gd name="T88" fmla="*/ 269 w 400"/>
                <a:gd name="T89" fmla="*/ 27 h 296"/>
                <a:gd name="T90" fmla="*/ 175 w 400"/>
                <a:gd name="T91" fmla="*/ 27 h 296"/>
                <a:gd name="T92" fmla="*/ 134 w 400"/>
                <a:gd name="T93" fmla="*/ 44 h 296"/>
                <a:gd name="T94" fmla="*/ 114 w 400"/>
                <a:gd name="T95" fmla="*/ 26 h 296"/>
                <a:gd name="T96" fmla="*/ 94 w 400"/>
                <a:gd name="T97" fmla="*/ 54 h 296"/>
                <a:gd name="T98" fmla="*/ 28 w 400"/>
                <a:gd name="T99" fmla="*/ 79 h 296"/>
                <a:gd name="T100" fmla="*/ 0 w 400"/>
                <a:gd name="T101" fmla="*/ 127 h 296"/>
                <a:gd name="T102" fmla="*/ 38 w 400"/>
                <a:gd name="T103" fmla="*/ 137 h 296"/>
                <a:gd name="T104" fmla="*/ 55 w 400"/>
                <a:gd name="T105" fmla="*/ 169 h 296"/>
                <a:gd name="T106" fmla="*/ 42 w 400"/>
                <a:gd name="T107" fmla="*/ 205 h 296"/>
                <a:gd name="T108" fmla="*/ 94 w 400"/>
                <a:gd name="T109" fmla="*/ 206 h 296"/>
                <a:gd name="T110" fmla="*/ 93 w 400"/>
                <a:gd name="T111" fmla="*/ 175 h 296"/>
                <a:gd name="T112" fmla="*/ 137 w 400"/>
                <a:gd name="T113" fmla="*/ 176 h 296"/>
                <a:gd name="T114" fmla="*/ 215 w 400"/>
                <a:gd name="T115" fmla="*/ 182 h 296"/>
                <a:gd name="T116" fmla="*/ 256 w 400"/>
                <a:gd name="T117" fmla="*/ 230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0" h="296">
                  <a:moveTo>
                    <a:pt x="166" y="157"/>
                  </a:moveTo>
                  <a:lnTo>
                    <a:pt x="166" y="157"/>
                  </a:lnTo>
                  <a:lnTo>
                    <a:pt x="166" y="126"/>
                  </a:lnTo>
                  <a:lnTo>
                    <a:pt x="163" y="125"/>
                  </a:lnTo>
                  <a:lnTo>
                    <a:pt x="195" y="93"/>
                  </a:lnTo>
                  <a:lnTo>
                    <a:pt x="222" y="108"/>
                  </a:lnTo>
                  <a:lnTo>
                    <a:pt x="233" y="102"/>
                  </a:lnTo>
                  <a:lnTo>
                    <a:pt x="237" y="147"/>
                  </a:lnTo>
                  <a:lnTo>
                    <a:pt x="215" y="160"/>
                  </a:lnTo>
                  <a:lnTo>
                    <a:pt x="215" y="171"/>
                  </a:lnTo>
                  <a:lnTo>
                    <a:pt x="166" y="157"/>
                  </a:lnTo>
                  <a:close/>
                  <a:moveTo>
                    <a:pt x="108" y="126"/>
                  </a:moveTo>
                  <a:lnTo>
                    <a:pt x="108" y="126"/>
                  </a:lnTo>
                  <a:lnTo>
                    <a:pt x="108" y="153"/>
                  </a:lnTo>
                  <a:lnTo>
                    <a:pt x="83" y="170"/>
                  </a:lnTo>
                  <a:lnTo>
                    <a:pt x="68" y="161"/>
                  </a:lnTo>
                  <a:lnTo>
                    <a:pt x="59" y="166"/>
                  </a:lnTo>
                  <a:lnTo>
                    <a:pt x="47" y="133"/>
                  </a:lnTo>
                  <a:lnTo>
                    <a:pt x="43" y="134"/>
                  </a:lnTo>
                  <a:lnTo>
                    <a:pt x="55" y="127"/>
                  </a:lnTo>
                  <a:lnTo>
                    <a:pt x="55" y="102"/>
                  </a:lnTo>
                  <a:lnTo>
                    <a:pt x="98" y="63"/>
                  </a:lnTo>
                  <a:lnTo>
                    <a:pt x="114" y="72"/>
                  </a:lnTo>
                  <a:lnTo>
                    <a:pt x="134" y="61"/>
                  </a:lnTo>
                  <a:lnTo>
                    <a:pt x="134" y="54"/>
                  </a:lnTo>
                  <a:lnTo>
                    <a:pt x="175" y="54"/>
                  </a:lnTo>
                  <a:lnTo>
                    <a:pt x="175" y="81"/>
                  </a:lnTo>
                  <a:lnTo>
                    <a:pt x="186" y="88"/>
                  </a:lnTo>
                  <a:lnTo>
                    <a:pt x="154" y="119"/>
                  </a:lnTo>
                  <a:lnTo>
                    <a:pt x="137" y="109"/>
                  </a:lnTo>
                  <a:lnTo>
                    <a:pt x="108" y="126"/>
                  </a:lnTo>
                  <a:close/>
                  <a:moveTo>
                    <a:pt x="290" y="54"/>
                  </a:moveTo>
                  <a:lnTo>
                    <a:pt x="290" y="54"/>
                  </a:lnTo>
                  <a:lnTo>
                    <a:pt x="290" y="73"/>
                  </a:lnTo>
                  <a:lnTo>
                    <a:pt x="317" y="89"/>
                  </a:lnTo>
                  <a:lnTo>
                    <a:pt x="331" y="82"/>
                  </a:lnTo>
                  <a:lnTo>
                    <a:pt x="349" y="101"/>
                  </a:lnTo>
                  <a:lnTo>
                    <a:pt x="338" y="107"/>
                  </a:lnTo>
                  <a:lnTo>
                    <a:pt x="338" y="136"/>
                  </a:lnTo>
                  <a:lnTo>
                    <a:pt x="291" y="157"/>
                  </a:lnTo>
                  <a:lnTo>
                    <a:pt x="256" y="137"/>
                  </a:lnTo>
                  <a:lnTo>
                    <a:pt x="247" y="142"/>
                  </a:lnTo>
                  <a:lnTo>
                    <a:pt x="242" y="97"/>
                  </a:lnTo>
                  <a:lnTo>
                    <a:pt x="269" y="81"/>
                  </a:lnTo>
                  <a:lnTo>
                    <a:pt x="269" y="54"/>
                  </a:lnTo>
                  <a:lnTo>
                    <a:pt x="290" y="54"/>
                  </a:lnTo>
                  <a:close/>
                  <a:moveTo>
                    <a:pt x="358" y="175"/>
                  </a:moveTo>
                  <a:lnTo>
                    <a:pt x="358" y="175"/>
                  </a:lnTo>
                  <a:lnTo>
                    <a:pt x="358" y="175"/>
                  </a:lnTo>
                  <a:lnTo>
                    <a:pt x="332" y="189"/>
                  </a:lnTo>
                  <a:lnTo>
                    <a:pt x="332" y="219"/>
                  </a:lnTo>
                  <a:lnTo>
                    <a:pt x="338" y="222"/>
                  </a:lnTo>
                  <a:lnTo>
                    <a:pt x="324" y="240"/>
                  </a:lnTo>
                  <a:lnTo>
                    <a:pt x="311" y="232"/>
                  </a:lnTo>
                  <a:lnTo>
                    <a:pt x="297" y="240"/>
                  </a:lnTo>
                  <a:lnTo>
                    <a:pt x="282" y="214"/>
                  </a:lnTo>
                  <a:lnTo>
                    <a:pt x="296" y="206"/>
                  </a:lnTo>
                  <a:lnTo>
                    <a:pt x="296" y="166"/>
                  </a:lnTo>
                  <a:lnTo>
                    <a:pt x="342" y="145"/>
                  </a:lnTo>
                  <a:lnTo>
                    <a:pt x="358" y="155"/>
                  </a:lnTo>
                  <a:lnTo>
                    <a:pt x="358" y="175"/>
                  </a:lnTo>
                  <a:close/>
                  <a:moveTo>
                    <a:pt x="256" y="230"/>
                  </a:moveTo>
                  <a:lnTo>
                    <a:pt x="256" y="230"/>
                  </a:lnTo>
                  <a:lnTo>
                    <a:pt x="273" y="219"/>
                  </a:lnTo>
                  <a:lnTo>
                    <a:pt x="289" y="245"/>
                  </a:lnTo>
                  <a:lnTo>
                    <a:pt x="283" y="248"/>
                  </a:lnTo>
                  <a:lnTo>
                    <a:pt x="283" y="280"/>
                  </a:lnTo>
                  <a:lnTo>
                    <a:pt x="311" y="296"/>
                  </a:lnTo>
                  <a:lnTo>
                    <a:pt x="338" y="280"/>
                  </a:lnTo>
                  <a:lnTo>
                    <a:pt x="338" y="248"/>
                  </a:lnTo>
                  <a:lnTo>
                    <a:pt x="333" y="245"/>
                  </a:lnTo>
                  <a:lnTo>
                    <a:pt x="346" y="227"/>
                  </a:lnTo>
                  <a:lnTo>
                    <a:pt x="358" y="234"/>
                  </a:lnTo>
                  <a:lnTo>
                    <a:pt x="383" y="219"/>
                  </a:lnTo>
                  <a:lnTo>
                    <a:pt x="383" y="190"/>
                  </a:lnTo>
                  <a:lnTo>
                    <a:pt x="368" y="181"/>
                  </a:lnTo>
                  <a:lnTo>
                    <a:pt x="368" y="160"/>
                  </a:lnTo>
                  <a:lnTo>
                    <a:pt x="369" y="161"/>
                  </a:lnTo>
                  <a:lnTo>
                    <a:pt x="400" y="143"/>
                  </a:lnTo>
                  <a:lnTo>
                    <a:pt x="400" y="107"/>
                  </a:lnTo>
                  <a:lnTo>
                    <a:pt x="369" y="89"/>
                  </a:lnTo>
                  <a:lnTo>
                    <a:pt x="358" y="96"/>
                  </a:lnTo>
                  <a:lnTo>
                    <a:pt x="339" y="77"/>
                  </a:lnTo>
                  <a:lnTo>
                    <a:pt x="345" y="73"/>
                  </a:lnTo>
                  <a:lnTo>
                    <a:pt x="345" y="42"/>
                  </a:lnTo>
                  <a:lnTo>
                    <a:pt x="318" y="26"/>
                  </a:lnTo>
                  <a:lnTo>
                    <a:pt x="290" y="42"/>
                  </a:lnTo>
                  <a:lnTo>
                    <a:pt x="290" y="44"/>
                  </a:lnTo>
                  <a:lnTo>
                    <a:pt x="269" y="44"/>
                  </a:lnTo>
                  <a:lnTo>
                    <a:pt x="269" y="27"/>
                  </a:lnTo>
                  <a:lnTo>
                    <a:pt x="222" y="0"/>
                  </a:lnTo>
                  <a:lnTo>
                    <a:pt x="175" y="27"/>
                  </a:lnTo>
                  <a:lnTo>
                    <a:pt x="175" y="44"/>
                  </a:lnTo>
                  <a:lnTo>
                    <a:pt x="134" y="44"/>
                  </a:lnTo>
                  <a:lnTo>
                    <a:pt x="134" y="37"/>
                  </a:lnTo>
                  <a:lnTo>
                    <a:pt x="114" y="26"/>
                  </a:lnTo>
                  <a:lnTo>
                    <a:pt x="94" y="37"/>
                  </a:lnTo>
                  <a:lnTo>
                    <a:pt x="94" y="54"/>
                  </a:lnTo>
                  <a:lnTo>
                    <a:pt x="51" y="93"/>
                  </a:lnTo>
                  <a:lnTo>
                    <a:pt x="28" y="79"/>
                  </a:lnTo>
                  <a:lnTo>
                    <a:pt x="0" y="95"/>
                  </a:lnTo>
                  <a:lnTo>
                    <a:pt x="0" y="127"/>
                  </a:lnTo>
                  <a:lnTo>
                    <a:pt x="27" y="143"/>
                  </a:lnTo>
                  <a:lnTo>
                    <a:pt x="38" y="137"/>
                  </a:lnTo>
                  <a:lnTo>
                    <a:pt x="50" y="170"/>
                  </a:lnTo>
                  <a:lnTo>
                    <a:pt x="55" y="169"/>
                  </a:lnTo>
                  <a:lnTo>
                    <a:pt x="42" y="176"/>
                  </a:lnTo>
                  <a:lnTo>
                    <a:pt x="42" y="205"/>
                  </a:lnTo>
                  <a:lnTo>
                    <a:pt x="68" y="220"/>
                  </a:lnTo>
                  <a:lnTo>
                    <a:pt x="94" y="206"/>
                  </a:lnTo>
                  <a:lnTo>
                    <a:pt x="94" y="176"/>
                  </a:lnTo>
                  <a:lnTo>
                    <a:pt x="93" y="175"/>
                  </a:lnTo>
                  <a:lnTo>
                    <a:pt x="112" y="162"/>
                  </a:lnTo>
                  <a:lnTo>
                    <a:pt x="137" y="176"/>
                  </a:lnTo>
                  <a:lnTo>
                    <a:pt x="158" y="165"/>
                  </a:lnTo>
                  <a:lnTo>
                    <a:pt x="215" y="182"/>
                  </a:lnTo>
                  <a:lnTo>
                    <a:pt x="215" y="206"/>
                  </a:lnTo>
                  <a:lnTo>
                    <a:pt x="256" y="230"/>
                  </a:lnTo>
                  <a:close/>
                </a:path>
              </a:pathLst>
            </a:custGeom>
            <a:grpFill/>
            <a:ln w="0">
              <a:noFill/>
              <a:prstDash val="solid"/>
              <a:round/>
              <a:headEnd/>
              <a:tailEnd/>
            </a:ln>
          </p:spPr>
          <p:txBody>
            <a:bodyPr/>
            <a:lstStyle/>
            <a:p>
              <a:pPr marL="0" marR="0" lvl="0" indent="0" defTabSz="54358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666666">
                    <a:lumMod val="75000"/>
                  </a:srgbClr>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0" name="Freeform 221"/>
            <p:cNvSpPr>
              <a:spLocks/>
            </p:cNvSpPr>
            <p:nvPr/>
          </p:nvSpPr>
          <p:spPr bwMode="gray">
            <a:xfrm>
              <a:off x="1322388" y="2787650"/>
              <a:ext cx="449262" cy="460375"/>
            </a:xfrm>
            <a:custGeom>
              <a:avLst/>
              <a:gdLst>
                <a:gd name="T0" fmla="*/ 225 w 528"/>
                <a:gd name="T1" fmla="*/ 540 h 540"/>
                <a:gd name="T2" fmla="*/ 225 w 528"/>
                <a:gd name="T3" fmla="*/ 540 h 540"/>
                <a:gd name="T4" fmla="*/ 251 w 528"/>
                <a:gd name="T5" fmla="*/ 514 h 540"/>
                <a:gd name="T6" fmla="*/ 225 w 528"/>
                <a:gd name="T7" fmla="*/ 488 h 540"/>
                <a:gd name="T8" fmla="*/ 206 w 528"/>
                <a:gd name="T9" fmla="*/ 497 h 540"/>
                <a:gd name="T10" fmla="*/ 24 w 528"/>
                <a:gd name="T11" fmla="*/ 265 h 540"/>
                <a:gd name="T12" fmla="*/ 264 w 528"/>
                <a:gd name="T13" fmla="*/ 25 h 540"/>
                <a:gd name="T14" fmla="*/ 504 w 528"/>
                <a:gd name="T15" fmla="*/ 265 h 540"/>
                <a:gd name="T16" fmla="*/ 323 w 528"/>
                <a:gd name="T17" fmla="*/ 497 h 540"/>
                <a:gd name="T18" fmla="*/ 304 w 528"/>
                <a:gd name="T19" fmla="*/ 488 h 540"/>
                <a:gd name="T20" fmla="*/ 278 w 528"/>
                <a:gd name="T21" fmla="*/ 514 h 540"/>
                <a:gd name="T22" fmla="*/ 304 w 528"/>
                <a:gd name="T23" fmla="*/ 539 h 540"/>
                <a:gd name="T24" fmla="*/ 329 w 528"/>
                <a:gd name="T25" fmla="*/ 521 h 540"/>
                <a:gd name="T26" fmla="*/ 528 w 528"/>
                <a:gd name="T27" fmla="*/ 265 h 540"/>
                <a:gd name="T28" fmla="*/ 264 w 528"/>
                <a:gd name="T29" fmla="*/ 0 h 540"/>
                <a:gd name="T30" fmla="*/ 0 w 528"/>
                <a:gd name="T31" fmla="*/ 265 h 540"/>
                <a:gd name="T32" fmla="*/ 200 w 528"/>
                <a:gd name="T33" fmla="*/ 521 h 540"/>
                <a:gd name="T34" fmla="*/ 225 w 528"/>
                <a:gd name="T35" fmla="*/ 540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28" h="540">
                  <a:moveTo>
                    <a:pt x="225" y="540"/>
                  </a:moveTo>
                  <a:lnTo>
                    <a:pt x="225" y="540"/>
                  </a:lnTo>
                  <a:cubicBezTo>
                    <a:pt x="239" y="540"/>
                    <a:pt x="251" y="528"/>
                    <a:pt x="251" y="514"/>
                  </a:cubicBezTo>
                  <a:cubicBezTo>
                    <a:pt x="251" y="500"/>
                    <a:pt x="239" y="488"/>
                    <a:pt x="225" y="488"/>
                  </a:cubicBezTo>
                  <a:cubicBezTo>
                    <a:pt x="217" y="488"/>
                    <a:pt x="210" y="492"/>
                    <a:pt x="206" y="497"/>
                  </a:cubicBezTo>
                  <a:cubicBezTo>
                    <a:pt x="101" y="471"/>
                    <a:pt x="24" y="375"/>
                    <a:pt x="24" y="265"/>
                  </a:cubicBezTo>
                  <a:cubicBezTo>
                    <a:pt x="24" y="132"/>
                    <a:pt x="132" y="25"/>
                    <a:pt x="264" y="25"/>
                  </a:cubicBezTo>
                  <a:cubicBezTo>
                    <a:pt x="396" y="25"/>
                    <a:pt x="504" y="132"/>
                    <a:pt x="504" y="265"/>
                  </a:cubicBezTo>
                  <a:cubicBezTo>
                    <a:pt x="504" y="374"/>
                    <a:pt x="428" y="470"/>
                    <a:pt x="323" y="497"/>
                  </a:cubicBezTo>
                  <a:cubicBezTo>
                    <a:pt x="319" y="491"/>
                    <a:pt x="312" y="488"/>
                    <a:pt x="304" y="488"/>
                  </a:cubicBezTo>
                  <a:cubicBezTo>
                    <a:pt x="290" y="488"/>
                    <a:pt x="278" y="499"/>
                    <a:pt x="278" y="514"/>
                  </a:cubicBezTo>
                  <a:cubicBezTo>
                    <a:pt x="278" y="528"/>
                    <a:pt x="290" y="539"/>
                    <a:pt x="304" y="539"/>
                  </a:cubicBezTo>
                  <a:cubicBezTo>
                    <a:pt x="316" y="539"/>
                    <a:pt x="325" y="532"/>
                    <a:pt x="329" y="521"/>
                  </a:cubicBezTo>
                  <a:cubicBezTo>
                    <a:pt x="444" y="492"/>
                    <a:pt x="528" y="386"/>
                    <a:pt x="528" y="265"/>
                  </a:cubicBezTo>
                  <a:cubicBezTo>
                    <a:pt x="528" y="119"/>
                    <a:pt x="410" y="0"/>
                    <a:pt x="264" y="0"/>
                  </a:cubicBezTo>
                  <a:cubicBezTo>
                    <a:pt x="118" y="0"/>
                    <a:pt x="0" y="119"/>
                    <a:pt x="0" y="265"/>
                  </a:cubicBezTo>
                  <a:cubicBezTo>
                    <a:pt x="0" y="386"/>
                    <a:pt x="84" y="493"/>
                    <a:pt x="200" y="521"/>
                  </a:cubicBezTo>
                  <a:cubicBezTo>
                    <a:pt x="204" y="532"/>
                    <a:pt x="213" y="540"/>
                    <a:pt x="225" y="540"/>
                  </a:cubicBezTo>
                  <a:close/>
                </a:path>
              </a:pathLst>
            </a:custGeom>
            <a:grpFill/>
            <a:ln w="0">
              <a:noFill/>
              <a:prstDash val="solid"/>
              <a:round/>
              <a:headEnd/>
              <a:tailEnd/>
            </a:ln>
          </p:spPr>
          <p:txBody>
            <a:bodyPr/>
            <a:lstStyle/>
            <a:p>
              <a:pPr marL="0" marR="0" lvl="0" indent="0" defTabSz="54358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666666">
                    <a:lumMod val="75000"/>
                  </a:srgbClr>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21" name="TextBox 3"/>
          <p:cNvSpPr txBox="1">
            <a:spLocks noChangeArrowheads="1"/>
          </p:cNvSpPr>
          <p:nvPr/>
        </p:nvSpPr>
        <p:spPr bwMode="gray">
          <a:xfrm>
            <a:off x="940172" y="5043995"/>
            <a:ext cx="5033810"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38"/>
              </a:spcBef>
              <a:buFont typeface="Arial" panose="020B0604020202020204" pitchFamily="34" charset="0"/>
              <a:buChar char="•"/>
              <a:defRPr sz="1100">
                <a:solidFill>
                  <a:schemeClr val="tx1"/>
                </a:solidFill>
                <a:latin typeface="Arial" panose="020B0604020202020204" pitchFamily="34" charset="0"/>
                <a:ea typeface="宋体" panose="02010600030101010101" pitchFamily="2" charset="-122"/>
              </a:defRPr>
            </a:lvl1pPr>
            <a:lvl2pPr marL="742950" indent="-285750">
              <a:spcBef>
                <a:spcPts val="38"/>
              </a:spcBef>
              <a:buFont typeface="Arial" panose="020B0604020202020204" pitchFamily="34" charset="0"/>
              <a:buChar char="–"/>
              <a:defRPr sz="1000">
                <a:solidFill>
                  <a:schemeClr val="tx1"/>
                </a:solidFill>
                <a:latin typeface="Arial" panose="020B0604020202020204" pitchFamily="34" charset="0"/>
                <a:ea typeface="宋体" panose="02010600030101010101" pitchFamily="2" charset="-122"/>
              </a:defRPr>
            </a:lvl2pPr>
            <a:lvl3pPr marL="1143000" indent="-228600">
              <a:spcBef>
                <a:spcPts val="38"/>
              </a:spcBef>
              <a:buFont typeface="Arial" panose="020B0604020202020204" pitchFamily="34" charset="0"/>
              <a:buChar char="•"/>
              <a:defRPr sz="800">
                <a:solidFill>
                  <a:schemeClr val="tx1"/>
                </a:solidFill>
                <a:latin typeface="Arial" panose="020B0604020202020204" pitchFamily="34" charset="0"/>
                <a:ea typeface="宋体" panose="02010600030101010101" pitchFamily="2" charset="-122"/>
              </a:defRPr>
            </a:lvl3pPr>
            <a:lvl4pPr marL="1600200" indent="-228600">
              <a:spcBef>
                <a:spcPts val="38"/>
              </a:spcBef>
              <a:buFont typeface="Arial" panose="020B0604020202020204" pitchFamily="34" charset="0"/>
              <a:buChar char="–"/>
              <a:defRPr sz="700">
                <a:solidFill>
                  <a:schemeClr val="tx1"/>
                </a:solidFill>
                <a:latin typeface="Arial" panose="020B0604020202020204" pitchFamily="34" charset="0"/>
                <a:ea typeface="宋体" panose="02010600030101010101" pitchFamily="2" charset="-122"/>
              </a:defRPr>
            </a:lvl4pPr>
            <a:lvl5pPr marL="2057400" indent="-228600">
              <a:spcBef>
                <a:spcPts val="38"/>
              </a:spcBef>
              <a:buFont typeface="Arial" panose="020B0604020202020204" pitchFamily="34" charset="0"/>
              <a:buChar char="»"/>
              <a:defRPr sz="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ts val="38"/>
              </a:spcBef>
              <a:spcAft>
                <a:spcPct val="0"/>
              </a:spcAft>
              <a:buFont typeface="Arial" panose="020B0604020202020204" pitchFamily="34" charset="0"/>
              <a:buChar char="»"/>
              <a:defRPr sz="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ts val="38"/>
              </a:spcBef>
              <a:spcAft>
                <a:spcPct val="0"/>
              </a:spcAft>
              <a:buFont typeface="Arial" panose="020B0604020202020204" pitchFamily="34" charset="0"/>
              <a:buChar char="»"/>
              <a:defRPr sz="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ts val="38"/>
              </a:spcBef>
              <a:spcAft>
                <a:spcPct val="0"/>
              </a:spcAft>
              <a:buFont typeface="Arial" panose="020B0604020202020204" pitchFamily="34" charset="0"/>
              <a:buChar char="»"/>
              <a:defRPr sz="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ts val="38"/>
              </a:spcBef>
              <a:spcAft>
                <a:spcPct val="0"/>
              </a:spcAft>
              <a:buFont typeface="Arial" panose="020B0604020202020204" pitchFamily="34" charset="0"/>
              <a:buChar char="»"/>
              <a:defRPr sz="700">
                <a:solidFill>
                  <a:schemeClr val="tx1"/>
                </a:solidFill>
                <a:latin typeface="Arial" panose="020B0604020202020204" pitchFamily="34" charset="0"/>
                <a:ea typeface="宋体" panose="02010600030101010101" pitchFamily="2" charset="-122"/>
              </a:defRPr>
            </a:lvl9pPr>
          </a:lstStyle>
          <a:p>
            <a:pPr algn="ctr" defTabSz="4726716" fontAlgn="ctr">
              <a:lnSpc>
                <a:spcPct val="150000"/>
              </a:lnSpc>
              <a:spcBef>
                <a:spcPct val="0"/>
              </a:spcBef>
              <a:spcAft>
                <a:spcPct val="0"/>
              </a:spcAft>
              <a:buNone/>
            </a:pPr>
            <a:r>
              <a:rPr lang="en-US" sz="1800" b="1" dirty="0" smtClean="0">
                <a:solidFill>
                  <a:srgbClr val="C7000B"/>
                </a:solidFill>
                <a:latin typeface="Huawei Sans" panose="020C0503030203020204" pitchFamily="34" charset="0"/>
              </a:rPr>
              <a:t>Real-time simulation feedback</a:t>
            </a:r>
          </a:p>
          <a:p>
            <a:pPr algn="ctr" defTabSz="4726716" fontAlgn="ctr">
              <a:lnSpc>
                <a:spcPct val="150000"/>
              </a:lnSpc>
              <a:spcBef>
                <a:spcPct val="0"/>
              </a:spcBef>
              <a:spcAft>
                <a:spcPct val="0"/>
              </a:spcAft>
              <a:buNone/>
            </a:pPr>
            <a:r>
              <a:rPr lang="en-US" sz="1200" dirty="0" smtClean="0">
                <a:solidFill>
                  <a:srgbClr val="1D1D1A"/>
                </a:solidFill>
                <a:latin typeface="Huawei Sans" panose="020C0503030203020204" pitchFamily="34" charset="0"/>
              </a:rPr>
              <a:t>Provide prediction and simulation tools based </a:t>
            </a:r>
            <a:r>
              <a:rPr lang="en-US" sz="1200" dirty="0" smtClean="0">
                <a:latin typeface="Huawei Sans" panose="020C0503030203020204" pitchFamily="34" charset="0"/>
              </a:rPr>
              <a:t>on</a:t>
            </a:r>
            <a:r>
              <a:rPr lang="en-US" sz="1200" dirty="0" smtClean="0">
                <a:solidFill>
                  <a:srgbClr val="C7000B"/>
                </a:solidFill>
                <a:latin typeface="Huawei Sans" panose="020C0503030203020204" pitchFamily="34" charset="0"/>
              </a:rPr>
              <a:t> real-time feedback of environment changes</a:t>
            </a:r>
            <a:r>
              <a:rPr lang="en-US" sz="1200" dirty="0" smtClean="0">
                <a:solidFill>
                  <a:srgbClr val="EC7061"/>
                </a:solidFill>
                <a:latin typeface="Huawei Sans" panose="020C0503030203020204" pitchFamily="34" charset="0"/>
              </a:rPr>
              <a:t> </a:t>
            </a:r>
            <a:r>
              <a:rPr lang="en-US" sz="1200" dirty="0" smtClean="0">
                <a:solidFill>
                  <a:srgbClr val="1D1D1A"/>
                </a:solidFill>
                <a:latin typeface="Huawei Sans" panose="020C0503030203020204" pitchFamily="34" charset="0"/>
              </a:rPr>
              <a:t>to drive network optimization.</a:t>
            </a:r>
            <a:endParaRPr lang="en-US" sz="1200" dirty="0">
              <a:solidFill>
                <a:srgbClr val="1D1D1A"/>
              </a:solidFill>
              <a:latin typeface="Huawei Sans" panose="020C0503030203020204" pitchFamily="34" charset="0"/>
            </a:endParaRPr>
          </a:p>
        </p:txBody>
      </p:sp>
      <p:sp>
        <p:nvSpPr>
          <p:cNvPr id="22" name="TextBox 56"/>
          <p:cNvSpPr txBox="1">
            <a:spLocks noChangeArrowheads="1"/>
          </p:cNvSpPr>
          <p:nvPr/>
        </p:nvSpPr>
        <p:spPr bwMode="gray">
          <a:xfrm>
            <a:off x="6246195" y="5043995"/>
            <a:ext cx="4795044"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38"/>
              </a:spcBef>
              <a:buFont typeface="Arial" panose="020B0604020202020204" pitchFamily="34" charset="0"/>
              <a:buChar char="•"/>
              <a:defRPr sz="1100">
                <a:solidFill>
                  <a:schemeClr val="tx1"/>
                </a:solidFill>
                <a:latin typeface="Arial" panose="020B0604020202020204" pitchFamily="34" charset="0"/>
                <a:ea typeface="宋体" panose="02010600030101010101" pitchFamily="2" charset="-122"/>
              </a:defRPr>
            </a:lvl1pPr>
            <a:lvl2pPr marL="742950" indent="-285750">
              <a:spcBef>
                <a:spcPts val="38"/>
              </a:spcBef>
              <a:buFont typeface="Arial" panose="020B0604020202020204" pitchFamily="34" charset="0"/>
              <a:buChar char="–"/>
              <a:defRPr sz="1000">
                <a:solidFill>
                  <a:schemeClr val="tx1"/>
                </a:solidFill>
                <a:latin typeface="Arial" panose="020B0604020202020204" pitchFamily="34" charset="0"/>
                <a:ea typeface="宋体" panose="02010600030101010101" pitchFamily="2" charset="-122"/>
              </a:defRPr>
            </a:lvl2pPr>
            <a:lvl3pPr marL="1143000" indent="-228600">
              <a:spcBef>
                <a:spcPts val="38"/>
              </a:spcBef>
              <a:buFont typeface="Arial" panose="020B0604020202020204" pitchFamily="34" charset="0"/>
              <a:buChar char="•"/>
              <a:defRPr sz="800">
                <a:solidFill>
                  <a:schemeClr val="tx1"/>
                </a:solidFill>
                <a:latin typeface="Arial" panose="020B0604020202020204" pitchFamily="34" charset="0"/>
                <a:ea typeface="宋体" panose="02010600030101010101" pitchFamily="2" charset="-122"/>
              </a:defRPr>
            </a:lvl3pPr>
            <a:lvl4pPr marL="1600200" indent="-228600">
              <a:spcBef>
                <a:spcPts val="38"/>
              </a:spcBef>
              <a:buFont typeface="Arial" panose="020B0604020202020204" pitchFamily="34" charset="0"/>
              <a:buChar char="–"/>
              <a:defRPr sz="700">
                <a:solidFill>
                  <a:schemeClr val="tx1"/>
                </a:solidFill>
                <a:latin typeface="Arial" panose="020B0604020202020204" pitchFamily="34" charset="0"/>
                <a:ea typeface="宋体" panose="02010600030101010101" pitchFamily="2" charset="-122"/>
              </a:defRPr>
            </a:lvl4pPr>
            <a:lvl5pPr marL="2057400" indent="-228600">
              <a:spcBef>
                <a:spcPts val="38"/>
              </a:spcBef>
              <a:buFont typeface="Arial" panose="020B0604020202020204" pitchFamily="34" charset="0"/>
              <a:buChar char="»"/>
              <a:defRPr sz="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ts val="38"/>
              </a:spcBef>
              <a:spcAft>
                <a:spcPct val="0"/>
              </a:spcAft>
              <a:buFont typeface="Arial" panose="020B0604020202020204" pitchFamily="34" charset="0"/>
              <a:buChar char="»"/>
              <a:defRPr sz="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ts val="38"/>
              </a:spcBef>
              <a:spcAft>
                <a:spcPct val="0"/>
              </a:spcAft>
              <a:buFont typeface="Arial" panose="020B0604020202020204" pitchFamily="34" charset="0"/>
              <a:buChar char="»"/>
              <a:defRPr sz="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ts val="38"/>
              </a:spcBef>
              <a:spcAft>
                <a:spcPct val="0"/>
              </a:spcAft>
              <a:buFont typeface="Arial" panose="020B0604020202020204" pitchFamily="34" charset="0"/>
              <a:buChar char="»"/>
              <a:defRPr sz="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ts val="38"/>
              </a:spcBef>
              <a:spcAft>
                <a:spcPct val="0"/>
              </a:spcAft>
              <a:buFont typeface="Arial" panose="020B0604020202020204" pitchFamily="34" charset="0"/>
              <a:buChar char="»"/>
              <a:defRPr sz="700">
                <a:solidFill>
                  <a:schemeClr val="tx1"/>
                </a:solidFill>
                <a:latin typeface="Arial" panose="020B0604020202020204" pitchFamily="34" charset="0"/>
                <a:ea typeface="宋体" panose="02010600030101010101" pitchFamily="2" charset="-122"/>
              </a:defRPr>
            </a:lvl9pPr>
          </a:lstStyle>
          <a:p>
            <a:pPr algn="ctr" defTabSz="4726716" fontAlgn="ctr">
              <a:lnSpc>
                <a:spcPct val="150000"/>
              </a:lnSpc>
              <a:spcBef>
                <a:spcPct val="0"/>
              </a:spcBef>
              <a:spcAft>
                <a:spcPct val="0"/>
              </a:spcAft>
              <a:buNone/>
            </a:pPr>
            <a:r>
              <a:rPr lang="en-US" sz="1800" b="1" dirty="0" smtClean="0">
                <a:solidFill>
                  <a:srgbClr val="C7000B"/>
                </a:solidFill>
                <a:latin typeface="Huawei Sans" panose="020C0503030203020204" pitchFamily="34" charset="0"/>
              </a:rPr>
              <a:t>Predictive Calibration</a:t>
            </a:r>
            <a:endParaRPr lang="en-US" altLang="zh-CN" sz="1800" b="1" dirty="0" smtClean="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gn="ctr" defTabSz="4726716" fontAlgn="ctr">
              <a:lnSpc>
                <a:spcPct val="150000"/>
              </a:lnSpc>
              <a:spcBef>
                <a:spcPct val="0"/>
              </a:spcBef>
              <a:spcAft>
                <a:spcPct val="0"/>
              </a:spcAft>
              <a:buNone/>
            </a:pPr>
            <a:r>
              <a:rPr lang="en-US" sz="1200" dirty="0" smtClean="0">
                <a:solidFill>
                  <a:srgbClr val="1D1D1A"/>
                </a:solidFill>
                <a:latin typeface="Huawei Sans" panose="020C0503030203020204" pitchFamily="34" charset="0"/>
              </a:rPr>
              <a:t>Provide the </a:t>
            </a:r>
            <a:r>
              <a:rPr lang="en-US" sz="1200" dirty="0" smtClean="0">
                <a:solidFill>
                  <a:srgbClr val="C7000B"/>
                </a:solidFill>
                <a:latin typeface="Huawei Sans" panose="020C0503030203020204" pitchFamily="34" charset="0"/>
              </a:rPr>
              <a:t>service weight </a:t>
            </a:r>
            <a:r>
              <a:rPr lang="en-US" sz="1200" dirty="0" smtClean="0">
                <a:solidFill>
                  <a:srgbClr val="1D1D1A"/>
                </a:solidFill>
                <a:latin typeface="Huawei Sans" panose="020C0503030203020204" pitchFamily="34" charset="0"/>
              </a:rPr>
              <a:t>balancing and optimization capability based on big data analytics and AI.</a:t>
            </a:r>
            <a:endParaRPr lang="en-US" altLang="zh-CN"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3" name="矩形 22"/>
          <p:cNvSpPr/>
          <p:nvPr/>
        </p:nvSpPr>
        <p:spPr bwMode="gray">
          <a:xfrm>
            <a:off x="1507186" y="2474064"/>
            <a:ext cx="4466796" cy="646331"/>
          </a:xfrm>
          <a:prstGeom prst="rect">
            <a:avLst/>
          </a:prstGeom>
          <a:noFill/>
        </p:spPr>
        <p:txBody>
          <a:bodyPr wrap="square">
            <a:spAutoFit/>
          </a:bodyPr>
          <a:lstStyle/>
          <a:p>
            <a:pPr fontAlgn="ctr">
              <a:lnSpc>
                <a:spcPct val="150000"/>
              </a:lnSpc>
            </a:pPr>
            <a:r>
              <a:rPr lang="en-US" sz="1200" dirty="0" smtClean="0">
                <a:solidFill>
                  <a:schemeClr val="bg2">
                    <a:lumMod val="25000"/>
                  </a:schemeClr>
                </a:solidFill>
                <a:latin typeface="Huawei Sans" panose="020C0503030203020204" pitchFamily="34" charset="0"/>
              </a:rPr>
              <a:t>About 20% of customers choose to manually plan channels. However, they may face the following challenges:</a:t>
            </a:r>
            <a:endParaRPr lang="en-US" sz="1200" dirty="0">
              <a:solidFill>
                <a:schemeClr val="bg2">
                  <a:lumMod val="25000"/>
                </a:schemeClr>
              </a:solidFill>
              <a:latin typeface="Huawei Sans" panose="020C0503030203020204" pitchFamily="34" charset="0"/>
            </a:endParaRPr>
          </a:p>
        </p:txBody>
      </p:sp>
      <p:sp>
        <p:nvSpPr>
          <p:cNvPr id="25" name="下箭头 24"/>
          <p:cNvSpPr/>
          <p:nvPr/>
        </p:nvSpPr>
        <p:spPr bwMode="gray">
          <a:xfrm>
            <a:off x="3077682" y="4721670"/>
            <a:ext cx="379395" cy="330110"/>
          </a:xfrm>
          <a:prstGeom prst="downArrow">
            <a:avLst/>
          </a:prstGeom>
          <a:solidFill>
            <a:srgbClr val="C7000B"/>
          </a:solid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srgbClr val="666666"/>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6" name="下箭头 25"/>
          <p:cNvSpPr/>
          <p:nvPr/>
        </p:nvSpPr>
        <p:spPr bwMode="gray">
          <a:xfrm>
            <a:off x="8756498" y="4721670"/>
            <a:ext cx="379395" cy="330110"/>
          </a:xfrm>
          <a:prstGeom prst="downArrow">
            <a:avLst/>
          </a:prstGeom>
          <a:solidFill>
            <a:srgbClr val="C7000B"/>
          </a:solid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srgbClr val="666666"/>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7" name="文本框 26"/>
          <p:cNvSpPr txBox="1"/>
          <p:nvPr/>
        </p:nvSpPr>
        <p:spPr bwMode="gray">
          <a:xfrm>
            <a:off x="2712112" y="3746978"/>
            <a:ext cx="3163394" cy="892552"/>
          </a:xfrm>
          <a:prstGeom prst="rect">
            <a:avLst/>
          </a:prstGeom>
          <a:noFill/>
        </p:spPr>
        <p:txBody>
          <a:bodyPr wrap="square" rtlCol="0">
            <a:spAutoFit/>
          </a:bodyPr>
          <a:lstStyle/>
          <a:p>
            <a:pPr defTabSz="1219028" fontAlgn="ctr">
              <a:spcBef>
                <a:spcPct val="0"/>
              </a:spcBef>
              <a:spcAft>
                <a:spcPct val="0"/>
              </a:spcAft>
              <a:buClr>
                <a:srgbClr val="CC9900"/>
              </a:buClr>
            </a:pPr>
            <a:r>
              <a:rPr lang="en-US" sz="1400" dirty="0" smtClean="0">
                <a:latin typeface="Huawei Sans" panose="020C0503030203020204" pitchFamily="34" charset="0"/>
              </a:rPr>
              <a:t>Real-time network awareness is not supported. </a:t>
            </a:r>
          </a:p>
          <a:p>
            <a:pPr defTabSz="1219028" fontAlgn="ctr">
              <a:spcBef>
                <a:spcPct val="0"/>
              </a:spcBef>
              <a:spcAft>
                <a:spcPct val="0"/>
              </a:spcAft>
              <a:buClr>
                <a:srgbClr val="CC9900"/>
              </a:buClr>
            </a:pPr>
            <a:r>
              <a:rPr lang="en-US" sz="1200" dirty="0" smtClean="0">
                <a:solidFill>
                  <a:schemeClr val="bg2">
                    <a:lumMod val="25000"/>
                  </a:schemeClr>
                </a:solidFill>
                <a:latin typeface="Huawei Sans" panose="020C0503030203020204" pitchFamily="34" charset="0"/>
              </a:rPr>
              <a:t>The network environment is complex and interference changes rapidly.</a:t>
            </a:r>
            <a:endParaRPr kumimoji="1" lang="en-US" altLang="zh-CN" sz="1200" dirty="0">
              <a:solidFill>
                <a:schemeClr val="bg2">
                  <a:lumMod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8" name="文本框 27"/>
          <p:cNvSpPr txBox="1"/>
          <p:nvPr/>
        </p:nvSpPr>
        <p:spPr bwMode="gray">
          <a:xfrm>
            <a:off x="2712112" y="3172827"/>
            <a:ext cx="3163394" cy="523220"/>
          </a:xfrm>
          <a:prstGeom prst="rect">
            <a:avLst/>
          </a:prstGeom>
          <a:noFill/>
        </p:spPr>
        <p:txBody>
          <a:bodyPr wrap="square" rtlCol="0">
            <a:spAutoFit/>
          </a:bodyPr>
          <a:lstStyle/>
          <a:p>
            <a:pPr defTabSz="1219028" fontAlgn="ctr">
              <a:spcBef>
                <a:spcPct val="0"/>
              </a:spcBef>
              <a:spcAft>
                <a:spcPct val="0"/>
              </a:spcAft>
              <a:buClr>
                <a:srgbClr val="CC9900"/>
              </a:buClr>
            </a:pPr>
            <a:r>
              <a:rPr lang="en-US" sz="1400" dirty="0" smtClean="0">
                <a:latin typeface="Huawei Sans" panose="020C0503030203020204" pitchFamily="34" charset="0"/>
              </a:rPr>
              <a:t>Channels planned in manual mode are not the optimal ones.</a:t>
            </a:r>
            <a:endParaRPr lang="en-US" sz="1400" dirty="0">
              <a:latin typeface="Huawei Sans" panose="020C0503030203020204" pitchFamily="34" charset="0"/>
            </a:endParaRPr>
          </a:p>
        </p:txBody>
      </p:sp>
      <p:sp>
        <p:nvSpPr>
          <p:cNvPr id="29" name="Freeform 34"/>
          <p:cNvSpPr/>
          <p:nvPr/>
        </p:nvSpPr>
        <p:spPr bwMode="gray">
          <a:xfrm>
            <a:off x="1892393" y="3284210"/>
            <a:ext cx="409125" cy="338554"/>
          </a:xfrm>
          <a:custGeom>
            <a:avLst/>
            <a:gdLst/>
            <a:ahLst/>
            <a:cxnLst>
              <a:cxn ang="0">
                <a:pos x="wd2" y="hd2"/>
              </a:cxn>
              <a:cxn ang="5400000">
                <a:pos x="wd2" y="hd2"/>
              </a:cxn>
              <a:cxn ang="10800000">
                <a:pos x="wd2" y="hd2"/>
              </a:cxn>
              <a:cxn ang="16200000">
                <a:pos x="wd2" y="hd2"/>
              </a:cxn>
            </a:cxnLst>
            <a:rect l="0" t="0" r="r" b="b"/>
            <a:pathLst>
              <a:path w="21600" h="21600" extrusionOk="0">
                <a:moveTo>
                  <a:pt x="19518" y="18494"/>
                </a:moveTo>
                <a:cubicBezTo>
                  <a:pt x="20039" y="17788"/>
                  <a:pt x="20299" y="16941"/>
                  <a:pt x="20299" y="15953"/>
                </a:cubicBezTo>
                <a:cubicBezTo>
                  <a:pt x="20299" y="13694"/>
                  <a:pt x="18607" y="11718"/>
                  <a:pt x="16395" y="11718"/>
                </a:cubicBezTo>
                <a:cubicBezTo>
                  <a:pt x="14313" y="11718"/>
                  <a:pt x="12492" y="13694"/>
                  <a:pt x="12492" y="15953"/>
                </a:cubicBezTo>
                <a:cubicBezTo>
                  <a:pt x="12492" y="18353"/>
                  <a:pt x="14313" y="20329"/>
                  <a:pt x="16395" y="20329"/>
                </a:cubicBezTo>
                <a:cubicBezTo>
                  <a:pt x="17306" y="20329"/>
                  <a:pt x="18087" y="19906"/>
                  <a:pt x="18737" y="19341"/>
                </a:cubicBezTo>
                <a:cubicBezTo>
                  <a:pt x="20559" y="21459"/>
                  <a:pt x="20559" y="21459"/>
                  <a:pt x="20559" y="21459"/>
                </a:cubicBezTo>
                <a:cubicBezTo>
                  <a:pt x="20689" y="21600"/>
                  <a:pt x="20949" y="21600"/>
                  <a:pt x="21080" y="21600"/>
                </a:cubicBezTo>
                <a:cubicBezTo>
                  <a:pt x="21080" y="21600"/>
                  <a:pt x="21340" y="21600"/>
                  <a:pt x="21470" y="21459"/>
                </a:cubicBezTo>
                <a:cubicBezTo>
                  <a:pt x="21600" y="21176"/>
                  <a:pt x="21600" y="20894"/>
                  <a:pt x="21470" y="20612"/>
                </a:cubicBezTo>
                <a:lnTo>
                  <a:pt x="19518" y="18494"/>
                </a:lnTo>
                <a:close/>
                <a:moveTo>
                  <a:pt x="18217" y="18353"/>
                </a:moveTo>
                <a:cubicBezTo>
                  <a:pt x="17696" y="18776"/>
                  <a:pt x="17046" y="19059"/>
                  <a:pt x="16395" y="19059"/>
                </a:cubicBezTo>
                <a:cubicBezTo>
                  <a:pt x="14834" y="19059"/>
                  <a:pt x="13663" y="17647"/>
                  <a:pt x="13663" y="15953"/>
                </a:cubicBezTo>
                <a:cubicBezTo>
                  <a:pt x="13663" y="14400"/>
                  <a:pt x="14834" y="12988"/>
                  <a:pt x="16395" y="12988"/>
                </a:cubicBezTo>
                <a:cubicBezTo>
                  <a:pt x="17957" y="12988"/>
                  <a:pt x="19258" y="14400"/>
                  <a:pt x="19258" y="15953"/>
                </a:cubicBezTo>
                <a:cubicBezTo>
                  <a:pt x="19258" y="16941"/>
                  <a:pt x="18867" y="17788"/>
                  <a:pt x="18217" y="18353"/>
                </a:cubicBezTo>
                <a:close/>
                <a:moveTo>
                  <a:pt x="7677" y="5506"/>
                </a:moveTo>
                <a:cubicBezTo>
                  <a:pt x="7677" y="4376"/>
                  <a:pt x="6766" y="3388"/>
                  <a:pt x="5725" y="3388"/>
                </a:cubicBezTo>
                <a:cubicBezTo>
                  <a:pt x="4554" y="3388"/>
                  <a:pt x="3643" y="4376"/>
                  <a:pt x="3643" y="5506"/>
                </a:cubicBezTo>
                <a:cubicBezTo>
                  <a:pt x="3643" y="6776"/>
                  <a:pt x="4554" y="7765"/>
                  <a:pt x="5725" y="7765"/>
                </a:cubicBezTo>
                <a:cubicBezTo>
                  <a:pt x="6766" y="7765"/>
                  <a:pt x="7677" y="6776"/>
                  <a:pt x="7677" y="5506"/>
                </a:cubicBezTo>
                <a:close/>
                <a:moveTo>
                  <a:pt x="4294" y="5506"/>
                </a:moveTo>
                <a:cubicBezTo>
                  <a:pt x="4294" y="4659"/>
                  <a:pt x="4945" y="3953"/>
                  <a:pt x="5725" y="3953"/>
                </a:cubicBezTo>
                <a:cubicBezTo>
                  <a:pt x="6506" y="3953"/>
                  <a:pt x="7157" y="4659"/>
                  <a:pt x="7157" y="5506"/>
                </a:cubicBezTo>
                <a:cubicBezTo>
                  <a:pt x="7157" y="6353"/>
                  <a:pt x="6506" y="7059"/>
                  <a:pt x="5725" y="7059"/>
                </a:cubicBezTo>
                <a:cubicBezTo>
                  <a:pt x="4945" y="7059"/>
                  <a:pt x="4294" y="6353"/>
                  <a:pt x="4294" y="5506"/>
                </a:cubicBezTo>
                <a:close/>
                <a:moveTo>
                  <a:pt x="19908" y="0"/>
                </a:moveTo>
                <a:cubicBezTo>
                  <a:pt x="1692" y="0"/>
                  <a:pt x="1692" y="0"/>
                  <a:pt x="1692" y="0"/>
                </a:cubicBezTo>
                <a:cubicBezTo>
                  <a:pt x="781" y="0"/>
                  <a:pt x="0" y="847"/>
                  <a:pt x="0" y="1835"/>
                </a:cubicBezTo>
                <a:cubicBezTo>
                  <a:pt x="0" y="19200"/>
                  <a:pt x="0" y="19200"/>
                  <a:pt x="0" y="19200"/>
                </a:cubicBezTo>
                <a:cubicBezTo>
                  <a:pt x="0" y="20188"/>
                  <a:pt x="781" y="21035"/>
                  <a:pt x="1692" y="21035"/>
                </a:cubicBezTo>
                <a:cubicBezTo>
                  <a:pt x="11971" y="21035"/>
                  <a:pt x="11971" y="21035"/>
                  <a:pt x="11971" y="21035"/>
                </a:cubicBezTo>
                <a:cubicBezTo>
                  <a:pt x="12231" y="21035"/>
                  <a:pt x="12492" y="20753"/>
                  <a:pt x="12492" y="20329"/>
                </a:cubicBezTo>
                <a:cubicBezTo>
                  <a:pt x="12492" y="20047"/>
                  <a:pt x="12231" y="19765"/>
                  <a:pt x="11971" y="19765"/>
                </a:cubicBezTo>
                <a:cubicBezTo>
                  <a:pt x="1692" y="19765"/>
                  <a:pt x="1692" y="19765"/>
                  <a:pt x="1692" y="19765"/>
                </a:cubicBezTo>
                <a:cubicBezTo>
                  <a:pt x="1431" y="19765"/>
                  <a:pt x="1171" y="19482"/>
                  <a:pt x="1171" y="19200"/>
                </a:cubicBezTo>
                <a:cubicBezTo>
                  <a:pt x="1171" y="1835"/>
                  <a:pt x="1171" y="1835"/>
                  <a:pt x="1171" y="1835"/>
                </a:cubicBezTo>
                <a:cubicBezTo>
                  <a:pt x="1171" y="1553"/>
                  <a:pt x="1431" y="1271"/>
                  <a:pt x="1692" y="1271"/>
                </a:cubicBezTo>
                <a:cubicBezTo>
                  <a:pt x="19908" y="1271"/>
                  <a:pt x="19908" y="1271"/>
                  <a:pt x="19908" y="1271"/>
                </a:cubicBezTo>
                <a:cubicBezTo>
                  <a:pt x="20169" y="1271"/>
                  <a:pt x="20429" y="1553"/>
                  <a:pt x="20429" y="1835"/>
                </a:cubicBezTo>
                <a:cubicBezTo>
                  <a:pt x="20429" y="12424"/>
                  <a:pt x="20429" y="12424"/>
                  <a:pt x="20429" y="12424"/>
                </a:cubicBezTo>
                <a:cubicBezTo>
                  <a:pt x="20429" y="12706"/>
                  <a:pt x="20689" y="12988"/>
                  <a:pt x="21080" y="12988"/>
                </a:cubicBezTo>
                <a:cubicBezTo>
                  <a:pt x="21340" y="12988"/>
                  <a:pt x="21600" y="12706"/>
                  <a:pt x="21600" y="12424"/>
                </a:cubicBezTo>
                <a:cubicBezTo>
                  <a:pt x="21600" y="1835"/>
                  <a:pt x="21600" y="1835"/>
                  <a:pt x="21600" y="1835"/>
                </a:cubicBezTo>
                <a:cubicBezTo>
                  <a:pt x="21600" y="847"/>
                  <a:pt x="20819" y="0"/>
                  <a:pt x="19908" y="0"/>
                </a:cubicBezTo>
                <a:close/>
                <a:moveTo>
                  <a:pt x="2993" y="16518"/>
                </a:moveTo>
                <a:cubicBezTo>
                  <a:pt x="2993" y="16518"/>
                  <a:pt x="3123" y="16518"/>
                  <a:pt x="3123" y="16518"/>
                </a:cubicBezTo>
                <a:cubicBezTo>
                  <a:pt x="3253" y="16518"/>
                  <a:pt x="3253" y="16518"/>
                  <a:pt x="3253" y="16376"/>
                </a:cubicBezTo>
                <a:cubicBezTo>
                  <a:pt x="5595" y="11859"/>
                  <a:pt x="5595" y="11859"/>
                  <a:pt x="5595" y="11859"/>
                </a:cubicBezTo>
                <a:cubicBezTo>
                  <a:pt x="6116" y="10729"/>
                  <a:pt x="7417" y="10447"/>
                  <a:pt x="8328" y="11012"/>
                </a:cubicBezTo>
                <a:cubicBezTo>
                  <a:pt x="9499" y="11576"/>
                  <a:pt x="9499" y="11576"/>
                  <a:pt x="9499" y="11576"/>
                </a:cubicBezTo>
                <a:cubicBezTo>
                  <a:pt x="10670" y="12424"/>
                  <a:pt x="12361" y="12000"/>
                  <a:pt x="13272" y="10871"/>
                </a:cubicBezTo>
                <a:cubicBezTo>
                  <a:pt x="14964" y="8612"/>
                  <a:pt x="14964" y="8612"/>
                  <a:pt x="14964" y="8612"/>
                </a:cubicBezTo>
                <a:cubicBezTo>
                  <a:pt x="15354" y="8047"/>
                  <a:pt x="16135" y="7200"/>
                  <a:pt x="17176" y="7906"/>
                </a:cubicBezTo>
                <a:cubicBezTo>
                  <a:pt x="17696" y="8329"/>
                  <a:pt x="18217" y="9176"/>
                  <a:pt x="18217" y="9176"/>
                </a:cubicBezTo>
                <a:cubicBezTo>
                  <a:pt x="18347" y="9176"/>
                  <a:pt x="18477" y="9318"/>
                  <a:pt x="18607" y="9176"/>
                </a:cubicBezTo>
                <a:cubicBezTo>
                  <a:pt x="18737" y="9035"/>
                  <a:pt x="18867" y="8894"/>
                  <a:pt x="18737" y="8753"/>
                </a:cubicBezTo>
                <a:cubicBezTo>
                  <a:pt x="18737" y="8753"/>
                  <a:pt x="18087" y="7906"/>
                  <a:pt x="17436" y="7482"/>
                </a:cubicBezTo>
                <a:cubicBezTo>
                  <a:pt x="16525" y="6776"/>
                  <a:pt x="15484" y="7059"/>
                  <a:pt x="14573" y="8188"/>
                </a:cubicBezTo>
                <a:cubicBezTo>
                  <a:pt x="12882" y="10447"/>
                  <a:pt x="12882" y="10447"/>
                  <a:pt x="12882" y="10447"/>
                </a:cubicBezTo>
                <a:cubicBezTo>
                  <a:pt x="12101" y="11435"/>
                  <a:pt x="10800" y="11718"/>
                  <a:pt x="9759" y="11153"/>
                </a:cubicBezTo>
                <a:cubicBezTo>
                  <a:pt x="8588" y="10447"/>
                  <a:pt x="8588" y="10447"/>
                  <a:pt x="8588" y="10447"/>
                </a:cubicBezTo>
                <a:cubicBezTo>
                  <a:pt x="7417" y="9741"/>
                  <a:pt x="5855" y="10165"/>
                  <a:pt x="5205" y="11576"/>
                </a:cubicBezTo>
                <a:cubicBezTo>
                  <a:pt x="2863" y="16094"/>
                  <a:pt x="2863" y="16094"/>
                  <a:pt x="2863" y="16094"/>
                </a:cubicBezTo>
                <a:cubicBezTo>
                  <a:pt x="2733" y="16235"/>
                  <a:pt x="2863" y="16518"/>
                  <a:pt x="2993" y="16518"/>
                </a:cubicBezTo>
                <a:close/>
              </a:path>
            </a:pathLst>
          </a:custGeom>
          <a:solidFill>
            <a:srgbClr val="666666"/>
          </a:solidFill>
          <a:ln w="3175">
            <a:noFill/>
            <a:miter lim="400000"/>
          </a:ln>
        </p:spPr>
        <p:txBody>
          <a:bodyPr lIns="15679" tIns="15679" rIns="15679" bIns="15679"/>
          <a:lstStyle/>
          <a:p>
            <a:pPr marL="0" marR="0" lvl="0" indent="0" defTabSz="254784" eaLnBrk="1" fontAlgn="ctr" latinLnBrk="0" hangingPunct="1">
              <a:lnSpc>
                <a:spcPct val="100000"/>
              </a:lnSpc>
              <a:spcBef>
                <a:spcPts val="0"/>
              </a:spcBef>
              <a:spcAft>
                <a:spcPts val="0"/>
              </a:spcAft>
              <a:buClrTx/>
              <a:buSzTx/>
              <a:buFontTx/>
              <a:buNone/>
              <a:tabLst/>
              <a:defRPr sz="1600" b="1">
                <a:solidFill>
                  <a:srgbClr val="FFFFFF"/>
                </a:solidFill>
                <a:latin typeface="Arial"/>
                <a:ea typeface="Arial"/>
                <a:cs typeface="Arial"/>
                <a:sym typeface="Arial"/>
              </a:defRPr>
            </a:pPr>
            <a:endParaRPr kumimoji="0" lang="en-US" sz="700" b="1" i="0" u="none" strike="noStrike" kern="0" cap="none" spc="0" normalizeH="0" baseline="0" noProof="0" dirty="0">
              <a:ln>
                <a:noFill/>
              </a:ln>
              <a:solidFill>
                <a:srgbClr val="666666"/>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0" name="圆形"/>
          <p:cNvSpPr/>
          <p:nvPr/>
        </p:nvSpPr>
        <p:spPr bwMode="gray">
          <a:xfrm>
            <a:off x="1882037" y="3974975"/>
            <a:ext cx="445967" cy="435308"/>
          </a:xfrm>
          <a:prstGeom prst="ellipse">
            <a:avLst/>
          </a:prstGeom>
          <a:ln w="38100">
            <a:solidFill>
              <a:srgbClr val="1D1D1A">
                <a:lumMod val="65000"/>
                <a:lumOff val="35000"/>
              </a:srgbClr>
            </a:solidFill>
            <a:miter lim="400000"/>
          </a:ln>
        </p:spPr>
        <p:txBody>
          <a:bodyPr lIns="44619" tIns="44619" rIns="44619" bIns="44619" anchor="ctr"/>
          <a:lstStyle/>
          <a:p>
            <a:pPr marL="0" marR="0" lvl="0" indent="0" defTabSz="914400" eaLnBrk="1" fontAlgn="ctr" latinLnBrk="0" hangingPunct="1">
              <a:lnSpc>
                <a:spcPct val="100000"/>
              </a:lnSpc>
              <a:spcBef>
                <a:spcPts val="0"/>
              </a:spcBef>
              <a:spcAft>
                <a:spcPts val="0"/>
              </a:spcAft>
              <a:buClrTx/>
              <a:buSzTx/>
              <a:buFontTx/>
              <a:buNone/>
              <a:tabLst/>
              <a:defRPr sz="3200">
                <a:latin typeface="Arial"/>
                <a:ea typeface="Helvetica Light"/>
                <a:cs typeface="Helvetica Light"/>
                <a:sym typeface="Helvetica Light"/>
              </a:defRPr>
            </a:pPr>
            <a:endParaRPr kumimoji="0" lang="en-US"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1" name="椭圆形"/>
          <p:cNvSpPr/>
          <p:nvPr/>
        </p:nvSpPr>
        <p:spPr bwMode="gray">
          <a:xfrm>
            <a:off x="1974714" y="4150924"/>
            <a:ext cx="92707" cy="87335"/>
          </a:xfrm>
          <a:prstGeom prst="ellipse">
            <a:avLst/>
          </a:prstGeom>
          <a:solidFill>
            <a:srgbClr val="666666"/>
          </a:solidFill>
          <a:ln w="3175">
            <a:miter lim="400000"/>
          </a:ln>
        </p:spPr>
        <p:txBody>
          <a:bodyPr lIns="44619" tIns="44619" rIns="44619" bIns="44619" anchor="ctr"/>
          <a:lstStyle/>
          <a:p>
            <a:pPr marL="0" marR="0" lvl="0" indent="0" defTabSz="914400" eaLnBrk="1" fontAlgn="ctr" latinLnBrk="0" hangingPunct="1">
              <a:lnSpc>
                <a:spcPct val="100000"/>
              </a:lnSpc>
              <a:spcBef>
                <a:spcPts val="0"/>
              </a:spcBef>
              <a:spcAft>
                <a:spcPts val="0"/>
              </a:spcAft>
              <a:buClrTx/>
              <a:buSzTx/>
              <a:buFontTx/>
              <a:buNone/>
              <a:tabLst/>
              <a:defRPr sz="3200">
                <a:latin typeface="Arial"/>
                <a:ea typeface="Helvetica Light"/>
                <a:cs typeface="Helvetica Light"/>
                <a:sym typeface="Helvetica Light"/>
              </a:defRPr>
            </a:pPr>
            <a:endParaRPr kumimoji="0" lang="en-US"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2" name="椭圆形"/>
          <p:cNvSpPr/>
          <p:nvPr/>
        </p:nvSpPr>
        <p:spPr bwMode="gray">
          <a:xfrm>
            <a:off x="2143956" y="4150924"/>
            <a:ext cx="92707" cy="87335"/>
          </a:xfrm>
          <a:prstGeom prst="ellipse">
            <a:avLst/>
          </a:prstGeom>
          <a:solidFill>
            <a:srgbClr val="666666"/>
          </a:solidFill>
          <a:ln w="3175">
            <a:miter lim="400000"/>
          </a:ln>
        </p:spPr>
        <p:txBody>
          <a:bodyPr lIns="44619" tIns="44619" rIns="44619" bIns="44619" anchor="ctr"/>
          <a:lstStyle/>
          <a:p>
            <a:pPr marL="0" marR="0" lvl="0" indent="0" defTabSz="914400" eaLnBrk="1" fontAlgn="ctr" latinLnBrk="0" hangingPunct="1">
              <a:lnSpc>
                <a:spcPct val="100000"/>
              </a:lnSpc>
              <a:spcBef>
                <a:spcPts val="0"/>
              </a:spcBef>
              <a:spcAft>
                <a:spcPts val="0"/>
              </a:spcAft>
              <a:buClrTx/>
              <a:buSzTx/>
              <a:buFontTx/>
              <a:buNone/>
              <a:tabLst/>
              <a:defRPr sz="3200">
                <a:latin typeface="Arial"/>
                <a:ea typeface="Helvetica Light"/>
                <a:cs typeface="Helvetica Light"/>
                <a:sym typeface="Helvetica Light"/>
              </a:defRPr>
            </a:pPr>
            <a:endParaRPr kumimoji="0" lang="en-US"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3" name="椭圆形"/>
          <p:cNvSpPr/>
          <p:nvPr/>
        </p:nvSpPr>
        <p:spPr bwMode="gray">
          <a:xfrm rot="5376000">
            <a:off x="2058950" y="4066486"/>
            <a:ext cx="92294" cy="87727"/>
          </a:xfrm>
          <a:prstGeom prst="ellipse">
            <a:avLst/>
          </a:prstGeom>
          <a:solidFill>
            <a:srgbClr val="666666"/>
          </a:solidFill>
          <a:ln w="3175">
            <a:miter lim="400000"/>
          </a:ln>
        </p:spPr>
        <p:txBody>
          <a:bodyPr lIns="44619" tIns="44619" rIns="44619" bIns="44619" anchor="ctr"/>
          <a:lstStyle/>
          <a:p>
            <a:pPr marL="0" marR="0" lvl="0" indent="0" defTabSz="914400" eaLnBrk="1" fontAlgn="ctr" latinLnBrk="0" hangingPunct="1">
              <a:lnSpc>
                <a:spcPct val="100000"/>
              </a:lnSpc>
              <a:spcBef>
                <a:spcPts val="0"/>
              </a:spcBef>
              <a:spcAft>
                <a:spcPts val="0"/>
              </a:spcAft>
              <a:buClrTx/>
              <a:buSzTx/>
              <a:buFontTx/>
              <a:buNone/>
              <a:tabLst/>
              <a:defRPr sz="3200">
                <a:latin typeface="Arial"/>
                <a:ea typeface="Helvetica Light"/>
                <a:cs typeface="Helvetica Light"/>
                <a:sym typeface="Helvetica Light"/>
              </a:defRPr>
            </a:pPr>
            <a:endParaRPr kumimoji="0" lang="en-US"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4" name="椭圆形"/>
          <p:cNvSpPr/>
          <p:nvPr/>
        </p:nvSpPr>
        <p:spPr bwMode="gray">
          <a:xfrm rot="5376000">
            <a:off x="2060132" y="4234969"/>
            <a:ext cx="92294" cy="87727"/>
          </a:xfrm>
          <a:prstGeom prst="ellipse">
            <a:avLst/>
          </a:prstGeom>
          <a:solidFill>
            <a:srgbClr val="EC7061"/>
          </a:solidFill>
          <a:ln w="3175">
            <a:miter lim="400000"/>
          </a:ln>
        </p:spPr>
        <p:txBody>
          <a:bodyPr lIns="44619" tIns="44619" rIns="44619" bIns="44619" anchor="ctr"/>
          <a:lstStyle/>
          <a:p>
            <a:pPr marL="0" marR="0" lvl="0" indent="0" defTabSz="914400" eaLnBrk="1" fontAlgn="ctr" latinLnBrk="0" hangingPunct="1">
              <a:lnSpc>
                <a:spcPct val="100000"/>
              </a:lnSpc>
              <a:spcBef>
                <a:spcPts val="0"/>
              </a:spcBef>
              <a:spcAft>
                <a:spcPts val="0"/>
              </a:spcAft>
              <a:buClrTx/>
              <a:buSzTx/>
              <a:buFontTx/>
              <a:buNone/>
              <a:tabLst/>
              <a:defRPr sz="3200">
                <a:latin typeface="Arial"/>
                <a:ea typeface="Helvetica Light"/>
                <a:cs typeface="Helvetica Light"/>
                <a:sym typeface="Helvetica Light"/>
              </a:defRPr>
            </a:pPr>
            <a:endParaRPr kumimoji="0" lang="en-US"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36" name="Group 4"/>
          <p:cNvGrpSpPr>
            <a:grpSpLocks noChangeAspect="1"/>
          </p:cNvGrpSpPr>
          <p:nvPr/>
        </p:nvGrpSpPr>
        <p:grpSpPr bwMode="gray">
          <a:xfrm>
            <a:off x="7517530" y="3885545"/>
            <a:ext cx="455071" cy="478347"/>
            <a:chOff x="15577" y="1382"/>
            <a:chExt cx="648" cy="690"/>
          </a:xfrm>
          <a:solidFill>
            <a:srgbClr val="666666"/>
          </a:solidFill>
        </p:grpSpPr>
        <p:sp>
          <p:nvSpPr>
            <p:cNvPr id="40" name="Rectangle 5"/>
            <p:cNvSpPr>
              <a:spLocks noChangeArrowheads="1"/>
            </p:cNvSpPr>
            <p:nvPr/>
          </p:nvSpPr>
          <p:spPr bwMode="gray">
            <a:xfrm>
              <a:off x="16020" y="1932"/>
              <a:ext cx="32" cy="22"/>
            </a:xfrm>
            <a:prstGeom prst="rect">
              <a:avLst/>
            </a:prstGeom>
            <a:grpFill/>
            <a:ln w="9525">
              <a:noFill/>
              <a:miter lim="800000"/>
              <a:headEnd/>
              <a:tailEnd/>
            </a:ln>
          </p:spPr>
          <p:txBody>
            <a:bodyPr vert="horz" wrap="square" lIns="45710" tIns="22855" rIns="45710" bIns="22855" numCol="1" anchor="t" anchorCtr="0" compatLnSpc="1">
              <a:prstTxWarp prst="textNoShape">
                <a:avLst/>
              </a:prstTxWarp>
            </a:bodyPr>
            <a:lstStyle/>
            <a:p>
              <a:pPr marL="0" marR="0" lvl="0" indent="0" defTabSz="914400" eaLnBrk="1" fontAlgn="ctr" latinLnBrk="0" hangingPunct="1">
                <a:lnSpc>
                  <a:spcPct val="100000"/>
                </a:lnSpc>
                <a:spcBef>
                  <a:spcPct val="0"/>
                </a:spcBef>
                <a:spcAft>
                  <a:spcPct val="0"/>
                </a:spcAft>
                <a:buClr>
                  <a:srgbClr val="CC9900"/>
                </a:buClr>
                <a:buSzTx/>
                <a:buFont typeface="Wingdings" pitchFamily="2" charset="2"/>
                <a:buChar char="n"/>
                <a:tabLst/>
                <a:defRPr/>
              </a:pPr>
              <a:endParaRPr kumimoji="0" lang="en-US" altLang="zh-CN" sz="12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1" name="Rectangle 6"/>
            <p:cNvSpPr>
              <a:spLocks noChangeArrowheads="1"/>
            </p:cNvSpPr>
            <p:nvPr/>
          </p:nvSpPr>
          <p:spPr bwMode="gray">
            <a:xfrm>
              <a:off x="15793" y="1393"/>
              <a:ext cx="22" cy="64"/>
            </a:xfrm>
            <a:prstGeom prst="rect">
              <a:avLst/>
            </a:prstGeom>
            <a:grpFill/>
            <a:ln w="9525">
              <a:noFill/>
              <a:miter lim="800000"/>
              <a:headEnd/>
              <a:tailEnd/>
            </a:ln>
          </p:spPr>
          <p:txBody>
            <a:bodyPr vert="horz" wrap="square" lIns="45710" tIns="22855" rIns="45710" bIns="22855" numCol="1" anchor="t" anchorCtr="0" compatLnSpc="1">
              <a:prstTxWarp prst="textNoShape">
                <a:avLst/>
              </a:prstTxWarp>
            </a:bodyPr>
            <a:lstStyle/>
            <a:p>
              <a:pPr marL="0" marR="0" lvl="0" indent="0" defTabSz="914400" eaLnBrk="1" fontAlgn="ctr" latinLnBrk="0" hangingPunct="1">
                <a:lnSpc>
                  <a:spcPct val="100000"/>
                </a:lnSpc>
                <a:spcBef>
                  <a:spcPct val="0"/>
                </a:spcBef>
                <a:spcAft>
                  <a:spcPct val="0"/>
                </a:spcAft>
                <a:buClr>
                  <a:srgbClr val="CC9900"/>
                </a:buClr>
                <a:buSzTx/>
                <a:buFont typeface="Wingdings" pitchFamily="2" charset="2"/>
                <a:buChar char="n"/>
                <a:tabLst/>
                <a:defRPr/>
              </a:pPr>
              <a:endParaRPr kumimoji="0" lang="en-US" altLang="zh-CN" sz="12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2" name="Rectangle 7"/>
            <p:cNvSpPr>
              <a:spLocks noChangeArrowheads="1"/>
            </p:cNvSpPr>
            <p:nvPr/>
          </p:nvSpPr>
          <p:spPr bwMode="gray">
            <a:xfrm>
              <a:off x="15577" y="1554"/>
              <a:ext cx="119" cy="22"/>
            </a:xfrm>
            <a:prstGeom prst="rect">
              <a:avLst/>
            </a:prstGeom>
            <a:grpFill/>
            <a:ln w="9525">
              <a:noFill/>
              <a:miter lim="800000"/>
              <a:headEnd/>
              <a:tailEnd/>
            </a:ln>
          </p:spPr>
          <p:txBody>
            <a:bodyPr vert="horz" wrap="square" lIns="45710" tIns="22855" rIns="45710" bIns="22855" numCol="1" anchor="t" anchorCtr="0" compatLnSpc="1">
              <a:prstTxWarp prst="textNoShape">
                <a:avLst/>
              </a:prstTxWarp>
            </a:bodyPr>
            <a:lstStyle/>
            <a:p>
              <a:pPr marL="0" marR="0" lvl="0" indent="0" defTabSz="914400" eaLnBrk="1" fontAlgn="ctr" latinLnBrk="0" hangingPunct="1">
                <a:lnSpc>
                  <a:spcPct val="100000"/>
                </a:lnSpc>
                <a:spcBef>
                  <a:spcPct val="0"/>
                </a:spcBef>
                <a:spcAft>
                  <a:spcPct val="0"/>
                </a:spcAft>
                <a:buClr>
                  <a:srgbClr val="CC9900"/>
                </a:buClr>
                <a:buSzTx/>
                <a:buFont typeface="Wingdings" pitchFamily="2" charset="2"/>
                <a:buChar char="n"/>
                <a:tabLst/>
                <a:defRPr/>
              </a:pPr>
              <a:endParaRPr kumimoji="0" lang="en-US" altLang="zh-CN" sz="12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3" name="Freeform 8"/>
            <p:cNvSpPr>
              <a:spLocks noEditPoints="1"/>
            </p:cNvSpPr>
            <p:nvPr/>
          </p:nvSpPr>
          <p:spPr bwMode="gray">
            <a:xfrm>
              <a:off x="15858" y="1447"/>
              <a:ext cx="65" cy="64"/>
            </a:xfrm>
            <a:custGeom>
              <a:avLst/>
              <a:gdLst>
                <a:gd name="T0" fmla="*/ 65 w 65"/>
                <a:gd name="T1" fmla="*/ 64 h 64"/>
                <a:gd name="T2" fmla="*/ 0 w 65"/>
                <a:gd name="T3" fmla="*/ 64 h 64"/>
                <a:gd name="T4" fmla="*/ 0 w 65"/>
                <a:gd name="T5" fmla="*/ 0 h 64"/>
                <a:gd name="T6" fmla="*/ 65 w 65"/>
                <a:gd name="T7" fmla="*/ 0 h 64"/>
                <a:gd name="T8" fmla="*/ 65 w 65"/>
                <a:gd name="T9" fmla="*/ 64 h 64"/>
                <a:gd name="T10" fmla="*/ 22 w 65"/>
                <a:gd name="T11" fmla="*/ 43 h 64"/>
                <a:gd name="T12" fmla="*/ 43 w 65"/>
                <a:gd name="T13" fmla="*/ 43 h 64"/>
                <a:gd name="T14" fmla="*/ 43 w 65"/>
                <a:gd name="T15" fmla="*/ 21 h 64"/>
                <a:gd name="T16" fmla="*/ 22 w 65"/>
                <a:gd name="T17" fmla="*/ 21 h 64"/>
                <a:gd name="T18" fmla="*/ 22 w 65"/>
                <a:gd name="T19" fmla="*/ 4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64">
                  <a:moveTo>
                    <a:pt x="65" y="64"/>
                  </a:moveTo>
                  <a:lnTo>
                    <a:pt x="0" y="64"/>
                  </a:lnTo>
                  <a:lnTo>
                    <a:pt x="0" y="0"/>
                  </a:lnTo>
                  <a:lnTo>
                    <a:pt x="65" y="0"/>
                  </a:lnTo>
                  <a:lnTo>
                    <a:pt x="65" y="64"/>
                  </a:lnTo>
                  <a:close/>
                  <a:moveTo>
                    <a:pt x="22" y="43"/>
                  </a:moveTo>
                  <a:lnTo>
                    <a:pt x="43" y="43"/>
                  </a:lnTo>
                  <a:lnTo>
                    <a:pt x="43" y="21"/>
                  </a:lnTo>
                  <a:lnTo>
                    <a:pt x="22" y="21"/>
                  </a:lnTo>
                  <a:lnTo>
                    <a:pt x="22" y="43"/>
                  </a:lnTo>
                  <a:close/>
                </a:path>
              </a:pathLst>
            </a:custGeom>
            <a:grpFill/>
            <a:ln w="9525">
              <a:noFill/>
              <a:round/>
              <a:headEnd/>
              <a:tailEnd/>
            </a:ln>
          </p:spPr>
          <p:txBody>
            <a:bodyPr vert="horz" wrap="square" lIns="45710" tIns="22855" rIns="45710" bIns="22855" numCol="1" anchor="t" anchorCtr="0" compatLnSpc="1">
              <a:prstTxWarp prst="textNoShape">
                <a:avLst/>
              </a:prstTxWarp>
            </a:bodyPr>
            <a:lstStyle/>
            <a:p>
              <a:pPr marL="0" marR="0" lvl="0" indent="0" defTabSz="914400" eaLnBrk="1" fontAlgn="ctr" latinLnBrk="0" hangingPunct="1">
                <a:lnSpc>
                  <a:spcPct val="100000"/>
                </a:lnSpc>
                <a:spcBef>
                  <a:spcPct val="0"/>
                </a:spcBef>
                <a:spcAft>
                  <a:spcPct val="0"/>
                </a:spcAft>
                <a:buClr>
                  <a:srgbClr val="CC9900"/>
                </a:buClr>
                <a:buSzTx/>
                <a:buFont typeface="Wingdings" pitchFamily="2" charset="2"/>
                <a:buChar char="n"/>
                <a:tabLst/>
                <a:defRPr/>
              </a:pPr>
              <a:endParaRPr kumimoji="0" lang="en-US" altLang="zh-CN" sz="12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4" name="Freeform 9"/>
            <p:cNvSpPr>
              <a:spLocks noEditPoints="1"/>
            </p:cNvSpPr>
            <p:nvPr/>
          </p:nvSpPr>
          <p:spPr bwMode="gray">
            <a:xfrm>
              <a:off x="15858" y="1533"/>
              <a:ext cx="65" cy="65"/>
            </a:xfrm>
            <a:custGeom>
              <a:avLst/>
              <a:gdLst>
                <a:gd name="T0" fmla="*/ 65 w 65"/>
                <a:gd name="T1" fmla="*/ 65 h 65"/>
                <a:gd name="T2" fmla="*/ 0 w 65"/>
                <a:gd name="T3" fmla="*/ 65 h 65"/>
                <a:gd name="T4" fmla="*/ 0 w 65"/>
                <a:gd name="T5" fmla="*/ 0 h 65"/>
                <a:gd name="T6" fmla="*/ 65 w 65"/>
                <a:gd name="T7" fmla="*/ 0 h 65"/>
                <a:gd name="T8" fmla="*/ 65 w 65"/>
                <a:gd name="T9" fmla="*/ 65 h 65"/>
                <a:gd name="T10" fmla="*/ 22 w 65"/>
                <a:gd name="T11" fmla="*/ 43 h 65"/>
                <a:gd name="T12" fmla="*/ 43 w 65"/>
                <a:gd name="T13" fmla="*/ 43 h 65"/>
                <a:gd name="T14" fmla="*/ 43 w 65"/>
                <a:gd name="T15" fmla="*/ 21 h 65"/>
                <a:gd name="T16" fmla="*/ 22 w 65"/>
                <a:gd name="T17" fmla="*/ 21 h 65"/>
                <a:gd name="T18" fmla="*/ 22 w 65"/>
                <a:gd name="T19" fmla="*/ 4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65">
                  <a:moveTo>
                    <a:pt x="65" y="65"/>
                  </a:moveTo>
                  <a:lnTo>
                    <a:pt x="0" y="65"/>
                  </a:lnTo>
                  <a:lnTo>
                    <a:pt x="0" y="0"/>
                  </a:lnTo>
                  <a:lnTo>
                    <a:pt x="65" y="0"/>
                  </a:lnTo>
                  <a:lnTo>
                    <a:pt x="65" y="65"/>
                  </a:lnTo>
                  <a:close/>
                  <a:moveTo>
                    <a:pt x="22" y="43"/>
                  </a:moveTo>
                  <a:lnTo>
                    <a:pt x="43" y="43"/>
                  </a:lnTo>
                  <a:lnTo>
                    <a:pt x="43" y="21"/>
                  </a:lnTo>
                  <a:lnTo>
                    <a:pt x="22" y="21"/>
                  </a:lnTo>
                  <a:lnTo>
                    <a:pt x="22" y="43"/>
                  </a:lnTo>
                  <a:close/>
                </a:path>
              </a:pathLst>
            </a:custGeom>
            <a:grpFill/>
            <a:ln w="9525">
              <a:noFill/>
              <a:round/>
              <a:headEnd/>
              <a:tailEnd/>
            </a:ln>
          </p:spPr>
          <p:txBody>
            <a:bodyPr vert="horz" wrap="square" lIns="45710" tIns="22855" rIns="45710" bIns="22855" numCol="1" anchor="t" anchorCtr="0" compatLnSpc="1">
              <a:prstTxWarp prst="textNoShape">
                <a:avLst/>
              </a:prstTxWarp>
            </a:bodyPr>
            <a:lstStyle/>
            <a:p>
              <a:pPr marL="0" marR="0" lvl="0" indent="0" defTabSz="914400" eaLnBrk="1" fontAlgn="ctr" latinLnBrk="0" hangingPunct="1">
                <a:lnSpc>
                  <a:spcPct val="100000"/>
                </a:lnSpc>
                <a:spcBef>
                  <a:spcPct val="0"/>
                </a:spcBef>
                <a:spcAft>
                  <a:spcPct val="0"/>
                </a:spcAft>
                <a:buClr>
                  <a:srgbClr val="CC9900"/>
                </a:buClr>
                <a:buSzTx/>
                <a:buFont typeface="Wingdings" pitchFamily="2" charset="2"/>
                <a:buChar char="n"/>
                <a:tabLst/>
                <a:defRPr/>
              </a:pPr>
              <a:endParaRPr kumimoji="0" lang="en-US" altLang="zh-CN" sz="12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5" name="Freeform 10"/>
            <p:cNvSpPr>
              <a:spLocks noEditPoints="1"/>
            </p:cNvSpPr>
            <p:nvPr/>
          </p:nvSpPr>
          <p:spPr bwMode="gray">
            <a:xfrm>
              <a:off x="15858" y="1619"/>
              <a:ext cx="65" cy="65"/>
            </a:xfrm>
            <a:custGeom>
              <a:avLst/>
              <a:gdLst>
                <a:gd name="T0" fmla="*/ 65 w 65"/>
                <a:gd name="T1" fmla="*/ 65 h 65"/>
                <a:gd name="T2" fmla="*/ 0 w 65"/>
                <a:gd name="T3" fmla="*/ 65 h 65"/>
                <a:gd name="T4" fmla="*/ 0 w 65"/>
                <a:gd name="T5" fmla="*/ 0 h 65"/>
                <a:gd name="T6" fmla="*/ 65 w 65"/>
                <a:gd name="T7" fmla="*/ 0 h 65"/>
                <a:gd name="T8" fmla="*/ 65 w 65"/>
                <a:gd name="T9" fmla="*/ 65 h 65"/>
                <a:gd name="T10" fmla="*/ 22 w 65"/>
                <a:gd name="T11" fmla="*/ 43 h 65"/>
                <a:gd name="T12" fmla="*/ 43 w 65"/>
                <a:gd name="T13" fmla="*/ 43 h 65"/>
                <a:gd name="T14" fmla="*/ 43 w 65"/>
                <a:gd name="T15" fmla="*/ 22 h 65"/>
                <a:gd name="T16" fmla="*/ 22 w 65"/>
                <a:gd name="T17" fmla="*/ 22 h 65"/>
                <a:gd name="T18" fmla="*/ 22 w 65"/>
                <a:gd name="T19" fmla="*/ 4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65">
                  <a:moveTo>
                    <a:pt x="65" y="65"/>
                  </a:moveTo>
                  <a:lnTo>
                    <a:pt x="0" y="65"/>
                  </a:lnTo>
                  <a:lnTo>
                    <a:pt x="0" y="0"/>
                  </a:lnTo>
                  <a:lnTo>
                    <a:pt x="65" y="0"/>
                  </a:lnTo>
                  <a:lnTo>
                    <a:pt x="65" y="65"/>
                  </a:lnTo>
                  <a:close/>
                  <a:moveTo>
                    <a:pt x="22" y="43"/>
                  </a:moveTo>
                  <a:lnTo>
                    <a:pt x="43" y="43"/>
                  </a:lnTo>
                  <a:lnTo>
                    <a:pt x="43" y="22"/>
                  </a:lnTo>
                  <a:lnTo>
                    <a:pt x="22" y="22"/>
                  </a:lnTo>
                  <a:lnTo>
                    <a:pt x="22" y="43"/>
                  </a:lnTo>
                  <a:close/>
                </a:path>
              </a:pathLst>
            </a:custGeom>
            <a:grpFill/>
            <a:ln w="9525">
              <a:noFill/>
              <a:round/>
              <a:headEnd/>
              <a:tailEnd/>
            </a:ln>
          </p:spPr>
          <p:txBody>
            <a:bodyPr vert="horz" wrap="square" lIns="45710" tIns="22855" rIns="45710" bIns="22855" numCol="1" anchor="t" anchorCtr="0" compatLnSpc="1">
              <a:prstTxWarp prst="textNoShape">
                <a:avLst/>
              </a:prstTxWarp>
            </a:bodyPr>
            <a:lstStyle/>
            <a:p>
              <a:pPr marL="0" marR="0" lvl="0" indent="0" defTabSz="914400" eaLnBrk="1" fontAlgn="ctr" latinLnBrk="0" hangingPunct="1">
                <a:lnSpc>
                  <a:spcPct val="100000"/>
                </a:lnSpc>
                <a:spcBef>
                  <a:spcPct val="0"/>
                </a:spcBef>
                <a:spcAft>
                  <a:spcPct val="0"/>
                </a:spcAft>
                <a:buClr>
                  <a:srgbClr val="CC9900"/>
                </a:buClr>
                <a:buSzTx/>
                <a:buFont typeface="Wingdings" pitchFamily="2" charset="2"/>
                <a:buChar char="n"/>
                <a:tabLst/>
                <a:defRPr/>
              </a:pPr>
              <a:endParaRPr kumimoji="0" lang="en-US" altLang="zh-CN" sz="12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6" name="Freeform 11"/>
            <p:cNvSpPr>
              <a:spLocks noEditPoints="1"/>
            </p:cNvSpPr>
            <p:nvPr/>
          </p:nvSpPr>
          <p:spPr bwMode="gray">
            <a:xfrm>
              <a:off x="15772" y="1447"/>
              <a:ext cx="64" cy="64"/>
            </a:xfrm>
            <a:custGeom>
              <a:avLst/>
              <a:gdLst>
                <a:gd name="T0" fmla="*/ 64 w 64"/>
                <a:gd name="T1" fmla="*/ 64 h 64"/>
                <a:gd name="T2" fmla="*/ 0 w 64"/>
                <a:gd name="T3" fmla="*/ 64 h 64"/>
                <a:gd name="T4" fmla="*/ 0 w 64"/>
                <a:gd name="T5" fmla="*/ 0 h 64"/>
                <a:gd name="T6" fmla="*/ 64 w 64"/>
                <a:gd name="T7" fmla="*/ 0 h 64"/>
                <a:gd name="T8" fmla="*/ 64 w 64"/>
                <a:gd name="T9" fmla="*/ 64 h 64"/>
                <a:gd name="T10" fmla="*/ 21 w 64"/>
                <a:gd name="T11" fmla="*/ 43 h 64"/>
                <a:gd name="T12" fmla="*/ 43 w 64"/>
                <a:gd name="T13" fmla="*/ 43 h 64"/>
                <a:gd name="T14" fmla="*/ 43 w 64"/>
                <a:gd name="T15" fmla="*/ 21 h 64"/>
                <a:gd name="T16" fmla="*/ 21 w 64"/>
                <a:gd name="T17" fmla="*/ 21 h 64"/>
                <a:gd name="T18" fmla="*/ 21 w 64"/>
                <a:gd name="T19" fmla="*/ 4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4">
                  <a:moveTo>
                    <a:pt x="64" y="64"/>
                  </a:moveTo>
                  <a:lnTo>
                    <a:pt x="0" y="64"/>
                  </a:lnTo>
                  <a:lnTo>
                    <a:pt x="0" y="0"/>
                  </a:lnTo>
                  <a:lnTo>
                    <a:pt x="64" y="0"/>
                  </a:lnTo>
                  <a:lnTo>
                    <a:pt x="64" y="64"/>
                  </a:lnTo>
                  <a:close/>
                  <a:moveTo>
                    <a:pt x="21" y="43"/>
                  </a:moveTo>
                  <a:lnTo>
                    <a:pt x="43" y="43"/>
                  </a:lnTo>
                  <a:lnTo>
                    <a:pt x="43" y="21"/>
                  </a:lnTo>
                  <a:lnTo>
                    <a:pt x="21" y="21"/>
                  </a:lnTo>
                  <a:lnTo>
                    <a:pt x="21" y="43"/>
                  </a:lnTo>
                  <a:close/>
                </a:path>
              </a:pathLst>
            </a:custGeom>
            <a:grpFill/>
            <a:ln w="9525">
              <a:noFill/>
              <a:round/>
              <a:headEnd/>
              <a:tailEnd/>
            </a:ln>
          </p:spPr>
          <p:txBody>
            <a:bodyPr vert="horz" wrap="square" lIns="45710" tIns="22855" rIns="45710" bIns="22855" numCol="1" anchor="t" anchorCtr="0" compatLnSpc="1">
              <a:prstTxWarp prst="textNoShape">
                <a:avLst/>
              </a:prstTxWarp>
            </a:bodyPr>
            <a:lstStyle/>
            <a:p>
              <a:pPr marL="0" marR="0" lvl="0" indent="0" defTabSz="914400" eaLnBrk="1" fontAlgn="ctr" latinLnBrk="0" hangingPunct="1">
                <a:lnSpc>
                  <a:spcPct val="100000"/>
                </a:lnSpc>
                <a:spcBef>
                  <a:spcPct val="0"/>
                </a:spcBef>
                <a:spcAft>
                  <a:spcPct val="0"/>
                </a:spcAft>
                <a:buClr>
                  <a:srgbClr val="CC9900"/>
                </a:buClr>
                <a:buSzTx/>
                <a:buFont typeface="Wingdings" pitchFamily="2" charset="2"/>
                <a:buChar char="n"/>
                <a:tabLst/>
                <a:defRPr/>
              </a:pPr>
              <a:endParaRPr kumimoji="0" lang="en-US" altLang="zh-CN" sz="12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7" name="Freeform 12"/>
            <p:cNvSpPr>
              <a:spLocks noEditPoints="1"/>
            </p:cNvSpPr>
            <p:nvPr/>
          </p:nvSpPr>
          <p:spPr bwMode="gray">
            <a:xfrm>
              <a:off x="15772" y="1619"/>
              <a:ext cx="64" cy="65"/>
            </a:xfrm>
            <a:custGeom>
              <a:avLst/>
              <a:gdLst>
                <a:gd name="T0" fmla="*/ 64 w 64"/>
                <a:gd name="T1" fmla="*/ 65 h 65"/>
                <a:gd name="T2" fmla="*/ 0 w 64"/>
                <a:gd name="T3" fmla="*/ 65 h 65"/>
                <a:gd name="T4" fmla="*/ 0 w 64"/>
                <a:gd name="T5" fmla="*/ 0 h 65"/>
                <a:gd name="T6" fmla="*/ 64 w 64"/>
                <a:gd name="T7" fmla="*/ 0 h 65"/>
                <a:gd name="T8" fmla="*/ 64 w 64"/>
                <a:gd name="T9" fmla="*/ 65 h 65"/>
                <a:gd name="T10" fmla="*/ 21 w 64"/>
                <a:gd name="T11" fmla="*/ 43 h 65"/>
                <a:gd name="T12" fmla="*/ 43 w 64"/>
                <a:gd name="T13" fmla="*/ 43 h 65"/>
                <a:gd name="T14" fmla="*/ 43 w 64"/>
                <a:gd name="T15" fmla="*/ 22 h 65"/>
                <a:gd name="T16" fmla="*/ 21 w 64"/>
                <a:gd name="T17" fmla="*/ 22 h 65"/>
                <a:gd name="T18" fmla="*/ 21 w 64"/>
                <a:gd name="T19" fmla="*/ 4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5">
                  <a:moveTo>
                    <a:pt x="64" y="65"/>
                  </a:moveTo>
                  <a:lnTo>
                    <a:pt x="0" y="65"/>
                  </a:lnTo>
                  <a:lnTo>
                    <a:pt x="0" y="0"/>
                  </a:lnTo>
                  <a:lnTo>
                    <a:pt x="64" y="0"/>
                  </a:lnTo>
                  <a:lnTo>
                    <a:pt x="64" y="65"/>
                  </a:lnTo>
                  <a:close/>
                  <a:moveTo>
                    <a:pt x="21" y="43"/>
                  </a:moveTo>
                  <a:lnTo>
                    <a:pt x="43" y="43"/>
                  </a:lnTo>
                  <a:lnTo>
                    <a:pt x="43" y="22"/>
                  </a:lnTo>
                  <a:lnTo>
                    <a:pt x="21" y="22"/>
                  </a:lnTo>
                  <a:lnTo>
                    <a:pt x="21" y="43"/>
                  </a:lnTo>
                  <a:close/>
                </a:path>
              </a:pathLst>
            </a:custGeom>
            <a:grpFill/>
            <a:ln w="9525">
              <a:noFill/>
              <a:round/>
              <a:headEnd/>
              <a:tailEnd/>
            </a:ln>
          </p:spPr>
          <p:txBody>
            <a:bodyPr vert="horz" wrap="square" lIns="45710" tIns="22855" rIns="45710" bIns="22855" numCol="1" anchor="t" anchorCtr="0" compatLnSpc="1">
              <a:prstTxWarp prst="textNoShape">
                <a:avLst/>
              </a:prstTxWarp>
            </a:bodyPr>
            <a:lstStyle/>
            <a:p>
              <a:pPr marL="0" marR="0" lvl="0" indent="0" defTabSz="914400" eaLnBrk="1" fontAlgn="ctr" latinLnBrk="0" hangingPunct="1">
                <a:lnSpc>
                  <a:spcPct val="100000"/>
                </a:lnSpc>
                <a:spcBef>
                  <a:spcPct val="0"/>
                </a:spcBef>
                <a:spcAft>
                  <a:spcPct val="0"/>
                </a:spcAft>
                <a:buClr>
                  <a:srgbClr val="CC9900"/>
                </a:buClr>
                <a:buSzTx/>
                <a:buFont typeface="Wingdings" pitchFamily="2" charset="2"/>
                <a:buChar char="n"/>
                <a:tabLst/>
                <a:defRPr/>
              </a:pPr>
              <a:endParaRPr kumimoji="0" lang="en-US" altLang="zh-CN" sz="12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8" name="Freeform 13"/>
            <p:cNvSpPr>
              <a:spLocks noEditPoints="1"/>
            </p:cNvSpPr>
            <p:nvPr/>
          </p:nvSpPr>
          <p:spPr bwMode="gray">
            <a:xfrm>
              <a:off x="15685" y="1447"/>
              <a:ext cx="65" cy="64"/>
            </a:xfrm>
            <a:custGeom>
              <a:avLst/>
              <a:gdLst>
                <a:gd name="T0" fmla="*/ 65 w 65"/>
                <a:gd name="T1" fmla="*/ 64 h 64"/>
                <a:gd name="T2" fmla="*/ 0 w 65"/>
                <a:gd name="T3" fmla="*/ 64 h 64"/>
                <a:gd name="T4" fmla="*/ 0 w 65"/>
                <a:gd name="T5" fmla="*/ 0 h 64"/>
                <a:gd name="T6" fmla="*/ 65 w 65"/>
                <a:gd name="T7" fmla="*/ 0 h 64"/>
                <a:gd name="T8" fmla="*/ 65 w 65"/>
                <a:gd name="T9" fmla="*/ 64 h 64"/>
                <a:gd name="T10" fmla="*/ 22 w 65"/>
                <a:gd name="T11" fmla="*/ 43 h 64"/>
                <a:gd name="T12" fmla="*/ 43 w 65"/>
                <a:gd name="T13" fmla="*/ 43 h 64"/>
                <a:gd name="T14" fmla="*/ 43 w 65"/>
                <a:gd name="T15" fmla="*/ 21 h 64"/>
                <a:gd name="T16" fmla="*/ 22 w 65"/>
                <a:gd name="T17" fmla="*/ 21 h 64"/>
                <a:gd name="T18" fmla="*/ 22 w 65"/>
                <a:gd name="T19" fmla="*/ 4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64">
                  <a:moveTo>
                    <a:pt x="65" y="64"/>
                  </a:moveTo>
                  <a:lnTo>
                    <a:pt x="0" y="64"/>
                  </a:lnTo>
                  <a:lnTo>
                    <a:pt x="0" y="0"/>
                  </a:lnTo>
                  <a:lnTo>
                    <a:pt x="65" y="0"/>
                  </a:lnTo>
                  <a:lnTo>
                    <a:pt x="65" y="64"/>
                  </a:lnTo>
                  <a:close/>
                  <a:moveTo>
                    <a:pt x="22" y="43"/>
                  </a:moveTo>
                  <a:lnTo>
                    <a:pt x="43" y="43"/>
                  </a:lnTo>
                  <a:lnTo>
                    <a:pt x="43" y="21"/>
                  </a:lnTo>
                  <a:lnTo>
                    <a:pt x="22" y="21"/>
                  </a:lnTo>
                  <a:lnTo>
                    <a:pt x="22" y="43"/>
                  </a:lnTo>
                  <a:close/>
                </a:path>
              </a:pathLst>
            </a:custGeom>
            <a:grpFill/>
            <a:ln w="9525">
              <a:noFill/>
              <a:round/>
              <a:headEnd/>
              <a:tailEnd/>
            </a:ln>
          </p:spPr>
          <p:txBody>
            <a:bodyPr vert="horz" wrap="square" lIns="45710" tIns="22855" rIns="45710" bIns="22855" numCol="1" anchor="t" anchorCtr="0" compatLnSpc="1">
              <a:prstTxWarp prst="textNoShape">
                <a:avLst/>
              </a:prstTxWarp>
            </a:bodyPr>
            <a:lstStyle/>
            <a:p>
              <a:pPr marL="0" marR="0" lvl="0" indent="0" defTabSz="914400" eaLnBrk="1" fontAlgn="ctr" latinLnBrk="0" hangingPunct="1">
                <a:lnSpc>
                  <a:spcPct val="100000"/>
                </a:lnSpc>
                <a:spcBef>
                  <a:spcPct val="0"/>
                </a:spcBef>
                <a:spcAft>
                  <a:spcPct val="0"/>
                </a:spcAft>
                <a:buClr>
                  <a:srgbClr val="CC9900"/>
                </a:buClr>
                <a:buSzTx/>
                <a:buFont typeface="Wingdings" pitchFamily="2" charset="2"/>
                <a:buChar char="n"/>
                <a:tabLst/>
                <a:defRPr/>
              </a:pPr>
              <a:endParaRPr kumimoji="0" lang="en-US" altLang="zh-CN" sz="12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9" name="Freeform 14"/>
            <p:cNvSpPr>
              <a:spLocks noEditPoints="1"/>
            </p:cNvSpPr>
            <p:nvPr/>
          </p:nvSpPr>
          <p:spPr bwMode="gray">
            <a:xfrm>
              <a:off x="15685" y="1533"/>
              <a:ext cx="65" cy="65"/>
            </a:xfrm>
            <a:custGeom>
              <a:avLst/>
              <a:gdLst>
                <a:gd name="T0" fmla="*/ 65 w 65"/>
                <a:gd name="T1" fmla="*/ 65 h 65"/>
                <a:gd name="T2" fmla="*/ 0 w 65"/>
                <a:gd name="T3" fmla="*/ 65 h 65"/>
                <a:gd name="T4" fmla="*/ 0 w 65"/>
                <a:gd name="T5" fmla="*/ 0 h 65"/>
                <a:gd name="T6" fmla="*/ 65 w 65"/>
                <a:gd name="T7" fmla="*/ 0 h 65"/>
                <a:gd name="T8" fmla="*/ 65 w 65"/>
                <a:gd name="T9" fmla="*/ 65 h 65"/>
                <a:gd name="T10" fmla="*/ 22 w 65"/>
                <a:gd name="T11" fmla="*/ 43 h 65"/>
                <a:gd name="T12" fmla="*/ 43 w 65"/>
                <a:gd name="T13" fmla="*/ 43 h 65"/>
                <a:gd name="T14" fmla="*/ 43 w 65"/>
                <a:gd name="T15" fmla="*/ 21 h 65"/>
                <a:gd name="T16" fmla="*/ 22 w 65"/>
                <a:gd name="T17" fmla="*/ 21 h 65"/>
                <a:gd name="T18" fmla="*/ 22 w 65"/>
                <a:gd name="T19" fmla="*/ 4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65">
                  <a:moveTo>
                    <a:pt x="65" y="65"/>
                  </a:moveTo>
                  <a:lnTo>
                    <a:pt x="0" y="65"/>
                  </a:lnTo>
                  <a:lnTo>
                    <a:pt x="0" y="0"/>
                  </a:lnTo>
                  <a:lnTo>
                    <a:pt x="65" y="0"/>
                  </a:lnTo>
                  <a:lnTo>
                    <a:pt x="65" y="65"/>
                  </a:lnTo>
                  <a:close/>
                  <a:moveTo>
                    <a:pt x="22" y="43"/>
                  </a:moveTo>
                  <a:lnTo>
                    <a:pt x="43" y="43"/>
                  </a:lnTo>
                  <a:lnTo>
                    <a:pt x="43" y="21"/>
                  </a:lnTo>
                  <a:lnTo>
                    <a:pt x="22" y="21"/>
                  </a:lnTo>
                  <a:lnTo>
                    <a:pt x="22" y="43"/>
                  </a:lnTo>
                  <a:close/>
                </a:path>
              </a:pathLst>
            </a:custGeom>
            <a:grpFill/>
            <a:ln w="9525">
              <a:noFill/>
              <a:round/>
              <a:headEnd/>
              <a:tailEnd/>
            </a:ln>
          </p:spPr>
          <p:txBody>
            <a:bodyPr vert="horz" wrap="square" lIns="45710" tIns="22855" rIns="45710" bIns="22855" numCol="1" anchor="t" anchorCtr="0" compatLnSpc="1">
              <a:prstTxWarp prst="textNoShape">
                <a:avLst/>
              </a:prstTxWarp>
            </a:bodyPr>
            <a:lstStyle/>
            <a:p>
              <a:pPr marL="0" marR="0" lvl="0" indent="0" defTabSz="914400" eaLnBrk="1" fontAlgn="ctr" latinLnBrk="0" hangingPunct="1">
                <a:lnSpc>
                  <a:spcPct val="100000"/>
                </a:lnSpc>
                <a:spcBef>
                  <a:spcPct val="0"/>
                </a:spcBef>
                <a:spcAft>
                  <a:spcPct val="0"/>
                </a:spcAft>
                <a:buClr>
                  <a:srgbClr val="CC9900"/>
                </a:buClr>
                <a:buSzTx/>
                <a:buFont typeface="Wingdings" pitchFamily="2" charset="2"/>
                <a:buChar char="n"/>
                <a:tabLst/>
                <a:defRPr/>
              </a:pPr>
              <a:endParaRPr kumimoji="0" lang="en-US" altLang="zh-CN" sz="12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0" name="Freeform 15"/>
            <p:cNvSpPr>
              <a:spLocks noEditPoints="1"/>
            </p:cNvSpPr>
            <p:nvPr/>
          </p:nvSpPr>
          <p:spPr bwMode="gray">
            <a:xfrm>
              <a:off x="15685" y="1619"/>
              <a:ext cx="65" cy="65"/>
            </a:xfrm>
            <a:custGeom>
              <a:avLst/>
              <a:gdLst>
                <a:gd name="T0" fmla="*/ 65 w 65"/>
                <a:gd name="T1" fmla="*/ 65 h 65"/>
                <a:gd name="T2" fmla="*/ 0 w 65"/>
                <a:gd name="T3" fmla="*/ 65 h 65"/>
                <a:gd name="T4" fmla="*/ 0 w 65"/>
                <a:gd name="T5" fmla="*/ 0 h 65"/>
                <a:gd name="T6" fmla="*/ 65 w 65"/>
                <a:gd name="T7" fmla="*/ 0 h 65"/>
                <a:gd name="T8" fmla="*/ 65 w 65"/>
                <a:gd name="T9" fmla="*/ 65 h 65"/>
                <a:gd name="T10" fmla="*/ 22 w 65"/>
                <a:gd name="T11" fmla="*/ 43 h 65"/>
                <a:gd name="T12" fmla="*/ 43 w 65"/>
                <a:gd name="T13" fmla="*/ 43 h 65"/>
                <a:gd name="T14" fmla="*/ 43 w 65"/>
                <a:gd name="T15" fmla="*/ 22 h 65"/>
                <a:gd name="T16" fmla="*/ 22 w 65"/>
                <a:gd name="T17" fmla="*/ 22 h 65"/>
                <a:gd name="T18" fmla="*/ 22 w 65"/>
                <a:gd name="T19" fmla="*/ 4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65">
                  <a:moveTo>
                    <a:pt x="65" y="65"/>
                  </a:moveTo>
                  <a:lnTo>
                    <a:pt x="0" y="65"/>
                  </a:lnTo>
                  <a:lnTo>
                    <a:pt x="0" y="0"/>
                  </a:lnTo>
                  <a:lnTo>
                    <a:pt x="65" y="0"/>
                  </a:lnTo>
                  <a:lnTo>
                    <a:pt x="65" y="65"/>
                  </a:lnTo>
                  <a:close/>
                  <a:moveTo>
                    <a:pt x="22" y="43"/>
                  </a:moveTo>
                  <a:lnTo>
                    <a:pt x="43" y="43"/>
                  </a:lnTo>
                  <a:lnTo>
                    <a:pt x="43" y="22"/>
                  </a:lnTo>
                  <a:lnTo>
                    <a:pt x="22" y="22"/>
                  </a:lnTo>
                  <a:lnTo>
                    <a:pt x="22" y="43"/>
                  </a:lnTo>
                  <a:close/>
                </a:path>
              </a:pathLst>
            </a:custGeom>
            <a:grpFill/>
            <a:ln w="9525">
              <a:noFill/>
              <a:round/>
              <a:headEnd/>
              <a:tailEnd/>
            </a:ln>
          </p:spPr>
          <p:txBody>
            <a:bodyPr vert="horz" wrap="square" lIns="45710" tIns="22855" rIns="45710" bIns="22855" numCol="1" anchor="t" anchorCtr="0" compatLnSpc="1">
              <a:prstTxWarp prst="textNoShape">
                <a:avLst/>
              </a:prstTxWarp>
            </a:bodyPr>
            <a:lstStyle/>
            <a:p>
              <a:pPr marL="0" marR="0" lvl="0" indent="0" defTabSz="914400" eaLnBrk="1" fontAlgn="ctr" latinLnBrk="0" hangingPunct="1">
                <a:lnSpc>
                  <a:spcPct val="100000"/>
                </a:lnSpc>
                <a:spcBef>
                  <a:spcPct val="0"/>
                </a:spcBef>
                <a:spcAft>
                  <a:spcPct val="0"/>
                </a:spcAft>
                <a:buClr>
                  <a:srgbClr val="CC9900"/>
                </a:buClr>
                <a:buSzTx/>
                <a:buFont typeface="Wingdings" pitchFamily="2" charset="2"/>
                <a:buChar char="n"/>
                <a:tabLst/>
                <a:defRPr/>
              </a:pPr>
              <a:endParaRPr kumimoji="0" lang="en-US" altLang="zh-CN" sz="12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1" name="Freeform 16"/>
            <p:cNvSpPr>
              <a:spLocks/>
            </p:cNvSpPr>
            <p:nvPr/>
          </p:nvSpPr>
          <p:spPr bwMode="gray">
            <a:xfrm>
              <a:off x="15880" y="1673"/>
              <a:ext cx="216" cy="119"/>
            </a:xfrm>
            <a:custGeom>
              <a:avLst/>
              <a:gdLst>
                <a:gd name="T0" fmla="*/ 216 w 216"/>
                <a:gd name="T1" fmla="*/ 119 h 119"/>
                <a:gd name="T2" fmla="*/ 43 w 216"/>
                <a:gd name="T3" fmla="*/ 119 h 119"/>
                <a:gd name="T4" fmla="*/ 43 w 216"/>
                <a:gd name="T5" fmla="*/ 76 h 119"/>
                <a:gd name="T6" fmla="*/ 0 w 216"/>
                <a:gd name="T7" fmla="*/ 76 h 119"/>
                <a:gd name="T8" fmla="*/ 0 w 216"/>
                <a:gd name="T9" fmla="*/ 0 h 119"/>
                <a:gd name="T10" fmla="*/ 21 w 216"/>
                <a:gd name="T11" fmla="*/ 0 h 119"/>
                <a:gd name="T12" fmla="*/ 21 w 216"/>
                <a:gd name="T13" fmla="*/ 54 h 119"/>
                <a:gd name="T14" fmla="*/ 64 w 216"/>
                <a:gd name="T15" fmla="*/ 54 h 119"/>
                <a:gd name="T16" fmla="*/ 64 w 216"/>
                <a:gd name="T17" fmla="*/ 97 h 119"/>
                <a:gd name="T18" fmla="*/ 216 w 216"/>
                <a:gd name="T19" fmla="*/ 97 h 119"/>
                <a:gd name="T20" fmla="*/ 216 w 216"/>
                <a:gd name="T21" fmla="*/ 11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6" h="119">
                  <a:moveTo>
                    <a:pt x="216" y="119"/>
                  </a:moveTo>
                  <a:lnTo>
                    <a:pt x="43" y="119"/>
                  </a:lnTo>
                  <a:lnTo>
                    <a:pt x="43" y="76"/>
                  </a:lnTo>
                  <a:lnTo>
                    <a:pt x="0" y="76"/>
                  </a:lnTo>
                  <a:lnTo>
                    <a:pt x="0" y="0"/>
                  </a:lnTo>
                  <a:lnTo>
                    <a:pt x="21" y="0"/>
                  </a:lnTo>
                  <a:lnTo>
                    <a:pt x="21" y="54"/>
                  </a:lnTo>
                  <a:lnTo>
                    <a:pt x="64" y="54"/>
                  </a:lnTo>
                  <a:lnTo>
                    <a:pt x="64" y="97"/>
                  </a:lnTo>
                  <a:lnTo>
                    <a:pt x="216" y="97"/>
                  </a:lnTo>
                  <a:lnTo>
                    <a:pt x="216" y="119"/>
                  </a:lnTo>
                  <a:close/>
                </a:path>
              </a:pathLst>
            </a:custGeom>
            <a:grpFill/>
            <a:ln w="9525">
              <a:noFill/>
              <a:round/>
              <a:headEnd/>
              <a:tailEnd/>
            </a:ln>
          </p:spPr>
          <p:txBody>
            <a:bodyPr vert="horz" wrap="square" lIns="45710" tIns="22855" rIns="45710" bIns="22855" numCol="1" anchor="t" anchorCtr="0" compatLnSpc="1">
              <a:prstTxWarp prst="textNoShape">
                <a:avLst/>
              </a:prstTxWarp>
            </a:bodyPr>
            <a:lstStyle/>
            <a:p>
              <a:pPr marL="0" marR="0" lvl="0" indent="0" defTabSz="914400" eaLnBrk="1" fontAlgn="ctr" latinLnBrk="0" hangingPunct="1">
                <a:lnSpc>
                  <a:spcPct val="100000"/>
                </a:lnSpc>
                <a:spcBef>
                  <a:spcPct val="0"/>
                </a:spcBef>
                <a:spcAft>
                  <a:spcPct val="0"/>
                </a:spcAft>
                <a:buClr>
                  <a:srgbClr val="CC9900"/>
                </a:buClr>
                <a:buSzTx/>
                <a:buFont typeface="Wingdings" pitchFamily="2" charset="2"/>
                <a:buChar char="n"/>
                <a:tabLst/>
                <a:defRPr/>
              </a:pPr>
              <a:endParaRPr kumimoji="0" lang="en-US" altLang="zh-CN" sz="12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2" name="Rectangle 17"/>
            <p:cNvSpPr>
              <a:spLocks noChangeArrowheads="1"/>
            </p:cNvSpPr>
            <p:nvPr/>
          </p:nvSpPr>
          <p:spPr bwMode="gray">
            <a:xfrm>
              <a:off x="16074" y="1598"/>
              <a:ext cx="22" cy="21"/>
            </a:xfrm>
            <a:prstGeom prst="rect">
              <a:avLst/>
            </a:prstGeom>
            <a:grpFill/>
            <a:ln w="9525">
              <a:noFill/>
              <a:miter lim="800000"/>
              <a:headEnd/>
              <a:tailEnd/>
            </a:ln>
          </p:spPr>
          <p:txBody>
            <a:bodyPr vert="horz" wrap="square" lIns="45710" tIns="22855" rIns="45710" bIns="22855" numCol="1" anchor="t" anchorCtr="0" compatLnSpc="1">
              <a:prstTxWarp prst="textNoShape">
                <a:avLst/>
              </a:prstTxWarp>
            </a:bodyPr>
            <a:lstStyle/>
            <a:p>
              <a:pPr marL="0" marR="0" lvl="0" indent="0" defTabSz="914400" eaLnBrk="1" fontAlgn="ctr" latinLnBrk="0" hangingPunct="1">
                <a:lnSpc>
                  <a:spcPct val="100000"/>
                </a:lnSpc>
                <a:spcBef>
                  <a:spcPct val="0"/>
                </a:spcBef>
                <a:spcAft>
                  <a:spcPct val="0"/>
                </a:spcAft>
                <a:buClr>
                  <a:srgbClr val="CC9900"/>
                </a:buClr>
                <a:buSzTx/>
                <a:buFont typeface="Wingdings" pitchFamily="2" charset="2"/>
                <a:buChar char="n"/>
                <a:tabLst/>
                <a:defRPr/>
              </a:pPr>
              <a:endParaRPr kumimoji="0" lang="en-US" altLang="zh-CN" sz="12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3" name="Freeform 18"/>
            <p:cNvSpPr>
              <a:spLocks/>
            </p:cNvSpPr>
            <p:nvPr/>
          </p:nvSpPr>
          <p:spPr bwMode="gray">
            <a:xfrm>
              <a:off x="15912" y="1554"/>
              <a:ext cx="76" cy="108"/>
            </a:xfrm>
            <a:custGeom>
              <a:avLst/>
              <a:gdLst>
                <a:gd name="T0" fmla="*/ 76 w 76"/>
                <a:gd name="T1" fmla="*/ 108 h 108"/>
                <a:gd name="T2" fmla="*/ 0 w 76"/>
                <a:gd name="T3" fmla="*/ 108 h 108"/>
                <a:gd name="T4" fmla="*/ 0 w 76"/>
                <a:gd name="T5" fmla="*/ 87 h 108"/>
                <a:gd name="T6" fmla="*/ 54 w 76"/>
                <a:gd name="T7" fmla="*/ 87 h 108"/>
                <a:gd name="T8" fmla="*/ 54 w 76"/>
                <a:gd name="T9" fmla="*/ 22 h 108"/>
                <a:gd name="T10" fmla="*/ 0 w 76"/>
                <a:gd name="T11" fmla="*/ 22 h 108"/>
                <a:gd name="T12" fmla="*/ 0 w 76"/>
                <a:gd name="T13" fmla="*/ 0 h 108"/>
                <a:gd name="T14" fmla="*/ 76 w 76"/>
                <a:gd name="T15" fmla="*/ 0 h 108"/>
                <a:gd name="T16" fmla="*/ 76 w 76"/>
                <a:gd name="T17"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108">
                  <a:moveTo>
                    <a:pt x="76" y="108"/>
                  </a:moveTo>
                  <a:lnTo>
                    <a:pt x="0" y="108"/>
                  </a:lnTo>
                  <a:lnTo>
                    <a:pt x="0" y="87"/>
                  </a:lnTo>
                  <a:lnTo>
                    <a:pt x="54" y="87"/>
                  </a:lnTo>
                  <a:lnTo>
                    <a:pt x="54" y="22"/>
                  </a:lnTo>
                  <a:lnTo>
                    <a:pt x="0" y="22"/>
                  </a:lnTo>
                  <a:lnTo>
                    <a:pt x="0" y="0"/>
                  </a:lnTo>
                  <a:lnTo>
                    <a:pt x="76" y="0"/>
                  </a:lnTo>
                  <a:lnTo>
                    <a:pt x="76" y="108"/>
                  </a:lnTo>
                  <a:close/>
                </a:path>
              </a:pathLst>
            </a:custGeom>
            <a:grpFill/>
            <a:ln w="9525">
              <a:noFill/>
              <a:round/>
              <a:headEnd/>
              <a:tailEnd/>
            </a:ln>
          </p:spPr>
          <p:txBody>
            <a:bodyPr vert="horz" wrap="square" lIns="45710" tIns="22855" rIns="45710" bIns="22855" numCol="1" anchor="t" anchorCtr="0" compatLnSpc="1">
              <a:prstTxWarp prst="textNoShape">
                <a:avLst/>
              </a:prstTxWarp>
            </a:bodyPr>
            <a:lstStyle/>
            <a:p>
              <a:pPr marL="0" marR="0" lvl="0" indent="0" defTabSz="914400" eaLnBrk="1" fontAlgn="ctr" latinLnBrk="0" hangingPunct="1">
                <a:lnSpc>
                  <a:spcPct val="100000"/>
                </a:lnSpc>
                <a:spcBef>
                  <a:spcPct val="0"/>
                </a:spcBef>
                <a:spcAft>
                  <a:spcPct val="0"/>
                </a:spcAft>
                <a:buClr>
                  <a:srgbClr val="CC9900"/>
                </a:buClr>
                <a:buSzTx/>
                <a:buFont typeface="Wingdings" pitchFamily="2" charset="2"/>
                <a:buChar char="n"/>
                <a:tabLst/>
                <a:defRPr/>
              </a:pPr>
              <a:endParaRPr kumimoji="0" lang="en-US" altLang="zh-CN" sz="12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4" name="Rectangle 19"/>
            <p:cNvSpPr>
              <a:spLocks noChangeArrowheads="1"/>
            </p:cNvSpPr>
            <p:nvPr/>
          </p:nvSpPr>
          <p:spPr bwMode="gray">
            <a:xfrm>
              <a:off x="16009" y="1468"/>
              <a:ext cx="22" cy="22"/>
            </a:xfrm>
            <a:prstGeom prst="rect">
              <a:avLst/>
            </a:prstGeom>
            <a:grpFill/>
            <a:ln w="9525">
              <a:noFill/>
              <a:miter lim="800000"/>
              <a:headEnd/>
              <a:tailEnd/>
            </a:ln>
          </p:spPr>
          <p:txBody>
            <a:bodyPr vert="horz" wrap="square" lIns="45710" tIns="22855" rIns="45710" bIns="22855" numCol="1" anchor="t" anchorCtr="0" compatLnSpc="1">
              <a:prstTxWarp prst="textNoShape">
                <a:avLst/>
              </a:prstTxWarp>
            </a:bodyPr>
            <a:lstStyle/>
            <a:p>
              <a:pPr marL="0" marR="0" lvl="0" indent="0" defTabSz="914400" eaLnBrk="1" fontAlgn="ctr" latinLnBrk="0" hangingPunct="1">
                <a:lnSpc>
                  <a:spcPct val="100000"/>
                </a:lnSpc>
                <a:spcBef>
                  <a:spcPct val="0"/>
                </a:spcBef>
                <a:spcAft>
                  <a:spcPct val="0"/>
                </a:spcAft>
                <a:buClr>
                  <a:srgbClr val="CC9900"/>
                </a:buClr>
                <a:buSzTx/>
                <a:buFont typeface="Wingdings" pitchFamily="2" charset="2"/>
                <a:buChar char="n"/>
                <a:tabLst/>
                <a:defRPr/>
              </a:pPr>
              <a:endParaRPr kumimoji="0" lang="en-US" altLang="zh-CN" sz="12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5" name="Rectangle 20"/>
            <p:cNvSpPr>
              <a:spLocks noChangeArrowheads="1"/>
            </p:cNvSpPr>
            <p:nvPr/>
          </p:nvSpPr>
          <p:spPr bwMode="gray">
            <a:xfrm>
              <a:off x="16009" y="1511"/>
              <a:ext cx="22" cy="22"/>
            </a:xfrm>
            <a:prstGeom prst="rect">
              <a:avLst/>
            </a:prstGeom>
            <a:grpFill/>
            <a:ln w="9525">
              <a:noFill/>
              <a:miter lim="800000"/>
              <a:headEnd/>
              <a:tailEnd/>
            </a:ln>
          </p:spPr>
          <p:txBody>
            <a:bodyPr vert="horz" wrap="square" lIns="45710" tIns="22855" rIns="45710" bIns="22855" numCol="1" anchor="t" anchorCtr="0" compatLnSpc="1">
              <a:prstTxWarp prst="textNoShape">
                <a:avLst/>
              </a:prstTxWarp>
            </a:bodyPr>
            <a:lstStyle/>
            <a:p>
              <a:pPr marL="0" marR="0" lvl="0" indent="0" defTabSz="914400" eaLnBrk="1" fontAlgn="ctr" latinLnBrk="0" hangingPunct="1">
                <a:lnSpc>
                  <a:spcPct val="100000"/>
                </a:lnSpc>
                <a:spcBef>
                  <a:spcPct val="0"/>
                </a:spcBef>
                <a:spcAft>
                  <a:spcPct val="0"/>
                </a:spcAft>
                <a:buClr>
                  <a:srgbClr val="CC9900"/>
                </a:buClr>
                <a:buSzTx/>
                <a:buFont typeface="Wingdings" pitchFamily="2" charset="2"/>
                <a:buChar char="n"/>
                <a:tabLst/>
                <a:defRPr/>
              </a:pPr>
              <a:endParaRPr kumimoji="0" lang="en-US" altLang="zh-CN" sz="12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6" name="Rectangle 21"/>
            <p:cNvSpPr>
              <a:spLocks noChangeArrowheads="1"/>
            </p:cNvSpPr>
            <p:nvPr/>
          </p:nvSpPr>
          <p:spPr bwMode="gray">
            <a:xfrm>
              <a:off x="16052" y="1511"/>
              <a:ext cx="22" cy="22"/>
            </a:xfrm>
            <a:prstGeom prst="rect">
              <a:avLst/>
            </a:prstGeom>
            <a:grpFill/>
            <a:ln w="9525">
              <a:noFill/>
              <a:miter lim="800000"/>
              <a:headEnd/>
              <a:tailEnd/>
            </a:ln>
          </p:spPr>
          <p:txBody>
            <a:bodyPr vert="horz" wrap="square" lIns="45710" tIns="22855" rIns="45710" bIns="22855" numCol="1" anchor="t" anchorCtr="0" compatLnSpc="1">
              <a:prstTxWarp prst="textNoShape">
                <a:avLst/>
              </a:prstTxWarp>
            </a:bodyPr>
            <a:lstStyle/>
            <a:p>
              <a:pPr marL="0" marR="0" lvl="0" indent="0" defTabSz="914400" eaLnBrk="1" fontAlgn="ctr" latinLnBrk="0" hangingPunct="1">
                <a:lnSpc>
                  <a:spcPct val="100000"/>
                </a:lnSpc>
                <a:spcBef>
                  <a:spcPct val="0"/>
                </a:spcBef>
                <a:spcAft>
                  <a:spcPct val="0"/>
                </a:spcAft>
                <a:buClr>
                  <a:srgbClr val="CC9900"/>
                </a:buClr>
                <a:buSzTx/>
                <a:buFont typeface="Wingdings" pitchFamily="2" charset="2"/>
                <a:buChar char="n"/>
                <a:tabLst/>
                <a:defRPr/>
              </a:pPr>
              <a:endParaRPr kumimoji="0" lang="en-US" altLang="zh-CN" sz="12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7" name="Rectangle 22"/>
            <p:cNvSpPr>
              <a:spLocks noChangeArrowheads="1"/>
            </p:cNvSpPr>
            <p:nvPr/>
          </p:nvSpPr>
          <p:spPr bwMode="gray">
            <a:xfrm>
              <a:off x="16009" y="1554"/>
              <a:ext cx="22" cy="22"/>
            </a:xfrm>
            <a:prstGeom prst="rect">
              <a:avLst/>
            </a:prstGeom>
            <a:grpFill/>
            <a:ln w="9525">
              <a:noFill/>
              <a:miter lim="800000"/>
              <a:headEnd/>
              <a:tailEnd/>
            </a:ln>
          </p:spPr>
          <p:txBody>
            <a:bodyPr vert="horz" wrap="square" lIns="45710" tIns="22855" rIns="45710" bIns="22855" numCol="1" anchor="t" anchorCtr="0" compatLnSpc="1">
              <a:prstTxWarp prst="textNoShape">
                <a:avLst/>
              </a:prstTxWarp>
            </a:bodyPr>
            <a:lstStyle/>
            <a:p>
              <a:pPr marL="0" marR="0" lvl="0" indent="0" defTabSz="914400" eaLnBrk="1" fontAlgn="ctr" latinLnBrk="0" hangingPunct="1">
                <a:lnSpc>
                  <a:spcPct val="100000"/>
                </a:lnSpc>
                <a:spcBef>
                  <a:spcPct val="0"/>
                </a:spcBef>
                <a:spcAft>
                  <a:spcPct val="0"/>
                </a:spcAft>
                <a:buClr>
                  <a:srgbClr val="CC9900"/>
                </a:buClr>
                <a:buSzTx/>
                <a:buFont typeface="Wingdings" pitchFamily="2" charset="2"/>
                <a:buChar char="n"/>
                <a:tabLst/>
                <a:defRPr/>
              </a:pPr>
              <a:endParaRPr kumimoji="0" lang="en-US" altLang="zh-CN" sz="12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8" name="Freeform 23"/>
            <p:cNvSpPr>
              <a:spLocks/>
            </p:cNvSpPr>
            <p:nvPr/>
          </p:nvSpPr>
          <p:spPr bwMode="gray">
            <a:xfrm>
              <a:off x="15793" y="1673"/>
              <a:ext cx="65" cy="399"/>
            </a:xfrm>
            <a:custGeom>
              <a:avLst/>
              <a:gdLst>
                <a:gd name="T0" fmla="*/ 65 w 65"/>
                <a:gd name="T1" fmla="*/ 399 h 399"/>
                <a:gd name="T2" fmla="*/ 43 w 65"/>
                <a:gd name="T3" fmla="*/ 399 h 399"/>
                <a:gd name="T4" fmla="*/ 43 w 65"/>
                <a:gd name="T5" fmla="*/ 140 h 399"/>
                <a:gd name="T6" fmla="*/ 0 w 65"/>
                <a:gd name="T7" fmla="*/ 140 h 399"/>
                <a:gd name="T8" fmla="*/ 0 w 65"/>
                <a:gd name="T9" fmla="*/ 0 h 399"/>
                <a:gd name="T10" fmla="*/ 22 w 65"/>
                <a:gd name="T11" fmla="*/ 0 h 399"/>
                <a:gd name="T12" fmla="*/ 22 w 65"/>
                <a:gd name="T13" fmla="*/ 119 h 399"/>
                <a:gd name="T14" fmla="*/ 65 w 65"/>
                <a:gd name="T15" fmla="*/ 119 h 399"/>
                <a:gd name="T16" fmla="*/ 65 w 65"/>
                <a:gd name="T17" fmla="*/ 399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399">
                  <a:moveTo>
                    <a:pt x="65" y="399"/>
                  </a:moveTo>
                  <a:lnTo>
                    <a:pt x="43" y="399"/>
                  </a:lnTo>
                  <a:lnTo>
                    <a:pt x="43" y="140"/>
                  </a:lnTo>
                  <a:lnTo>
                    <a:pt x="0" y="140"/>
                  </a:lnTo>
                  <a:lnTo>
                    <a:pt x="0" y="0"/>
                  </a:lnTo>
                  <a:lnTo>
                    <a:pt x="22" y="0"/>
                  </a:lnTo>
                  <a:lnTo>
                    <a:pt x="22" y="119"/>
                  </a:lnTo>
                  <a:lnTo>
                    <a:pt x="65" y="119"/>
                  </a:lnTo>
                  <a:lnTo>
                    <a:pt x="65" y="399"/>
                  </a:lnTo>
                  <a:close/>
                </a:path>
              </a:pathLst>
            </a:custGeom>
            <a:grpFill/>
            <a:ln w="9525">
              <a:noFill/>
              <a:round/>
              <a:headEnd/>
              <a:tailEnd/>
            </a:ln>
          </p:spPr>
          <p:txBody>
            <a:bodyPr vert="horz" wrap="square" lIns="45710" tIns="22855" rIns="45710" bIns="22855" numCol="1" anchor="t" anchorCtr="0" compatLnSpc="1">
              <a:prstTxWarp prst="textNoShape">
                <a:avLst/>
              </a:prstTxWarp>
            </a:bodyPr>
            <a:lstStyle/>
            <a:p>
              <a:pPr marL="0" marR="0" lvl="0" indent="0" defTabSz="914400" eaLnBrk="1" fontAlgn="ctr" latinLnBrk="0" hangingPunct="1">
                <a:lnSpc>
                  <a:spcPct val="100000"/>
                </a:lnSpc>
                <a:spcBef>
                  <a:spcPct val="0"/>
                </a:spcBef>
                <a:spcAft>
                  <a:spcPct val="0"/>
                </a:spcAft>
                <a:buClr>
                  <a:srgbClr val="CC9900"/>
                </a:buClr>
                <a:buSzTx/>
                <a:buFont typeface="Wingdings" pitchFamily="2" charset="2"/>
                <a:buChar char="n"/>
                <a:tabLst/>
                <a:defRPr/>
              </a:pPr>
              <a:endParaRPr kumimoji="0" lang="en-US" altLang="zh-CN" sz="12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9" name="Rectangle 24"/>
            <p:cNvSpPr>
              <a:spLocks noChangeArrowheads="1"/>
            </p:cNvSpPr>
            <p:nvPr/>
          </p:nvSpPr>
          <p:spPr bwMode="gray">
            <a:xfrm>
              <a:off x="15880" y="1393"/>
              <a:ext cx="21" cy="64"/>
            </a:xfrm>
            <a:prstGeom prst="rect">
              <a:avLst/>
            </a:prstGeom>
            <a:grpFill/>
            <a:ln w="9525">
              <a:noFill/>
              <a:miter lim="800000"/>
              <a:headEnd/>
              <a:tailEnd/>
            </a:ln>
          </p:spPr>
          <p:txBody>
            <a:bodyPr vert="horz" wrap="square" lIns="45710" tIns="22855" rIns="45710" bIns="22855" numCol="1" anchor="t" anchorCtr="0" compatLnSpc="1">
              <a:prstTxWarp prst="textNoShape">
                <a:avLst/>
              </a:prstTxWarp>
            </a:bodyPr>
            <a:lstStyle/>
            <a:p>
              <a:pPr marL="0" marR="0" lvl="0" indent="0" defTabSz="914400" eaLnBrk="1" fontAlgn="ctr" latinLnBrk="0" hangingPunct="1">
                <a:lnSpc>
                  <a:spcPct val="100000"/>
                </a:lnSpc>
                <a:spcBef>
                  <a:spcPct val="0"/>
                </a:spcBef>
                <a:spcAft>
                  <a:spcPct val="0"/>
                </a:spcAft>
                <a:buClr>
                  <a:srgbClr val="CC9900"/>
                </a:buClr>
                <a:buSzTx/>
                <a:buFont typeface="Wingdings" pitchFamily="2" charset="2"/>
                <a:buChar char="n"/>
                <a:tabLst/>
                <a:defRPr/>
              </a:pPr>
              <a:endParaRPr kumimoji="0" lang="en-US" altLang="zh-CN" sz="12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0" name="Freeform 25"/>
            <p:cNvSpPr>
              <a:spLocks/>
            </p:cNvSpPr>
            <p:nvPr/>
          </p:nvSpPr>
          <p:spPr bwMode="gray">
            <a:xfrm>
              <a:off x="15620" y="1468"/>
              <a:ext cx="76" cy="194"/>
            </a:xfrm>
            <a:custGeom>
              <a:avLst/>
              <a:gdLst>
                <a:gd name="T0" fmla="*/ 76 w 76"/>
                <a:gd name="T1" fmla="*/ 194 h 194"/>
                <a:gd name="T2" fmla="*/ 0 w 76"/>
                <a:gd name="T3" fmla="*/ 194 h 194"/>
                <a:gd name="T4" fmla="*/ 0 w 76"/>
                <a:gd name="T5" fmla="*/ 0 h 194"/>
                <a:gd name="T6" fmla="*/ 76 w 76"/>
                <a:gd name="T7" fmla="*/ 0 h 194"/>
                <a:gd name="T8" fmla="*/ 76 w 76"/>
                <a:gd name="T9" fmla="*/ 22 h 194"/>
                <a:gd name="T10" fmla="*/ 22 w 76"/>
                <a:gd name="T11" fmla="*/ 22 h 194"/>
                <a:gd name="T12" fmla="*/ 22 w 76"/>
                <a:gd name="T13" fmla="*/ 173 h 194"/>
                <a:gd name="T14" fmla="*/ 76 w 76"/>
                <a:gd name="T15" fmla="*/ 173 h 194"/>
                <a:gd name="T16" fmla="*/ 76 w 76"/>
                <a:gd name="T17" fmla="*/ 19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194">
                  <a:moveTo>
                    <a:pt x="76" y="194"/>
                  </a:moveTo>
                  <a:lnTo>
                    <a:pt x="0" y="194"/>
                  </a:lnTo>
                  <a:lnTo>
                    <a:pt x="0" y="0"/>
                  </a:lnTo>
                  <a:lnTo>
                    <a:pt x="76" y="0"/>
                  </a:lnTo>
                  <a:lnTo>
                    <a:pt x="76" y="22"/>
                  </a:lnTo>
                  <a:lnTo>
                    <a:pt x="22" y="22"/>
                  </a:lnTo>
                  <a:lnTo>
                    <a:pt x="22" y="173"/>
                  </a:lnTo>
                  <a:lnTo>
                    <a:pt x="76" y="173"/>
                  </a:lnTo>
                  <a:lnTo>
                    <a:pt x="76" y="194"/>
                  </a:lnTo>
                  <a:close/>
                </a:path>
              </a:pathLst>
            </a:custGeom>
            <a:grpFill/>
            <a:ln w="9525">
              <a:noFill/>
              <a:round/>
              <a:headEnd/>
              <a:tailEnd/>
            </a:ln>
          </p:spPr>
          <p:txBody>
            <a:bodyPr vert="horz" wrap="square" lIns="45710" tIns="22855" rIns="45710" bIns="22855" numCol="1" anchor="t" anchorCtr="0" compatLnSpc="1">
              <a:prstTxWarp prst="textNoShape">
                <a:avLst/>
              </a:prstTxWarp>
            </a:bodyPr>
            <a:lstStyle/>
            <a:p>
              <a:pPr marL="0" marR="0" lvl="0" indent="0" defTabSz="914400" eaLnBrk="1" fontAlgn="ctr" latinLnBrk="0" hangingPunct="1">
                <a:lnSpc>
                  <a:spcPct val="100000"/>
                </a:lnSpc>
                <a:spcBef>
                  <a:spcPct val="0"/>
                </a:spcBef>
                <a:spcAft>
                  <a:spcPct val="0"/>
                </a:spcAft>
                <a:buClr>
                  <a:srgbClr val="CC9900"/>
                </a:buClr>
                <a:buSzTx/>
                <a:buFont typeface="Wingdings" pitchFamily="2" charset="2"/>
                <a:buChar char="n"/>
                <a:tabLst/>
                <a:defRPr/>
              </a:pPr>
              <a:endParaRPr kumimoji="0" lang="en-US" altLang="zh-CN" sz="12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1" name="Freeform 26"/>
            <p:cNvSpPr>
              <a:spLocks/>
            </p:cNvSpPr>
            <p:nvPr/>
          </p:nvSpPr>
          <p:spPr bwMode="gray">
            <a:xfrm>
              <a:off x="15707" y="1673"/>
              <a:ext cx="86" cy="399"/>
            </a:xfrm>
            <a:custGeom>
              <a:avLst/>
              <a:gdLst>
                <a:gd name="T0" fmla="*/ 32 w 32"/>
                <a:gd name="T1" fmla="*/ 148 h 148"/>
                <a:gd name="T2" fmla="*/ 24 w 32"/>
                <a:gd name="T3" fmla="*/ 148 h 148"/>
                <a:gd name="T4" fmla="*/ 24 w 32"/>
                <a:gd name="T5" fmla="*/ 89 h 148"/>
                <a:gd name="T6" fmla="*/ 0 w 32"/>
                <a:gd name="T7" fmla="*/ 42 h 148"/>
                <a:gd name="T8" fmla="*/ 0 w 32"/>
                <a:gd name="T9" fmla="*/ 40 h 148"/>
                <a:gd name="T10" fmla="*/ 0 w 32"/>
                <a:gd name="T11" fmla="*/ 0 h 148"/>
                <a:gd name="T12" fmla="*/ 8 w 32"/>
                <a:gd name="T13" fmla="*/ 0 h 148"/>
                <a:gd name="T14" fmla="*/ 8 w 32"/>
                <a:gd name="T15" fmla="*/ 39 h 148"/>
                <a:gd name="T16" fmla="*/ 32 w 32"/>
                <a:gd name="T17" fmla="*/ 86 h 148"/>
                <a:gd name="T18" fmla="*/ 32 w 32"/>
                <a:gd name="T19" fmla="*/ 88 h 148"/>
                <a:gd name="T20" fmla="*/ 32 w 32"/>
                <a:gd name="T21" fmla="*/ 148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 h="148">
                  <a:moveTo>
                    <a:pt x="32" y="148"/>
                  </a:moveTo>
                  <a:cubicBezTo>
                    <a:pt x="24" y="148"/>
                    <a:pt x="24" y="148"/>
                    <a:pt x="24" y="148"/>
                  </a:cubicBezTo>
                  <a:cubicBezTo>
                    <a:pt x="24" y="89"/>
                    <a:pt x="24" y="89"/>
                    <a:pt x="24" y="89"/>
                  </a:cubicBezTo>
                  <a:cubicBezTo>
                    <a:pt x="0" y="42"/>
                    <a:pt x="0" y="42"/>
                    <a:pt x="0" y="42"/>
                  </a:cubicBezTo>
                  <a:cubicBezTo>
                    <a:pt x="0" y="41"/>
                    <a:pt x="0" y="41"/>
                    <a:pt x="0" y="40"/>
                  </a:cubicBezTo>
                  <a:cubicBezTo>
                    <a:pt x="0" y="0"/>
                    <a:pt x="0" y="0"/>
                    <a:pt x="0" y="0"/>
                  </a:cubicBezTo>
                  <a:cubicBezTo>
                    <a:pt x="8" y="0"/>
                    <a:pt x="8" y="0"/>
                    <a:pt x="8" y="0"/>
                  </a:cubicBezTo>
                  <a:cubicBezTo>
                    <a:pt x="8" y="39"/>
                    <a:pt x="8" y="39"/>
                    <a:pt x="8" y="39"/>
                  </a:cubicBezTo>
                  <a:cubicBezTo>
                    <a:pt x="32" y="86"/>
                    <a:pt x="32" y="86"/>
                    <a:pt x="32" y="86"/>
                  </a:cubicBezTo>
                  <a:cubicBezTo>
                    <a:pt x="32" y="87"/>
                    <a:pt x="32" y="87"/>
                    <a:pt x="32" y="88"/>
                  </a:cubicBezTo>
                  <a:lnTo>
                    <a:pt x="32" y="148"/>
                  </a:lnTo>
                  <a:close/>
                </a:path>
              </a:pathLst>
            </a:custGeom>
            <a:grpFill/>
            <a:ln w="9525">
              <a:noFill/>
              <a:round/>
              <a:headEnd/>
              <a:tailEnd/>
            </a:ln>
          </p:spPr>
          <p:txBody>
            <a:bodyPr vert="horz" wrap="square" lIns="45710" tIns="22855" rIns="45710" bIns="22855" numCol="1" anchor="t" anchorCtr="0" compatLnSpc="1">
              <a:prstTxWarp prst="textNoShape">
                <a:avLst/>
              </a:prstTxWarp>
            </a:bodyPr>
            <a:lstStyle/>
            <a:p>
              <a:pPr marL="0" marR="0" lvl="0" indent="0" defTabSz="914400" eaLnBrk="1" fontAlgn="ctr" latinLnBrk="0" hangingPunct="1">
                <a:lnSpc>
                  <a:spcPct val="100000"/>
                </a:lnSpc>
                <a:spcBef>
                  <a:spcPct val="0"/>
                </a:spcBef>
                <a:spcAft>
                  <a:spcPct val="0"/>
                </a:spcAft>
                <a:buClr>
                  <a:srgbClr val="CC9900"/>
                </a:buClr>
                <a:buSzTx/>
                <a:buFont typeface="Wingdings" pitchFamily="2" charset="2"/>
                <a:buChar char="n"/>
                <a:tabLst/>
                <a:defRPr/>
              </a:pPr>
              <a:endParaRPr kumimoji="0" lang="en-US" altLang="zh-CN" sz="12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2" name="Rectangle 27"/>
            <p:cNvSpPr>
              <a:spLocks noChangeArrowheads="1"/>
            </p:cNvSpPr>
            <p:nvPr/>
          </p:nvSpPr>
          <p:spPr bwMode="gray">
            <a:xfrm>
              <a:off x="15880" y="1770"/>
              <a:ext cx="21" cy="22"/>
            </a:xfrm>
            <a:prstGeom prst="rect">
              <a:avLst/>
            </a:prstGeom>
            <a:grpFill/>
            <a:ln w="9525">
              <a:noFill/>
              <a:miter lim="800000"/>
              <a:headEnd/>
              <a:tailEnd/>
            </a:ln>
          </p:spPr>
          <p:txBody>
            <a:bodyPr vert="horz" wrap="square" lIns="45710" tIns="22855" rIns="45710" bIns="22855" numCol="1" anchor="t" anchorCtr="0" compatLnSpc="1">
              <a:prstTxWarp prst="textNoShape">
                <a:avLst/>
              </a:prstTxWarp>
            </a:bodyPr>
            <a:lstStyle/>
            <a:p>
              <a:pPr marL="0" marR="0" lvl="0" indent="0" defTabSz="914400" eaLnBrk="1" fontAlgn="ctr" latinLnBrk="0" hangingPunct="1">
                <a:lnSpc>
                  <a:spcPct val="100000"/>
                </a:lnSpc>
                <a:spcBef>
                  <a:spcPct val="0"/>
                </a:spcBef>
                <a:spcAft>
                  <a:spcPct val="0"/>
                </a:spcAft>
                <a:buClr>
                  <a:srgbClr val="CC9900"/>
                </a:buClr>
                <a:buSzTx/>
                <a:buFont typeface="Wingdings" pitchFamily="2" charset="2"/>
                <a:buChar char="n"/>
                <a:tabLst/>
                <a:defRPr/>
              </a:pPr>
              <a:endParaRPr kumimoji="0" lang="en-US" altLang="zh-CN" sz="12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3" name="Rectangle 28"/>
            <p:cNvSpPr>
              <a:spLocks noChangeArrowheads="1"/>
            </p:cNvSpPr>
            <p:nvPr/>
          </p:nvSpPr>
          <p:spPr bwMode="gray">
            <a:xfrm>
              <a:off x="15836" y="1705"/>
              <a:ext cx="22" cy="22"/>
            </a:xfrm>
            <a:prstGeom prst="rect">
              <a:avLst/>
            </a:prstGeom>
            <a:grpFill/>
            <a:ln w="9525">
              <a:noFill/>
              <a:miter lim="800000"/>
              <a:headEnd/>
              <a:tailEnd/>
            </a:ln>
          </p:spPr>
          <p:txBody>
            <a:bodyPr vert="horz" wrap="square" lIns="45710" tIns="22855" rIns="45710" bIns="22855" numCol="1" anchor="t" anchorCtr="0" compatLnSpc="1">
              <a:prstTxWarp prst="textNoShape">
                <a:avLst/>
              </a:prstTxWarp>
            </a:bodyPr>
            <a:lstStyle/>
            <a:p>
              <a:pPr marL="0" marR="0" lvl="0" indent="0" defTabSz="914400" eaLnBrk="1" fontAlgn="ctr" latinLnBrk="0" hangingPunct="1">
                <a:lnSpc>
                  <a:spcPct val="100000"/>
                </a:lnSpc>
                <a:spcBef>
                  <a:spcPct val="0"/>
                </a:spcBef>
                <a:spcAft>
                  <a:spcPct val="0"/>
                </a:spcAft>
                <a:buClr>
                  <a:srgbClr val="CC9900"/>
                </a:buClr>
                <a:buSzTx/>
                <a:buFont typeface="Wingdings" pitchFamily="2" charset="2"/>
                <a:buChar char="n"/>
                <a:tabLst/>
                <a:defRPr/>
              </a:pPr>
              <a:endParaRPr kumimoji="0" lang="en-US" altLang="zh-CN" sz="12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4" name="Rectangle 29"/>
            <p:cNvSpPr>
              <a:spLocks noChangeArrowheads="1"/>
            </p:cNvSpPr>
            <p:nvPr/>
          </p:nvSpPr>
          <p:spPr bwMode="gray">
            <a:xfrm>
              <a:off x="15836" y="1749"/>
              <a:ext cx="22" cy="21"/>
            </a:xfrm>
            <a:prstGeom prst="rect">
              <a:avLst/>
            </a:prstGeom>
            <a:grpFill/>
            <a:ln w="9525">
              <a:noFill/>
              <a:miter lim="800000"/>
              <a:headEnd/>
              <a:tailEnd/>
            </a:ln>
          </p:spPr>
          <p:txBody>
            <a:bodyPr vert="horz" wrap="square" lIns="45710" tIns="22855" rIns="45710" bIns="22855" numCol="1" anchor="t" anchorCtr="0" compatLnSpc="1">
              <a:prstTxWarp prst="textNoShape">
                <a:avLst/>
              </a:prstTxWarp>
            </a:bodyPr>
            <a:lstStyle/>
            <a:p>
              <a:pPr marL="0" marR="0" lvl="0" indent="0" defTabSz="914400" eaLnBrk="1" fontAlgn="ctr" latinLnBrk="0" hangingPunct="1">
                <a:lnSpc>
                  <a:spcPct val="100000"/>
                </a:lnSpc>
                <a:spcBef>
                  <a:spcPct val="0"/>
                </a:spcBef>
                <a:spcAft>
                  <a:spcPct val="0"/>
                </a:spcAft>
                <a:buClr>
                  <a:srgbClr val="CC9900"/>
                </a:buClr>
                <a:buSzTx/>
                <a:buFont typeface="Wingdings" pitchFamily="2" charset="2"/>
                <a:buChar char="n"/>
                <a:tabLst/>
                <a:defRPr/>
              </a:pPr>
              <a:endParaRPr kumimoji="0" lang="en-US" altLang="zh-CN" sz="12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5" name="Rectangle 30"/>
            <p:cNvSpPr>
              <a:spLocks noChangeArrowheads="1"/>
            </p:cNvSpPr>
            <p:nvPr/>
          </p:nvSpPr>
          <p:spPr bwMode="gray">
            <a:xfrm>
              <a:off x="15880" y="1813"/>
              <a:ext cx="21" cy="22"/>
            </a:xfrm>
            <a:prstGeom prst="rect">
              <a:avLst/>
            </a:prstGeom>
            <a:grpFill/>
            <a:ln w="9525">
              <a:noFill/>
              <a:miter lim="800000"/>
              <a:headEnd/>
              <a:tailEnd/>
            </a:ln>
          </p:spPr>
          <p:txBody>
            <a:bodyPr vert="horz" wrap="square" lIns="45710" tIns="22855" rIns="45710" bIns="22855" numCol="1" anchor="t" anchorCtr="0" compatLnSpc="1">
              <a:prstTxWarp prst="textNoShape">
                <a:avLst/>
              </a:prstTxWarp>
            </a:bodyPr>
            <a:lstStyle/>
            <a:p>
              <a:pPr marL="0" marR="0" lvl="0" indent="0" defTabSz="914400" eaLnBrk="1" fontAlgn="ctr" latinLnBrk="0" hangingPunct="1">
                <a:lnSpc>
                  <a:spcPct val="100000"/>
                </a:lnSpc>
                <a:spcBef>
                  <a:spcPct val="0"/>
                </a:spcBef>
                <a:spcAft>
                  <a:spcPct val="0"/>
                </a:spcAft>
                <a:buClr>
                  <a:srgbClr val="CC9900"/>
                </a:buClr>
                <a:buSzTx/>
                <a:buFont typeface="Wingdings" pitchFamily="2" charset="2"/>
                <a:buChar char="n"/>
                <a:tabLst/>
                <a:defRPr/>
              </a:pPr>
              <a:endParaRPr kumimoji="0" lang="en-US" altLang="zh-CN" sz="12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6" name="Rectangle 31"/>
            <p:cNvSpPr>
              <a:spLocks noChangeArrowheads="1"/>
            </p:cNvSpPr>
            <p:nvPr/>
          </p:nvSpPr>
          <p:spPr bwMode="gray">
            <a:xfrm>
              <a:off x="15923" y="1813"/>
              <a:ext cx="21" cy="22"/>
            </a:xfrm>
            <a:prstGeom prst="rect">
              <a:avLst/>
            </a:prstGeom>
            <a:grpFill/>
            <a:ln w="9525">
              <a:noFill/>
              <a:miter lim="800000"/>
              <a:headEnd/>
              <a:tailEnd/>
            </a:ln>
          </p:spPr>
          <p:txBody>
            <a:bodyPr vert="horz" wrap="square" lIns="45710" tIns="22855" rIns="45710" bIns="22855" numCol="1" anchor="t" anchorCtr="0" compatLnSpc="1">
              <a:prstTxWarp prst="textNoShape">
                <a:avLst/>
              </a:prstTxWarp>
            </a:bodyPr>
            <a:lstStyle/>
            <a:p>
              <a:pPr marL="0" marR="0" lvl="0" indent="0" defTabSz="914400" eaLnBrk="1" fontAlgn="ctr" latinLnBrk="0" hangingPunct="1">
                <a:lnSpc>
                  <a:spcPct val="100000"/>
                </a:lnSpc>
                <a:spcBef>
                  <a:spcPct val="0"/>
                </a:spcBef>
                <a:spcAft>
                  <a:spcPct val="0"/>
                </a:spcAft>
                <a:buClr>
                  <a:srgbClr val="CC9900"/>
                </a:buClr>
                <a:buSzTx/>
                <a:buFont typeface="Wingdings" pitchFamily="2" charset="2"/>
                <a:buChar char="n"/>
                <a:tabLst/>
                <a:defRPr/>
              </a:pPr>
              <a:endParaRPr kumimoji="0" lang="en-US" altLang="zh-CN" sz="12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7" name="Freeform 32"/>
            <p:cNvSpPr>
              <a:spLocks/>
            </p:cNvSpPr>
            <p:nvPr/>
          </p:nvSpPr>
          <p:spPr bwMode="gray">
            <a:xfrm>
              <a:off x="15912" y="1468"/>
              <a:ext cx="76" cy="65"/>
            </a:xfrm>
            <a:custGeom>
              <a:avLst/>
              <a:gdLst>
                <a:gd name="T0" fmla="*/ 76 w 76"/>
                <a:gd name="T1" fmla="*/ 65 h 65"/>
                <a:gd name="T2" fmla="*/ 54 w 76"/>
                <a:gd name="T3" fmla="*/ 65 h 65"/>
                <a:gd name="T4" fmla="*/ 54 w 76"/>
                <a:gd name="T5" fmla="*/ 22 h 65"/>
                <a:gd name="T6" fmla="*/ 0 w 76"/>
                <a:gd name="T7" fmla="*/ 22 h 65"/>
                <a:gd name="T8" fmla="*/ 0 w 76"/>
                <a:gd name="T9" fmla="*/ 0 h 65"/>
                <a:gd name="T10" fmla="*/ 76 w 76"/>
                <a:gd name="T11" fmla="*/ 0 h 65"/>
                <a:gd name="T12" fmla="*/ 76 w 76"/>
                <a:gd name="T13" fmla="*/ 65 h 65"/>
              </a:gdLst>
              <a:ahLst/>
              <a:cxnLst>
                <a:cxn ang="0">
                  <a:pos x="T0" y="T1"/>
                </a:cxn>
                <a:cxn ang="0">
                  <a:pos x="T2" y="T3"/>
                </a:cxn>
                <a:cxn ang="0">
                  <a:pos x="T4" y="T5"/>
                </a:cxn>
                <a:cxn ang="0">
                  <a:pos x="T6" y="T7"/>
                </a:cxn>
                <a:cxn ang="0">
                  <a:pos x="T8" y="T9"/>
                </a:cxn>
                <a:cxn ang="0">
                  <a:pos x="T10" y="T11"/>
                </a:cxn>
                <a:cxn ang="0">
                  <a:pos x="T12" y="T13"/>
                </a:cxn>
              </a:cxnLst>
              <a:rect l="0" t="0" r="r" b="b"/>
              <a:pathLst>
                <a:path w="76" h="65">
                  <a:moveTo>
                    <a:pt x="76" y="65"/>
                  </a:moveTo>
                  <a:lnTo>
                    <a:pt x="54" y="65"/>
                  </a:lnTo>
                  <a:lnTo>
                    <a:pt x="54" y="22"/>
                  </a:lnTo>
                  <a:lnTo>
                    <a:pt x="0" y="22"/>
                  </a:lnTo>
                  <a:lnTo>
                    <a:pt x="0" y="0"/>
                  </a:lnTo>
                  <a:lnTo>
                    <a:pt x="76" y="0"/>
                  </a:lnTo>
                  <a:lnTo>
                    <a:pt x="76" y="65"/>
                  </a:lnTo>
                  <a:close/>
                </a:path>
              </a:pathLst>
            </a:custGeom>
            <a:grpFill/>
            <a:ln w="9525">
              <a:noFill/>
              <a:round/>
              <a:headEnd/>
              <a:tailEnd/>
            </a:ln>
          </p:spPr>
          <p:txBody>
            <a:bodyPr vert="horz" wrap="square" lIns="45710" tIns="22855" rIns="45710" bIns="22855" numCol="1" anchor="t" anchorCtr="0" compatLnSpc="1">
              <a:prstTxWarp prst="textNoShape">
                <a:avLst/>
              </a:prstTxWarp>
            </a:bodyPr>
            <a:lstStyle/>
            <a:p>
              <a:pPr marL="0" marR="0" lvl="0" indent="0" defTabSz="914400" eaLnBrk="1" fontAlgn="ctr" latinLnBrk="0" hangingPunct="1">
                <a:lnSpc>
                  <a:spcPct val="100000"/>
                </a:lnSpc>
                <a:spcBef>
                  <a:spcPct val="0"/>
                </a:spcBef>
                <a:spcAft>
                  <a:spcPct val="0"/>
                </a:spcAft>
                <a:buClr>
                  <a:srgbClr val="CC9900"/>
                </a:buClr>
                <a:buSzTx/>
                <a:buFont typeface="Wingdings" pitchFamily="2" charset="2"/>
                <a:buChar char="n"/>
                <a:tabLst/>
                <a:defRPr/>
              </a:pPr>
              <a:endParaRPr kumimoji="0" lang="en-US" altLang="zh-CN" sz="12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8" name="Rectangle 33"/>
            <p:cNvSpPr>
              <a:spLocks noChangeArrowheads="1"/>
            </p:cNvSpPr>
            <p:nvPr/>
          </p:nvSpPr>
          <p:spPr bwMode="gray">
            <a:xfrm>
              <a:off x="15977" y="1598"/>
              <a:ext cx="75" cy="21"/>
            </a:xfrm>
            <a:prstGeom prst="rect">
              <a:avLst/>
            </a:prstGeom>
            <a:grpFill/>
            <a:ln w="9525">
              <a:noFill/>
              <a:miter lim="800000"/>
              <a:headEnd/>
              <a:tailEnd/>
            </a:ln>
          </p:spPr>
          <p:txBody>
            <a:bodyPr vert="horz" wrap="square" lIns="45710" tIns="22855" rIns="45710" bIns="22855" numCol="1" anchor="t" anchorCtr="0" compatLnSpc="1">
              <a:prstTxWarp prst="textNoShape">
                <a:avLst/>
              </a:prstTxWarp>
            </a:bodyPr>
            <a:lstStyle/>
            <a:p>
              <a:pPr marL="0" marR="0" lvl="0" indent="0" defTabSz="914400" eaLnBrk="1" fontAlgn="ctr" latinLnBrk="0" hangingPunct="1">
                <a:lnSpc>
                  <a:spcPct val="100000"/>
                </a:lnSpc>
                <a:spcBef>
                  <a:spcPct val="0"/>
                </a:spcBef>
                <a:spcAft>
                  <a:spcPct val="0"/>
                </a:spcAft>
                <a:buClr>
                  <a:srgbClr val="CC9900"/>
                </a:buClr>
                <a:buSzTx/>
                <a:buFont typeface="Wingdings" pitchFamily="2" charset="2"/>
                <a:buChar char="n"/>
                <a:tabLst/>
                <a:defRPr/>
              </a:pPr>
              <a:endParaRPr kumimoji="0" lang="en-US" altLang="zh-CN" sz="12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9" name="Freeform 34"/>
            <p:cNvSpPr>
              <a:spLocks noEditPoints="1"/>
            </p:cNvSpPr>
            <p:nvPr/>
          </p:nvSpPr>
          <p:spPr bwMode="gray">
            <a:xfrm>
              <a:off x="15772" y="1533"/>
              <a:ext cx="64" cy="65"/>
            </a:xfrm>
            <a:custGeom>
              <a:avLst/>
              <a:gdLst>
                <a:gd name="T0" fmla="*/ 64 w 64"/>
                <a:gd name="T1" fmla="*/ 65 h 65"/>
                <a:gd name="T2" fmla="*/ 0 w 64"/>
                <a:gd name="T3" fmla="*/ 65 h 65"/>
                <a:gd name="T4" fmla="*/ 0 w 64"/>
                <a:gd name="T5" fmla="*/ 0 h 65"/>
                <a:gd name="T6" fmla="*/ 64 w 64"/>
                <a:gd name="T7" fmla="*/ 0 h 65"/>
                <a:gd name="T8" fmla="*/ 64 w 64"/>
                <a:gd name="T9" fmla="*/ 65 h 65"/>
                <a:gd name="T10" fmla="*/ 21 w 64"/>
                <a:gd name="T11" fmla="*/ 43 h 65"/>
                <a:gd name="T12" fmla="*/ 43 w 64"/>
                <a:gd name="T13" fmla="*/ 43 h 65"/>
                <a:gd name="T14" fmla="*/ 43 w 64"/>
                <a:gd name="T15" fmla="*/ 21 h 65"/>
                <a:gd name="T16" fmla="*/ 21 w 64"/>
                <a:gd name="T17" fmla="*/ 21 h 65"/>
                <a:gd name="T18" fmla="*/ 21 w 64"/>
                <a:gd name="T19" fmla="*/ 4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5">
                  <a:moveTo>
                    <a:pt x="64" y="65"/>
                  </a:moveTo>
                  <a:lnTo>
                    <a:pt x="0" y="65"/>
                  </a:lnTo>
                  <a:lnTo>
                    <a:pt x="0" y="0"/>
                  </a:lnTo>
                  <a:lnTo>
                    <a:pt x="64" y="0"/>
                  </a:lnTo>
                  <a:lnTo>
                    <a:pt x="64" y="65"/>
                  </a:lnTo>
                  <a:close/>
                  <a:moveTo>
                    <a:pt x="21" y="43"/>
                  </a:moveTo>
                  <a:lnTo>
                    <a:pt x="43" y="43"/>
                  </a:lnTo>
                  <a:lnTo>
                    <a:pt x="43" y="21"/>
                  </a:lnTo>
                  <a:lnTo>
                    <a:pt x="21" y="21"/>
                  </a:lnTo>
                  <a:lnTo>
                    <a:pt x="21" y="43"/>
                  </a:lnTo>
                  <a:close/>
                </a:path>
              </a:pathLst>
            </a:custGeom>
            <a:grpFill/>
            <a:ln w="9525">
              <a:noFill/>
              <a:round/>
              <a:headEnd/>
              <a:tailEnd/>
            </a:ln>
          </p:spPr>
          <p:txBody>
            <a:bodyPr vert="horz" wrap="square" lIns="45710" tIns="22855" rIns="45710" bIns="22855" numCol="1" anchor="t" anchorCtr="0" compatLnSpc="1">
              <a:prstTxWarp prst="textNoShape">
                <a:avLst/>
              </a:prstTxWarp>
            </a:bodyPr>
            <a:lstStyle/>
            <a:p>
              <a:pPr marL="0" marR="0" lvl="0" indent="0" defTabSz="914400" eaLnBrk="1" fontAlgn="ctr" latinLnBrk="0" hangingPunct="1">
                <a:lnSpc>
                  <a:spcPct val="100000"/>
                </a:lnSpc>
                <a:spcBef>
                  <a:spcPct val="0"/>
                </a:spcBef>
                <a:spcAft>
                  <a:spcPct val="0"/>
                </a:spcAft>
                <a:buClr>
                  <a:srgbClr val="CC9900"/>
                </a:buClr>
                <a:buSzTx/>
                <a:buFont typeface="Wingdings" pitchFamily="2" charset="2"/>
                <a:buChar char="n"/>
                <a:tabLst/>
                <a:defRPr/>
              </a:pPr>
              <a:endParaRPr kumimoji="0" lang="en-US" altLang="zh-CN" sz="12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0" name="Freeform 35"/>
            <p:cNvSpPr>
              <a:spLocks/>
            </p:cNvSpPr>
            <p:nvPr/>
          </p:nvSpPr>
          <p:spPr bwMode="gray">
            <a:xfrm>
              <a:off x="15847" y="1857"/>
              <a:ext cx="54" cy="215"/>
            </a:xfrm>
            <a:custGeom>
              <a:avLst/>
              <a:gdLst>
                <a:gd name="T0" fmla="*/ 54 w 54"/>
                <a:gd name="T1" fmla="*/ 215 h 215"/>
                <a:gd name="T2" fmla="*/ 33 w 54"/>
                <a:gd name="T3" fmla="*/ 215 h 215"/>
                <a:gd name="T4" fmla="*/ 33 w 54"/>
                <a:gd name="T5" fmla="*/ 21 h 215"/>
                <a:gd name="T6" fmla="*/ 0 w 54"/>
                <a:gd name="T7" fmla="*/ 21 h 215"/>
                <a:gd name="T8" fmla="*/ 0 w 54"/>
                <a:gd name="T9" fmla="*/ 0 h 215"/>
                <a:gd name="T10" fmla="*/ 54 w 54"/>
                <a:gd name="T11" fmla="*/ 0 h 215"/>
                <a:gd name="T12" fmla="*/ 54 w 54"/>
                <a:gd name="T13" fmla="*/ 215 h 215"/>
              </a:gdLst>
              <a:ahLst/>
              <a:cxnLst>
                <a:cxn ang="0">
                  <a:pos x="T0" y="T1"/>
                </a:cxn>
                <a:cxn ang="0">
                  <a:pos x="T2" y="T3"/>
                </a:cxn>
                <a:cxn ang="0">
                  <a:pos x="T4" y="T5"/>
                </a:cxn>
                <a:cxn ang="0">
                  <a:pos x="T6" y="T7"/>
                </a:cxn>
                <a:cxn ang="0">
                  <a:pos x="T8" y="T9"/>
                </a:cxn>
                <a:cxn ang="0">
                  <a:pos x="T10" y="T11"/>
                </a:cxn>
                <a:cxn ang="0">
                  <a:pos x="T12" y="T13"/>
                </a:cxn>
              </a:cxnLst>
              <a:rect l="0" t="0" r="r" b="b"/>
              <a:pathLst>
                <a:path w="54" h="215">
                  <a:moveTo>
                    <a:pt x="54" y="215"/>
                  </a:moveTo>
                  <a:lnTo>
                    <a:pt x="33" y="215"/>
                  </a:lnTo>
                  <a:lnTo>
                    <a:pt x="33" y="21"/>
                  </a:lnTo>
                  <a:lnTo>
                    <a:pt x="0" y="21"/>
                  </a:lnTo>
                  <a:lnTo>
                    <a:pt x="0" y="0"/>
                  </a:lnTo>
                  <a:lnTo>
                    <a:pt x="54" y="0"/>
                  </a:lnTo>
                  <a:lnTo>
                    <a:pt x="54" y="215"/>
                  </a:lnTo>
                  <a:close/>
                </a:path>
              </a:pathLst>
            </a:custGeom>
            <a:grpFill/>
            <a:ln w="9525">
              <a:noFill/>
              <a:round/>
              <a:headEnd/>
              <a:tailEnd/>
            </a:ln>
          </p:spPr>
          <p:txBody>
            <a:bodyPr vert="horz" wrap="square" lIns="45710" tIns="22855" rIns="45710" bIns="22855" numCol="1" anchor="t" anchorCtr="0" compatLnSpc="1">
              <a:prstTxWarp prst="textNoShape">
                <a:avLst/>
              </a:prstTxWarp>
            </a:bodyPr>
            <a:lstStyle/>
            <a:p>
              <a:pPr marL="0" marR="0" lvl="0" indent="0" defTabSz="914400" eaLnBrk="1" fontAlgn="ctr" latinLnBrk="0" hangingPunct="1">
                <a:lnSpc>
                  <a:spcPct val="100000"/>
                </a:lnSpc>
                <a:spcBef>
                  <a:spcPct val="0"/>
                </a:spcBef>
                <a:spcAft>
                  <a:spcPct val="0"/>
                </a:spcAft>
                <a:buClr>
                  <a:srgbClr val="CC9900"/>
                </a:buClr>
                <a:buSzTx/>
                <a:buFont typeface="Wingdings" pitchFamily="2" charset="2"/>
                <a:buChar char="n"/>
                <a:tabLst/>
                <a:defRPr/>
              </a:pPr>
              <a:endParaRPr kumimoji="0" lang="en-US" altLang="zh-CN" sz="12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1" name="Freeform 36"/>
            <p:cNvSpPr>
              <a:spLocks/>
            </p:cNvSpPr>
            <p:nvPr/>
          </p:nvSpPr>
          <p:spPr bwMode="gray">
            <a:xfrm>
              <a:off x="15750" y="1382"/>
              <a:ext cx="475" cy="690"/>
            </a:xfrm>
            <a:custGeom>
              <a:avLst/>
              <a:gdLst>
                <a:gd name="T0" fmla="*/ 104 w 176"/>
                <a:gd name="T1" fmla="*/ 256 h 256"/>
                <a:gd name="T2" fmla="*/ 96 w 176"/>
                <a:gd name="T3" fmla="*/ 256 h 256"/>
                <a:gd name="T4" fmla="*/ 96 w 176"/>
                <a:gd name="T5" fmla="*/ 208 h 256"/>
                <a:gd name="T6" fmla="*/ 100 w 176"/>
                <a:gd name="T7" fmla="*/ 204 h 256"/>
                <a:gd name="T8" fmla="*/ 124 w 176"/>
                <a:gd name="T9" fmla="*/ 204 h 256"/>
                <a:gd name="T10" fmla="*/ 144 w 176"/>
                <a:gd name="T11" fmla="*/ 184 h 256"/>
                <a:gd name="T12" fmla="*/ 144 w 176"/>
                <a:gd name="T13" fmla="*/ 148 h 256"/>
                <a:gd name="T14" fmla="*/ 148 w 176"/>
                <a:gd name="T15" fmla="*/ 144 h 256"/>
                <a:gd name="T16" fmla="*/ 168 w 176"/>
                <a:gd name="T17" fmla="*/ 144 h 256"/>
                <a:gd name="T18" fmla="*/ 168 w 176"/>
                <a:gd name="T19" fmla="*/ 141 h 256"/>
                <a:gd name="T20" fmla="*/ 144 w 176"/>
                <a:gd name="T21" fmla="*/ 90 h 256"/>
                <a:gd name="T22" fmla="*/ 144 w 176"/>
                <a:gd name="T23" fmla="*/ 88 h 256"/>
                <a:gd name="T24" fmla="*/ 64 w 176"/>
                <a:gd name="T25" fmla="*/ 8 h 256"/>
                <a:gd name="T26" fmla="*/ 0 w 176"/>
                <a:gd name="T27" fmla="*/ 8 h 256"/>
                <a:gd name="T28" fmla="*/ 0 w 176"/>
                <a:gd name="T29" fmla="*/ 0 h 256"/>
                <a:gd name="T30" fmla="*/ 64 w 176"/>
                <a:gd name="T31" fmla="*/ 0 h 256"/>
                <a:gd name="T32" fmla="*/ 152 w 176"/>
                <a:gd name="T33" fmla="*/ 87 h 256"/>
                <a:gd name="T34" fmla="*/ 176 w 176"/>
                <a:gd name="T35" fmla="*/ 138 h 256"/>
                <a:gd name="T36" fmla="*/ 176 w 176"/>
                <a:gd name="T37" fmla="*/ 140 h 256"/>
                <a:gd name="T38" fmla="*/ 176 w 176"/>
                <a:gd name="T39" fmla="*/ 148 h 256"/>
                <a:gd name="T40" fmla="*/ 172 w 176"/>
                <a:gd name="T41" fmla="*/ 152 h 256"/>
                <a:gd name="T42" fmla="*/ 152 w 176"/>
                <a:gd name="T43" fmla="*/ 152 h 256"/>
                <a:gd name="T44" fmla="*/ 152 w 176"/>
                <a:gd name="T45" fmla="*/ 184 h 256"/>
                <a:gd name="T46" fmla="*/ 124 w 176"/>
                <a:gd name="T47" fmla="*/ 212 h 256"/>
                <a:gd name="T48" fmla="*/ 104 w 176"/>
                <a:gd name="T49" fmla="*/ 212 h 256"/>
                <a:gd name="T50" fmla="*/ 104 w 176"/>
                <a:gd name="T51" fmla="*/ 256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6" h="256">
                  <a:moveTo>
                    <a:pt x="104" y="256"/>
                  </a:moveTo>
                  <a:cubicBezTo>
                    <a:pt x="96" y="256"/>
                    <a:pt x="96" y="256"/>
                    <a:pt x="96" y="256"/>
                  </a:cubicBezTo>
                  <a:cubicBezTo>
                    <a:pt x="96" y="208"/>
                    <a:pt x="96" y="208"/>
                    <a:pt x="96" y="208"/>
                  </a:cubicBezTo>
                  <a:cubicBezTo>
                    <a:pt x="96" y="206"/>
                    <a:pt x="98" y="204"/>
                    <a:pt x="100" y="204"/>
                  </a:cubicBezTo>
                  <a:cubicBezTo>
                    <a:pt x="124" y="204"/>
                    <a:pt x="124" y="204"/>
                    <a:pt x="124" y="204"/>
                  </a:cubicBezTo>
                  <a:cubicBezTo>
                    <a:pt x="135" y="204"/>
                    <a:pt x="144" y="195"/>
                    <a:pt x="144" y="184"/>
                  </a:cubicBezTo>
                  <a:cubicBezTo>
                    <a:pt x="144" y="148"/>
                    <a:pt x="144" y="148"/>
                    <a:pt x="144" y="148"/>
                  </a:cubicBezTo>
                  <a:cubicBezTo>
                    <a:pt x="144" y="146"/>
                    <a:pt x="146" y="144"/>
                    <a:pt x="148" y="144"/>
                  </a:cubicBezTo>
                  <a:cubicBezTo>
                    <a:pt x="168" y="144"/>
                    <a:pt x="168" y="144"/>
                    <a:pt x="168" y="144"/>
                  </a:cubicBezTo>
                  <a:cubicBezTo>
                    <a:pt x="168" y="141"/>
                    <a:pt x="168" y="141"/>
                    <a:pt x="168" y="141"/>
                  </a:cubicBezTo>
                  <a:cubicBezTo>
                    <a:pt x="144" y="90"/>
                    <a:pt x="144" y="90"/>
                    <a:pt x="144" y="90"/>
                  </a:cubicBezTo>
                  <a:cubicBezTo>
                    <a:pt x="144" y="89"/>
                    <a:pt x="144" y="89"/>
                    <a:pt x="144" y="88"/>
                  </a:cubicBezTo>
                  <a:cubicBezTo>
                    <a:pt x="144" y="44"/>
                    <a:pt x="108" y="8"/>
                    <a:pt x="64" y="8"/>
                  </a:cubicBezTo>
                  <a:cubicBezTo>
                    <a:pt x="0" y="8"/>
                    <a:pt x="0" y="8"/>
                    <a:pt x="0" y="8"/>
                  </a:cubicBezTo>
                  <a:cubicBezTo>
                    <a:pt x="0" y="0"/>
                    <a:pt x="0" y="0"/>
                    <a:pt x="0" y="0"/>
                  </a:cubicBezTo>
                  <a:cubicBezTo>
                    <a:pt x="64" y="0"/>
                    <a:pt x="64" y="0"/>
                    <a:pt x="64" y="0"/>
                  </a:cubicBezTo>
                  <a:cubicBezTo>
                    <a:pt x="112" y="0"/>
                    <a:pt x="152" y="39"/>
                    <a:pt x="152" y="87"/>
                  </a:cubicBezTo>
                  <a:cubicBezTo>
                    <a:pt x="176" y="138"/>
                    <a:pt x="176" y="138"/>
                    <a:pt x="176" y="138"/>
                  </a:cubicBezTo>
                  <a:cubicBezTo>
                    <a:pt x="176" y="139"/>
                    <a:pt x="176" y="139"/>
                    <a:pt x="176" y="140"/>
                  </a:cubicBezTo>
                  <a:cubicBezTo>
                    <a:pt x="176" y="148"/>
                    <a:pt x="176" y="148"/>
                    <a:pt x="176" y="148"/>
                  </a:cubicBezTo>
                  <a:cubicBezTo>
                    <a:pt x="176" y="150"/>
                    <a:pt x="174" y="152"/>
                    <a:pt x="172" y="152"/>
                  </a:cubicBezTo>
                  <a:cubicBezTo>
                    <a:pt x="152" y="152"/>
                    <a:pt x="152" y="152"/>
                    <a:pt x="152" y="152"/>
                  </a:cubicBezTo>
                  <a:cubicBezTo>
                    <a:pt x="152" y="184"/>
                    <a:pt x="152" y="184"/>
                    <a:pt x="152" y="184"/>
                  </a:cubicBezTo>
                  <a:cubicBezTo>
                    <a:pt x="152" y="199"/>
                    <a:pt x="139" y="212"/>
                    <a:pt x="124" y="212"/>
                  </a:cubicBezTo>
                  <a:cubicBezTo>
                    <a:pt x="104" y="212"/>
                    <a:pt x="104" y="212"/>
                    <a:pt x="104" y="212"/>
                  </a:cubicBezTo>
                  <a:lnTo>
                    <a:pt x="104" y="256"/>
                  </a:lnTo>
                  <a:close/>
                </a:path>
              </a:pathLst>
            </a:custGeom>
            <a:grpFill/>
            <a:ln w="9525">
              <a:noFill/>
              <a:round/>
              <a:headEnd/>
              <a:tailEnd/>
            </a:ln>
          </p:spPr>
          <p:txBody>
            <a:bodyPr vert="horz" wrap="square" lIns="45710" tIns="22855" rIns="45710" bIns="22855" numCol="1" anchor="t" anchorCtr="0" compatLnSpc="1">
              <a:prstTxWarp prst="textNoShape">
                <a:avLst/>
              </a:prstTxWarp>
            </a:bodyPr>
            <a:lstStyle/>
            <a:p>
              <a:pPr marL="0" marR="0" lvl="0" indent="0" defTabSz="914400" eaLnBrk="1" fontAlgn="ctr" latinLnBrk="0" hangingPunct="1">
                <a:lnSpc>
                  <a:spcPct val="100000"/>
                </a:lnSpc>
                <a:spcBef>
                  <a:spcPct val="0"/>
                </a:spcBef>
                <a:spcAft>
                  <a:spcPct val="0"/>
                </a:spcAft>
                <a:buClr>
                  <a:srgbClr val="CC9900"/>
                </a:buClr>
                <a:buSzTx/>
                <a:buFont typeface="Wingdings" pitchFamily="2" charset="2"/>
                <a:buChar char="n"/>
                <a:tabLst/>
                <a:defRPr/>
              </a:pPr>
              <a:endParaRPr kumimoji="0" lang="en-US" altLang="zh-CN" sz="12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38" name="文本框 37"/>
          <p:cNvSpPr txBox="1"/>
          <p:nvPr/>
        </p:nvSpPr>
        <p:spPr bwMode="gray">
          <a:xfrm>
            <a:off x="8321530" y="3172827"/>
            <a:ext cx="3356120" cy="523220"/>
          </a:xfrm>
          <a:prstGeom prst="rect">
            <a:avLst/>
          </a:prstGeom>
          <a:noFill/>
        </p:spPr>
        <p:txBody>
          <a:bodyPr wrap="square" rtlCol="0">
            <a:spAutoFit/>
          </a:bodyPr>
          <a:lstStyle/>
          <a:p>
            <a:pPr defTabSz="1219028" fontAlgn="ctr">
              <a:spcBef>
                <a:spcPct val="0"/>
              </a:spcBef>
              <a:spcAft>
                <a:spcPct val="0"/>
              </a:spcAft>
              <a:buClr>
                <a:srgbClr val="CC9900"/>
              </a:buClr>
            </a:pPr>
            <a:r>
              <a:rPr lang="en-US" sz="1400" dirty="0" smtClean="0">
                <a:latin typeface="Huawei Sans" panose="020C0503030203020204" pitchFamily="34" charset="0"/>
              </a:rPr>
              <a:t>Load balancing is not considered during load balancing calibration.</a:t>
            </a: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9" name="Freeform 18"/>
          <p:cNvSpPr>
            <a:spLocks/>
          </p:cNvSpPr>
          <p:nvPr/>
        </p:nvSpPr>
        <p:spPr bwMode="gray">
          <a:xfrm>
            <a:off x="7571128" y="3269114"/>
            <a:ext cx="347874" cy="368747"/>
          </a:xfrm>
          <a:custGeom>
            <a:avLst/>
            <a:gdLst/>
            <a:ahLst/>
            <a:cxnLst>
              <a:cxn ang="0">
                <a:pos x="132" y="124"/>
              </a:cxn>
              <a:cxn ang="0">
                <a:pos x="124" y="126"/>
              </a:cxn>
              <a:cxn ang="0">
                <a:pos x="88" y="91"/>
              </a:cxn>
              <a:cxn ang="0">
                <a:pos x="91" y="82"/>
              </a:cxn>
              <a:cxn ang="0">
                <a:pos x="91" y="80"/>
              </a:cxn>
              <a:cxn ang="0">
                <a:pos x="119" y="68"/>
              </a:cxn>
              <a:cxn ang="0">
                <a:pos x="132" y="74"/>
              </a:cxn>
              <a:cxn ang="0">
                <a:pos x="148" y="58"/>
              </a:cxn>
              <a:cxn ang="0">
                <a:pos x="132" y="41"/>
              </a:cxn>
              <a:cxn ang="0">
                <a:pos x="115" y="58"/>
              </a:cxn>
              <a:cxn ang="0">
                <a:pos x="116" y="60"/>
              </a:cxn>
              <a:cxn ang="0">
                <a:pos x="87" y="72"/>
              </a:cxn>
              <a:cxn ang="0">
                <a:pos x="78" y="66"/>
              </a:cxn>
              <a:cxn ang="0">
                <a:pos x="78" y="32"/>
              </a:cxn>
              <a:cxn ang="0">
                <a:pos x="91" y="16"/>
              </a:cxn>
              <a:cxn ang="0">
                <a:pos x="74" y="0"/>
              </a:cxn>
              <a:cxn ang="0">
                <a:pos x="58" y="16"/>
              </a:cxn>
              <a:cxn ang="0">
                <a:pos x="70" y="32"/>
              </a:cxn>
              <a:cxn ang="0">
                <a:pos x="70" y="66"/>
              </a:cxn>
              <a:cxn ang="0">
                <a:pos x="61" y="72"/>
              </a:cxn>
              <a:cxn ang="0">
                <a:pos x="33" y="60"/>
              </a:cxn>
              <a:cxn ang="0">
                <a:pos x="33" y="58"/>
              </a:cxn>
              <a:cxn ang="0">
                <a:pos x="17" y="41"/>
              </a:cxn>
              <a:cxn ang="0">
                <a:pos x="0" y="58"/>
              </a:cxn>
              <a:cxn ang="0">
                <a:pos x="17" y="74"/>
              </a:cxn>
              <a:cxn ang="0">
                <a:pos x="30" y="68"/>
              </a:cxn>
              <a:cxn ang="0">
                <a:pos x="58" y="80"/>
              </a:cxn>
              <a:cxn ang="0">
                <a:pos x="58" y="82"/>
              </a:cxn>
              <a:cxn ang="0">
                <a:pos x="60" y="91"/>
              </a:cxn>
              <a:cxn ang="0">
                <a:pos x="25" y="126"/>
              </a:cxn>
              <a:cxn ang="0">
                <a:pos x="17" y="124"/>
              </a:cxn>
              <a:cxn ang="0">
                <a:pos x="0" y="140"/>
              </a:cxn>
              <a:cxn ang="0">
                <a:pos x="17" y="157"/>
              </a:cxn>
              <a:cxn ang="0">
                <a:pos x="33" y="140"/>
              </a:cxn>
              <a:cxn ang="0">
                <a:pos x="31" y="132"/>
              </a:cxn>
              <a:cxn ang="0">
                <a:pos x="66" y="97"/>
              </a:cxn>
              <a:cxn ang="0">
                <a:pos x="70" y="98"/>
              </a:cxn>
              <a:cxn ang="0">
                <a:pos x="70" y="116"/>
              </a:cxn>
              <a:cxn ang="0">
                <a:pos x="58" y="132"/>
              </a:cxn>
              <a:cxn ang="0">
                <a:pos x="74" y="148"/>
              </a:cxn>
              <a:cxn ang="0">
                <a:pos x="91" y="132"/>
              </a:cxn>
              <a:cxn ang="0">
                <a:pos x="78" y="116"/>
              </a:cxn>
              <a:cxn ang="0">
                <a:pos x="78" y="98"/>
              </a:cxn>
              <a:cxn ang="0">
                <a:pos x="83" y="97"/>
              </a:cxn>
              <a:cxn ang="0">
                <a:pos x="118" y="132"/>
              </a:cxn>
              <a:cxn ang="0">
                <a:pos x="115" y="140"/>
              </a:cxn>
              <a:cxn ang="0">
                <a:pos x="132" y="157"/>
              </a:cxn>
              <a:cxn ang="0">
                <a:pos x="148" y="140"/>
              </a:cxn>
              <a:cxn ang="0">
                <a:pos x="132" y="124"/>
              </a:cxn>
            </a:cxnLst>
            <a:rect l="0" t="0" r="r" b="b"/>
            <a:pathLst>
              <a:path w="148" h="157">
                <a:moveTo>
                  <a:pt x="132" y="124"/>
                </a:moveTo>
                <a:cubicBezTo>
                  <a:pt x="129" y="124"/>
                  <a:pt x="126" y="124"/>
                  <a:pt x="124" y="126"/>
                </a:cubicBezTo>
                <a:cubicBezTo>
                  <a:pt x="88" y="91"/>
                  <a:pt x="88" y="91"/>
                  <a:pt x="88" y="91"/>
                </a:cubicBezTo>
                <a:cubicBezTo>
                  <a:pt x="90" y="88"/>
                  <a:pt x="91" y="85"/>
                  <a:pt x="91" y="82"/>
                </a:cubicBezTo>
                <a:cubicBezTo>
                  <a:pt x="91" y="82"/>
                  <a:pt x="91" y="81"/>
                  <a:pt x="91" y="80"/>
                </a:cubicBezTo>
                <a:cubicBezTo>
                  <a:pt x="119" y="68"/>
                  <a:pt x="119" y="68"/>
                  <a:pt x="119" y="68"/>
                </a:cubicBezTo>
                <a:cubicBezTo>
                  <a:pt x="122" y="72"/>
                  <a:pt x="127" y="74"/>
                  <a:pt x="132" y="74"/>
                </a:cubicBezTo>
                <a:cubicBezTo>
                  <a:pt x="141" y="74"/>
                  <a:pt x="148" y="67"/>
                  <a:pt x="148" y="58"/>
                </a:cubicBezTo>
                <a:cubicBezTo>
                  <a:pt x="148" y="49"/>
                  <a:pt x="141" y="41"/>
                  <a:pt x="132" y="41"/>
                </a:cubicBezTo>
                <a:cubicBezTo>
                  <a:pt x="123" y="41"/>
                  <a:pt x="115" y="49"/>
                  <a:pt x="115" y="58"/>
                </a:cubicBezTo>
                <a:cubicBezTo>
                  <a:pt x="115" y="59"/>
                  <a:pt x="116" y="59"/>
                  <a:pt x="116" y="60"/>
                </a:cubicBezTo>
                <a:cubicBezTo>
                  <a:pt x="87" y="72"/>
                  <a:pt x="87" y="72"/>
                  <a:pt x="87" y="72"/>
                </a:cubicBezTo>
                <a:cubicBezTo>
                  <a:pt x="85" y="70"/>
                  <a:pt x="82" y="67"/>
                  <a:pt x="78" y="66"/>
                </a:cubicBezTo>
                <a:cubicBezTo>
                  <a:pt x="78" y="32"/>
                  <a:pt x="78" y="32"/>
                  <a:pt x="78" y="32"/>
                </a:cubicBezTo>
                <a:cubicBezTo>
                  <a:pt x="85" y="31"/>
                  <a:pt x="91" y="24"/>
                  <a:pt x="91" y="16"/>
                </a:cubicBezTo>
                <a:cubicBezTo>
                  <a:pt x="91" y="7"/>
                  <a:pt x="83" y="0"/>
                  <a:pt x="74" y="0"/>
                </a:cubicBezTo>
                <a:cubicBezTo>
                  <a:pt x="65" y="0"/>
                  <a:pt x="58" y="7"/>
                  <a:pt x="58" y="16"/>
                </a:cubicBezTo>
                <a:cubicBezTo>
                  <a:pt x="58" y="24"/>
                  <a:pt x="63" y="31"/>
                  <a:pt x="70" y="32"/>
                </a:cubicBezTo>
                <a:cubicBezTo>
                  <a:pt x="70" y="66"/>
                  <a:pt x="70" y="66"/>
                  <a:pt x="70" y="66"/>
                </a:cubicBezTo>
                <a:cubicBezTo>
                  <a:pt x="67" y="67"/>
                  <a:pt x="64" y="70"/>
                  <a:pt x="61" y="72"/>
                </a:cubicBezTo>
                <a:cubicBezTo>
                  <a:pt x="33" y="60"/>
                  <a:pt x="33" y="60"/>
                  <a:pt x="33" y="60"/>
                </a:cubicBezTo>
                <a:cubicBezTo>
                  <a:pt x="33" y="59"/>
                  <a:pt x="33" y="59"/>
                  <a:pt x="33" y="58"/>
                </a:cubicBezTo>
                <a:cubicBezTo>
                  <a:pt x="33" y="49"/>
                  <a:pt x="26" y="41"/>
                  <a:pt x="17" y="41"/>
                </a:cubicBezTo>
                <a:cubicBezTo>
                  <a:pt x="8" y="41"/>
                  <a:pt x="0" y="49"/>
                  <a:pt x="0" y="58"/>
                </a:cubicBezTo>
                <a:cubicBezTo>
                  <a:pt x="0" y="67"/>
                  <a:pt x="8" y="74"/>
                  <a:pt x="17" y="74"/>
                </a:cubicBezTo>
                <a:cubicBezTo>
                  <a:pt x="22" y="74"/>
                  <a:pt x="27" y="72"/>
                  <a:pt x="30" y="68"/>
                </a:cubicBezTo>
                <a:cubicBezTo>
                  <a:pt x="58" y="80"/>
                  <a:pt x="58" y="80"/>
                  <a:pt x="58" y="80"/>
                </a:cubicBezTo>
                <a:cubicBezTo>
                  <a:pt x="58" y="81"/>
                  <a:pt x="58" y="82"/>
                  <a:pt x="58" y="82"/>
                </a:cubicBezTo>
                <a:cubicBezTo>
                  <a:pt x="58" y="85"/>
                  <a:pt x="59" y="88"/>
                  <a:pt x="60" y="91"/>
                </a:cubicBezTo>
                <a:cubicBezTo>
                  <a:pt x="25" y="126"/>
                  <a:pt x="25" y="126"/>
                  <a:pt x="25" y="126"/>
                </a:cubicBezTo>
                <a:cubicBezTo>
                  <a:pt x="23" y="124"/>
                  <a:pt x="20" y="124"/>
                  <a:pt x="17" y="124"/>
                </a:cubicBezTo>
                <a:cubicBezTo>
                  <a:pt x="8" y="124"/>
                  <a:pt x="0" y="131"/>
                  <a:pt x="0" y="140"/>
                </a:cubicBezTo>
                <a:cubicBezTo>
                  <a:pt x="0" y="149"/>
                  <a:pt x="8" y="157"/>
                  <a:pt x="17" y="157"/>
                </a:cubicBezTo>
                <a:cubicBezTo>
                  <a:pt x="26" y="157"/>
                  <a:pt x="33" y="149"/>
                  <a:pt x="33" y="140"/>
                </a:cubicBezTo>
                <a:cubicBezTo>
                  <a:pt x="33" y="137"/>
                  <a:pt x="32" y="134"/>
                  <a:pt x="31" y="132"/>
                </a:cubicBezTo>
                <a:cubicBezTo>
                  <a:pt x="66" y="97"/>
                  <a:pt x="66" y="97"/>
                  <a:pt x="66" y="97"/>
                </a:cubicBezTo>
                <a:cubicBezTo>
                  <a:pt x="67" y="97"/>
                  <a:pt x="69" y="98"/>
                  <a:pt x="70" y="98"/>
                </a:cubicBezTo>
                <a:cubicBezTo>
                  <a:pt x="70" y="116"/>
                  <a:pt x="70" y="116"/>
                  <a:pt x="70" y="116"/>
                </a:cubicBezTo>
                <a:cubicBezTo>
                  <a:pt x="63" y="118"/>
                  <a:pt x="58" y="124"/>
                  <a:pt x="58" y="132"/>
                </a:cubicBezTo>
                <a:cubicBezTo>
                  <a:pt x="58" y="141"/>
                  <a:pt x="65" y="148"/>
                  <a:pt x="74" y="148"/>
                </a:cubicBezTo>
                <a:cubicBezTo>
                  <a:pt x="83" y="148"/>
                  <a:pt x="91" y="141"/>
                  <a:pt x="91" y="132"/>
                </a:cubicBezTo>
                <a:cubicBezTo>
                  <a:pt x="91" y="124"/>
                  <a:pt x="85" y="118"/>
                  <a:pt x="78" y="116"/>
                </a:cubicBezTo>
                <a:cubicBezTo>
                  <a:pt x="78" y="98"/>
                  <a:pt x="78" y="98"/>
                  <a:pt x="78" y="98"/>
                </a:cubicBezTo>
                <a:cubicBezTo>
                  <a:pt x="80" y="98"/>
                  <a:pt x="81" y="97"/>
                  <a:pt x="83" y="97"/>
                </a:cubicBezTo>
                <a:cubicBezTo>
                  <a:pt x="118" y="132"/>
                  <a:pt x="118" y="132"/>
                  <a:pt x="118" y="132"/>
                </a:cubicBezTo>
                <a:cubicBezTo>
                  <a:pt x="116" y="134"/>
                  <a:pt x="115" y="137"/>
                  <a:pt x="115" y="140"/>
                </a:cubicBezTo>
                <a:cubicBezTo>
                  <a:pt x="115" y="149"/>
                  <a:pt x="123" y="157"/>
                  <a:pt x="132" y="157"/>
                </a:cubicBezTo>
                <a:cubicBezTo>
                  <a:pt x="141" y="157"/>
                  <a:pt x="148" y="149"/>
                  <a:pt x="148" y="140"/>
                </a:cubicBezTo>
                <a:cubicBezTo>
                  <a:pt x="148" y="131"/>
                  <a:pt x="141" y="124"/>
                  <a:pt x="132" y="124"/>
                </a:cubicBezTo>
                <a:close/>
              </a:path>
            </a:pathLst>
          </a:custGeom>
          <a:solidFill>
            <a:srgbClr val="898989"/>
          </a:solidFill>
          <a:ln w="9525">
            <a:noFill/>
            <a:round/>
            <a:headEnd/>
            <a:tailEnd/>
          </a:ln>
        </p:spPr>
        <p:txBody>
          <a:bodyPr vert="horz" wrap="square" lIns="91440" tIns="45720" rIns="91440" bIns="45720" numCol="1" anchor="t" anchorCtr="0" compatLnSpc="1">
            <a:prstTxWarp prst="textNoShape">
              <a:avLst/>
            </a:prstTxWarp>
          </a:bodyPr>
          <a:lstStyle/>
          <a:p>
            <a:pPr fontAlgn="ctr"/>
            <a:endParaRPr lang="en-US" altLang="zh-CN"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5" name="TextBox 342"/>
          <p:cNvSpPr txBox="1"/>
          <p:nvPr/>
        </p:nvSpPr>
        <p:spPr bwMode="gray">
          <a:xfrm>
            <a:off x="7074984" y="2183813"/>
            <a:ext cx="3851853" cy="369304"/>
          </a:xfrm>
          <a:prstGeom prst="rect">
            <a:avLst/>
          </a:prstGeom>
          <a:noFill/>
        </p:spPr>
        <p:txBody>
          <a:bodyPr wrap="square" lIns="91413" tIns="45706" rIns="91413" bIns="45706" rtlCol="0">
            <a:spAutoFit/>
          </a:bodyPr>
          <a:lstStyle/>
          <a:p>
            <a:pPr algn="ctr" defTabSz="1219028" fontAlgn="ctr">
              <a:buSzPct val="100000"/>
            </a:pPr>
            <a:r>
              <a:rPr lang="en-US" b="1" dirty="0" smtClean="0">
                <a:solidFill>
                  <a:srgbClr val="1D1D1A"/>
                </a:solidFill>
                <a:latin typeface="Huawei Sans" panose="020C0503030203020204" pitchFamily="34" charset="0"/>
              </a:rPr>
              <a:t>Scenario 2: automatic calibration</a:t>
            </a:r>
            <a:endParaRPr lang="en-US" b="1" dirty="0">
              <a:solidFill>
                <a:srgbClr val="1D1D1A"/>
              </a:solidFill>
              <a:latin typeface="Huawei Sans" panose="020C0503030203020204" pitchFamily="34" charset="0"/>
            </a:endParaRPr>
          </a:p>
        </p:txBody>
      </p:sp>
      <p:sp>
        <p:nvSpPr>
          <p:cNvPr id="76" name="矩形 75"/>
          <p:cNvSpPr/>
          <p:nvPr/>
        </p:nvSpPr>
        <p:spPr bwMode="gray">
          <a:xfrm>
            <a:off x="7185174" y="2474064"/>
            <a:ext cx="4235098" cy="646331"/>
          </a:xfrm>
          <a:prstGeom prst="rect">
            <a:avLst/>
          </a:prstGeom>
          <a:noFill/>
        </p:spPr>
        <p:txBody>
          <a:bodyPr wrap="square">
            <a:spAutoFit/>
          </a:bodyPr>
          <a:lstStyle/>
          <a:p>
            <a:pPr fontAlgn="ctr">
              <a:lnSpc>
                <a:spcPct val="150000"/>
              </a:lnSpc>
            </a:pPr>
            <a:r>
              <a:rPr lang="en-US" sz="1200" dirty="0" smtClean="0">
                <a:solidFill>
                  <a:schemeClr val="bg2">
                    <a:lumMod val="25000"/>
                  </a:schemeClr>
                </a:solidFill>
                <a:latin typeface="Huawei Sans" panose="020C0503030203020204" pitchFamily="34" charset="0"/>
              </a:rPr>
              <a:t>About 80% of customers choose automatic calibration. However, they may face the following challenges:</a:t>
            </a:r>
            <a:endParaRPr lang="en-US" sz="1200" dirty="0">
              <a:solidFill>
                <a:schemeClr val="bg2">
                  <a:lumMod val="25000"/>
                </a:schemeClr>
              </a:solidFill>
              <a:latin typeface="Huawei Sans" panose="020C0503030203020204" pitchFamily="34" charset="0"/>
            </a:endParaRPr>
          </a:p>
        </p:txBody>
      </p:sp>
      <p:sp>
        <p:nvSpPr>
          <p:cNvPr id="77" name="文本框 76"/>
          <p:cNvSpPr txBox="1"/>
          <p:nvPr/>
        </p:nvSpPr>
        <p:spPr bwMode="gray">
          <a:xfrm>
            <a:off x="8321530" y="3746978"/>
            <a:ext cx="3022188" cy="892552"/>
          </a:xfrm>
          <a:prstGeom prst="rect">
            <a:avLst/>
          </a:prstGeom>
          <a:noFill/>
        </p:spPr>
        <p:txBody>
          <a:bodyPr wrap="square" rtlCol="0">
            <a:spAutoFit/>
          </a:bodyPr>
          <a:lstStyle/>
          <a:p>
            <a:pPr defTabSz="1219028" fontAlgn="ctr">
              <a:spcBef>
                <a:spcPct val="0"/>
              </a:spcBef>
              <a:spcAft>
                <a:spcPct val="0"/>
              </a:spcAft>
              <a:buClr>
                <a:srgbClr val="CC9900"/>
              </a:buClr>
            </a:pPr>
            <a:r>
              <a:rPr lang="en-US" sz="1400" dirty="0" smtClean="0">
                <a:latin typeface="Huawei Sans" panose="020C0503030203020204" pitchFamily="34" charset="0"/>
              </a:rPr>
              <a:t>Only the current network status can be detected.</a:t>
            </a:r>
          </a:p>
          <a:p>
            <a:pPr defTabSz="1219028" fontAlgn="ctr">
              <a:spcBef>
                <a:spcPct val="0"/>
              </a:spcBef>
              <a:spcAft>
                <a:spcPct val="0"/>
              </a:spcAft>
              <a:buClr>
                <a:srgbClr val="CC9900"/>
              </a:buClr>
            </a:pPr>
            <a:r>
              <a:rPr lang="en-US" sz="1200" dirty="0" smtClean="0">
                <a:solidFill>
                  <a:schemeClr val="bg2">
                    <a:lumMod val="25000"/>
                  </a:schemeClr>
                </a:solidFill>
                <a:latin typeface="Huawei Sans" panose="020C0503030203020204" pitchFamily="34" charset="0"/>
              </a:rPr>
              <a:t>Unable to detect historical loads and interference.</a:t>
            </a:r>
            <a:endParaRPr lang="en-US" sz="1200" dirty="0">
              <a:solidFill>
                <a:schemeClr val="bg2">
                  <a:lumMod val="25000"/>
                </a:schemeClr>
              </a:solidFill>
              <a:latin typeface="Huawei Sans" panose="020C0503030203020204" pitchFamily="34" charset="0"/>
            </a:endParaRPr>
          </a:p>
        </p:txBody>
      </p:sp>
      <p:sp>
        <p:nvSpPr>
          <p:cNvPr id="79" name="燕尾形 78"/>
          <p:cNvSpPr/>
          <p:nvPr/>
        </p:nvSpPr>
        <p:spPr bwMode="gray">
          <a:xfrm>
            <a:off x="8322258" y="86139"/>
            <a:ext cx="1188000" cy="216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Visualization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燕尾形 79"/>
          <p:cNvSpPr/>
          <p:nvPr/>
        </p:nvSpPr>
        <p:spPr bwMode="gray">
          <a:xfrm>
            <a:off x="10561088" y="86139"/>
            <a:ext cx="1188000" cy="216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chemeClr val="bg1"/>
                </a:solidFill>
                <a:latin typeface="Huawei Sans" panose="020C0503030203020204" pitchFamily="34" charset="0"/>
              </a:rPr>
              <a:t>Optimization</a:t>
            </a:r>
            <a:endParaRPr lang="en-US" sz="1200" b="1" dirty="0">
              <a:solidFill>
                <a:schemeClr val="bg1"/>
              </a:solidFill>
              <a:latin typeface="Huawei Sans" panose="020C0503030203020204" pitchFamily="34" charset="0"/>
            </a:endParaRPr>
          </a:p>
        </p:txBody>
      </p:sp>
      <p:sp>
        <p:nvSpPr>
          <p:cNvPr id="81" name="燕尾形 80"/>
          <p:cNvSpPr/>
          <p:nvPr/>
        </p:nvSpPr>
        <p:spPr bwMode="gray">
          <a:xfrm>
            <a:off x="9441673" y="86139"/>
            <a:ext cx="1188000" cy="216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Analysis</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五边形 81"/>
          <p:cNvSpPr/>
          <p:nvPr/>
        </p:nvSpPr>
        <p:spPr bwMode="gray">
          <a:xfrm>
            <a:off x="7202843" y="86139"/>
            <a:ext cx="1188000" cy="216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Telemetry</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245768725"/>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t>Intelligent O&amp;M Solution Deployment Design</a:t>
            </a:r>
            <a:endParaRPr lang="en-US" altLang="zh-CN" dirty="0">
              <a:sym typeface="Huawei Sans" panose="020C0503030203020204" pitchFamily="34" charset="0"/>
            </a:endParaRPr>
          </a:p>
        </p:txBody>
      </p:sp>
      <p:sp>
        <p:nvSpPr>
          <p:cNvPr id="4" name="文本占位符 3"/>
          <p:cNvSpPr>
            <a:spLocks noGrp="1"/>
          </p:cNvSpPr>
          <p:nvPr>
            <p:ph type="body" sz="quarter" idx="10"/>
          </p:nvPr>
        </p:nvSpPr>
        <p:spPr>
          <a:xfrm>
            <a:off x="455612" y="1052514"/>
            <a:ext cx="11293476" cy="2894797"/>
          </a:xfrm>
        </p:spPr>
        <p:txBody>
          <a:bodyPr/>
          <a:lstStyle/>
          <a:p>
            <a:r>
              <a:rPr lang="en-US" sz="1600" dirty="0" smtClean="0"/>
              <a:t>Huawei iMaster NCE-</a:t>
            </a:r>
            <a:r>
              <a:rPr lang="en-US" sz="1600" dirty="0" err="1" smtClean="0"/>
              <a:t>CampusInsight</a:t>
            </a:r>
            <a:r>
              <a:rPr lang="en-US" sz="1600" dirty="0" smtClean="0"/>
              <a:t> is totally different from the traditional monitoring mode that focuses on resource status. This platform applies AI to the O&amp;M field and uses Telemetry technology to collect performance indicators and log data of network devices. By using big data, AI algorithms, and more advanced analytics technologies as well as leveraging scenario-specific continuous learning and expert experience, iMaster NCE-</a:t>
            </a:r>
            <a:r>
              <a:rPr lang="en-US" sz="1600" dirty="0" err="1" smtClean="0"/>
              <a:t>CampusInsight</a:t>
            </a:r>
            <a:r>
              <a:rPr lang="en-US" sz="1600" dirty="0" smtClean="0"/>
              <a:t> frees O&amp;M personnel from nerve-wracking alarms and noises, making user experience visualized and O&amp;M automated and intelligent.</a:t>
            </a:r>
            <a:endParaRPr lang="en-US" altLang="zh-CN" sz="1600" dirty="0" smtClean="0">
              <a:sym typeface="Huawei Sans" panose="020C0503030203020204" pitchFamily="34" charset="0"/>
            </a:endParaRPr>
          </a:p>
          <a:p>
            <a:r>
              <a:rPr lang="en-US" sz="1600" dirty="0" smtClean="0"/>
              <a:t>The intelligent O&amp;M solution integrates iMaster NCE-</a:t>
            </a:r>
            <a:r>
              <a:rPr lang="en-US" sz="1600" dirty="0" err="1" smtClean="0"/>
              <a:t>CampusInsight</a:t>
            </a:r>
            <a:r>
              <a:rPr lang="en-US" sz="1600" dirty="0" smtClean="0"/>
              <a:t>, iMaster NCE-Campus, and devices. Currently, iMaster NCE-</a:t>
            </a:r>
            <a:r>
              <a:rPr lang="en-US" sz="1600" dirty="0" err="1" smtClean="0"/>
              <a:t>CampusInsight</a:t>
            </a:r>
            <a:r>
              <a:rPr lang="en-US" sz="1600" dirty="0" smtClean="0"/>
              <a:t> can manage and provide intelligent analysis for Huawei cloud switches and cloud APs.</a:t>
            </a:r>
            <a:endParaRPr lang="en-US" altLang="zh-CN" sz="1600" dirty="0" smtClean="0">
              <a:sym typeface="Huawei Sans" panose="020C0503030203020204" pitchFamily="34" charset="0"/>
            </a:endParaRPr>
          </a:p>
          <a:p>
            <a:endParaRPr lang="en-US" altLang="zh-CN" sz="1600" dirty="0">
              <a:sym typeface="Huawei Sans" panose="020C0503030203020204" pitchFamily="34" charset="0"/>
            </a:endParaRPr>
          </a:p>
        </p:txBody>
      </p:sp>
      <p:sp>
        <p:nvSpPr>
          <p:cNvPr id="5" name="圆角矩形 75"/>
          <p:cNvSpPr/>
          <p:nvPr/>
        </p:nvSpPr>
        <p:spPr bwMode="gray">
          <a:xfrm>
            <a:off x="852445" y="4363471"/>
            <a:ext cx="4320000" cy="1787881"/>
          </a:xfrm>
          <a:prstGeom prst="roundRect">
            <a:avLst>
              <a:gd name="adj" fmla="val 1173"/>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44000" tIns="144000" rIns="144000" bIns="144000" rtlCol="0" anchor="ctr" anchorCtr="0">
            <a:noAutofit/>
          </a:bodyPr>
          <a:lstStyle/>
          <a:p>
            <a:pPr fontAlgn="ctr">
              <a:lnSpc>
                <a:spcPct val="130000"/>
              </a:lnSpc>
              <a:spcAft>
                <a:spcPts val="600"/>
              </a:spcAft>
            </a:pPr>
            <a:r>
              <a:rPr lang="en-US" sz="1400" dirty="0">
                <a:solidFill>
                  <a:schemeClr val="tx1"/>
                </a:solidFill>
                <a:latin typeface="Huawei Sans" panose="020C0503030203020204" pitchFamily="34" charset="0"/>
              </a:rPr>
              <a:t>Devices need to periodically report data to iMaster NCE-</a:t>
            </a:r>
            <a:r>
              <a:rPr lang="en-US" sz="1400" dirty="0" err="1">
                <a:solidFill>
                  <a:schemeClr val="tx1"/>
                </a:solidFill>
                <a:latin typeface="Huawei Sans" panose="020C0503030203020204" pitchFamily="34" charset="0"/>
              </a:rPr>
              <a:t>CampusInsight</a:t>
            </a:r>
            <a:r>
              <a:rPr lang="en-US" sz="1400" dirty="0">
                <a:solidFill>
                  <a:schemeClr val="tx1"/>
                </a:solidFill>
                <a:latin typeface="Huawei Sans" panose="020C0503030203020204" pitchFamily="34" charset="0"/>
              </a:rPr>
              <a:t>. Therefore, the campus network needs to reserve bandwidth for data reporting. The average bandwidth consumed by each device is 3 </a:t>
            </a:r>
            <a:r>
              <a:rPr lang="en-US" sz="1400" dirty="0" err="1">
                <a:solidFill>
                  <a:schemeClr val="tx1"/>
                </a:solidFill>
                <a:latin typeface="Huawei Sans" panose="020C0503030203020204" pitchFamily="34" charset="0"/>
              </a:rPr>
              <a:t>kbit</a:t>
            </a:r>
            <a:r>
              <a:rPr lang="en-US" sz="1400" dirty="0">
                <a:solidFill>
                  <a:schemeClr val="tx1"/>
                </a:solidFill>
                <a:latin typeface="Huawei Sans" panose="020C0503030203020204" pitchFamily="34" charset="0"/>
              </a:rPr>
              <a:t>/s.</a:t>
            </a:r>
            <a:endParaRPr lang="en-US" altLang="zh-CN" sz="1400" dirty="0">
              <a:solidFill>
                <a:schemeClr val="tx1"/>
              </a:solidFill>
              <a:latin typeface="Huawei Sans" panose="020C0503030203020204" pitchFamily="34" charset="0"/>
              <a:sym typeface="Huawei Sans" panose="020C0503030203020204" pitchFamily="34" charset="0"/>
            </a:endParaRPr>
          </a:p>
        </p:txBody>
      </p:sp>
      <p:sp>
        <p:nvSpPr>
          <p:cNvPr id="6" name="圆角矩形 75"/>
          <p:cNvSpPr/>
          <p:nvPr/>
        </p:nvSpPr>
        <p:spPr bwMode="gray">
          <a:xfrm>
            <a:off x="852445" y="3954094"/>
            <a:ext cx="4320000" cy="360000"/>
          </a:xfrm>
          <a:prstGeom prst="roundRect">
            <a:avLst>
              <a:gd name="adj" fmla="val 10919"/>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Network bandwidth design</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圆角矩形 75"/>
          <p:cNvSpPr/>
          <p:nvPr/>
        </p:nvSpPr>
        <p:spPr bwMode="gray">
          <a:xfrm>
            <a:off x="5584323" y="4363471"/>
            <a:ext cx="5400000" cy="1787881"/>
          </a:xfrm>
          <a:prstGeom prst="roundRect">
            <a:avLst>
              <a:gd name="adj" fmla="val 1173"/>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44000" tIns="144000" rIns="144000" bIns="144000" rtlCol="0" anchor="ctr" anchorCtr="0">
            <a:noAutofit/>
          </a:bodyPr>
          <a:lstStyle/>
          <a:p>
            <a:pPr fontAlgn="ctr">
              <a:lnSpc>
                <a:spcPct val="130000"/>
              </a:lnSpc>
              <a:spcAft>
                <a:spcPts val="600"/>
              </a:spcAft>
            </a:pPr>
            <a:r>
              <a:rPr lang="en-US" sz="1400" dirty="0" smtClean="0">
                <a:solidFill>
                  <a:schemeClr val="tx1"/>
                </a:solidFill>
                <a:latin typeface="Huawei Sans" panose="020C0503030203020204" pitchFamily="34" charset="0"/>
              </a:rPr>
              <a:t>iMaster NCE-</a:t>
            </a:r>
            <a:r>
              <a:rPr lang="en-US" sz="1400" dirty="0" err="1" smtClean="0">
                <a:solidFill>
                  <a:schemeClr val="tx1"/>
                </a:solidFill>
                <a:latin typeface="Huawei Sans" panose="020C0503030203020204" pitchFamily="34" charset="0"/>
              </a:rPr>
              <a:t>CampusInsight</a:t>
            </a:r>
            <a:r>
              <a:rPr lang="en-US" sz="1400" dirty="0" smtClean="0">
                <a:solidFill>
                  <a:schemeClr val="tx1"/>
                </a:solidFill>
                <a:latin typeface="Huawei Sans" panose="020C0503030203020204" pitchFamily="34" charset="0"/>
              </a:rPr>
              <a:t> and iMaster NCE-Campus can be deployed at different locations. They can collaborate with each other as long as network connectivity is available. To avoid the instability of the intermediate network, you are advised to deploy them in the same location, for example, in the same DC.</a:t>
            </a:r>
            <a:endParaRPr lang="en-US" sz="1400" dirty="0">
              <a:solidFill>
                <a:schemeClr val="tx1"/>
              </a:solidFill>
              <a:latin typeface="Huawei Sans" panose="020C0503030203020204" pitchFamily="34" charset="0"/>
            </a:endParaRPr>
          </a:p>
        </p:txBody>
      </p:sp>
      <p:sp>
        <p:nvSpPr>
          <p:cNvPr id="8" name="圆角矩形 75"/>
          <p:cNvSpPr/>
          <p:nvPr/>
        </p:nvSpPr>
        <p:spPr bwMode="gray">
          <a:xfrm>
            <a:off x="5584323" y="3954094"/>
            <a:ext cx="5400000" cy="360000"/>
          </a:xfrm>
          <a:prstGeom prst="roundRect">
            <a:avLst>
              <a:gd name="adj" fmla="val 10919"/>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Deployment location design</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060292180"/>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smtClean="0"/>
              <a:t>Precautions for Intelligent O&amp;M Design</a:t>
            </a:r>
            <a:endParaRPr lang="en-US" altLang="zh-CN" dirty="0">
              <a:sym typeface="Huawei Sans" panose="020C0503030203020204" pitchFamily="34" charset="0"/>
            </a:endParaRPr>
          </a:p>
        </p:txBody>
      </p:sp>
      <p:sp>
        <p:nvSpPr>
          <p:cNvPr id="5" name="圆角矩形 75"/>
          <p:cNvSpPr/>
          <p:nvPr/>
        </p:nvSpPr>
        <p:spPr bwMode="gray">
          <a:xfrm>
            <a:off x="546120" y="1751727"/>
            <a:ext cx="6101568" cy="2321022"/>
          </a:xfrm>
          <a:prstGeom prst="roundRect">
            <a:avLst>
              <a:gd name="adj" fmla="val 1173"/>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44000" tIns="144000" rIns="144000" bIns="144000" rtlCol="0" anchor="ctr" anchorCtr="0">
            <a:noAutofit/>
          </a:bodyPr>
          <a:lstStyle/>
          <a:p>
            <a:pPr fontAlgn="ctr">
              <a:lnSpc>
                <a:spcPct val="130000"/>
              </a:lnSpc>
              <a:spcAft>
                <a:spcPts val="600"/>
              </a:spcAft>
            </a:pPr>
            <a:r>
              <a:rPr lang="en-US" sz="1400" dirty="0">
                <a:solidFill>
                  <a:schemeClr val="tx1"/>
                </a:solidFill>
                <a:latin typeface="Huawei Sans" panose="020C0503030203020204" pitchFamily="34" charset="0"/>
              </a:rPr>
              <a:t>During network deployment, ensure that there are reachable routes between network devices and the analyzer iMaster NCE-</a:t>
            </a:r>
            <a:r>
              <a:rPr lang="en-US" sz="1400" dirty="0" err="1">
                <a:solidFill>
                  <a:schemeClr val="tx1"/>
                </a:solidFill>
                <a:latin typeface="Huawei Sans" panose="020C0503030203020204" pitchFamily="34" charset="0"/>
              </a:rPr>
              <a:t>CampusInsight</a:t>
            </a:r>
            <a:r>
              <a:rPr lang="en-US" sz="1400" dirty="0">
                <a:solidFill>
                  <a:schemeClr val="tx1"/>
                </a:solidFill>
                <a:latin typeface="Huawei Sans" panose="020C0503030203020204" pitchFamily="34" charset="0"/>
              </a:rPr>
              <a:t> so that the network devices can send KPI data and log information to iMaster NCE-</a:t>
            </a:r>
            <a:r>
              <a:rPr lang="en-US" sz="1400" dirty="0" err="1">
                <a:solidFill>
                  <a:schemeClr val="tx1"/>
                </a:solidFill>
                <a:latin typeface="Huawei Sans" panose="020C0503030203020204" pitchFamily="34" charset="0"/>
              </a:rPr>
              <a:t>CampusInsight</a:t>
            </a:r>
            <a:r>
              <a:rPr lang="en-US" sz="1400" dirty="0">
                <a:solidFill>
                  <a:schemeClr val="tx1"/>
                </a:solidFill>
                <a:latin typeface="Huawei Sans" panose="020C0503030203020204" pitchFamily="34" charset="0"/>
              </a:rPr>
              <a:t>.</a:t>
            </a:r>
          </a:p>
          <a:p>
            <a:pPr fontAlgn="ctr">
              <a:lnSpc>
                <a:spcPct val="130000"/>
              </a:lnSpc>
              <a:spcAft>
                <a:spcPts val="600"/>
              </a:spcAft>
            </a:pPr>
            <a:r>
              <a:rPr lang="en-US" sz="1400" dirty="0">
                <a:solidFill>
                  <a:schemeClr val="tx1"/>
                </a:solidFill>
                <a:latin typeface="Huawei Sans" panose="020C0503030203020204" pitchFamily="34" charset="0"/>
              </a:rPr>
              <a:t>During network deployment, ensure that devices are clock-synchronized with iMaster NCE-</a:t>
            </a:r>
            <a:r>
              <a:rPr lang="en-US" sz="1400" dirty="0" err="1">
                <a:solidFill>
                  <a:schemeClr val="tx1"/>
                </a:solidFill>
                <a:latin typeface="Huawei Sans" panose="020C0503030203020204" pitchFamily="34" charset="0"/>
              </a:rPr>
              <a:t>CampusInsight</a:t>
            </a:r>
            <a:r>
              <a:rPr lang="en-US" sz="1400" dirty="0">
                <a:solidFill>
                  <a:schemeClr val="tx1"/>
                </a:solidFill>
                <a:latin typeface="Huawei Sans" panose="020C0503030203020204" pitchFamily="34" charset="0"/>
              </a:rPr>
              <a:t>. You are advised to deploy an NTP server to synchronize the system clocks on the network.</a:t>
            </a:r>
            <a:endParaRPr lang="en-US" altLang="zh-CN" sz="1400" dirty="0">
              <a:solidFill>
                <a:schemeClr val="tx1"/>
              </a:solidFill>
              <a:latin typeface="Huawei Sans" panose="020C0503030203020204" pitchFamily="34" charset="0"/>
              <a:sym typeface="Huawei Sans" panose="020C0503030203020204" pitchFamily="34" charset="0"/>
            </a:endParaRPr>
          </a:p>
        </p:txBody>
      </p:sp>
      <p:sp>
        <p:nvSpPr>
          <p:cNvPr id="6" name="圆角矩形 75"/>
          <p:cNvSpPr/>
          <p:nvPr/>
        </p:nvSpPr>
        <p:spPr bwMode="gray">
          <a:xfrm>
            <a:off x="546120" y="1342350"/>
            <a:ext cx="6101568" cy="360000"/>
          </a:xfrm>
          <a:prstGeom prst="roundRect">
            <a:avLst>
              <a:gd name="adj" fmla="val 10919"/>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Network deployment design</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圆角矩形 75"/>
          <p:cNvSpPr/>
          <p:nvPr/>
        </p:nvSpPr>
        <p:spPr bwMode="gray">
          <a:xfrm>
            <a:off x="6905625" y="1751727"/>
            <a:ext cx="4758542" cy="1393809"/>
          </a:xfrm>
          <a:prstGeom prst="roundRect">
            <a:avLst>
              <a:gd name="adj" fmla="val 1173"/>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44000" tIns="144000" rIns="144000" bIns="144000" rtlCol="0" anchor="ctr" anchorCtr="0">
            <a:noAutofit/>
          </a:bodyPr>
          <a:lstStyle/>
          <a:p>
            <a:pPr fontAlgn="ctr">
              <a:lnSpc>
                <a:spcPct val="130000"/>
              </a:lnSpc>
              <a:spcAft>
                <a:spcPts val="600"/>
              </a:spcAft>
            </a:pPr>
            <a:r>
              <a:rPr lang="en-US" sz="1400" dirty="0">
                <a:solidFill>
                  <a:schemeClr val="tx1"/>
                </a:solidFill>
                <a:latin typeface="Huawei Sans" panose="020C0503030203020204" pitchFamily="34" charset="0"/>
              </a:rPr>
              <a:t>To identify DHCP-related connectivity issues and implement protocol trace, you need to use the AC as the DHCP server or enable DHCP snooping on the AC.</a:t>
            </a:r>
            <a:endParaRPr lang="en-US" altLang="zh-CN" sz="1400" dirty="0">
              <a:solidFill>
                <a:schemeClr val="tx1"/>
              </a:solidFill>
              <a:latin typeface="Huawei Sans" panose="020C0503030203020204" pitchFamily="34" charset="0"/>
              <a:sym typeface="Huawei Sans" panose="020C0503030203020204" pitchFamily="34" charset="0"/>
            </a:endParaRPr>
          </a:p>
        </p:txBody>
      </p:sp>
      <p:sp>
        <p:nvSpPr>
          <p:cNvPr id="8" name="圆角矩形 75"/>
          <p:cNvSpPr/>
          <p:nvPr/>
        </p:nvSpPr>
        <p:spPr bwMode="gray">
          <a:xfrm>
            <a:off x="6905625" y="1342350"/>
            <a:ext cx="4758542" cy="360000"/>
          </a:xfrm>
          <a:prstGeom prst="roundRect">
            <a:avLst>
              <a:gd name="adj" fmla="val 10919"/>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Protocol trace function design</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圆角矩形 75"/>
          <p:cNvSpPr/>
          <p:nvPr/>
        </p:nvSpPr>
        <p:spPr bwMode="gray">
          <a:xfrm>
            <a:off x="6905625" y="3809127"/>
            <a:ext cx="4758542" cy="1722993"/>
          </a:xfrm>
          <a:prstGeom prst="roundRect">
            <a:avLst>
              <a:gd name="adj" fmla="val 1173"/>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44000" tIns="144000" rIns="144000" bIns="144000" rtlCol="0" anchor="ctr" anchorCtr="0">
            <a:noAutofit/>
          </a:bodyPr>
          <a:lstStyle/>
          <a:p>
            <a:pPr fontAlgn="ctr">
              <a:lnSpc>
                <a:spcPct val="130000"/>
              </a:lnSpc>
              <a:spcAft>
                <a:spcPts val="600"/>
              </a:spcAft>
            </a:pPr>
            <a:r>
              <a:rPr lang="en-US" sz="1400" dirty="0">
                <a:solidFill>
                  <a:schemeClr val="tx1"/>
                </a:solidFill>
                <a:latin typeface="Huawei Sans" panose="020C0503030203020204" pitchFamily="34" charset="0"/>
              </a:rPr>
              <a:t>The audio and video quality analysis function requires devices to send related log information to iMaster NCE-</a:t>
            </a:r>
            <a:r>
              <a:rPr lang="en-US" sz="1400" dirty="0" err="1">
                <a:solidFill>
                  <a:schemeClr val="tx1"/>
                </a:solidFill>
                <a:latin typeface="Huawei Sans" panose="020C0503030203020204" pitchFamily="34" charset="0"/>
              </a:rPr>
              <a:t>CampusInsight</a:t>
            </a:r>
            <a:r>
              <a:rPr lang="en-US" sz="1400" dirty="0">
                <a:solidFill>
                  <a:schemeClr val="tx1"/>
                </a:solidFill>
                <a:latin typeface="Huawei Sans" panose="020C0503030203020204" pitchFamily="34" charset="0"/>
              </a:rPr>
              <a:t>. You are advised to configure the same log sending interval for switches and WLAN devices. The maximum difference between the log sending intervals cannot exceed 20s.</a:t>
            </a:r>
            <a:endParaRPr lang="en-US" altLang="zh-CN" sz="1400" dirty="0">
              <a:solidFill>
                <a:schemeClr val="tx1"/>
              </a:solidFill>
              <a:latin typeface="Huawei Sans" panose="020C0503030203020204" pitchFamily="34" charset="0"/>
              <a:sym typeface="Huawei Sans" panose="020C0503030203020204" pitchFamily="34" charset="0"/>
            </a:endParaRPr>
          </a:p>
        </p:txBody>
      </p:sp>
      <p:sp>
        <p:nvSpPr>
          <p:cNvPr id="10" name="圆角矩形 75"/>
          <p:cNvSpPr/>
          <p:nvPr/>
        </p:nvSpPr>
        <p:spPr bwMode="gray">
          <a:xfrm>
            <a:off x="6905625" y="3399750"/>
            <a:ext cx="4758542" cy="360000"/>
          </a:xfrm>
          <a:prstGeom prst="roundRect">
            <a:avLst>
              <a:gd name="adj" fmla="val 10919"/>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Audio and video quality analysis function design</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圆角矩形 75"/>
          <p:cNvSpPr/>
          <p:nvPr/>
        </p:nvSpPr>
        <p:spPr bwMode="gray">
          <a:xfrm>
            <a:off x="546120" y="4531503"/>
            <a:ext cx="6101568" cy="1000617"/>
          </a:xfrm>
          <a:prstGeom prst="roundRect">
            <a:avLst>
              <a:gd name="adj" fmla="val 1173"/>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44000" tIns="144000" rIns="144000" bIns="144000" rtlCol="0" anchor="ctr" anchorCtr="0">
            <a:noAutofit/>
          </a:bodyPr>
          <a:lstStyle/>
          <a:p>
            <a:pPr fontAlgn="ctr">
              <a:lnSpc>
                <a:spcPct val="130000"/>
              </a:lnSpc>
              <a:spcAft>
                <a:spcPts val="600"/>
              </a:spcAft>
            </a:pPr>
            <a:r>
              <a:rPr lang="en-US" sz="1400" dirty="0">
                <a:solidFill>
                  <a:schemeClr val="tx1"/>
                </a:solidFill>
                <a:latin typeface="Huawei Sans" panose="020C0503030203020204" pitchFamily="34" charset="0"/>
              </a:rPr>
              <a:t>Intelligent radio calibration and traditional radio calibration cannot be both deployed on APs in the same region.</a:t>
            </a:r>
            <a:endParaRPr lang="en-US" altLang="zh-CN" sz="1400" dirty="0">
              <a:solidFill>
                <a:schemeClr val="tx1"/>
              </a:solidFill>
              <a:latin typeface="Huawei Sans" panose="020C0503030203020204" pitchFamily="34" charset="0"/>
              <a:sym typeface="Huawei Sans" panose="020C0503030203020204" pitchFamily="34" charset="0"/>
            </a:endParaRPr>
          </a:p>
        </p:txBody>
      </p:sp>
      <p:sp>
        <p:nvSpPr>
          <p:cNvPr id="12" name="圆角矩形 75"/>
          <p:cNvSpPr/>
          <p:nvPr/>
        </p:nvSpPr>
        <p:spPr bwMode="gray">
          <a:xfrm>
            <a:off x="546120" y="4122126"/>
            <a:ext cx="6101568" cy="360000"/>
          </a:xfrm>
          <a:prstGeom prst="roundRect">
            <a:avLst>
              <a:gd name="adj" fmla="val 10919"/>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Intelligent radio calibration function design</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2974568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err="1" smtClean="0"/>
              <a:t>CloudCampus</a:t>
            </a:r>
            <a:r>
              <a:rPr lang="en-US" dirty="0" smtClean="0"/>
              <a:t> Solution Components: iMaster NCE-</a:t>
            </a:r>
            <a:r>
              <a:rPr lang="en-US" dirty="0" err="1" smtClean="0"/>
              <a:t>CampusInsight</a:t>
            </a:r>
            <a:endParaRPr lang="en-US" altLang="zh-CN" dirty="0">
              <a:sym typeface="Huawei Sans" panose="020C0503030203020204" pitchFamily="34" charset="0"/>
            </a:endParaRPr>
          </a:p>
        </p:txBody>
      </p:sp>
      <p:grpSp>
        <p:nvGrpSpPr>
          <p:cNvPr id="39" name="组合 38"/>
          <p:cNvGrpSpPr/>
          <p:nvPr/>
        </p:nvGrpSpPr>
        <p:grpSpPr>
          <a:xfrm>
            <a:off x="373096" y="1504850"/>
            <a:ext cx="11356536" cy="4662513"/>
            <a:chOff x="392552" y="1315901"/>
            <a:chExt cx="11356536" cy="4662513"/>
          </a:xfrm>
        </p:grpSpPr>
        <p:sp>
          <p:nvSpPr>
            <p:cNvPr id="4" name="任意多边形 3"/>
            <p:cNvSpPr/>
            <p:nvPr/>
          </p:nvSpPr>
          <p:spPr bwMode="gray">
            <a:xfrm rot="5400000" flipV="1">
              <a:off x="1769709" y="2356412"/>
              <a:ext cx="1677467" cy="496193"/>
            </a:xfrm>
            <a:custGeom>
              <a:avLst/>
              <a:gdLst>
                <a:gd name="connsiteX0" fmla="*/ 406400 w 1219200"/>
                <a:gd name="connsiteY0" fmla="*/ 42333 h 618066"/>
                <a:gd name="connsiteX1" fmla="*/ 0 w 1219200"/>
                <a:gd name="connsiteY1" fmla="*/ 618066 h 618066"/>
                <a:gd name="connsiteX2" fmla="*/ 1219200 w 1219200"/>
                <a:gd name="connsiteY2" fmla="*/ 618066 h 618066"/>
                <a:gd name="connsiteX3" fmla="*/ 812800 w 1219200"/>
                <a:gd name="connsiteY3" fmla="*/ 0 h 618066"/>
                <a:gd name="connsiteX0" fmla="*/ 425450 w 1219200"/>
                <a:gd name="connsiteY0" fmla="*/ 1566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42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0 h 617643"/>
                <a:gd name="connsiteX1" fmla="*/ 0 w 1219200"/>
                <a:gd name="connsiteY1" fmla="*/ 617643 h 617643"/>
                <a:gd name="connsiteX2" fmla="*/ 1219200 w 1219200"/>
                <a:gd name="connsiteY2" fmla="*/ 617643 h 617643"/>
                <a:gd name="connsiteX0" fmla="*/ 534670 w 1219200"/>
                <a:gd name="connsiteY0" fmla="*/ 0 h 643043"/>
                <a:gd name="connsiteX1" fmla="*/ 0 w 1219200"/>
                <a:gd name="connsiteY1" fmla="*/ 643043 h 643043"/>
                <a:gd name="connsiteX2" fmla="*/ 1219200 w 1219200"/>
                <a:gd name="connsiteY2" fmla="*/ 643043 h 643043"/>
                <a:gd name="connsiteX0" fmla="*/ 560070 w 1219200"/>
                <a:gd name="connsiteY0" fmla="*/ 0 h 659976"/>
                <a:gd name="connsiteX1" fmla="*/ 0 w 1219200"/>
                <a:gd name="connsiteY1" fmla="*/ 659976 h 659976"/>
                <a:gd name="connsiteX2" fmla="*/ 1219200 w 1219200"/>
                <a:gd name="connsiteY2" fmla="*/ 659976 h 659976"/>
                <a:gd name="connsiteX0" fmla="*/ 560070 w 1219200"/>
                <a:gd name="connsiteY0" fmla="*/ 0 h 659976"/>
                <a:gd name="connsiteX1" fmla="*/ 0 w 1219200"/>
                <a:gd name="connsiteY1" fmla="*/ 659976 h 659976"/>
                <a:gd name="connsiteX2" fmla="*/ 1219200 w 1219200"/>
                <a:gd name="connsiteY2" fmla="*/ 659976 h 659976"/>
                <a:gd name="connsiteX3" fmla="*/ 560070 w 1219200"/>
                <a:gd name="connsiteY3" fmla="*/ 0 h 659976"/>
                <a:gd name="connsiteX0" fmla="*/ 602404 w 1219200"/>
                <a:gd name="connsiteY0" fmla="*/ 0 h 659976"/>
                <a:gd name="connsiteX1" fmla="*/ 0 w 1219200"/>
                <a:gd name="connsiteY1" fmla="*/ 659976 h 659976"/>
                <a:gd name="connsiteX2" fmla="*/ 1219200 w 1219200"/>
                <a:gd name="connsiteY2" fmla="*/ 659976 h 659976"/>
                <a:gd name="connsiteX3" fmla="*/ 602404 w 1219200"/>
                <a:gd name="connsiteY3" fmla="*/ 0 h 659976"/>
                <a:gd name="connsiteX0" fmla="*/ 602404 w 2042390"/>
                <a:gd name="connsiteY0" fmla="*/ 0 h 659976"/>
                <a:gd name="connsiteX1" fmla="*/ 0 w 2042390"/>
                <a:gd name="connsiteY1" fmla="*/ 659976 h 659976"/>
                <a:gd name="connsiteX2" fmla="*/ 2042390 w 2042390"/>
                <a:gd name="connsiteY2" fmla="*/ 480554 h 659976"/>
                <a:gd name="connsiteX3" fmla="*/ 602404 w 2042390"/>
                <a:gd name="connsiteY3" fmla="*/ 0 h 659976"/>
                <a:gd name="connsiteX0" fmla="*/ 4898426 w 6338412"/>
                <a:gd name="connsiteY0" fmla="*/ 0 h 507739"/>
                <a:gd name="connsiteX1" fmla="*/ 0 w 6338412"/>
                <a:gd name="connsiteY1" fmla="*/ 507739 h 507739"/>
                <a:gd name="connsiteX2" fmla="*/ 6338412 w 6338412"/>
                <a:gd name="connsiteY2" fmla="*/ 480554 h 507739"/>
                <a:gd name="connsiteX3" fmla="*/ 4898426 w 6338412"/>
                <a:gd name="connsiteY3" fmla="*/ 0 h 507739"/>
                <a:gd name="connsiteX0" fmla="*/ 4203860 w 6338412"/>
                <a:gd name="connsiteY0" fmla="*/ 0 h 627354"/>
                <a:gd name="connsiteX1" fmla="*/ 0 w 6338412"/>
                <a:gd name="connsiteY1" fmla="*/ 627354 h 627354"/>
                <a:gd name="connsiteX2" fmla="*/ 6338412 w 6338412"/>
                <a:gd name="connsiteY2" fmla="*/ 600169 h 627354"/>
                <a:gd name="connsiteX3" fmla="*/ 4203860 w 6338412"/>
                <a:gd name="connsiteY3" fmla="*/ 0 h 627354"/>
                <a:gd name="connsiteX0" fmla="*/ 4203860 w 6338412"/>
                <a:gd name="connsiteY0" fmla="*/ 0 h 627354"/>
                <a:gd name="connsiteX1" fmla="*/ 0 w 6338412"/>
                <a:gd name="connsiteY1" fmla="*/ 627354 h 627354"/>
                <a:gd name="connsiteX2" fmla="*/ 6338412 w 6338412"/>
                <a:gd name="connsiteY2" fmla="*/ 600169 h 627354"/>
                <a:gd name="connsiteX3" fmla="*/ 4883586 w 6338412"/>
                <a:gd name="connsiteY3" fmla="*/ 6442 h 627354"/>
                <a:gd name="connsiteX4" fmla="*/ 4203860 w 6338412"/>
                <a:gd name="connsiteY4" fmla="*/ 0 h 627354"/>
                <a:gd name="connsiteX0" fmla="*/ 4203860 w 6338412"/>
                <a:gd name="connsiteY0" fmla="*/ 0 h 627354"/>
                <a:gd name="connsiteX1" fmla="*/ 0 w 6338412"/>
                <a:gd name="connsiteY1" fmla="*/ 627354 h 627354"/>
                <a:gd name="connsiteX2" fmla="*/ 6338412 w 6338412"/>
                <a:gd name="connsiteY2" fmla="*/ 600169 h 627354"/>
                <a:gd name="connsiteX3" fmla="*/ 4883586 w 6338412"/>
                <a:gd name="connsiteY3" fmla="*/ 6442 h 627354"/>
                <a:gd name="connsiteX4" fmla="*/ 4203860 w 6338412"/>
                <a:gd name="connsiteY4" fmla="*/ 0 h 627354"/>
                <a:gd name="connsiteX0" fmla="*/ 4203860 w 6338412"/>
                <a:gd name="connsiteY0" fmla="*/ 0 h 627354"/>
                <a:gd name="connsiteX1" fmla="*/ 0 w 6338412"/>
                <a:gd name="connsiteY1" fmla="*/ 627354 h 627354"/>
                <a:gd name="connsiteX2" fmla="*/ 6338412 w 6338412"/>
                <a:gd name="connsiteY2" fmla="*/ 600169 h 627354"/>
                <a:gd name="connsiteX3" fmla="*/ 4883586 w 6338412"/>
                <a:gd name="connsiteY3" fmla="*/ 6442 h 627354"/>
                <a:gd name="connsiteX4" fmla="*/ 4203860 w 6338412"/>
                <a:gd name="connsiteY4" fmla="*/ 0 h 627354"/>
                <a:gd name="connsiteX0" fmla="*/ 4203860 w 6261238"/>
                <a:gd name="connsiteY0" fmla="*/ 0 h 627354"/>
                <a:gd name="connsiteX1" fmla="*/ 0 w 6261238"/>
                <a:gd name="connsiteY1" fmla="*/ 627354 h 627354"/>
                <a:gd name="connsiteX2" fmla="*/ 6261238 w 6261238"/>
                <a:gd name="connsiteY2" fmla="*/ 605606 h 627354"/>
                <a:gd name="connsiteX3" fmla="*/ 4883586 w 6261238"/>
                <a:gd name="connsiteY3" fmla="*/ 6442 h 627354"/>
                <a:gd name="connsiteX4" fmla="*/ 4203860 w 6261238"/>
                <a:gd name="connsiteY4" fmla="*/ 0 h 627354"/>
                <a:gd name="connsiteX0" fmla="*/ 3732241 w 6261238"/>
                <a:gd name="connsiteY0" fmla="*/ 4432 h 620912"/>
                <a:gd name="connsiteX1" fmla="*/ 0 w 6261238"/>
                <a:gd name="connsiteY1" fmla="*/ 620912 h 620912"/>
                <a:gd name="connsiteX2" fmla="*/ 6261238 w 6261238"/>
                <a:gd name="connsiteY2" fmla="*/ 599164 h 620912"/>
                <a:gd name="connsiteX3" fmla="*/ 4883586 w 6261238"/>
                <a:gd name="connsiteY3" fmla="*/ 0 h 620912"/>
                <a:gd name="connsiteX4" fmla="*/ 3732241 w 6261238"/>
                <a:gd name="connsiteY4" fmla="*/ 4432 h 620912"/>
                <a:gd name="connsiteX0" fmla="*/ 3732241 w 6261238"/>
                <a:gd name="connsiteY0" fmla="*/ 4432 h 620912"/>
                <a:gd name="connsiteX1" fmla="*/ 0 w 6261238"/>
                <a:gd name="connsiteY1" fmla="*/ 620912 h 620912"/>
                <a:gd name="connsiteX2" fmla="*/ 6261238 w 6261238"/>
                <a:gd name="connsiteY2" fmla="*/ 599164 h 620912"/>
                <a:gd name="connsiteX3" fmla="*/ 4883586 w 6261238"/>
                <a:gd name="connsiteY3" fmla="*/ 0 h 620912"/>
                <a:gd name="connsiteX4" fmla="*/ 3732241 w 6261238"/>
                <a:gd name="connsiteY4" fmla="*/ 4432 h 620912"/>
                <a:gd name="connsiteX0" fmla="*/ 3732241 w 6261238"/>
                <a:gd name="connsiteY0" fmla="*/ 4432 h 620912"/>
                <a:gd name="connsiteX1" fmla="*/ 0 w 6261238"/>
                <a:gd name="connsiteY1" fmla="*/ 620912 h 620912"/>
                <a:gd name="connsiteX2" fmla="*/ 6261238 w 6261238"/>
                <a:gd name="connsiteY2" fmla="*/ 599164 h 620912"/>
                <a:gd name="connsiteX3" fmla="*/ 4660639 w 6261238"/>
                <a:gd name="connsiteY3" fmla="*/ 0 h 620912"/>
                <a:gd name="connsiteX4" fmla="*/ 3732241 w 6261238"/>
                <a:gd name="connsiteY4" fmla="*/ 4432 h 620912"/>
                <a:gd name="connsiteX0" fmla="*/ 4049512 w 6261238"/>
                <a:gd name="connsiteY0" fmla="*/ 0 h 638228"/>
                <a:gd name="connsiteX1" fmla="*/ 0 w 6261238"/>
                <a:gd name="connsiteY1" fmla="*/ 638228 h 638228"/>
                <a:gd name="connsiteX2" fmla="*/ 6261238 w 6261238"/>
                <a:gd name="connsiteY2" fmla="*/ 616480 h 638228"/>
                <a:gd name="connsiteX3" fmla="*/ 4660639 w 6261238"/>
                <a:gd name="connsiteY3" fmla="*/ 17316 h 638228"/>
                <a:gd name="connsiteX4" fmla="*/ 4049512 w 6261238"/>
                <a:gd name="connsiteY4" fmla="*/ 0 h 638228"/>
                <a:gd name="connsiteX0" fmla="*/ 4049512 w 6261238"/>
                <a:gd name="connsiteY0" fmla="*/ 0 h 638228"/>
                <a:gd name="connsiteX1" fmla="*/ 0 w 6261238"/>
                <a:gd name="connsiteY1" fmla="*/ 638228 h 638228"/>
                <a:gd name="connsiteX2" fmla="*/ 6261238 w 6261238"/>
                <a:gd name="connsiteY2" fmla="*/ 616480 h 638228"/>
                <a:gd name="connsiteX3" fmla="*/ 4652065 w 6261238"/>
                <a:gd name="connsiteY3" fmla="*/ 8254 h 638228"/>
                <a:gd name="connsiteX4" fmla="*/ 4049512 w 6261238"/>
                <a:gd name="connsiteY4" fmla="*/ 0 h 638228"/>
                <a:gd name="connsiteX0" fmla="*/ 4049512 w 6261238"/>
                <a:gd name="connsiteY0" fmla="*/ 808 h 639036"/>
                <a:gd name="connsiteX1" fmla="*/ 0 w 6261238"/>
                <a:gd name="connsiteY1" fmla="*/ 639036 h 639036"/>
                <a:gd name="connsiteX2" fmla="*/ 6261238 w 6261238"/>
                <a:gd name="connsiteY2" fmla="*/ 617288 h 639036"/>
                <a:gd name="connsiteX3" fmla="*/ 4632057 w 6261238"/>
                <a:gd name="connsiteY3" fmla="*/ 0 h 639036"/>
                <a:gd name="connsiteX4" fmla="*/ 4049512 w 6261238"/>
                <a:gd name="connsiteY4" fmla="*/ 808 h 639036"/>
                <a:gd name="connsiteX0" fmla="*/ 4232634 w 6261238"/>
                <a:gd name="connsiteY0" fmla="*/ 0 h 670850"/>
                <a:gd name="connsiteX1" fmla="*/ 0 w 6261238"/>
                <a:gd name="connsiteY1" fmla="*/ 670850 h 670850"/>
                <a:gd name="connsiteX2" fmla="*/ 6261238 w 6261238"/>
                <a:gd name="connsiteY2" fmla="*/ 649102 h 670850"/>
                <a:gd name="connsiteX3" fmla="*/ 4632057 w 6261238"/>
                <a:gd name="connsiteY3" fmla="*/ 31814 h 670850"/>
                <a:gd name="connsiteX4" fmla="*/ 4232634 w 6261238"/>
                <a:gd name="connsiteY4" fmla="*/ 0 h 670850"/>
                <a:gd name="connsiteX0" fmla="*/ 4232634 w 6261238"/>
                <a:gd name="connsiteY0" fmla="*/ 807 h 671657"/>
                <a:gd name="connsiteX1" fmla="*/ 0 w 6261238"/>
                <a:gd name="connsiteY1" fmla="*/ 671657 h 671657"/>
                <a:gd name="connsiteX2" fmla="*/ 6261238 w 6261238"/>
                <a:gd name="connsiteY2" fmla="*/ 649909 h 671657"/>
                <a:gd name="connsiteX3" fmla="*/ 4595441 w 6261238"/>
                <a:gd name="connsiteY3" fmla="*/ 0 h 671657"/>
                <a:gd name="connsiteX4" fmla="*/ 4232634 w 6261238"/>
                <a:gd name="connsiteY4" fmla="*/ 807 h 671657"/>
                <a:gd name="connsiteX0" fmla="*/ 1286382 w 3314986"/>
                <a:gd name="connsiteY0" fmla="*/ 807 h 649909"/>
                <a:gd name="connsiteX1" fmla="*/ 0 w 3314986"/>
                <a:gd name="connsiteY1" fmla="*/ 407055 h 649909"/>
                <a:gd name="connsiteX2" fmla="*/ 3314986 w 3314986"/>
                <a:gd name="connsiteY2" fmla="*/ 649909 h 649909"/>
                <a:gd name="connsiteX3" fmla="*/ 1649189 w 3314986"/>
                <a:gd name="connsiteY3" fmla="*/ 0 h 649909"/>
                <a:gd name="connsiteX4" fmla="*/ 1286382 w 3314986"/>
                <a:gd name="connsiteY4" fmla="*/ 807 h 649909"/>
                <a:gd name="connsiteX0" fmla="*/ 1286382 w 3087099"/>
                <a:gd name="connsiteY0" fmla="*/ 807 h 410680"/>
                <a:gd name="connsiteX1" fmla="*/ 0 w 3087099"/>
                <a:gd name="connsiteY1" fmla="*/ 407055 h 410680"/>
                <a:gd name="connsiteX2" fmla="*/ 3087099 w 3087099"/>
                <a:gd name="connsiteY2" fmla="*/ 410680 h 410680"/>
                <a:gd name="connsiteX3" fmla="*/ 1649189 w 3087099"/>
                <a:gd name="connsiteY3" fmla="*/ 0 h 410680"/>
                <a:gd name="connsiteX4" fmla="*/ 1286382 w 3087099"/>
                <a:gd name="connsiteY4" fmla="*/ 807 h 410680"/>
                <a:gd name="connsiteX0" fmla="*/ 1286382 w 3709719"/>
                <a:gd name="connsiteY0" fmla="*/ 807 h 407055"/>
                <a:gd name="connsiteX1" fmla="*/ 0 w 3709719"/>
                <a:gd name="connsiteY1" fmla="*/ 407055 h 407055"/>
                <a:gd name="connsiteX2" fmla="*/ 3709719 w 3709719"/>
                <a:gd name="connsiteY2" fmla="*/ 350873 h 407055"/>
                <a:gd name="connsiteX3" fmla="*/ 1649189 w 3709719"/>
                <a:gd name="connsiteY3" fmla="*/ 0 h 407055"/>
                <a:gd name="connsiteX4" fmla="*/ 1286382 w 3709719"/>
                <a:gd name="connsiteY4" fmla="*/ 807 h 407055"/>
                <a:gd name="connsiteX0" fmla="*/ 1616004 w 4039341"/>
                <a:gd name="connsiteY0" fmla="*/ 807 h 354044"/>
                <a:gd name="connsiteX1" fmla="*/ 0 w 4039341"/>
                <a:gd name="connsiteY1" fmla="*/ 354044 h 354044"/>
                <a:gd name="connsiteX2" fmla="*/ 4039341 w 4039341"/>
                <a:gd name="connsiteY2" fmla="*/ 350873 h 354044"/>
                <a:gd name="connsiteX3" fmla="*/ 1978811 w 4039341"/>
                <a:gd name="connsiteY3" fmla="*/ 0 h 354044"/>
                <a:gd name="connsiteX4" fmla="*/ 1616004 w 4039341"/>
                <a:gd name="connsiteY4" fmla="*/ 807 h 3540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39341" h="354044">
                  <a:moveTo>
                    <a:pt x="1616004" y="807"/>
                  </a:moveTo>
                  <a:lnTo>
                    <a:pt x="0" y="354044"/>
                  </a:lnTo>
                  <a:lnTo>
                    <a:pt x="4039341" y="350873"/>
                  </a:lnTo>
                  <a:lnTo>
                    <a:pt x="1978811" y="0"/>
                  </a:lnTo>
                  <a:lnTo>
                    <a:pt x="1616004" y="807"/>
                  </a:lnTo>
                  <a:close/>
                </a:path>
              </a:pathLst>
            </a:custGeom>
            <a:gradFill>
              <a:gsLst>
                <a:gs pos="100000">
                  <a:schemeClr val="bg1"/>
                </a:gs>
                <a:gs pos="41000">
                  <a:schemeClr val="bg1">
                    <a:lumMod val="85000"/>
                  </a:schemeClr>
                </a:gs>
              </a:gsLst>
              <a:lin ang="5400000" scaled="1"/>
            </a:gradFill>
            <a:ln w="12700" cap="flat" cmpd="sng" algn="ctr">
              <a:noFill/>
              <a:prstDash val="solid"/>
              <a:miter lim="800000"/>
            </a:ln>
            <a:effectLst/>
          </p:spPr>
          <p:txBody>
            <a:bodyPr rtlCol="0" anchor="ctr"/>
            <a:lstStyle/>
            <a:p>
              <a:pPr algn="ctr" defTabSz="914400" fontAlgn="ctr"/>
              <a:endParaRPr lang="en-US" altLang="zh-CN" kern="0"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 name="圆角矩形 4"/>
            <p:cNvSpPr/>
            <p:nvPr/>
          </p:nvSpPr>
          <p:spPr bwMode="gray">
            <a:xfrm>
              <a:off x="519302" y="1315901"/>
              <a:ext cx="4225195" cy="360000"/>
            </a:xfrm>
            <a:prstGeom prst="roundRect">
              <a:avLst/>
            </a:prstGeom>
            <a:gradFill>
              <a:gsLst>
                <a:gs pos="0">
                  <a:schemeClr val="bg1"/>
                </a:gs>
                <a:gs pos="100000">
                  <a:schemeClr val="bg1">
                    <a:lumMod val="85000"/>
                  </a:schemeClr>
                </a:gs>
              </a:gsLst>
              <a:lin ang="5400000" scaled="1"/>
            </a:grad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500" dirty="0" smtClean="0">
                  <a:solidFill>
                    <a:schemeClr val="bg1">
                      <a:lumMod val="50000"/>
                    </a:schemeClr>
                  </a:solidFill>
                  <a:latin typeface="Huawei Sans" panose="020C0503030203020204" pitchFamily="34" charset="0"/>
                </a:rPr>
                <a:t>AS-IS: Device-centric network management</a:t>
              </a:r>
              <a:endParaRPr lang="en-US" altLang="zh-CN" sz="15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圆角矩形 5"/>
            <p:cNvSpPr/>
            <p:nvPr/>
          </p:nvSpPr>
          <p:spPr bwMode="gray">
            <a:xfrm>
              <a:off x="5397180" y="1315901"/>
              <a:ext cx="6351908" cy="360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TO-BE: User experience-centric AI-powered intelligent O&amp;M</a:t>
              </a:r>
              <a:endParaRPr lang="en-US" sz="1600" dirty="0">
                <a:solidFill>
                  <a:srgbClr val="30B5C5"/>
                </a:solidFill>
                <a:latin typeface="Huawei Sans" panose="020C0503030203020204" pitchFamily="34" charset="0"/>
              </a:endParaRPr>
            </a:p>
          </p:txBody>
        </p:sp>
        <p:sp>
          <p:nvSpPr>
            <p:cNvPr id="7" name="圆角矩形 6"/>
            <p:cNvSpPr/>
            <p:nvPr/>
          </p:nvSpPr>
          <p:spPr bwMode="gray">
            <a:xfrm>
              <a:off x="5397179" y="1712040"/>
              <a:ext cx="6351909" cy="4266349"/>
            </a:xfrm>
            <a:prstGeom prst="roundRect">
              <a:avLst>
                <a:gd name="adj" fmla="val 973"/>
              </a:avLst>
            </a:prstGeom>
            <a:noFill/>
            <a:ln w="3175" cap="flat" cmpd="sng" algn="ctr">
              <a:solidFill>
                <a:schemeClr val="bg1">
                  <a:lumMod val="75000"/>
                </a:schemeClr>
              </a:solidFill>
              <a:prstDash val="solid"/>
              <a:round/>
              <a:headEnd type="none" w="med" len="med"/>
              <a:tailEnd type="none" w="med" len="med"/>
            </a:ln>
            <a:effectLst/>
          </p:spPr>
          <p:txBody>
            <a:bodyPr vert="horz" wrap="square" lIns="121896" tIns="60949" rIns="121896" bIns="60949" numCol="1" rtlCol="0" anchor="t" anchorCtr="0" compatLnSpc="1">
              <a:prstTxWarp prst="textNoShape">
                <a:avLst/>
              </a:prstTxWarp>
            </a:bodyPr>
            <a:lstStyle/>
            <a:p>
              <a:pPr algn="ctr" defTabSz="1068595" fontAlgn="ctr"/>
              <a:endParaRPr lang="en-US" altLang="zh-CN" sz="3199"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 name="圆角矩形 7"/>
            <p:cNvSpPr/>
            <p:nvPr/>
          </p:nvSpPr>
          <p:spPr bwMode="gray">
            <a:xfrm>
              <a:off x="515410" y="1712038"/>
              <a:ext cx="4228737" cy="4266351"/>
            </a:xfrm>
            <a:prstGeom prst="roundRect">
              <a:avLst>
                <a:gd name="adj" fmla="val 1810"/>
              </a:avLst>
            </a:prstGeom>
            <a:noFill/>
            <a:ln w="3175" cap="flat" cmpd="sng" algn="ctr">
              <a:solidFill>
                <a:schemeClr val="bg1">
                  <a:lumMod val="75000"/>
                </a:schemeClr>
              </a:solidFill>
              <a:prstDash val="solid"/>
              <a:round/>
              <a:headEnd type="none" w="med" len="med"/>
              <a:tailEnd type="none" w="med" len="med"/>
            </a:ln>
            <a:effectLst/>
          </p:spPr>
          <p:txBody>
            <a:bodyPr vert="horz" wrap="square" lIns="121896" tIns="60949" rIns="121896" bIns="60949" numCol="1" rtlCol="0" anchor="t" anchorCtr="0" compatLnSpc="1">
              <a:prstTxWarp prst="textNoShape">
                <a:avLst/>
              </a:prstTxWarp>
            </a:bodyPr>
            <a:lstStyle/>
            <a:p>
              <a:pPr algn="ctr" defTabSz="1068595" fontAlgn="ctr"/>
              <a:endParaRPr lang="en-US" altLang="zh-CN" sz="3199"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 name="文本框 9"/>
            <p:cNvSpPr txBox="1"/>
            <p:nvPr/>
          </p:nvSpPr>
          <p:spPr bwMode="gray">
            <a:xfrm>
              <a:off x="528826" y="4801105"/>
              <a:ext cx="4224846" cy="882293"/>
            </a:xfrm>
            <a:prstGeom prst="rect">
              <a:avLst/>
            </a:prstGeom>
            <a:noFill/>
          </p:spPr>
          <p:txBody>
            <a:bodyPr wrap="square" rtlCol="0">
              <a:spAutoFit/>
            </a:bodyPr>
            <a:lstStyle/>
            <a:p>
              <a:pPr marL="180849" indent="-180849" defTabSz="1218418" fontAlgn="ctr">
                <a:spcAft>
                  <a:spcPts val="200"/>
                </a:spcAft>
                <a:buFont typeface="Arial" panose="020B0604020202020204" pitchFamily="34" charset="0"/>
                <a:buChar char="•"/>
              </a:pPr>
              <a:r>
                <a:rPr lang="en-US" sz="1200" b="1" dirty="0" smtClean="0">
                  <a:solidFill>
                    <a:schemeClr val="bg1">
                      <a:lumMod val="50000"/>
                    </a:schemeClr>
                  </a:solidFill>
                  <a:latin typeface="Huawei Sans" panose="020C0503030203020204" pitchFamily="34" charset="0"/>
                </a:rPr>
                <a:t>Device-centric management</a:t>
              </a:r>
              <a:r>
                <a:rPr lang="en-US" sz="1200" dirty="0" smtClean="0">
                  <a:solidFill>
                    <a:schemeClr val="bg1">
                      <a:lumMod val="50000"/>
                    </a:schemeClr>
                  </a:solidFill>
                  <a:latin typeface="Huawei Sans" panose="020C0503030203020204" pitchFamily="34" charset="0"/>
                </a:rPr>
                <a:t>: User experience cannot be perceived.</a:t>
              </a:r>
            </a:p>
            <a:p>
              <a:pPr marL="180849" indent="-180849" defTabSz="1218418" fontAlgn="ctr">
                <a:spcAft>
                  <a:spcPts val="200"/>
                </a:spcAft>
                <a:buFont typeface="Arial" panose="020B0604020202020204" pitchFamily="34" charset="0"/>
                <a:buChar char="•"/>
              </a:pPr>
              <a:r>
                <a:rPr lang="en-US" sz="1200" b="1" dirty="0" smtClean="0">
                  <a:solidFill>
                    <a:schemeClr val="bg1">
                      <a:lumMod val="50000"/>
                    </a:schemeClr>
                  </a:solidFill>
                  <a:latin typeface="Huawei Sans" panose="020C0503030203020204" pitchFamily="34" charset="0"/>
                </a:rPr>
                <a:t>Passive response</a:t>
              </a:r>
              <a:r>
                <a:rPr lang="en-US" sz="1200" dirty="0" smtClean="0">
                  <a:solidFill>
                    <a:schemeClr val="bg1">
                      <a:lumMod val="50000"/>
                    </a:schemeClr>
                  </a:solidFill>
                  <a:latin typeface="Huawei Sans" panose="020C0503030203020204" pitchFamily="34" charset="0"/>
                </a:rPr>
                <a:t>: Potential faults cannot be identified.</a:t>
              </a:r>
            </a:p>
            <a:p>
              <a:pPr marL="180849" indent="-180849" defTabSz="1218418" fontAlgn="ctr">
                <a:spcAft>
                  <a:spcPts val="200"/>
                </a:spcAft>
                <a:buFont typeface="Arial" panose="020B0604020202020204" pitchFamily="34" charset="0"/>
                <a:buChar char="•"/>
              </a:pPr>
              <a:r>
                <a:rPr lang="en-US" sz="1200" dirty="0" smtClean="0">
                  <a:solidFill>
                    <a:schemeClr val="bg1">
                      <a:lumMod val="50000"/>
                    </a:schemeClr>
                  </a:solidFill>
                  <a:latin typeface="Huawei Sans" panose="020C0503030203020204" pitchFamily="34" charset="0"/>
                </a:rPr>
                <a:t>Professional engineers </a:t>
              </a:r>
              <a:r>
                <a:rPr lang="en-US" sz="1200" b="1" dirty="0" smtClean="0">
                  <a:solidFill>
                    <a:schemeClr val="bg1">
                      <a:lumMod val="50000"/>
                    </a:schemeClr>
                  </a:solidFill>
                  <a:latin typeface="Huawei Sans" panose="020C0503030203020204" pitchFamily="34" charset="0"/>
                </a:rPr>
                <a:t>locate faults on site</a:t>
              </a:r>
              <a:r>
                <a:rPr lang="en-US" sz="1200" dirty="0" smtClean="0">
                  <a:solidFill>
                    <a:schemeClr val="bg1">
                      <a:lumMod val="50000"/>
                    </a:schemeClr>
                  </a:solidFill>
                  <a:latin typeface="Huawei Sans" panose="020C0503030203020204" pitchFamily="34" charset="0"/>
                </a:rPr>
                <a:t>.</a:t>
              </a:r>
              <a:endParaRPr lang="en-US" sz="1200" dirty="0">
                <a:solidFill>
                  <a:schemeClr val="bg1">
                    <a:lumMod val="50000"/>
                  </a:schemeClr>
                </a:solidFill>
                <a:latin typeface="Huawei Sans" panose="020C0503030203020204" pitchFamily="34" charset="0"/>
              </a:endParaRPr>
            </a:p>
          </p:txBody>
        </p:sp>
        <p:sp>
          <p:nvSpPr>
            <p:cNvPr id="11" name="矩形 10"/>
            <p:cNvSpPr/>
            <p:nvPr/>
          </p:nvSpPr>
          <p:spPr bwMode="gray">
            <a:xfrm>
              <a:off x="722653" y="3642331"/>
              <a:ext cx="3059618" cy="472131"/>
            </a:xfrm>
            <a:prstGeom prst="rect">
              <a:avLst/>
            </a:prstGeom>
            <a:noFill/>
            <a:ln w="12700">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418" fontAlgn="ctr"/>
              <a:endParaRPr lang="en-US" altLang="zh-CN" sz="3199"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 name="文本框 11"/>
            <p:cNvSpPr txBox="1"/>
            <p:nvPr/>
          </p:nvSpPr>
          <p:spPr bwMode="gray">
            <a:xfrm>
              <a:off x="392552" y="2836453"/>
              <a:ext cx="1910202" cy="1015214"/>
            </a:xfrm>
            <a:prstGeom prst="rect">
              <a:avLst/>
            </a:prstGeom>
            <a:noFill/>
          </p:spPr>
          <p:txBody>
            <a:bodyPr wrap="square" rtlCol="0">
              <a:spAutoFit/>
            </a:bodyPr>
            <a:lstStyle/>
            <a:p>
              <a:pPr algn="r" defTabSz="1218418" fontAlgn="ctr"/>
              <a:r>
                <a:rPr lang="en-US" sz="1998" b="1" dirty="0" smtClean="0">
                  <a:latin typeface="Huawei Sans" panose="020C0503030203020204" pitchFamily="34" charset="0"/>
                </a:rPr>
                <a:t>SNMP</a:t>
              </a:r>
            </a:p>
            <a:p>
              <a:pPr algn="r" defTabSz="1218418" fontAlgn="ctr"/>
              <a:r>
                <a:rPr lang="en-US" sz="1200" dirty="0" smtClean="0">
                  <a:solidFill>
                    <a:schemeClr val="bg1">
                      <a:lumMod val="50000"/>
                    </a:schemeClr>
                  </a:solidFill>
                  <a:latin typeface="Huawei Sans" panose="020C0503030203020204" pitchFamily="34" charset="0"/>
                </a:rPr>
                <a:t>Network data collection within minutes</a:t>
              </a:r>
            </a:p>
            <a:p>
              <a:pPr algn="r" defTabSz="1218418" fontAlgn="ctr"/>
              <a:endParaRPr lang="en-US" altLang="zh-CN" sz="1599"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13" name="直接箭头连接符 12"/>
            <p:cNvCxnSpPr/>
            <p:nvPr/>
          </p:nvCxnSpPr>
          <p:spPr bwMode="gray">
            <a:xfrm>
              <a:off x="2263284" y="2729387"/>
              <a:ext cx="0" cy="798527"/>
            </a:xfrm>
            <a:prstGeom prst="straightConnector1">
              <a:avLst/>
            </a:prstGeom>
            <a:noFill/>
            <a:ln w="28575" algn="ctr">
              <a:solidFill>
                <a:schemeClr val="bg1">
                  <a:lumMod val="50000"/>
                </a:schemeClr>
              </a:solidFill>
              <a:round/>
              <a:headEnd type="triangle" w="med" len="med"/>
              <a:tailEnd type="none" w="med" len="med"/>
            </a:ln>
          </p:spPr>
        </p:cxnSp>
        <p:sp>
          <p:nvSpPr>
            <p:cNvPr id="14" name="矩形 13"/>
            <p:cNvSpPr/>
            <p:nvPr/>
          </p:nvSpPr>
          <p:spPr bwMode="gray">
            <a:xfrm>
              <a:off x="2853966" y="1765772"/>
              <a:ext cx="1805879" cy="1677470"/>
            </a:xfrm>
            <a:prstGeom prst="rect">
              <a:avLst/>
            </a:prstGeom>
            <a:solidFill>
              <a:schemeClr val="bg1"/>
            </a:solidFill>
            <a:ln w="9525" cap="flat" cmpd="sng" algn="ctr">
              <a:solidFill>
                <a:schemeClr val="bg1">
                  <a:lumMod val="75000"/>
                </a:schemeClr>
              </a:solidFill>
              <a:prstDash val="solid"/>
              <a:miter lim="800000"/>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marL="176213" indent="-176213" fontAlgn="ctr">
                <a:lnSpc>
                  <a:spcPts val="1800"/>
                </a:lnSpc>
                <a:buFont typeface="Arial" panose="020B0604020202020204" pitchFamily="34" charset="0"/>
                <a:buChar char="•"/>
              </a:pPr>
              <a:r>
                <a:rPr lang="en-US" sz="1200" dirty="0" smtClean="0">
                  <a:solidFill>
                    <a:schemeClr val="bg1">
                      <a:lumMod val="50000"/>
                    </a:schemeClr>
                  </a:solidFill>
                  <a:latin typeface="Huawei Sans" panose="020C0503030203020204" pitchFamily="34" charset="0"/>
                </a:rPr>
                <a:t>Topology management</a:t>
              </a:r>
            </a:p>
            <a:p>
              <a:pPr marL="176213" indent="-176213" fontAlgn="ctr">
                <a:lnSpc>
                  <a:spcPts val="1800"/>
                </a:lnSpc>
                <a:buFont typeface="Arial" panose="020B0604020202020204" pitchFamily="34" charset="0"/>
                <a:buChar char="•"/>
              </a:pPr>
              <a:r>
                <a:rPr lang="en-US" sz="1200" dirty="0" smtClean="0">
                  <a:solidFill>
                    <a:schemeClr val="bg1">
                      <a:lumMod val="50000"/>
                    </a:schemeClr>
                  </a:solidFill>
                  <a:latin typeface="Huawei Sans" panose="020C0503030203020204" pitchFamily="34" charset="0"/>
                </a:rPr>
                <a:t>Performance management</a:t>
              </a:r>
            </a:p>
            <a:p>
              <a:pPr marL="176213" indent="-176213" fontAlgn="ctr">
                <a:lnSpc>
                  <a:spcPts val="1800"/>
                </a:lnSpc>
                <a:buFont typeface="Arial" panose="020B0604020202020204" pitchFamily="34" charset="0"/>
                <a:buChar char="•"/>
              </a:pPr>
              <a:r>
                <a:rPr lang="en-US" sz="1200" dirty="0" smtClean="0">
                  <a:solidFill>
                    <a:schemeClr val="bg1">
                      <a:lumMod val="50000"/>
                    </a:schemeClr>
                  </a:solidFill>
                  <a:latin typeface="Huawei Sans" panose="020C0503030203020204" pitchFamily="34" charset="0"/>
                </a:rPr>
                <a:t>Alarm management</a:t>
              </a:r>
            </a:p>
            <a:p>
              <a:pPr marL="176213" indent="-176213" fontAlgn="ctr">
                <a:lnSpc>
                  <a:spcPts val="1800"/>
                </a:lnSpc>
                <a:buFont typeface="Arial" panose="020B0604020202020204" pitchFamily="34" charset="0"/>
                <a:buChar char="•"/>
              </a:pPr>
              <a:r>
                <a:rPr lang="en-US" sz="1200" dirty="0" smtClean="0">
                  <a:solidFill>
                    <a:schemeClr val="bg1">
                      <a:lumMod val="50000"/>
                    </a:schemeClr>
                  </a:solidFill>
                  <a:latin typeface="Huawei Sans" panose="020C0503030203020204" pitchFamily="34" charset="0"/>
                </a:rPr>
                <a:t>Configuration management</a:t>
              </a:r>
              <a:endParaRPr lang="en-US" sz="1200" dirty="0">
                <a:solidFill>
                  <a:schemeClr val="bg1">
                    <a:lumMod val="50000"/>
                  </a:schemeClr>
                </a:solidFill>
                <a:latin typeface="Huawei Sans" panose="020C0503030203020204" pitchFamily="34" charset="0"/>
              </a:endParaRPr>
            </a:p>
          </p:txBody>
        </p:sp>
        <p:sp>
          <p:nvSpPr>
            <p:cNvPr id="15" name="矩形 14"/>
            <p:cNvSpPr/>
            <p:nvPr/>
          </p:nvSpPr>
          <p:spPr bwMode="gray">
            <a:xfrm>
              <a:off x="5397180" y="4121495"/>
              <a:ext cx="6169008" cy="1856919"/>
            </a:xfrm>
            <a:prstGeom prst="rect">
              <a:avLst/>
            </a:prstGeom>
            <a:noFill/>
          </p:spPr>
          <p:txBody>
            <a:bodyPr wrap="square" rtlCol="0">
              <a:spAutoFit/>
            </a:bodyPr>
            <a:lstStyle/>
            <a:p>
              <a:pPr marL="180849" indent="-180849" defTabSz="1218418" fontAlgn="ctr">
                <a:spcAft>
                  <a:spcPts val="200"/>
                </a:spcAft>
                <a:buFont typeface="Arial" panose="020B0604020202020204" pitchFamily="34" charset="0"/>
                <a:buChar char="•"/>
              </a:pPr>
              <a:r>
                <a:rPr lang="en-US" sz="1200" b="1" dirty="0" smtClean="0">
                  <a:solidFill>
                    <a:srgbClr val="C7000B"/>
                  </a:solidFill>
                  <a:latin typeface="Huawei Sans" panose="020C0503030203020204" pitchFamily="34" charset="0"/>
                </a:rPr>
                <a:t>Experience visibility: </a:t>
              </a:r>
              <a:r>
                <a:rPr lang="en-US" sz="1200" dirty="0" smtClean="0">
                  <a:latin typeface="Huawei Sans" panose="020C0503030203020204" pitchFamily="34" charset="0"/>
                </a:rPr>
                <a:t>Telemetry-based second-level data collection, enabling visible experience for each client, in each application, and at each moment.</a:t>
              </a:r>
              <a:endParaRPr lang="en-US" altLang="zh-CN" sz="1200" dirty="0" smtClean="0">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180849" indent="-180849" defTabSz="1218418" fontAlgn="ctr">
                <a:spcAft>
                  <a:spcPts val="200"/>
                </a:spcAft>
                <a:buFont typeface="Arial" panose="020B0604020202020204" pitchFamily="34" charset="0"/>
                <a:buChar char="•"/>
              </a:pPr>
              <a:r>
                <a:rPr lang="en-US" sz="1200" b="1" dirty="0" smtClean="0">
                  <a:solidFill>
                    <a:srgbClr val="C7000B"/>
                  </a:solidFill>
                  <a:latin typeface="Huawei Sans" panose="020C0503030203020204" pitchFamily="34" charset="0"/>
                </a:rPr>
                <a:t>Identification of potential faults and location of root causes within minutes:</a:t>
              </a:r>
              <a:endParaRPr lang="en-US" altLang="zh-CN" sz="1200" b="1" dirty="0" smtClean="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361950" lvl="1" indent="-180975" defTabSz="1218418" fontAlgn="ctr">
                <a:spcAft>
                  <a:spcPts val="200"/>
                </a:spcAft>
                <a:buFont typeface="Huawei Sans" panose="020C0503030203020204" pitchFamily="34" charset="0"/>
                <a:buChar char="▫"/>
              </a:pPr>
              <a:r>
                <a:rPr lang="en-US" sz="1200" dirty="0" smtClean="0">
                  <a:latin typeface="Huawei Sans" panose="020C0503030203020204" pitchFamily="34" charset="0"/>
                </a:rPr>
                <a:t>Identification of potential faults based on dynamic baselines and big data correlation analysis.</a:t>
              </a:r>
              <a:endParaRPr lang="en-US" altLang="zh-CN" sz="1200" dirty="0" smtClean="0">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361950" lvl="1" indent="-180975" defTabSz="1218418" fontAlgn="ctr">
                <a:spcAft>
                  <a:spcPts val="200"/>
                </a:spcAft>
                <a:buFont typeface="Huawei Sans" panose="020C0503030203020204" pitchFamily="34" charset="0"/>
                <a:buChar char="▫"/>
              </a:pPr>
              <a:r>
                <a:rPr lang="en-US" sz="1200" dirty="0" smtClean="0">
                  <a:latin typeface="Huawei Sans" panose="020C0503030203020204" pitchFamily="34" charset="0"/>
                </a:rPr>
                <a:t>KPI correlation analysis and protocol trace, helping accurately locate root causes of faults.</a:t>
              </a:r>
              <a:endParaRPr lang="en-US" altLang="zh-CN" sz="1200" dirty="0" smtClean="0">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180849" indent="-180849" defTabSz="1218418" fontAlgn="ctr">
                <a:spcAft>
                  <a:spcPts val="200"/>
                </a:spcAft>
                <a:buFont typeface="Arial" panose="020B0604020202020204" pitchFamily="34" charset="0"/>
                <a:buChar char="•"/>
              </a:pPr>
              <a:r>
                <a:rPr lang="en-US" sz="1200" b="1" dirty="0" smtClean="0">
                  <a:solidFill>
                    <a:srgbClr val="C7000B"/>
                  </a:solidFill>
                  <a:latin typeface="Huawei Sans" panose="020C0503030203020204" pitchFamily="34" charset="0"/>
                </a:rPr>
                <a:t>Predictive network optimization: </a:t>
              </a:r>
              <a:r>
                <a:rPr lang="en-US" sz="1200" dirty="0" smtClean="0">
                  <a:latin typeface="Huawei Sans" panose="020C0503030203020204" pitchFamily="34" charset="0"/>
                </a:rPr>
                <a:t>intelligently analyzes load trends of APs through AI algorithms, implementing predictive optimization of wireless networks.</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7" name="矩形 16"/>
            <p:cNvSpPr/>
            <p:nvPr/>
          </p:nvSpPr>
          <p:spPr bwMode="gray">
            <a:xfrm>
              <a:off x="595954" y="2297456"/>
              <a:ext cx="1524776" cy="307648"/>
            </a:xfrm>
            <a:prstGeom prst="rect">
              <a:avLst/>
            </a:prstGeom>
            <a:noFill/>
          </p:spPr>
          <p:txBody>
            <a:bodyPr wrap="none" rtlCol="0">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defTabSz="1217982" fontAlgn="ctr">
                <a:spcAft>
                  <a:spcPts val="0"/>
                </a:spcAft>
              </a:pPr>
              <a:r>
                <a:rPr lang="en-US" sz="1399" dirty="0" smtClean="0">
                  <a:solidFill>
                    <a:schemeClr val="bg1">
                      <a:lumMod val="50000"/>
                    </a:schemeClr>
                  </a:solidFill>
                  <a:latin typeface="Huawei Sans" panose="020C0503030203020204" pitchFamily="34" charset="0"/>
                </a:rPr>
                <a:t>Traditional NMS</a:t>
              </a:r>
              <a:endParaRPr lang="en-US" altLang="zh-CN" sz="1399"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19"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245045" y="3753699"/>
              <a:ext cx="304815" cy="249395"/>
            </a:xfrm>
            <a:prstGeom prst="rect">
              <a:avLst/>
            </a:prstGeom>
          </p:spPr>
        </p:pic>
        <p:pic>
          <p:nvPicPr>
            <p:cNvPr id="20" name="Picture 2" descr="G:\做的项目\公共\扁平图标切换\更新2015_01_21\oss扁平图标库2015_01_21更新-04.png"/>
            <p:cNvPicPr>
              <a:picLocks noChangeAspect="1" noChangeArrowheads="1"/>
            </p:cNvPicPr>
            <p:nvPr/>
          </p:nvPicPr>
          <p:blipFill>
            <a:blip r:embed="rId4" cstate="print"/>
            <a:stretch>
              <a:fillRect/>
            </a:stretch>
          </p:blipFill>
          <p:spPr bwMode="gray">
            <a:xfrm>
              <a:off x="2100055" y="3753699"/>
              <a:ext cx="304815" cy="249395"/>
            </a:xfrm>
            <a:prstGeom prst="rect">
              <a:avLst/>
            </a:prstGeom>
            <a:noFill/>
          </p:spPr>
        </p:pic>
        <p:pic>
          <p:nvPicPr>
            <p:cNvPr id="21" name="图片 76" descr="接入交换机.png"/>
            <p:cNvPicPr>
              <a:picLocks noChangeAspect="1"/>
            </p:cNvPicPr>
            <p:nvPr/>
          </p:nvPicPr>
          <p:blipFill>
            <a:blip r:embed="rId5" cstate="print"/>
            <a:stretch>
              <a:fillRect/>
            </a:stretch>
          </p:blipFill>
          <p:spPr bwMode="gray">
            <a:xfrm>
              <a:off x="2672550" y="3753699"/>
              <a:ext cx="304815" cy="249395"/>
            </a:xfrm>
            <a:prstGeom prst="rect">
              <a:avLst/>
            </a:prstGeom>
          </p:spPr>
        </p:pic>
        <p:pic>
          <p:nvPicPr>
            <p:cNvPr id="22" name="图片 105" descr="AP.png"/>
            <p:cNvPicPr>
              <a:picLocks noChangeAspect="1"/>
            </p:cNvPicPr>
            <p:nvPr/>
          </p:nvPicPr>
          <p:blipFill>
            <a:blip r:embed="rId6" cstate="print"/>
            <a:stretch>
              <a:fillRect/>
            </a:stretch>
          </p:blipFill>
          <p:spPr bwMode="gray">
            <a:xfrm>
              <a:off x="955065" y="3753699"/>
              <a:ext cx="304815" cy="249395"/>
            </a:xfrm>
            <a:prstGeom prst="rect">
              <a:avLst/>
            </a:prstGeom>
          </p:spPr>
        </p:pic>
        <p:pic>
          <p:nvPicPr>
            <p:cNvPr id="23" name="图片 102" descr="AC-蓝.png"/>
            <p:cNvPicPr>
              <a:picLocks noChangeAspect="1"/>
            </p:cNvPicPr>
            <p:nvPr/>
          </p:nvPicPr>
          <p:blipFill>
            <a:blip r:embed="rId7" cstate="print"/>
            <a:stretch>
              <a:fillRect/>
            </a:stretch>
          </p:blipFill>
          <p:spPr bwMode="gray">
            <a:xfrm>
              <a:off x="1527560" y="3753699"/>
              <a:ext cx="304815" cy="249395"/>
            </a:xfrm>
            <a:prstGeom prst="rect">
              <a:avLst/>
            </a:prstGeom>
          </p:spPr>
        </p:pic>
        <p:sp>
          <p:nvSpPr>
            <p:cNvPr id="24" name="文本框 23"/>
            <p:cNvSpPr txBox="1"/>
            <p:nvPr/>
          </p:nvSpPr>
          <p:spPr bwMode="gray">
            <a:xfrm>
              <a:off x="6371635" y="2836423"/>
              <a:ext cx="1874911" cy="1015214"/>
            </a:xfrm>
            <a:prstGeom prst="rect">
              <a:avLst/>
            </a:prstGeom>
            <a:noFill/>
          </p:spPr>
          <p:txBody>
            <a:bodyPr wrap="square" rtlCol="0">
              <a:spAutoFit/>
            </a:bodyPr>
            <a:lstStyle/>
            <a:p>
              <a:pPr algn="r" defTabSz="1218418" fontAlgn="ctr"/>
              <a:r>
                <a:rPr lang="en-US" sz="1998" b="1" dirty="0" smtClean="0">
                  <a:solidFill>
                    <a:srgbClr val="C7000B"/>
                  </a:solidFill>
                  <a:latin typeface="Huawei Sans" panose="020C0503030203020204" pitchFamily="34" charset="0"/>
                </a:rPr>
                <a:t>Telemetry</a:t>
              </a:r>
            </a:p>
            <a:p>
              <a:pPr algn="r" defTabSz="1218418" fontAlgn="ctr"/>
              <a:r>
                <a:rPr lang="en-US" sz="1200" dirty="0" smtClean="0">
                  <a:latin typeface="Huawei Sans" panose="020C0503030203020204" pitchFamily="34" charset="0"/>
                </a:rPr>
                <a:t>Network data collection within seconds</a:t>
              </a:r>
            </a:p>
            <a:p>
              <a:pPr algn="r" defTabSz="1218418" fontAlgn="ctr"/>
              <a:endParaRPr lang="en-US" altLang="zh-CN" sz="1599"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25" name="直接箭头连接符 24"/>
            <p:cNvCxnSpPr/>
            <p:nvPr/>
          </p:nvCxnSpPr>
          <p:spPr bwMode="gray">
            <a:xfrm>
              <a:off x="8239485" y="2729387"/>
              <a:ext cx="0" cy="798527"/>
            </a:xfrm>
            <a:prstGeom prst="straightConnector1">
              <a:avLst/>
            </a:prstGeom>
            <a:noFill/>
            <a:ln w="28575" algn="ctr">
              <a:solidFill>
                <a:srgbClr val="C7000B"/>
              </a:solidFill>
              <a:round/>
              <a:headEnd type="triangle" w="med" len="med"/>
              <a:tailEnd type="none" w="med" len="med"/>
            </a:ln>
          </p:spPr>
        </p:cxnSp>
        <p:sp>
          <p:nvSpPr>
            <p:cNvPr id="26" name="矩形 25"/>
            <p:cNvSpPr/>
            <p:nvPr/>
          </p:nvSpPr>
          <p:spPr bwMode="gray">
            <a:xfrm>
              <a:off x="9446431" y="1765772"/>
              <a:ext cx="1988099" cy="1876956"/>
            </a:xfrm>
            <a:prstGeom prst="rect">
              <a:avLst/>
            </a:prstGeom>
            <a:solidFill>
              <a:schemeClr val="bg1"/>
            </a:solidFill>
            <a:ln w="9525" cap="flat" cmpd="sng" algn="ctr">
              <a:solidFill>
                <a:srgbClr val="94DAE2"/>
              </a:solidFill>
              <a:prstDash val="solid"/>
              <a:miter lim="800000"/>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marL="176213" indent="-176213" fontAlgn="ctr">
                <a:lnSpc>
                  <a:spcPts val="1800"/>
                </a:lnSpc>
                <a:buFont typeface="Arial" panose="020B0604020202020204" pitchFamily="34" charset="0"/>
                <a:buChar char="•"/>
              </a:pPr>
              <a:r>
                <a:rPr lang="en-US" sz="1200" dirty="0" smtClean="0">
                  <a:solidFill>
                    <a:srgbClr val="1D1D1A"/>
                  </a:solidFill>
                  <a:latin typeface="Huawei Sans" panose="020C0503030203020204" pitchFamily="34" charset="0"/>
                </a:rPr>
                <a:t>Visualized experience management</a:t>
              </a:r>
            </a:p>
            <a:p>
              <a:pPr marL="176213" indent="-176213" fontAlgn="ctr">
                <a:lnSpc>
                  <a:spcPts val="1800"/>
                </a:lnSpc>
                <a:buFont typeface="Arial" panose="020B0604020202020204" pitchFamily="34" charset="0"/>
                <a:buChar char="•"/>
              </a:pPr>
              <a:r>
                <a:rPr lang="en-US" sz="1200" dirty="0" smtClean="0">
                  <a:solidFill>
                    <a:srgbClr val="1D1D1A"/>
                  </a:solidFill>
                  <a:latin typeface="Huawei Sans" panose="020C0503030203020204" pitchFamily="34" charset="0"/>
                </a:rPr>
                <a:t>User journey playback</a:t>
              </a:r>
              <a:endParaRPr lang="en-US" altLang="zh-CN" sz="1200" kern="0" dirty="0" smtClean="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176213" indent="-176213" fontAlgn="ctr">
                <a:lnSpc>
                  <a:spcPts val="1800"/>
                </a:lnSpc>
                <a:buFont typeface="Arial" panose="020B0604020202020204" pitchFamily="34" charset="0"/>
                <a:buChar char="•"/>
              </a:pPr>
              <a:r>
                <a:rPr lang="en-US" sz="1200" dirty="0" smtClean="0">
                  <a:solidFill>
                    <a:srgbClr val="1D1D1A"/>
                  </a:solidFill>
                  <a:latin typeface="Huawei Sans" panose="020C0503030203020204" pitchFamily="34" charset="0"/>
                </a:rPr>
                <a:t>Identification of potential faults</a:t>
              </a:r>
            </a:p>
            <a:p>
              <a:pPr marL="176213" indent="-176213" fontAlgn="ctr">
                <a:lnSpc>
                  <a:spcPts val="1800"/>
                </a:lnSpc>
                <a:buFont typeface="Arial" panose="020B0604020202020204" pitchFamily="34" charset="0"/>
                <a:buChar char="•"/>
              </a:pPr>
              <a:r>
                <a:rPr lang="en-US" sz="1200" dirty="0" smtClean="0">
                  <a:solidFill>
                    <a:srgbClr val="1D1D1A"/>
                  </a:solidFill>
                  <a:latin typeface="Huawei Sans" panose="020C0503030203020204" pitchFamily="34" charset="0"/>
                </a:rPr>
                <a:t>Location of root causes</a:t>
              </a:r>
            </a:p>
            <a:p>
              <a:pPr marL="176213" indent="-176213" fontAlgn="ctr">
                <a:lnSpc>
                  <a:spcPts val="1800"/>
                </a:lnSpc>
                <a:buFont typeface="Arial" panose="020B0604020202020204" pitchFamily="34" charset="0"/>
                <a:buChar char="•"/>
              </a:pPr>
              <a:r>
                <a:rPr lang="en-US" sz="1200" dirty="0" smtClean="0">
                  <a:solidFill>
                    <a:srgbClr val="1D1D1A"/>
                  </a:solidFill>
                  <a:latin typeface="Huawei Sans" panose="020C0503030203020204" pitchFamily="34" charset="0"/>
                </a:rPr>
                <a:t>Predictive network optimization</a:t>
              </a:r>
              <a:endParaRPr lang="en-US" sz="1200" dirty="0">
                <a:solidFill>
                  <a:srgbClr val="1D1D1A"/>
                </a:solidFill>
                <a:latin typeface="Huawei Sans" panose="020C0503030203020204" pitchFamily="34" charset="0"/>
              </a:endParaRPr>
            </a:p>
          </p:txBody>
        </p:sp>
        <p:pic>
          <p:nvPicPr>
            <p:cNvPr id="27" name="图片 2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7252298" y="2112095"/>
              <a:ext cx="1574850" cy="524950"/>
            </a:xfrm>
            <a:prstGeom prst="rect">
              <a:avLst/>
            </a:prstGeom>
          </p:spPr>
        </p:pic>
        <p:sp>
          <p:nvSpPr>
            <p:cNvPr id="28" name="矩形 27"/>
            <p:cNvSpPr/>
            <p:nvPr/>
          </p:nvSpPr>
          <p:spPr bwMode="gray">
            <a:xfrm>
              <a:off x="6590944" y="3700082"/>
              <a:ext cx="3059618" cy="423910"/>
            </a:xfrm>
            <a:prstGeom prst="rect">
              <a:avLst/>
            </a:prstGeom>
            <a:noFill/>
            <a:ln w="12700">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418" fontAlgn="ctr"/>
              <a:endParaRPr lang="en-US" altLang="zh-CN" sz="3199"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3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113336" y="3801824"/>
              <a:ext cx="304815" cy="249395"/>
            </a:xfrm>
            <a:prstGeom prst="rect">
              <a:avLst/>
            </a:prstGeom>
          </p:spPr>
        </p:pic>
        <p:pic>
          <p:nvPicPr>
            <p:cNvPr id="31" name="Picture 2" descr="G:\做的项目\公共\扁平图标切换\更新2015_01_21\oss扁平图标库2015_01_21更新-04.png"/>
            <p:cNvPicPr>
              <a:picLocks noChangeAspect="1" noChangeArrowheads="1"/>
            </p:cNvPicPr>
            <p:nvPr/>
          </p:nvPicPr>
          <p:blipFill>
            <a:blip r:embed="rId4" cstate="print"/>
            <a:stretch>
              <a:fillRect/>
            </a:stretch>
          </p:blipFill>
          <p:spPr bwMode="gray">
            <a:xfrm>
              <a:off x="7968346" y="3801824"/>
              <a:ext cx="304815" cy="249395"/>
            </a:xfrm>
            <a:prstGeom prst="rect">
              <a:avLst/>
            </a:prstGeom>
            <a:noFill/>
          </p:spPr>
        </p:pic>
        <p:pic>
          <p:nvPicPr>
            <p:cNvPr id="32" name="图片 76" descr="接入交换机.png"/>
            <p:cNvPicPr>
              <a:picLocks noChangeAspect="1"/>
            </p:cNvPicPr>
            <p:nvPr/>
          </p:nvPicPr>
          <p:blipFill>
            <a:blip r:embed="rId5" cstate="print"/>
            <a:stretch>
              <a:fillRect/>
            </a:stretch>
          </p:blipFill>
          <p:spPr bwMode="gray">
            <a:xfrm>
              <a:off x="8540841" y="3801824"/>
              <a:ext cx="304815" cy="249395"/>
            </a:xfrm>
            <a:prstGeom prst="rect">
              <a:avLst/>
            </a:prstGeom>
          </p:spPr>
        </p:pic>
        <p:pic>
          <p:nvPicPr>
            <p:cNvPr id="33" name="图片 105" descr="AP.png"/>
            <p:cNvPicPr>
              <a:picLocks noChangeAspect="1"/>
            </p:cNvPicPr>
            <p:nvPr/>
          </p:nvPicPr>
          <p:blipFill>
            <a:blip r:embed="rId6" cstate="print"/>
            <a:stretch>
              <a:fillRect/>
            </a:stretch>
          </p:blipFill>
          <p:spPr bwMode="gray">
            <a:xfrm>
              <a:off x="6823356" y="3801824"/>
              <a:ext cx="304815" cy="249395"/>
            </a:xfrm>
            <a:prstGeom prst="rect">
              <a:avLst/>
            </a:prstGeom>
          </p:spPr>
        </p:pic>
        <p:pic>
          <p:nvPicPr>
            <p:cNvPr id="34" name="图片 102" descr="AC-蓝.png"/>
            <p:cNvPicPr>
              <a:picLocks noChangeAspect="1"/>
            </p:cNvPicPr>
            <p:nvPr/>
          </p:nvPicPr>
          <p:blipFill>
            <a:blip r:embed="rId7" cstate="print"/>
            <a:stretch>
              <a:fillRect/>
            </a:stretch>
          </p:blipFill>
          <p:spPr bwMode="gray">
            <a:xfrm>
              <a:off x="7395851" y="3801824"/>
              <a:ext cx="304815" cy="249395"/>
            </a:xfrm>
            <a:prstGeom prst="rect">
              <a:avLst/>
            </a:prstGeom>
          </p:spPr>
        </p:pic>
        <p:pic>
          <p:nvPicPr>
            <p:cNvPr id="35" name="图片 72" descr="交换机.png"/>
            <p:cNvPicPr>
              <a:picLocks noChangeAspect="1"/>
            </p:cNvPicPr>
            <p:nvPr/>
          </p:nvPicPr>
          <p:blipFill>
            <a:blip r:embed="rId9" cstate="print"/>
            <a:stretch>
              <a:fillRect/>
            </a:stretch>
          </p:blipFill>
          <p:spPr bwMode="gray">
            <a:xfrm>
              <a:off x="2078338" y="2305102"/>
              <a:ext cx="404368" cy="331943"/>
            </a:xfrm>
            <a:prstGeom prst="rect">
              <a:avLst/>
            </a:prstGeom>
          </p:spPr>
        </p:pic>
        <p:sp>
          <p:nvSpPr>
            <p:cNvPr id="36" name="任意多边形 35"/>
            <p:cNvSpPr/>
            <p:nvPr/>
          </p:nvSpPr>
          <p:spPr bwMode="gray">
            <a:xfrm rot="5400000" flipV="1">
              <a:off x="8180820" y="2360174"/>
              <a:ext cx="1839442" cy="650640"/>
            </a:xfrm>
            <a:custGeom>
              <a:avLst/>
              <a:gdLst>
                <a:gd name="connsiteX0" fmla="*/ 406400 w 1219200"/>
                <a:gd name="connsiteY0" fmla="*/ 42333 h 618066"/>
                <a:gd name="connsiteX1" fmla="*/ 0 w 1219200"/>
                <a:gd name="connsiteY1" fmla="*/ 618066 h 618066"/>
                <a:gd name="connsiteX2" fmla="*/ 1219200 w 1219200"/>
                <a:gd name="connsiteY2" fmla="*/ 618066 h 618066"/>
                <a:gd name="connsiteX3" fmla="*/ 812800 w 1219200"/>
                <a:gd name="connsiteY3" fmla="*/ 0 h 618066"/>
                <a:gd name="connsiteX0" fmla="*/ 425450 w 1219200"/>
                <a:gd name="connsiteY0" fmla="*/ 1566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42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0 h 617643"/>
                <a:gd name="connsiteX1" fmla="*/ 0 w 1219200"/>
                <a:gd name="connsiteY1" fmla="*/ 617643 h 617643"/>
                <a:gd name="connsiteX2" fmla="*/ 1219200 w 1219200"/>
                <a:gd name="connsiteY2" fmla="*/ 617643 h 617643"/>
                <a:gd name="connsiteX0" fmla="*/ 534670 w 1219200"/>
                <a:gd name="connsiteY0" fmla="*/ 0 h 643043"/>
                <a:gd name="connsiteX1" fmla="*/ 0 w 1219200"/>
                <a:gd name="connsiteY1" fmla="*/ 643043 h 643043"/>
                <a:gd name="connsiteX2" fmla="*/ 1219200 w 1219200"/>
                <a:gd name="connsiteY2" fmla="*/ 643043 h 643043"/>
                <a:gd name="connsiteX0" fmla="*/ 560070 w 1219200"/>
                <a:gd name="connsiteY0" fmla="*/ 0 h 659976"/>
                <a:gd name="connsiteX1" fmla="*/ 0 w 1219200"/>
                <a:gd name="connsiteY1" fmla="*/ 659976 h 659976"/>
                <a:gd name="connsiteX2" fmla="*/ 1219200 w 1219200"/>
                <a:gd name="connsiteY2" fmla="*/ 659976 h 659976"/>
                <a:gd name="connsiteX0" fmla="*/ 560070 w 1219200"/>
                <a:gd name="connsiteY0" fmla="*/ 0 h 659976"/>
                <a:gd name="connsiteX1" fmla="*/ 0 w 1219200"/>
                <a:gd name="connsiteY1" fmla="*/ 659976 h 659976"/>
                <a:gd name="connsiteX2" fmla="*/ 1219200 w 1219200"/>
                <a:gd name="connsiteY2" fmla="*/ 659976 h 659976"/>
                <a:gd name="connsiteX3" fmla="*/ 560070 w 1219200"/>
                <a:gd name="connsiteY3" fmla="*/ 0 h 659976"/>
                <a:gd name="connsiteX0" fmla="*/ 602404 w 1219200"/>
                <a:gd name="connsiteY0" fmla="*/ 0 h 659976"/>
                <a:gd name="connsiteX1" fmla="*/ 0 w 1219200"/>
                <a:gd name="connsiteY1" fmla="*/ 659976 h 659976"/>
                <a:gd name="connsiteX2" fmla="*/ 1219200 w 1219200"/>
                <a:gd name="connsiteY2" fmla="*/ 659976 h 659976"/>
                <a:gd name="connsiteX3" fmla="*/ 602404 w 1219200"/>
                <a:gd name="connsiteY3" fmla="*/ 0 h 659976"/>
                <a:gd name="connsiteX0" fmla="*/ 602404 w 2042390"/>
                <a:gd name="connsiteY0" fmla="*/ 0 h 659976"/>
                <a:gd name="connsiteX1" fmla="*/ 0 w 2042390"/>
                <a:gd name="connsiteY1" fmla="*/ 659976 h 659976"/>
                <a:gd name="connsiteX2" fmla="*/ 2042390 w 2042390"/>
                <a:gd name="connsiteY2" fmla="*/ 480554 h 659976"/>
                <a:gd name="connsiteX3" fmla="*/ 602404 w 2042390"/>
                <a:gd name="connsiteY3" fmla="*/ 0 h 659976"/>
                <a:gd name="connsiteX0" fmla="*/ 4898426 w 6338412"/>
                <a:gd name="connsiteY0" fmla="*/ 0 h 507739"/>
                <a:gd name="connsiteX1" fmla="*/ 0 w 6338412"/>
                <a:gd name="connsiteY1" fmla="*/ 507739 h 507739"/>
                <a:gd name="connsiteX2" fmla="*/ 6338412 w 6338412"/>
                <a:gd name="connsiteY2" fmla="*/ 480554 h 507739"/>
                <a:gd name="connsiteX3" fmla="*/ 4898426 w 6338412"/>
                <a:gd name="connsiteY3" fmla="*/ 0 h 507739"/>
                <a:gd name="connsiteX0" fmla="*/ 4203860 w 6338412"/>
                <a:gd name="connsiteY0" fmla="*/ 0 h 627354"/>
                <a:gd name="connsiteX1" fmla="*/ 0 w 6338412"/>
                <a:gd name="connsiteY1" fmla="*/ 627354 h 627354"/>
                <a:gd name="connsiteX2" fmla="*/ 6338412 w 6338412"/>
                <a:gd name="connsiteY2" fmla="*/ 600169 h 627354"/>
                <a:gd name="connsiteX3" fmla="*/ 4203860 w 6338412"/>
                <a:gd name="connsiteY3" fmla="*/ 0 h 627354"/>
                <a:gd name="connsiteX0" fmla="*/ 4203860 w 6338412"/>
                <a:gd name="connsiteY0" fmla="*/ 0 h 627354"/>
                <a:gd name="connsiteX1" fmla="*/ 0 w 6338412"/>
                <a:gd name="connsiteY1" fmla="*/ 627354 h 627354"/>
                <a:gd name="connsiteX2" fmla="*/ 6338412 w 6338412"/>
                <a:gd name="connsiteY2" fmla="*/ 600169 h 627354"/>
                <a:gd name="connsiteX3" fmla="*/ 4883586 w 6338412"/>
                <a:gd name="connsiteY3" fmla="*/ 6442 h 627354"/>
                <a:gd name="connsiteX4" fmla="*/ 4203860 w 6338412"/>
                <a:gd name="connsiteY4" fmla="*/ 0 h 627354"/>
                <a:gd name="connsiteX0" fmla="*/ 4203860 w 6338412"/>
                <a:gd name="connsiteY0" fmla="*/ 0 h 627354"/>
                <a:gd name="connsiteX1" fmla="*/ 0 w 6338412"/>
                <a:gd name="connsiteY1" fmla="*/ 627354 h 627354"/>
                <a:gd name="connsiteX2" fmla="*/ 6338412 w 6338412"/>
                <a:gd name="connsiteY2" fmla="*/ 600169 h 627354"/>
                <a:gd name="connsiteX3" fmla="*/ 4883586 w 6338412"/>
                <a:gd name="connsiteY3" fmla="*/ 6442 h 627354"/>
                <a:gd name="connsiteX4" fmla="*/ 4203860 w 6338412"/>
                <a:gd name="connsiteY4" fmla="*/ 0 h 627354"/>
                <a:gd name="connsiteX0" fmla="*/ 4203860 w 6338412"/>
                <a:gd name="connsiteY0" fmla="*/ 0 h 627354"/>
                <a:gd name="connsiteX1" fmla="*/ 0 w 6338412"/>
                <a:gd name="connsiteY1" fmla="*/ 627354 h 627354"/>
                <a:gd name="connsiteX2" fmla="*/ 6338412 w 6338412"/>
                <a:gd name="connsiteY2" fmla="*/ 600169 h 627354"/>
                <a:gd name="connsiteX3" fmla="*/ 4883586 w 6338412"/>
                <a:gd name="connsiteY3" fmla="*/ 6442 h 627354"/>
                <a:gd name="connsiteX4" fmla="*/ 4203860 w 6338412"/>
                <a:gd name="connsiteY4" fmla="*/ 0 h 627354"/>
                <a:gd name="connsiteX0" fmla="*/ 4203860 w 6261238"/>
                <a:gd name="connsiteY0" fmla="*/ 0 h 627354"/>
                <a:gd name="connsiteX1" fmla="*/ 0 w 6261238"/>
                <a:gd name="connsiteY1" fmla="*/ 627354 h 627354"/>
                <a:gd name="connsiteX2" fmla="*/ 6261238 w 6261238"/>
                <a:gd name="connsiteY2" fmla="*/ 605606 h 627354"/>
                <a:gd name="connsiteX3" fmla="*/ 4883586 w 6261238"/>
                <a:gd name="connsiteY3" fmla="*/ 6442 h 627354"/>
                <a:gd name="connsiteX4" fmla="*/ 4203860 w 6261238"/>
                <a:gd name="connsiteY4" fmla="*/ 0 h 627354"/>
                <a:gd name="connsiteX0" fmla="*/ 3732241 w 6261238"/>
                <a:gd name="connsiteY0" fmla="*/ 4432 h 620912"/>
                <a:gd name="connsiteX1" fmla="*/ 0 w 6261238"/>
                <a:gd name="connsiteY1" fmla="*/ 620912 h 620912"/>
                <a:gd name="connsiteX2" fmla="*/ 6261238 w 6261238"/>
                <a:gd name="connsiteY2" fmla="*/ 599164 h 620912"/>
                <a:gd name="connsiteX3" fmla="*/ 4883586 w 6261238"/>
                <a:gd name="connsiteY3" fmla="*/ 0 h 620912"/>
                <a:gd name="connsiteX4" fmla="*/ 3732241 w 6261238"/>
                <a:gd name="connsiteY4" fmla="*/ 4432 h 620912"/>
                <a:gd name="connsiteX0" fmla="*/ 3732241 w 6261238"/>
                <a:gd name="connsiteY0" fmla="*/ 4432 h 620912"/>
                <a:gd name="connsiteX1" fmla="*/ 0 w 6261238"/>
                <a:gd name="connsiteY1" fmla="*/ 620912 h 620912"/>
                <a:gd name="connsiteX2" fmla="*/ 6261238 w 6261238"/>
                <a:gd name="connsiteY2" fmla="*/ 599164 h 620912"/>
                <a:gd name="connsiteX3" fmla="*/ 4883586 w 6261238"/>
                <a:gd name="connsiteY3" fmla="*/ 0 h 620912"/>
                <a:gd name="connsiteX4" fmla="*/ 3732241 w 6261238"/>
                <a:gd name="connsiteY4" fmla="*/ 4432 h 620912"/>
                <a:gd name="connsiteX0" fmla="*/ 3732241 w 6261238"/>
                <a:gd name="connsiteY0" fmla="*/ 4432 h 620912"/>
                <a:gd name="connsiteX1" fmla="*/ 0 w 6261238"/>
                <a:gd name="connsiteY1" fmla="*/ 620912 h 620912"/>
                <a:gd name="connsiteX2" fmla="*/ 6261238 w 6261238"/>
                <a:gd name="connsiteY2" fmla="*/ 599164 h 620912"/>
                <a:gd name="connsiteX3" fmla="*/ 4660639 w 6261238"/>
                <a:gd name="connsiteY3" fmla="*/ 0 h 620912"/>
                <a:gd name="connsiteX4" fmla="*/ 3732241 w 6261238"/>
                <a:gd name="connsiteY4" fmla="*/ 4432 h 620912"/>
                <a:gd name="connsiteX0" fmla="*/ 4049512 w 6261238"/>
                <a:gd name="connsiteY0" fmla="*/ 0 h 638228"/>
                <a:gd name="connsiteX1" fmla="*/ 0 w 6261238"/>
                <a:gd name="connsiteY1" fmla="*/ 638228 h 638228"/>
                <a:gd name="connsiteX2" fmla="*/ 6261238 w 6261238"/>
                <a:gd name="connsiteY2" fmla="*/ 616480 h 638228"/>
                <a:gd name="connsiteX3" fmla="*/ 4660639 w 6261238"/>
                <a:gd name="connsiteY3" fmla="*/ 17316 h 638228"/>
                <a:gd name="connsiteX4" fmla="*/ 4049512 w 6261238"/>
                <a:gd name="connsiteY4" fmla="*/ 0 h 638228"/>
                <a:gd name="connsiteX0" fmla="*/ 4049512 w 6261238"/>
                <a:gd name="connsiteY0" fmla="*/ 0 h 638228"/>
                <a:gd name="connsiteX1" fmla="*/ 0 w 6261238"/>
                <a:gd name="connsiteY1" fmla="*/ 638228 h 638228"/>
                <a:gd name="connsiteX2" fmla="*/ 6261238 w 6261238"/>
                <a:gd name="connsiteY2" fmla="*/ 616480 h 638228"/>
                <a:gd name="connsiteX3" fmla="*/ 4652065 w 6261238"/>
                <a:gd name="connsiteY3" fmla="*/ 8254 h 638228"/>
                <a:gd name="connsiteX4" fmla="*/ 4049512 w 6261238"/>
                <a:gd name="connsiteY4" fmla="*/ 0 h 638228"/>
                <a:gd name="connsiteX0" fmla="*/ 4049512 w 6261238"/>
                <a:gd name="connsiteY0" fmla="*/ 808 h 639036"/>
                <a:gd name="connsiteX1" fmla="*/ 0 w 6261238"/>
                <a:gd name="connsiteY1" fmla="*/ 639036 h 639036"/>
                <a:gd name="connsiteX2" fmla="*/ 6261238 w 6261238"/>
                <a:gd name="connsiteY2" fmla="*/ 617288 h 639036"/>
                <a:gd name="connsiteX3" fmla="*/ 4632057 w 6261238"/>
                <a:gd name="connsiteY3" fmla="*/ 0 h 639036"/>
                <a:gd name="connsiteX4" fmla="*/ 4049512 w 6261238"/>
                <a:gd name="connsiteY4" fmla="*/ 808 h 639036"/>
                <a:gd name="connsiteX0" fmla="*/ 4232634 w 6261238"/>
                <a:gd name="connsiteY0" fmla="*/ 0 h 670850"/>
                <a:gd name="connsiteX1" fmla="*/ 0 w 6261238"/>
                <a:gd name="connsiteY1" fmla="*/ 670850 h 670850"/>
                <a:gd name="connsiteX2" fmla="*/ 6261238 w 6261238"/>
                <a:gd name="connsiteY2" fmla="*/ 649102 h 670850"/>
                <a:gd name="connsiteX3" fmla="*/ 4632057 w 6261238"/>
                <a:gd name="connsiteY3" fmla="*/ 31814 h 670850"/>
                <a:gd name="connsiteX4" fmla="*/ 4232634 w 6261238"/>
                <a:gd name="connsiteY4" fmla="*/ 0 h 670850"/>
                <a:gd name="connsiteX0" fmla="*/ 4232634 w 6261238"/>
                <a:gd name="connsiteY0" fmla="*/ 807 h 671657"/>
                <a:gd name="connsiteX1" fmla="*/ 0 w 6261238"/>
                <a:gd name="connsiteY1" fmla="*/ 671657 h 671657"/>
                <a:gd name="connsiteX2" fmla="*/ 6261238 w 6261238"/>
                <a:gd name="connsiteY2" fmla="*/ 649909 h 671657"/>
                <a:gd name="connsiteX3" fmla="*/ 4595441 w 6261238"/>
                <a:gd name="connsiteY3" fmla="*/ 0 h 671657"/>
                <a:gd name="connsiteX4" fmla="*/ 4232634 w 6261238"/>
                <a:gd name="connsiteY4" fmla="*/ 807 h 671657"/>
                <a:gd name="connsiteX0" fmla="*/ 1286382 w 3314986"/>
                <a:gd name="connsiteY0" fmla="*/ 807 h 649909"/>
                <a:gd name="connsiteX1" fmla="*/ 0 w 3314986"/>
                <a:gd name="connsiteY1" fmla="*/ 407055 h 649909"/>
                <a:gd name="connsiteX2" fmla="*/ 3314986 w 3314986"/>
                <a:gd name="connsiteY2" fmla="*/ 649909 h 649909"/>
                <a:gd name="connsiteX3" fmla="*/ 1649189 w 3314986"/>
                <a:gd name="connsiteY3" fmla="*/ 0 h 649909"/>
                <a:gd name="connsiteX4" fmla="*/ 1286382 w 3314986"/>
                <a:gd name="connsiteY4" fmla="*/ 807 h 649909"/>
                <a:gd name="connsiteX0" fmla="*/ 1286382 w 3087099"/>
                <a:gd name="connsiteY0" fmla="*/ 807 h 410680"/>
                <a:gd name="connsiteX1" fmla="*/ 0 w 3087099"/>
                <a:gd name="connsiteY1" fmla="*/ 407055 h 410680"/>
                <a:gd name="connsiteX2" fmla="*/ 3087099 w 3087099"/>
                <a:gd name="connsiteY2" fmla="*/ 410680 h 410680"/>
                <a:gd name="connsiteX3" fmla="*/ 1649189 w 3087099"/>
                <a:gd name="connsiteY3" fmla="*/ 0 h 410680"/>
                <a:gd name="connsiteX4" fmla="*/ 1286382 w 3087099"/>
                <a:gd name="connsiteY4" fmla="*/ 807 h 410680"/>
                <a:gd name="connsiteX0" fmla="*/ 1286382 w 3709719"/>
                <a:gd name="connsiteY0" fmla="*/ 807 h 407055"/>
                <a:gd name="connsiteX1" fmla="*/ 0 w 3709719"/>
                <a:gd name="connsiteY1" fmla="*/ 407055 h 407055"/>
                <a:gd name="connsiteX2" fmla="*/ 3709719 w 3709719"/>
                <a:gd name="connsiteY2" fmla="*/ 350873 h 407055"/>
                <a:gd name="connsiteX3" fmla="*/ 1649189 w 3709719"/>
                <a:gd name="connsiteY3" fmla="*/ 0 h 407055"/>
                <a:gd name="connsiteX4" fmla="*/ 1286382 w 3709719"/>
                <a:gd name="connsiteY4" fmla="*/ 807 h 407055"/>
                <a:gd name="connsiteX0" fmla="*/ 1616004 w 4039341"/>
                <a:gd name="connsiteY0" fmla="*/ 807 h 354044"/>
                <a:gd name="connsiteX1" fmla="*/ 0 w 4039341"/>
                <a:gd name="connsiteY1" fmla="*/ 354044 h 354044"/>
                <a:gd name="connsiteX2" fmla="*/ 4039341 w 4039341"/>
                <a:gd name="connsiteY2" fmla="*/ 350873 h 354044"/>
                <a:gd name="connsiteX3" fmla="*/ 1978811 w 4039341"/>
                <a:gd name="connsiteY3" fmla="*/ 0 h 354044"/>
                <a:gd name="connsiteX4" fmla="*/ 1616004 w 4039341"/>
                <a:gd name="connsiteY4" fmla="*/ 807 h 354044"/>
                <a:gd name="connsiteX0" fmla="*/ 1616004 w 4063764"/>
                <a:gd name="connsiteY0" fmla="*/ 807 h 412041"/>
                <a:gd name="connsiteX1" fmla="*/ 0 w 4063764"/>
                <a:gd name="connsiteY1" fmla="*/ 354044 h 412041"/>
                <a:gd name="connsiteX2" fmla="*/ 4063765 w 4063764"/>
                <a:gd name="connsiteY2" fmla="*/ 412041 h 412041"/>
                <a:gd name="connsiteX3" fmla="*/ 1978811 w 4063764"/>
                <a:gd name="connsiteY3" fmla="*/ 0 h 412041"/>
                <a:gd name="connsiteX4" fmla="*/ 1616004 w 4063764"/>
                <a:gd name="connsiteY4" fmla="*/ 807 h 412041"/>
                <a:gd name="connsiteX0" fmla="*/ 1603796 w 4051556"/>
                <a:gd name="connsiteY0" fmla="*/ 807 h 412041"/>
                <a:gd name="connsiteX1" fmla="*/ 0 w 4051556"/>
                <a:gd name="connsiteY1" fmla="*/ 409773 h 412041"/>
                <a:gd name="connsiteX2" fmla="*/ 4051557 w 4051556"/>
                <a:gd name="connsiteY2" fmla="*/ 412041 h 412041"/>
                <a:gd name="connsiteX3" fmla="*/ 1966603 w 4051556"/>
                <a:gd name="connsiteY3" fmla="*/ 0 h 412041"/>
                <a:gd name="connsiteX4" fmla="*/ 1603796 w 4051556"/>
                <a:gd name="connsiteY4" fmla="*/ 807 h 412041"/>
                <a:gd name="connsiteX0" fmla="*/ 1127675 w 4051556"/>
                <a:gd name="connsiteY0" fmla="*/ 0 h 464245"/>
                <a:gd name="connsiteX1" fmla="*/ 0 w 4051556"/>
                <a:gd name="connsiteY1" fmla="*/ 461977 h 464245"/>
                <a:gd name="connsiteX2" fmla="*/ 4051557 w 4051556"/>
                <a:gd name="connsiteY2" fmla="*/ 464245 h 464245"/>
                <a:gd name="connsiteX3" fmla="*/ 1966603 w 4051556"/>
                <a:gd name="connsiteY3" fmla="*/ 52204 h 464245"/>
                <a:gd name="connsiteX4" fmla="*/ 1127675 w 4051556"/>
                <a:gd name="connsiteY4" fmla="*/ 0 h 464245"/>
                <a:gd name="connsiteX0" fmla="*/ 1127675 w 4051556"/>
                <a:gd name="connsiteY0" fmla="*/ 0 h 464245"/>
                <a:gd name="connsiteX1" fmla="*/ 0 w 4051556"/>
                <a:gd name="connsiteY1" fmla="*/ 461977 h 464245"/>
                <a:gd name="connsiteX2" fmla="*/ 4051557 w 4051556"/>
                <a:gd name="connsiteY2" fmla="*/ 464245 h 464245"/>
                <a:gd name="connsiteX3" fmla="*/ 1875040 w 4051556"/>
                <a:gd name="connsiteY3" fmla="*/ 4630 h 464245"/>
                <a:gd name="connsiteX4" fmla="*/ 1127675 w 4051556"/>
                <a:gd name="connsiteY4" fmla="*/ 0 h 4642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51556" h="464245">
                  <a:moveTo>
                    <a:pt x="1127675" y="0"/>
                  </a:moveTo>
                  <a:lnTo>
                    <a:pt x="0" y="461977"/>
                  </a:lnTo>
                  <a:lnTo>
                    <a:pt x="4051557" y="464245"/>
                  </a:lnTo>
                  <a:lnTo>
                    <a:pt x="1875040" y="4630"/>
                  </a:lnTo>
                  <a:lnTo>
                    <a:pt x="1127675" y="0"/>
                  </a:lnTo>
                  <a:close/>
                </a:path>
              </a:pathLst>
            </a:custGeom>
            <a:gradFill>
              <a:gsLst>
                <a:gs pos="100000">
                  <a:schemeClr val="bg1"/>
                </a:gs>
                <a:gs pos="41000">
                  <a:srgbClr val="BEE9EE"/>
                </a:gs>
              </a:gsLst>
              <a:lin ang="5400000" scaled="1"/>
            </a:gradFill>
            <a:ln w="12700" cap="flat" cmpd="sng" algn="ctr">
              <a:noFill/>
              <a:prstDash val="solid"/>
              <a:miter lim="800000"/>
            </a:ln>
            <a:effectLst/>
          </p:spPr>
          <p:txBody>
            <a:bodyPr rtlCol="0" anchor="ctr"/>
            <a:lstStyle/>
            <a:p>
              <a:pPr algn="ctr" defTabSz="914400" fontAlgn="ctr"/>
              <a:endParaRPr lang="en-US" altLang="zh-CN" kern="0"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7" name="Right Arrow 157"/>
            <p:cNvSpPr/>
            <p:nvPr/>
          </p:nvSpPr>
          <p:spPr bwMode="gray">
            <a:xfrm>
              <a:off x="4730090" y="3448341"/>
              <a:ext cx="673200" cy="347871"/>
            </a:xfrm>
            <a:prstGeom prst="rightArrow">
              <a:avLst>
                <a:gd name="adj1" fmla="val 64439"/>
                <a:gd name="adj2" fmla="val 50000"/>
              </a:avLst>
            </a:prstGeom>
            <a:gradFill flip="none" rotWithShape="1">
              <a:gsLst>
                <a:gs pos="15000">
                  <a:schemeClr val="accent1">
                    <a:lumMod val="5000"/>
                    <a:lumOff val="95000"/>
                    <a:alpha val="0"/>
                  </a:schemeClr>
                </a:gs>
                <a:gs pos="81000">
                  <a:srgbClr val="94DAE2"/>
                </a:gs>
              </a:gsLst>
              <a:lin ang="0" scaled="1"/>
              <a:tileRect/>
            </a:gradFill>
            <a:ln>
              <a:gradFill flip="none" rotWithShape="1">
                <a:gsLst>
                  <a:gs pos="11000">
                    <a:schemeClr val="accent1">
                      <a:lumMod val="0"/>
                      <a:lumOff val="100000"/>
                      <a:alpha val="0"/>
                    </a:schemeClr>
                  </a:gs>
                  <a:gs pos="74000">
                    <a:srgbClr val="56C4D2"/>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1650453845"/>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1019176" y="1844675"/>
            <a:ext cx="10153650" cy="4356100"/>
          </a:xfrm>
        </p:spPr>
        <p:txBody>
          <a:bodyPr/>
          <a:lstStyle/>
          <a:p>
            <a:r>
              <a:rPr lang="en-US" dirty="0" smtClean="0"/>
              <a:t>(Multiple-Answer Question) For a large-scale campus network with more than 50,000 terminals, the recommended fabric networking mode is (     ), the gateway is located on the (     ), and the (     ) functions as the edge node.</a:t>
            </a:r>
            <a:endParaRPr lang="en-US" altLang="zh-CN" dirty="0" smtClean="0">
              <a:sym typeface="Huawei Sans" panose="020C0503030203020204" pitchFamily="34" charset="0"/>
            </a:endParaRPr>
          </a:p>
          <a:p>
            <a:pPr lvl="1"/>
            <a:r>
              <a:rPr lang="en-US" dirty="0" smtClean="0"/>
              <a:t>Centralized gateway</a:t>
            </a:r>
            <a:endParaRPr lang="en-US" altLang="zh-CN" dirty="0" smtClean="0">
              <a:sym typeface="Huawei Sans" panose="020C0503030203020204" pitchFamily="34" charset="0"/>
            </a:endParaRPr>
          </a:p>
          <a:p>
            <a:pPr lvl="1"/>
            <a:r>
              <a:rPr lang="en-US" dirty="0" smtClean="0"/>
              <a:t>Distributed gateway</a:t>
            </a:r>
            <a:endParaRPr lang="en-US" altLang="zh-CN" dirty="0" smtClean="0">
              <a:sym typeface="Huawei Sans" panose="020C0503030203020204" pitchFamily="34" charset="0"/>
            </a:endParaRPr>
          </a:p>
          <a:p>
            <a:pPr lvl="1"/>
            <a:r>
              <a:rPr lang="en-US" dirty="0" smtClean="0"/>
              <a:t>Edge node</a:t>
            </a:r>
          </a:p>
          <a:p>
            <a:pPr lvl="1"/>
            <a:r>
              <a:rPr lang="en-US" dirty="0" smtClean="0"/>
              <a:t>Border node</a:t>
            </a:r>
          </a:p>
          <a:p>
            <a:pPr lvl="1"/>
            <a:r>
              <a:rPr lang="en-US" dirty="0" smtClean="0"/>
              <a:t>Access switch</a:t>
            </a:r>
            <a:endParaRPr lang="en-US" altLang="zh-CN" dirty="0" smtClean="0">
              <a:sym typeface="Huawei Sans" panose="020C0503030203020204" pitchFamily="34" charset="0"/>
            </a:endParaRPr>
          </a:p>
          <a:p>
            <a:pPr lvl="1"/>
            <a:r>
              <a:rPr lang="en-US" dirty="0" smtClean="0"/>
              <a:t>Aggregation switch</a:t>
            </a:r>
            <a:endParaRPr lang="en-US" altLang="zh-CN" dirty="0">
              <a:sym typeface="Huawei Sans" panose="020C0503030203020204" pitchFamily="34" charset="0"/>
            </a:endParaRPr>
          </a:p>
        </p:txBody>
      </p:sp>
    </p:spTree>
    <p:extLst>
      <p:ext uri="{BB962C8B-B14F-4D97-AF65-F5344CB8AC3E}">
        <p14:creationId xmlns:p14="http://schemas.microsoft.com/office/powerpoint/2010/main" val="582983617"/>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0"/>
          </p:nvPr>
        </p:nvSpPr>
        <p:spPr/>
        <p:txBody>
          <a:bodyPr/>
          <a:lstStyle/>
          <a:p>
            <a:r>
              <a:rPr lang="en-US" sz="2000" smtClean="0"/>
              <a:t>To meet requirements of digital transformation, campus networks need to be reconstructed systematically. Based on the IDN concept, Huawei CloudCampus 3.0 Solution helps enterprises build intelligent, simplified, converged, open, and secure networks.</a:t>
            </a:r>
          </a:p>
          <a:p>
            <a:r>
              <a:rPr lang="en-US" sz="2000" smtClean="0"/>
              <a:t>This course focuses on large- and medium-sized campus networks, illustrates the solution architecture and technical solutions used for such networks, and provides suggestions on engineering design and O&amp;M design. With this information, this course helps trainees understand Huawei CloudCampus 3.0 Solution technologies and design the optimal campus network solution.</a:t>
            </a:r>
            <a:endParaRPr lang="en-US" altLang="zh-CN" sz="2000" dirty="0">
              <a:sym typeface="Huawei Sans" panose="020C0503030203020204" pitchFamily="34" charset="0"/>
            </a:endParaRPr>
          </a:p>
        </p:txBody>
      </p:sp>
    </p:spTree>
    <p:extLst>
      <p:ext uri="{BB962C8B-B14F-4D97-AF65-F5344CB8AC3E}">
        <p14:creationId xmlns:p14="http://schemas.microsoft.com/office/powerpoint/2010/main" val="772641132"/>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smtClean="0"/>
              <a:t>CloudCampus 3.0 Solution V100R020C00 Product Documentation</a:t>
            </a:r>
          </a:p>
          <a:p>
            <a:pPr lvl="1"/>
            <a:r>
              <a:rPr lang="en-US" smtClean="0"/>
              <a:t>https://support.huawei.com/hedex/hdx.do?docid=DOC1100733970&amp;lang=en</a:t>
            </a:r>
          </a:p>
          <a:p>
            <a:r>
              <a:rPr lang="en-US" smtClean="0"/>
              <a:t>Design Guide of Huawei CloudCampus 3.0 Solution for Large- and Medium-Sized Network Scenario (Virtualization)</a:t>
            </a:r>
          </a:p>
          <a:p>
            <a:pPr lvl="1"/>
            <a:r>
              <a:rPr lang="en-US" smtClean="0"/>
              <a:t>https://e.huawei.com/en/material/networking/campusnetwork/1720e83a99cc47cc8bd5785741421fd0</a:t>
            </a:r>
            <a:endParaRPr lang="en-US" altLang="zh-CN" dirty="0"/>
          </a:p>
        </p:txBody>
      </p:sp>
    </p:spTree>
    <p:extLst>
      <p:ext uri="{BB962C8B-B14F-4D97-AF65-F5344CB8AC3E}">
        <p14:creationId xmlns:p14="http://schemas.microsoft.com/office/powerpoint/2010/main" val="4218663561"/>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317162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err="1" smtClean="0"/>
              <a:t>CloudCampus</a:t>
            </a:r>
            <a:r>
              <a:rPr lang="en-US" dirty="0" smtClean="0"/>
              <a:t> Solution Components: Network Hardware Products</a:t>
            </a:r>
            <a:endParaRPr lang="en-US" altLang="zh-CN" dirty="0">
              <a:sym typeface="Huawei Sans" panose="020C0503030203020204" pitchFamily="34" charset="0"/>
            </a:endParaRPr>
          </a:p>
        </p:txBody>
      </p:sp>
      <p:sp>
        <p:nvSpPr>
          <p:cNvPr id="4" name="文本框 3"/>
          <p:cNvSpPr txBox="1"/>
          <p:nvPr/>
        </p:nvSpPr>
        <p:spPr bwMode="gray">
          <a:xfrm>
            <a:off x="448449" y="1491084"/>
            <a:ext cx="3999726" cy="338554"/>
          </a:xfrm>
          <a:prstGeom prst="rect">
            <a:avLst/>
          </a:prstGeom>
          <a:noFill/>
        </p:spPr>
        <p:txBody>
          <a:bodyPr wrap="square" rtlCol="0">
            <a:spAutoFit/>
          </a:bodyPr>
          <a:lstStyle/>
          <a:p>
            <a:pPr defTabSz="1219028" fontAlgn="ctr"/>
            <a:r>
              <a:rPr lang="en-US" sz="1600" b="1" dirty="0" err="1" smtClean="0">
                <a:solidFill>
                  <a:prstClr val="black"/>
                </a:solidFill>
                <a:latin typeface="Huawei Sans" panose="020C0503030203020204" pitchFamily="34" charset="0"/>
              </a:rPr>
              <a:t>CloudEngine</a:t>
            </a:r>
            <a:r>
              <a:rPr lang="en-US" sz="1600" b="1" dirty="0" smtClean="0">
                <a:solidFill>
                  <a:prstClr val="black"/>
                </a:solidFill>
                <a:latin typeface="Huawei Sans" panose="020C0503030203020204" pitchFamily="34" charset="0"/>
              </a:rPr>
              <a:t> S series switches</a:t>
            </a:r>
            <a:endParaRPr lang="en-US" altLang="zh-CN" sz="16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6" name="直接连接符 394"/>
          <p:cNvCxnSpPr>
            <a:cxnSpLocks noChangeShapeType="1"/>
          </p:cNvCxnSpPr>
          <p:nvPr/>
        </p:nvCxnSpPr>
        <p:spPr bwMode="gray">
          <a:xfrm>
            <a:off x="718561" y="3817171"/>
            <a:ext cx="10771200" cy="0"/>
          </a:xfrm>
          <a:prstGeom prst="line">
            <a:avLst/>
          </a:prstGeom>
          <a:noFill/>
          <a:ln w="19050" algn="ctr">
            <a:solidFill>
              <a:schemeClr val="bg1">
                <a:lumMod val="75000"/>
              </a:schemeClr>
            </a:solidFill>
            <a:prstDash val="sysDot"/>
            <a:round/>
            <a:headEnd/>
            <a:tailEnd/>
          </a:ln>
        </p:spPr>
      </p:cxnSp>
      <p:pic>
        <p:nvPicPr>
          <p:cNvPr id="8" name="图片 7"/>
          <p:cNvPicPr>
            <a:picLocks noChangeAspect="1"/>
          </p:cNvPicPr>
          <p:nvPr/>
        </p:nvPicPr>
        <p:blipFill rotWithShape="1">
          <a:blip r:embed="rId3" cstate="print">
            <a:extLst>
              <a:ext uri="{28A0092B-C50C-407E-A947-70E740481C1C}">
                <a14:useLocalDpi xmlns:a14="http://schemas.microsoft.com/office/drawing/2010/main" val="0"/>
              </a:ext>
            </a:extLst>
          </a:blip>
          <a:srcRect l="17058" r="19398"/>
          <a:stretch/>
        </p:blipFill>
        <p:spPr bwMode="gray">
          <a:xfrm>
            <a:off x="2086766" y="4331708"/>
            <a:ext cx="978222" cy="1119486"/>
          </a:xfrm>
          <a:prstGeom prst="rect">
            <a:avLst/>
          </a:prstGeom>
        </p:spPr>
      </p:pic>
      <p:pic>
        <p:nvPicPr>
          <p:cNvPr id="9" name="图片 8"/>
          <p:cNvPicPr>
            <a:picLocks noChangeAspect="1"/>
          </p:cNvPicPr>
          <p:nvPr/>
        </p:nvPicPr>
        <p:blipFill rotWithShape="1">
          <a:blip r:embed="rId4" cstate="print">
            <a:extLst>
              <a:ext uri="{BEBA8EAE-BF5A-486C-A8C5-ECC9F3942E4B}">
                <a14:imgProps xmlns:a14="http://schemas.microsoft.com/office/drawing/2010/main">
                  <a14:imgLayer r:embed="rId5">
                    <a14:imgEffect>
                      <a14:brightnessContrast contrast="-20000"/>
                    </a14:imgEffect>
                  </a14:imgLayer>
                </a14:imgProps>
              </a:ext>
              <a:ext uri="{28A0092B-C50C-407E-A947-70E740481C1C}">
                <a14:useLocalDpi xmlns:a14="http://schemas.microsoft.com/office/drawing/2010/main" val="0"/>
              </a:ext>
            </a:extLst>
          </a:blip>
          <a:srcRect l="25948" t="7768" r="27590" b="19963"/>
          <a:stretch/>
        </p:blipFill>
        <p:spPr bwMode="gray">
          <a:xfrm>
            <a:off x="3557937" y="4515345"/>
            <a:ext cx="671197" cy="759257"/>
          </a:xfrm>
          <a:prstGeom prst="rect">
            <a:avLst/>
          </a:prstGeom>
        </p:spPr>
      </p:pic>
      <p:sp>
        <p:nvSpPr>
          <p:cNvPr id="14" name="矩形 13"/>
          <p:cNvSpPr/>
          <p:nvPr/>
        </p:nvSpPr>
        <p:spPr bwMode="gray">
          <a:xfrm>
            <a:off x="448449" y="3920477"/>
            <a:ext cx="2316383" cy="338554"/>
          </a:xfrm>
          <a:prstGeom prst="rect">
            <a:avLst/>
          </a:prstGeom>
          <a:noFill/>
        </p:spPr>
        <p:txBody>
          <a:bodyPr wrap="square" rtlCol="0">
            <a:spAutoFit/>
          </a:bodyPr>
          <a:lstStyle/>
          <a:p>
            <a:pPr defTabSz="1219028" fontAlgn="ctr"/>
            <a:r>
              <a:rPr lang="en-US" sz="1600" b="1" dirty="0" err="1" smtClean="0">
                <a:solidFill>
                  <a:prstClr val="black"/>
                </a:solidFill>
                <a:latin typeface="Huawei Sans" panose="020C0503030203020204" pitchFamily="34" charset="0"/>
              </a:rPr>
              <a:t>AirEngine</a:t>
            </a:r>
            <a:r>
              <a:rPr lang="en-US" sz="1600" b="1" dirty="0" smtClean="0">
                <a:solidFill>
                  <a:prstClr val="black"/>
                </a:solidFill>
                <a:latin typeface="Huawei Sans" panose="020C0503030203020204" pitchFamily="34" charset="0"/>
              </a:rPr>
              <a:t> Wi-Fi 6 APs</a:t>
            </a:r>
            <a:endParaRPr lang="en-US" altLang="zh-CN" sz="16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32" name="图片 31"/>
          <p:cNvPicPr>
            <a:picLocks noChangeAspect="1"/>
          </p:cNvPicPr>
          <p:nvPr/>
        </p:nvPicPr>
        <p:blipFill rotWithShape="1">
          <a:blip r:embed="rId6" cstate="print">
            <a:extLst>
              <a:ext uri="{28A0092B-C50C-407E-A947-70E740481C1C}">
                <a14:useLocalDpi xmlns:a14="http://schemas.microsoft.com/office/drawing/2010/main" val="0"/>
              </a:ext>
            </a:extLst>
          </a:blip>
          <a:srcRect l="1913" r="1977"/>
          <a:stretch/>
        </p:blipFill>
        <p:spPr bwMode="gray">
          <a:xfrm>
            <a:off x="927096" y="1793084"/>
            <a:ext cx="4782513" cy="1534722"/>
          </a:xfrm>
          <a:prstGeom prst="rect">
            <a:avLst/>
          </a:prstGeom>
          <a:noFill/>
        </p:spPr>
      </p:pic>
      <p:grpSp>
        <p:nvGrpSpPr>
          <p:cNvPr id="2" name="组合 1"/>
          <p:cNvGrpSpPr/>
          <p:nvPr/>
        </p:nvGrpSpPr>
        <p:grpSpPr>
          <a:xfrm>
            <a:off x="6630945" y="2110669"/>
            <a:ext cx="4596914" cy="701090"/>
            <a:chOff x="8154684" y="2487643"/>
            <a:chExt cx="2737783" cy="417548"/>
          </a:xfrm>
        </p:grpSpPr>
        <p:pic>
          <p:nvPicPr>
            <p:cNvPr id="40" name="Picture 6" descr="https://info.support.huawei.com/onlinetoolweb/Network_imagelib/getImgByNames?package_name=AR6300_pic.zip&amp;picture_name=front_top.png&amp;ipNum=local"/>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gray">
            <a:xfrm>
              <a:off x="9935018" y="2487643"/>
              <a:ext cx="957449" cy="396627"/>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4" descr="https://info.support.huawei.com/onlinetoolweb/Network_imagelib/getImgByNames?package_name=AR6280_pic.zip&amp;picture_name=front_top.png&amp;ipNum=local"/>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gray">
            <a:xfrm>
              <a:off x="9005259" y="2570806"/>
              <a:ext cx="930451" cy="318028"/>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2" descr="https://info.support.huawei.com/onlinetoolweb/Network_imagelib/getImgByNames?package_name=AR6120_pic.zip&amp;picture_name=front_top.png&amp;ipNum=local"/>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gray">
            <a:xfrm>
              <a:off x="8154684" y="2735466"/>
              <a:ext cx="875057" cy="16972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7" name="组合 66"/>
          <p:cNvGrpSpPr/>
          <p:nvPr/>
        </p:nvGrpSpPr>
        <p:grpSpPr>
          <a:xfrm>
            <a:off x="6266919" y="4428417"/>
            <a:ext cx="5410481" cy="752986"/>
            <a:chOff x="6860808" y="4650427"/>
            <a:chExt cx="4367051" cy="607770"/>
          </a:xfrm>
        </p:grpSpPr>
        <p:pic>
          <p:nvPicPr>
            <p:cNvPr id="43" name="Picture 8" descr="https://info.support.huawei.com/onlinetoolweb/Network_imagelib/getImgByNames?package_name=USG6305E_pic.zip&amp;picture_name=front_top.png&amp;ipNum=local"/>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gray">
            <a:xfrm>
              <a:off x="6860808" y="4852841"/>
              <a:ext cx="1108602" cy="202943"/>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12" descr="https://info.support.huawei.com/onlinetoolweb/Network_imagelib/getImgByNames?package_name=USG6560E_pic.zip&amp;picture_name=front_top.png&amp;ipNum=local"/>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gray">
            <a:xfrm>
              <a:off x="7975560" y="4650427"/>
              <a:ext cx="1080000" cy="607770"/>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14" descr="https://info.support.huawei.com/onlinetoolweb/Network_imagelib/getImgByNames?package_name=USG6655E_pic.zip&amp;picture_name=front_top.png&amp;ipNum=local"/>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gray">
            <a:xfrm>
              <a:off x="9061710" y="4813596"/>
              <a:ext cx="1080000" cy="281433"/>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16" descr="https://info.support.huawei.com/onlinetoolweb/Network_imagelib/getImgByNames?package_name=USG6716E_pic.zip&amp;picture_name=front_top.png&amp;ipNum=local"/>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gray">
            <a:xfrm>
              <a:off x="10147859" y="4802869"/>
              <a:ext cx="1080000" cy="302887"/>
            </a:xfrm>
            <a:prstGeom prst="rect">
              <a:avLst/>
            </a:prstGeom>
            <a:noFill/>
            <a:extLst>
              <a:ext uri="{909E8E84-426E-40DD-AFC4-6F175D3DCCD1}">
                <a14:hiddenFill xmlns:a14="http://schemas.microsoft.com/office/drawing/2010/main">
                  <a:solidFill>
                    <a:srgbClr val="FFFFFF"/>
                  </a:solidFill>
                </a14:hiddenFill>
              </a:ext>
            </a:extLst>
          </p:spPr>
        </p:pic>
      </p:grpSp>
      <p:sp>
        <p:nvSpPr>
          <p:cNvPr id="59" name="矩形 58"/>
          <p:cNvSpPr/>
          <p:nvPr/>
        </p:nvSpPr>
        <p:spPr bwMode="gray">
          <a:xfrm>
            <a:off x="1336241" y="3348393"/>
            <a:ext cx="3962940" cy="307777"/>
          </a:xfrm>
          <a:prstGeom prst="rect">
            <a:avLst/>
          </a:prstGeom>
        </p:spPr>
        <p:txBody>
          <a:bodyPr wrap="square">
            <a:spAutoFit/>
          </a:bodyPr>
          <a:lstStyle/>
          <a:p>
            <a:pPr algn="ctr" defTabSz="1219028" fontAlgn="ctr"/>
            <a:r>
              <a:rPr lang="en-US" sz="1400" dirty="0" smtClean="0">
                <a:solidFill>
                  <a:prstClr val="black"/>
                </a:solidFill>
                <a:latin typeface="Huawei Sans" panose="020C0503030203020204" pitchFamily="34" charset="0"/>
              </a:rPr>
              <a:t>High-performance campus switches</a:t>
            </a:r>
            <a:endPar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0" name="矩形 59"/>
          <p:cNvSpPr/>
          <p:nvPr/>
        </p:nvSpPr>
        <p:spPr bwMode="gray">
          <a:xfrm>
            <a:off x="718562" y="5472586"/>
            <a:ext cx="5198298" cy="738664"/>
          </a:xfrm>
          <a:prstGeom prst="rect">
            <a:avLst/>
          </a:prstGeom>
        </p:spPr>
        <p:txBody>
          <a:bodyPr wrap="square">
            <a:spAutoFit/>
          </a:bodyPr>
          <a:lstStyle/>
          <a:p>
            <a:pPr algn="ctr" defTabSz="1219028" fontAlgn="ctr"/>
            <a:r>
              <a:rPr lang="en-US" sz="1400" dirty="0" smtClean="0">
                <a:solidFill>
                  <a:prstClr val="black"/>
                </a:solidFill>
                <a:latin typeface="Huawei Sans" panose="020C0503030203020204" pitchFamily="34" charset="0"/>
              </a:rPr>
              <a:t>Campus APs</a:t>
            </a:r>
            <a:endParaRPr lang="en-US" altLang="zh-CN" sz="14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gn="ctr" defTabSz="1219028" fontAlgn="ctr"/>
            <a:r>
              <a:rPr lang="en-US" sz="1400" dirty="0" smtClean="0">
                <a:solidFill>
                  <a:prstClr val="black"/>
                </a:solidFill>
                <a:latin typeface="Huawei Sans" panose="020C0503030203020204" pitchFamily="34" charset="0"/>
              </a:rPr>
              <a:t>Models that apply to all scenarios: indoor settled, indoor wall plate, agile distributed, and outdoor AP models</a:t>
            </a:r>
            <a:endPar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3" name="文本框 62"/>
          <p:cNvSpPr txBox="1"/>
          <p:nvPr/>
        </p:nvSpPr>
        <p:spPr bwMode="gray">
          <a:xfrm>
            <a:off x="6100762" y="1491084"/>
            <a:ext cx="3856285" cy="338554"/>
          </a:xfrm>
          <a:prstGeom prst="rect">
            <a:avLst/>
          </a:prstGeom>
          <a:noFill/>
        </p:spPr>
        <p:txBody>
          <a:bodyPr wrap="square" rtlCol="0">
            <a:spAutoFit/>
          </a:bodyPr>
          <a:lstStyle/>
          <a:p>
            <a:pPr defTabSz="1219028" fontAlgn="ctr"/>
            <a:r>
              <a:rPr lang="en-US" sz="1600" b="1" dirty="0" err="1" smtClean="0">
                <a:solidFill>
                  <a:prstClr val="black"/>
                </a:solidFill>
                <a:latin typeface="Huawei Sans" panose="020C0503030203020204" pitchFamily="34" charset="0"/>
              </a:rPr>
              <a:t>NetEngine</a:t>
            </a:r>
            <a:r>
              <a:rPr lang="en-US" sz="1600" b="1" dirty="0" smtClean="0">
                <a:solidFill>
                  <a:prstClr val="black"/>
                </a:solidFill>
                <a:latin typeface="Huawei Sans" panose="020C0503030203020204" pitchFamily="34" charset="0"/>
              </a:rPr>
              <a:t> AR routers</a:t>
            </a:r>
            <a:endParaRPr lang="en-US" altLang="zh-CN" sz="16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4" name="矩形 63"/>
          <p:cNvSpPr/>
          <p:nvPr/>
        </p:nvSpPr>
        <p:spPr bwMode="gray">
          <a:xfrm>
            <a:off x="7305533" y="3018682"/>
            <a:ext cx="3239572" cy="738664"/>
          </a:xfrm>
          <a:prstGeom prst="rect">
            <a:avLst/>
          </a:prstGeom>
        </p:spPr>
        <p:txBody>
          <a:bodyPr wrap="square">
            <a:spAutoFit/>
          </a:bodyPr>
          <a:lstStyle/>
          <a:p>
            <a:pPr algn="ctr" defTabSz="1219028" fontAlgn="ctr"/>
            <a:r>
              <a:rPr lang="en-US" sz="1400" dirty="0" smtClean="0">
                <a:solidFill>
                  <a:prstClr val="black"/>
                </a:solidFill>
                <a:latin typeface="Huawei Sans" panose="020C0503030203020204" pitchFamily="34" charset="0"/>
              </a:rPr>
              <a:t>Campus egress routers</a:t>
            </a:r>
            <a:endParaRPr lang="en-US" altLang="zh-CN" sz="14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gn="ctr" defTabSz="1219028" fontAlgn="ctr"/>
            <a:r>
              <a:rPr lang="en-US" sz="1400" dirty="0" smtClean="0">
                <a:solidFill>
                  <a:prstClr val="black"/>
                </a:solidFill>
                <a:latin typeface="Huawei Sans" panose="020C0503030203020204" pitchFamily="34" charset="0"/>
              </a:rPr>
              <a:t>Integrate routing, switching, Wi-Fi, 5G, and security functions</a:t>
            </a:r>
            <a:endPar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5" name="矩形 64"/>
          <p:cNvSpPr/>
          <p:nvPr/>
        </p:nvSpPr>
        <p:spPr bwMode="gray">
          <a:xfrm>
            <a:off x="6100762" y="3920477"/>
            <a:ext cx="2892926" cy="338554"/>
          </a:xfrm>
          <a:prstGeom prst="rect">
            <a:avLst/>
          </a:prstGeom>
          <a:noFill/>
        </p:spPr>
        <p:txBody>
          <a:bodyPr wrap="square" rtlCol="0">
            <a:spAutoFit/>
          </a:bodyPr>
          <a:lstStyle/>
          <a:p>
            <a:pPr defTabSz="1219028" fontAlgn="ctr"/>
            <a:r>
              <a:rPr lang="en-US" sz="1600" b="1" dirty="0" err="1" smtClean="0">
                <a:solidFill>
                  <a:prstClr val="black"/>
                </a:solidFill>
                <a:latin typeface="Huawei Sans" panose="020C0503030203020204" pitchFamily="34" charset="0"/>
              </a:rPr>
              <a:t>HiSecEngine</a:t>
            </a:r>
            <a:r>
              <a:rPr lang="en-US" sz="1600" b="1" dirty="0" smtClean="0">
                <a:solidFill>
                  <a:prstClr val="black"/>
                </a:solidFill>
                <a:latin typeface="Huawei Sans" panose="020C0503030203020204" pitchFamily="34" charset="0"/>
              </a:rPr>
              <a:t> AI firewalls</a:t>
            </a:r>
            <a:endParaRPr lang="en-US" altLang="zh-CN" sz="16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6" name="矩形 65"/>
          <p:cNvSpPr/>
          <p:nvPr/>
        </p:nvSpPr>
        <p:spPr bwMode="gray">
          <a:xfrm>
            <a:off x="6858788" y="5472586"/>
            <a:ext cx="4133062" cy="738664"/>
          </a:xfrm>
          <a:prstGeom prst="rect">
            <a:avLst/>
          </a:prstGeom>
        </p:spPr>
        <p:txBody>
          <a:bodyPr wrap="square">
            <a:spAutoFit/>
          </a:bodyPr>
          <a:lstStyle/>
          <a:p>
            <a:pPr algn="ctr" defTabSz="1219028" fontAlgn="ctr"/>
            <a:r>
              <a:rPr lang="en-US" sz="1400" dirty="0" smtClean="0">
                <a:solidFill>
                  <a:prstClr val="black"/>
                </a:solidFill>
                <a:latin typeface="Huawei Sans" panose="020C0503030203020204" pitchFamily="34" charset="0"/>
              </a:rPr>
              <a:t>Firewalls</a:t>
            </a:r>
            <a:endParaRPr lang="en-US" altLang="zh-CN" sz="14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gn="ctr" defTabSz="1219028" fontAlgn="ctr"/>
            <a:r>
              <a:rPr lang="en-US" sz="1400" dirty="0" smtClean="0">
                <a:solidFill>
                  <a:prstClr val="black"/>
                </a:solidFill>
                <a:latin typeface="Huawei Sans" panose="020C0503030203020204" pitchFamily="34" charset="0"/>
              </a:rPr>
              <a:t>Provide comprehensive and integrated network security protection capabilities</a:t>
            </a:r>
            <a:endPar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68" name="直接连接符 394"/>
          <p:cNvCxnSpPr>
            <a:cxnSpLocks noChangeShapeType="1"/>
          </p:cNvCxnSpPr>
          <p:nvPr/>
        </p:nvCxnSpPr>
        <p:spPr bwMode="gray">
          <a:xfrm>
            <a:off x="5964485" y="1517211"/>
            <a:ext cx="0" cy="4664529"/>
          </a:xfrm>
          <a:prstGeom prst="line">
            <a:avLst/>
          </a:prstGeom>
          <a:noFill/>
          <a:ln w="19050" algn="ctr">
            <a:solidFill>
              <a:schemeClr val="bg1">
                <a:lumMod val="75000"/>
              </a:schemeClr>
            </a:solidFill>
            <a:prstDash val="sysDot"/>
            <a:round/>
            <a:headEnd/>
            <a:tailEnd/>
          </a:ln>
        </p:spPr>
      </p:cxnSp>
    </p:spTree>
    <p:extLst>
      <p:ext uri="{BB962C8B-B14F-4D97-AF65-F5344CB8AC3E}">
        <p14:creationId xmlns:p14="http://schemas.microsoft.com/office/powerpoint/2010/main" val="141560255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Network Architecture of the </a:t>
            </a:r>
            <a:r>
              <a:rPr lang="en-US" dirty="0" err="1" smtClean="0"/>
              <a:t>CloudCampus</a:t>
            </a:r>
            <a:r>
              <a:rPr lang="en-US" dirty="0" smtClean="0"/>
              <a:t> Solution (VXLAN-based Virtualized Campus Network)</a:t>
            </a:r>
            <a:endParaRPr lang="en-US" altLang="zh-CN" dirty="0">
              <a:sym typeface="Huawei Sans" panose="020C0503030203020204" pitchFamily="34" charset="0"/>
            </a:endParaRPr>
          </a:p>
        </p:txBody>
      </p:sp>
      <p:sp>
        <p:nvSpPr>
          <p:cNvPr id="45" name="文本占位符 44"/>
          <p:cNvSpPr>
            <a:spLocks noGrp="1"/>
          </p:cNvSpPr>
          <p:nvPr>
            <p:ph type="body" sz="quarter" idx="10"/>
          </p:nvPr>
        </p:nvSpPr>
        <p:spPr>
          <a:xfrm>
            <a:off x="455613" y="1484313"/>
            <a:ext cx="11293476" cy="777612"/>
          </a:xfrm>
        </p:spPr>
        <p:txBody>
          <a:bodyPr/>
          <a:lstStyle/>
          <a:p>
            <a:r>
              <a:rPr lang="en-US" sz="1600" dirty="0" smtClean="0"/>
              <a:t>The following figure shows the typical network architecture of the </a:t>
            </a:r>
            <a:r>
              <a:rPr lang="en-US" sz="1600" dirty="0" err="1" smtClean="0"/>
              <a:t>CloudCampus</a:t>
            </a:r>
            <a:r>
              <a:rPr lang="en-US" sz="1600" dirty="0" smtClean="0"/>
              <a:t> Solution, which consists of the network layer, management layer, and application layer.</a:t>
            </a:r>
            <a:endParaRPr lang="en-US" altLang="zh-CN" sz="1600" dirty="0">
              <a:sym typeface="Huawei Sans" panose="020C0503030203020204" pitchFamily="34" charset="0"/>
            </a:endParaRPr>
          </a:p>
        </p:txBody>
      </p:sp>
      <p:sp>
        <p:nvSpPr>
          <p:cNvPr id="26" name="Text Box 76"/>
          <p:cNvSpPr txBox="1">
            <a:spLocks noChangeArrowheads="1"/>
          </p:cNvSpPr>
          <p:nvPr/>
        </p:nvSpPr>
        <p:spPr bwMode="gray">
          <a:xfrm>
            <a:off x="474972" y="2450894"/>
            <a:ext cx="1773286" cy="288147"/>
          </a:xfrm>
          <a:prstGeom prst="rect">
            <a:avLst/>
          </a:prstGeom>
          <a:noFill/>
          <a:ln w="3175" cap="flat" cmpd="sng" algn="ctr">
            <a:noFill/>
            <a:prstDash val="solid"/>
            <a:round/>
            <a:headEnd type="none" w="med" len="med"/>
            <a:tailEnd type="none" w="med" len="med"/>
          </a:ln>
          <a:effectLst/>
          <a:scene3d>
            <a:camera prst="orthographicFront"/>
            <a:lightRig rig="flat" dir="t"/>
          </a:scene3d>
        </p:spPr>
        <p:txBody>
          <a:bodyPr wrap="square" lIns="72000" tIns="36000" rIns="72000" bIns="36000" rtlCol="0" anchor="ctr">
            <a:noAutofit/>
          </a:bodyPr>
          <a:lstStyle>
            <a:defPPr>
              <a:defRPr lang="zh-CN"/>
            </a:defPPr>
            <a:lvl1pPr algn="ctr">
              <a:defRPr sz="1400">
                <a:solidFill>
                  <a:schemeClr val="bg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algn="r" defTabSz="1219109" fontAlgn="ctr"/>
            <a:r>
              <a:rPr lang="en-US" dirty="0" smtClean="0">
                <a:solidFill>
                  <a:prstClr val="black"/>
                </a:solidFill>
                <a:latin typeface="Huawei Sans" panose="020C0503030203020204" pitchFamily="34" charset="0"/>
              </a:rPr>
              <a:t>Application layer</a:t>
            </a:r>
            <a:endParaRPr lang="en-US" altLang="zh-CN"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7" name="矩形 317"/>
          <p:cNvSpPr/>
          <p:nvPr/>
        </p:nvSpPr>
        <p:spPr bwMode="gray">
          <a:xfrm>
            <a:off x="942278" y="5218341"/>
            <a:ext cx="1305980" cy="288147"/>
          </a:xfrm>
          <a:prstGeom prst="rect">
            <a:avLst/>
          </a:prstGeom>
        </p:spPr>
        <p:txBody>
          <a:bodyPr wrap="square" lIns="72000" tIns="36000" rIns="72000" bIns="36000">
            <a:noAutofit/>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algn="r" defTabSz="914462" fontAlgn="ctr"/>
            <a:r>
              <a:rPr lang="en-US" sz="1400" dirty="0" smtClean="0">
                <a:solidFill>
                  <a:prstClr val="black"/>
                </a:solidFill>
                <a:latin typeface="Huawei Sans" panose="020C0503030203020204" pitchFamily="34" charset="0"/>
              </a:rPr>
              <a:t>Network layer</a:t>
            </a:r>
            <a:endParaRPr lang="en-US" altLang="zh-CN" sz="14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8" name="矩形 317"/>
          <p:cNvSpPr/>
          <p:nvPr/>
        </p:nvSpPr>
        <p:spPr bwMode="gray">
          <a:xfrm>
            <a:off x="474972" y="3298245"/>
            <a:ext cx="1773286" cy="288147"/>
          </a:xfrm>
          <a:prstGeom prst="rect">
            <a:avLst/>
          </a:prstGeom>
        </p:spPr>
        <p:txBody>
          <a:bodyPr wrap="square" lIns="72000" tIns="36000" rIns="72000" bIns="36000">
            <a:noAutofit/>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algn="r" defTabSz="914462" fontAlgn="ctr"/>
            <a:r>
              <a:rPr lang="en-US" sz="1400" dirty="0" smtClean="0">
                <a:solidFill>
                  <a:prstClr val="black"/>
                </a:solidFill>
                <a:latin typeface="Huawei Sans" panose="020C0503030203020204" pitchFamily="34" charset="0"/>
              </a:rPr>
              <a:t>Management layer</a:t>
            </a:r>
            <a:endParaRPr lang="en-US" altLang="zh-CN" sz="14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nvGrpSpPr>
          <p:cNvPr id="6" name="组合 5"/>
          <p:cNvGrpSpPr/>
          <p:nvPr/>
        </p:nvGrpSpPr>
        <p:grpSpPr>
          <a:xfrm>
            <a:off x="2246989" y="2280207"/>
            <a:ext cx="7978781" cy="3928481"/>
            <a:chOff x="1843949" y="2002997"/>
            <a:chExt cx="8523302" cy="4196582"/>
          </a:xfrm>
        </p:grpSpPr>
        <p:sp>
          <p:nvSpPr>
            <p:cNvPr id="3" name="矩形 2"/>
            <p:cNvSpPr/>
            <p:nvPr/>
          </p:nvSpPr>
          <p:spPr bwMode="gray">
            <a:xfrm>
              <a:off x="1843949" y="2002997"/>
              <a:ext cx="8523302" cy="733879"/>
            </a:xfrm>
            <a:prstGeom prst="rect">
              <a:avLst/>
            </a:pr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矩形 3"/>
            <p:cNvSpPr/>
            <p:nvPr/>
          </p:nvSpPr>
          <p:spPr bwMode="gray">
            <a:xfrm>
              <a:off x="1843949" y="2809187"/>
              <a:ext cx="8523302" cy="990366"/>
            </a:xfrm>
            <a:prstGeom prst="rect">
              <a:avLst/>
            </a:pr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矩形 4"/>
            <p:cNvSpPr/>
            <p:nvPr/>
          </p:nvSpPr>
          <p:spPr bwMode="gray">
            <a:xfrm>
              <a:off x="1843949" y="3871864"/>
              <a:ext cx="8523302" cy="2327365"/>
            </a:xfrm>
            <a:prstGeom prst="rect">
              <a:avLst/>
            </a:pr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1680508374"/>
            <p:cNvSpPr txBox="1">
              <a:spLocks noChangeArrowheads="1"/>
            </p:cNvSpPr>
            <p:nvPr/>
          </p:nvSpPr>
          <p:spPr bwMode="gray">
            <a:xfrm>
              <a:off x="3215458" y="2073351"/>
              <a:ext cx="1115249" cy="423025"/>
            </a:xfrm>
            <a:prstGeom prst="rect">
              <a:avLst/>
            </a:prstGeom>
            <a:solidFill>
              <a:srgbClr val="54C1CF"/>
            </a:solidFill>
            <a:ln w="9525">
              <a:noFill/>
              <a:miter lim="800000"/>
              <a:headEnd/>
              <a:tailEnd/>
            </a:ln>
          </p:spPr>
          <p:txBody>
            <a:bodyPr wrap="square" lIns="0" tIns="0" rIns="0" bIns="0" anchor="ctr">
              <a:noAutofit/>
            </a:bodyPr>
            <a:lstStyle>
              <a:defPPr>
                <a:defRPr lang="en-US"/>
              </a:defPPr>
              <a:lvl1pPr algn="ctr" defTabSz="1219109" fontAlgn="ctr">
                <a:defRPr sz="1100">
                  <a:solidFill>
                    <a:schemeClr val="bg1"/>
                  </a:solidFill>
                  <a:latin typeface="Arial" panose="020C0503030203020204" pitchFamily="34" charset="0"/>
                  <a:ea typeface="方正兰亭黑简体" panose="02000000000000000000" pitchFamily="2" charset="-122"/>
                  <a:cs typeface="Arial" panose="020B0604020202020204" pitchFamily="34" charset="0"/>
                </a:defRPr>
              </a:lvl1pPr>
              <a:lvl2pPr marL="457200" defTabSz="914400"/>
              <a:lvl3pPr marL="914400" defTabSz="914400"/>
              <a:lvl4pPr marL="1371600" defTabSz="914400"/>
              <a:lvl5pPr marL="1828800" defTabSz="914400"/>
              <a:lvl6pPr marL="2286000" defTabSz="914400"/>
              <a:lvl7pPr marL="2743200" defTabSz="914400"/>
              <a:lvl8pPr marL="3200400" defTabSz="914400"/>
              <a:lvl9pPr marL="3657600" defTabSz="914400"/>
            </a:lstStyle>
            <a:p>
              <a:r>
                <a:rPr lang="en-US" sz="1200" dirty="0" smtClean="0">
                  <a:latin typeface="Huawei Sans" panose="020C0503030203020204" pitchFamily="34" charset="0"/>
                </a:rPr>
                <a:t>MDM</a:t>
              </a:r>
              <a:endParaRPr lang="en-US" sz="1200" dirty="0">
                <a:latin typeface="Huawei Sans" panose="020C0503030203020204" pitchFamily="34" charset="0"/>
              </a:endParaRPr>
            </a:p>
          </p:txBody>
        </p:sp>
        <p:sp>
          <p:nvSpPr>
            <p:cNvPr id="37" name="453896541"/>
            <p:cNvSpPr txBox="1">
              <a:spLocks noChangeArrowheads="1"/>
            </p:cNvSpPr>
            <p:nvPr/>
          </p:nvSpPr>
          <p:spPr bwMode="gray">
            <a:xfrm>
              <a:off x="4388756" y="2073351"/>
              <a:ext cx="1115249" cy="423025"/>
            </a:xfrm>
            <a:prstGeom prst="rect">
              <a:avLst/>
            </a:prstGeom>
            <a:solidFill>
              <a:srgbClr val="54C1CF"/>
            </a:solidFill>
            <a:ln w="9525">
              <a:noFill/>
              <a:miter lim="800000"/>
              <a:headEnd/>
              <a:tailEnd/>
            </a:ln>
          </p:spPr>
          <p:txBody>
            <a:bodyPr wrap="square" lIns="0" tIns="0" rIns="0" bIns="0" anchor="ctr">
              <a:noAutofit/>
            </a:bodyPr>
            <a:lstStyle>
              <a:defPPr>
                <a:defRPr lang="en-US"/>
              </a:defPPr>
              <a:lvl1pPr algn="ctr" defTabSz="1219109" fontAlgn="ctr">
                <a:defRPr sz="1100">
                  <a:solidFill>
                    <a:schemeClr val="bg1"/>
                  </a:solidFill>
                  <a:latin typeface="Arial" panose="020C0503030203020204" pitchFamily="34" charset="0"/>
                  <a:ea typeface="方正兰亭黑简体" panose="02000000000000000000" pitchFamily="2" charset="-122"/>
                  <a:cs typeface="Arial" panose="020B0604020202020204" pitchFamily="34" charset="0"/>
                </a:defRPr>
              </a:lvl1pPr>
              <a:lvl2pPr marL="457200" defTabSz="914400"/>
              <a:lvl3pPr marL="914400" defTabSz="914400"/>
              <a:lvl4pPr marL="1371600" defTabSz="914400"/>
              <a:lvl5pPr marL="1828800" defTabSz="914400"/>
              <a:lvl6pPr marL="2286000" defTabSz="914400"/>
              <a:lvl7pPr marL="2743200" defTabSz="914400"/>
              <a:lvl8pPr marL="3200400" defTabSz="914400"/>
              <a:lvl9pPr marL="3657600" defTabSz="914400"/>
            </a:lstStyle>
            <a:p>
              <a:r>
                <a:rPr lang="en-US" sz="1200" dirty="0" smtClean="0">
                  <a:latin typeface="Huawei Sans" panose="020C0503030203020204" pitchFamily="34" charset="0"/>
                </a:rPr>
                <a:t>e-Schoolbag</a:t>
              </a:r>
              <a:endParaRPr lang="en-US" sz="1200" dirty="0">
                <a:latin typeface="Huawei Sans" panose="020C0503030203020204" pitchFamily="34" charset="0"/>
              </a:endParaRPr>
            </a:p>
          </p:txBody>
        </p:sp>
        <p:sp>
          <p:nvSpPr>
            <p:cNvPr id="38" name="1099195176"/>
            <p:cNvSpPr txBox="1">
              <a:spLocks noChangeArrowheads="1"/>
            </p:cNvSpPr>
            <p:nvPr/>
          </p:nvSpPr>
          <p:spPr bwMode="gray">
            <a:xfrm>
              <a:off x="6735351" y="2073351"/>
              <a:ext cx="1115249" cy="423025"/>
            </a:xfrm>
            <a:prstGeom prst="rect">
              <a:avLst/>
            </a:prstGeom>
            <a:solidFill>
              <a:srgbClr val="54C1CF"/>
            </a:solidFill>
            <a:ln w="9525">
              <a:noFill/>
              <a:miter lim="800000"/>
              <a:headEnd/>
              <a:tailEnd/>
            </a:ln>
          </p:spPr>
          <p:txBody>
            <a:bodyPr wrap="square" lIns="0" tIns="0" rIns="0" bIns="0" anchor="ctr">
              <a:noAutofit/>
            </a:bodyPr>
            <a:lstStyle>
              <a:defPPr>
                <a:defRPr lang="en-US"/>
              </a:defPPr>
              <a:lvl1pPr algn="ctr" defTabSz="1219109" fontAlgn="ctr">
                <a:defRPr sz="1100">
                  <a:solidFill>
                    <a:schemeClr val="bg1"/>
                  </a:solidFill>
                  <a:latin typeface="Arial" panose="020C0503030203020204" pitchFamily="34" charset="0"/>
                  <a:ea typeface="方正兰亭黑简体" panose="02000000000000000000" pitchFamily="2" charset="-122"/>
                  <a:cs typeface="Arial" panose="020B0604020202020204" pitchFamily="34" charset="0"/>
                </a:defRPr>
              </a:lvl1pPr>
              <a:lvl2pPr marL="457200" defTabSz="914400"/>
              <a:lvl3pPr marL="914400" defTabSz="914400"/>
              <a:lvl4pPr marL="1371600" defTabSz="914400"/>
              <a:lvl5pPr marL="1828800" defTabSz="914400"/>
              <a:lvl6pPr marL="2286000" defTabSz="914400"/>
              <a:lvl7pPr marL="2743200" defTabSz="914400"/>
              <a:lvl8pPr marL="3200400" defTabSz="914400"/>
              <a:lvl9pPr marL="3657600" defTabSz="914400"/>
            </a:lstStyle>
            <a:p>
              <a:r>
                <a:rPr lang="en-US" sz="1200" dirty="0" smtClean="0">
                  <a:latin typeface="Huawei Sans" panose="020C0503030203020204" pitchFamily="34" charset="0"/>
                </a:rPr>
                <a:t>Asset management</a:t>
              </a:r>
              <a:endParaRPr lang="en-US" sz="1200" dirty="0">
                <a:latin typeface="Huawei Sans" panose="020C0503030203020204" pitchFamily="34" charset="0"/>
              </a:endParaRPr>
            </a:p>
          </p:txBody>
        </p:sp>
        <p:sp>
          <p:nvSpPr>
            <p:cNvPr id="39" name="1680508374"/>
            <p:cNvSpPr txBox="1">
              <a:spLocks noChangeArrowheads="1"/>
            </p:cNvSpPr>
            <p:nvPr/>
          </p:nvSpPr>
          <p:spPr bwMode="gray">
            <a:xfrm>
              <a:off x="5562053" y="2073351"/>
              <a:ext cx="1115249" cy="423025"/>
            </a:xfrm>
            <a:prstGeom prst="rect">
              <a:avLst/>
            </a:prstGeom>
            <a:solidFill>
              <a:srgbClr val="54C1CF"/>
            </a:solidFill>
            <a:ln w="9525">
              <a:noFill/>
              <a:miter lim="800000"/>
              <a:headEnd/>
              <a:tailEnd/>
            </a:ln>
          </p:spPr>
          <p:txBody>
            <a:bodyPr wrap="square" lIns="0" tIns="0" rIns="0" bIns="0" anchor="ctr">
              <a:noAutofit/>
            </a:bodyPr>
            <a:lstStyle>
              <a:defPPr>
                <a:defRPr lang="en-US"/>
              </a:defPPr>
              <a:lvl1pPr algn="ctr" defTabSz="1219109" fontAlgn="ctr">
                <a:defRPr sz="1100">
                  <a:solidFill>
                    <a:schemeClr val="bg1"/>
                  </a:solidFill>
                  <a:latin typeface="Arial" panose="020C0503030203020204" pitchFamily="34" charset="0"/>
                  <a:ea typeface="方正兰亭黑简体" panose="02000000000000000000" pitchFamily="2" charset="-122"/>
                  <a:cs typeface="Arial" panose="020B0604020202020204" pitchFamily="34" charset="0"/>
                </a:defRPr>
              </a:lvl1pPr>
              <a:lvl2pPr marL="457200" defTabSz="914400"/>
              <a:lvl3pPr marL="914400" defTabSz="914400"/>
              <a:lvl4pPr marL="1371600" defTabSz="914400"/>
              <a:lvl5pPr marL="1828800" defTabSz="914400"/>
              <a:lvl6pPr marL="2286000" defTabSz="914400"/>
              <a:lvl7pPr marL="2743200" defTabSz="914400"/>
              <a:lvl8pPr marL="3200400" defTabSz="914400"/>
              <a:lvl9pPr marL="3657600" defTabSz="914400"/>
            </a:lstStyle>
            <a:p>
              <a:r>
                <a:rPr lang="en-US" sz="1200" dirty="0" smtClean="0">
                  <a:latin typeface="Huawei Sans" panose="020C0503030203020204" pitchFamily="34" charset="0"/>
                </a:rPr>
                <a:t>Health management</a:t>
              </a:r>
              <a:endParaRPr lang="en-US" sz="1200" dirty="0">
                <a:latin typeface="Huawei Sans" panose="020C0503030203020204" pitchFamily="34" charset="0"/>
              </a:endParaRPr>
            </a:p>
          </p:txBody>
        </p:sp>
        <p:sp>
          <p:nvSpPr>
            <p:cNvPr id="40" name="1680508374"/>
            <p:cNvSpPr txBox="1">
              <a:spLocks noChangeArrowheads="1"/>
            </p:cNvSpPr>
            <p:nvPr/>
          </p:nvSpPr>
          <p:spPr bwMode="gray">
            <a:xfrm>
              <a:off x="2042161" y="2073351"/>
              <a:ext cx="1115249" cy="423025"/>
            </a:xfrm>
            <a:prstGeom prst="rect">
              <a:avLst/>
            </a:prstGeom>
            <a:solidFill>
              <a:srgbClr val="54C1CF"/>
            </a:solidFill>
            <a:ln w="9525">
              <a:noFill/>
              <a:miter lim="800000"/>
              <a:headEnd/>
              <a:tailEnd/>
            </a:ln>
          </p:spPr>
          <p:txBody>
            <a:bodyPr wrap="square" lIns="0" tIns="0" rIns="0" bIns="0" anchor="ctr">
              <a:noAutofit/>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algn="ctr" defTabSz="1219109" fontAlgn="ctr"/>
              <a:r>
                <a:rPr lang="en-US" sz="1200" dirty="0" smtClean="0">
                  <a:solidFill>
                    <a:schemeClr val="bg1"/>
                  </a:solidFill>
                  <a:latin typeface="Huawei Sans" panose="020C0503030203020204" pitchFamily="34" charset="0"/>
                </a:rPr>
                <a:t>AAA</a:t>
              </a:r>
              <a:endParaRPr lang="en-US" sz="1200" dirty="0">
                <a:solidFill>
                  <a:schemeClr val="bg1"/>
                </a:solidFill>
                <a:latin typeface="Huawei Sans" panose="020C0503030203020204" pitchFamily="34" charset="0"/>
              </a:endParaRPr>
            </a:p>
          </p:txBody>
        </p:sp>
        <p:sp>
          <p:nvSpPr>
            <p:cNvPr id="41" name="1099195176"/>
            <p:cNvSpPr txBox="1">
              <a:spLocks noChangeArrowheads="1"/>
            </p:cNvSpPr>
            <p:nvPr/>
          </p:nvSpPr>
          <p:spPr bwMode="gray">
            <a:xfrm>
              <a:off x="7908648" y="2073351"/>
              <a:ext cx="1115249" cy="423025"/>
            </a:xfrm>
            <a:prstGeom prst="rect">
              <a:avLst/>
            </a:prstGeom>
            <a:solidFill>
              <a:srgbClr val="54C1CF"/>
            </a:solidFill>
            <a:ln w="9525">
              <a:noFill/>
              <a:miter lim="800000"/>
              <a:headEnd/>
              <a:tailEnd/>
            </a:ln>
          </p:spPr>
          <p:txBody>
            <a:bodyPr wrap="square" lIns="0" tIns="0" rIns="0" bIns="0" anchor="ctr">
              <a:noAutofit/>
            </a:bodyPr>
            <a:lstStyle>
              <a:defPPr>
                <a:defRPr lang="en-US"/>
              </a:defPPr>
              <a:lvl1pPr algn="ctr" defTabSz="1219109" fontAlgn="ctr">
                <a:defRPr sz="1100">
                  <a:solidFill>
                    <a:schemeClr val="bg1"/>
                  </a:solidFill>
                  <a:latin typeface="Arial" panose="020C0503030203020204" pitchFamily="34" charset="0"/>
                  <a:ea typeface="方正兰亭黑简体" panose="02000000000000000000" pitchFamily="2" charset="-122"/>
                  <a:cs typeface="Arial" panose="020B0604020202020204" pitchFamily="34" charset="0"/>
                </a:defRPr>
              </a:lvl1pPr>
              <a:lvl2pPr marL="457200" defTabSz="914400"/>
              <a:lvl3pPr marL="914400" defTabSz="914400"/>
              <a:lvl4pPr marL="1371600" defTabSz="914400"/>
              <a:lvl5pPr marL="1828800" defTabSz="914400"/>
              <a:lvl6pPr marL="2286000" defTabSz="914400"/>
              <a:lvl7pPr marL="2743200" defTabSz="914400"/>
              <a:lvl8pPr marL="3200400" defTabSz="914400"/>
              <a:lvl9pPr marL="3657600" defTabSz="914400"/>
            </a:lstStyle>
            <a:p>
              <a:r>
                <a:rPr lang="en-US" sz="1200" dirty="0" smtClean="0">
                  <a:latin typeface="Huawei Sans" panose="020C0503030203020204" pitchFamily="34" charset="0"/>
                </a:rPr>
                <a:t>…</a:t>
              </a:r>
              <a:endParaRPr lang="en-US" altLang="zh-CN" sz="1200" dirty="0">
                <a:latin typeface="Huawei Sans" panose="020C0503030203020204" pitchFamily="34" charset="0"/>
                <a:sym typeface="Huawei Sans" panose="020C0503030203020204" pitchFamily="34" charset="0"/>
              </a:endParaRPr>
            </a:p>
          </p:txBody>
        </p:sp>
        <p:sp>
          <p:nvSpPr>
            <p:cNvPr id="42" name="1099195176"/>
            <p:cNvSpPr txBox="1">
              <a:spLocks noChangeArrowheads="1"/>
            </p:cNvSpPr>
            <p:nvPr/>
          </p:nvSpPr>
          <p:spPr bwMode="gray">
            <a:xfrm>
              <a:off x="9081947" y="2073351"/>
              <a:ext cx="1115249" cy="423025"/>
            </a:xfrm>
            <a:prstGeom prst="rect">
              <a:avLst/>
            </a:prstGeom>
            <a:solidFill>
              <a:srgbClr val="54C1CF"/>
            </a:solidFill>
            <a:ln w="9525">
              <a:noFill/>
              <a:miter lim="800000"/>
              <a:headEnd/>
              <a:tailEnd/>
            </a:ln>
          </p:spPr>
          <p:txBody>
            <a:bodyPr wrap="square" lIns="0" tIns="0" rIns="0" bIns="0" anchor="ctr">
              <a:noAutofit/>
            </a:bodyPr>
            <a:lstStyle>
              <a:defPPr>
                <a:defRPr lang="en-US"/>
              </a:defPPr>
              <a:lvl1pPr algn="ctr" defTabSz="1219109" fontAlgn="ctr">
                <a:defRPr sz="1100">
                  <a:solidFill>
                    <a:schemeClr val="bg1"/>
                  </a:solidFill>
                  <a:latin typeface="Arial" panose="020C0503030203020204" pitchFamily="34" charset="0"/>
                  <a:ea typeface="方正兰亭黑简体" panose="02000000000000000000" pitchFamily="2" charset="-122"/>
                  <a:cs typeface="Arial" panose="020B0604020202020204" pitchFamily="34" charset="0"/>
                </a:defRPr>
              </a:lvl1pPr>
              <a:lvl2pPr marL="457200" defTabSz="914400"/>
              <a:lvl3pPr marL="914400" defTabSz="914400"/>
              <a:lvl4pPr marL="1371600" defTabSz="914400"/>
              <a:lvl5pPr marL="1828800" defTabSz="914400"/>
              <a:lvl6pPr marL="2286000" defTabSz="914400"/>
              <a:lvl7pPr marL="2743200" defTabSz="914400"/>
              <a:lvl8pPr marL="3200400" defTabSz="914400"/>
              <a:lvl9pPr marL="3657600" defTabSz="914400"/>
            </a:lstStyle>
            <a:p>
              <a:r>
                <a:rPr lang="en-US" sz="1200" dirty="0" smtClean="0">
                  <a:latin typeface="Huawei Sans" panose="020C0503030203020204" pitchFamily="34" charset="0"/>
                </a:rPr>
                <a:t>Intelligent OAM</a:t>
              </a:r>
              <a:endParaRPr lang="en-US" sz="1200" dirty="0">
                <a:latin typeface="Huawei Sans" panose="020C0503030203020204" pitchFamily="34" charset="0"/>
              </a:endParaRPr>
            </a:p>
          </p:txBody>
        </p:sp>
        <p:pic>
          <p:nvPicPr>
            <p:cNvPr id="43" name="图片 4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067170" y="3134131"/>
              <a:ext cx="1971916" cy="363673"/>
            </a:xfrm>
            <a:prstGeom prst="rect">
              <a:avLst/>
            </a:prstGeom>
          </p:spPr>
        </p:pic>
        <p:sp>
          <p:nvSpPr>
            <p:cNvPr id="46" name="梯形 45"/>
            <p:cNvSpPr/>
            <p:nvPr/>
          </p:nvSpPr>
          <p:spPr bwMode="gray">
            <a:xfrm>
              <a:off x="3936101" y="3880661"/>
              <a:ext cx="4319798" cy="983368"/>
            </a:xfrm>
            <a:prstGeom prst="trapezoid">
              <a:avLst>
                <a:gd name="adj" fmla="val 22961"/>
              </a:avLst>
            </a:prstGeom>
            <a:gradFill flip="none" rotWithShape="1">
              <a:gsLst>
                <a:gs pos="0">
                  <a:schemeClr val="bg1">
                    <a:alpha val="4000"/>
                  </a:schemeClr>
                </a:gs>
                <a:gs pos="100000">
                  <a:srgbClr val="EEB3B8"/>
                </a:gs>
              </a:gsLst>
              <a:lin ang="5400000" scaled="1"/>
              <a:tileRect/>
            </a:gradFill>
            <a:ln>
              <a:gradFill flip="none" rotWithShape="1">
                <a:gsLst>
                  <a:gs pos="0">
                    <a:schemeClr val="accent1">
                      <a:lumMod val="5000"/>
                      <a:lumOff val="95000"/>
                      <a:alpha val="0"/>
                    </a:schemeClr>
                  </a:gs>
                  <a:gs pos="82000">
                    <a:srgbClr val="E28189"/>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7" name="组合 46"/>
            <p:cNvGrpSpPr/>
            <p:nvPr/>
          </p:nvGrpSpPr>
          <p:grpSpPr bwMode="gray">
            <a:xfrm>
              <a:off x="4659165" y="4018064"/>
              <a:ext cx="838345" cy="484231"/>
              <a:chOff x="6542330" y="3925559"/>
              <a:chExt cx="838345" cy="484231"/>
            </a:xfrm>
          </p:grpSpPr>
          <p:sp>
            <p:nvSpPr>
              <p:cNvPr id="48" name="Freeform 159"/>
              <p:cNvSpPr/>
              <p:nvPr/>
            </p:nvSpPr>
            <p:spPr bwMode="gray">
              <a:xfrm flipH="1">
                <a:off x="6542330" y="3925559"/>
                <a:ext cx="838345" cy="48423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文本框 48"/>
              <p:cNvSpPr txBox="1"/>
              <p:nvPr/>
            </p:nvSpPr>
            <p:spPr bwMode="gray">
              <a:xfrm>
                <a:off x="6595057" y="4068978"/>
                <a:ext cx="732893" cy="276999"/>
              </a:xfrm>
              <a:prstGeom prst="rect">
                <a:avLst/>
              </a:prstGeom>
              <a:noFill/>
            </p:spPr>
            <p:txBody>
              <a:bodyPr wrap="none" rtlCol="0">
                <a:noAutofit/>
              </a:bodyPr>
              <a:lstStyle/>
              <a:p>
                <a:pPr algn="ctr" fontAlgn="ctr"/>
                <a:r>
                  <a:rPr lang="en-US" sz="1200" dirty="0" smtClean="0">
                    <a:latin typeface="Huawei Sans" panose="020C0503030203020204" pitchFamily="34" charset="0"/>
                  </a:rPr>
                  <a:t>VN 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53" name="组合 52"/>
            <p:cNvGrpSpPr/>
            <p:nvPr/>
          </p:nvGrpSpPr>
          <p:grpSpPr bwMode="gray">
            <a:xfrm>
              <a:off x="6691780" y="4018064"/>
              <a:ext cx="838345" cy="484231"/>
              <a:chOff x="6542330" y="3925559"/>
              <a:chExt cx="838345" cy="484231"/>
            </a:xfrm>
          </p:grpSpPr>
          <p:sp>
            <p:nvSpPr>
              <p:cNvPr id="54" name="Freeform 159"/>
              <p:cNvSpPr/>
              <p:nvPr/>
            </p:nvSpPr>
            <p:spPr bwMode="gray">
              <a:xfrm flipH="1">
                <a:off x="6542330" y="3925559"/>
                <a:ext cx="838345" cy="48423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文本框 54"/>
              <p:cNvSpPr txBox="1"/>
              <p:nvPr/>
            </p:nvSpPr>
            <p:spPr bwMode="gray">
              <a:xfrm>
                <a:off x="6595057" y="4068978"/>
                <a:ext cx="732893" cy="276999"/>
              </a:xfrm>
              <a:prstGeom prst="rect">
                <a:avLst/>
              </a:prstGeom>
              <a:noFill/>
            </p:spPr>
            <p:txBody>
              <a:bodyPr wrap="none" rtlCol="0">
                <a:noAutofit/>
              </a:bodyPr>
              <a:lstStyle/>
              <a:p>
                <a:pPr algn="ctr" fontAlgn="ctr"/>
                <a:r>
                  <a:rPr lang="en-US" sz="1200" dirty="0" smtClean="0">
                    <a:latin typeface="Huawei Sans" panose="020C0503030203020204" pitchFamily="34" charset="0"/>
                  </a:rPr>
                  <a:t>VN 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57" name="直接箭头连接符 56"/>
            <p:cNvCxnSpPr>
              <a:stCxn id="48" idx="9"/>
              <a:endCxn id="51" idx="21"/>
            </p:cNvCxnSpPr>
            <p:nvPr/>
          </p:nvCxnSpPr>
          <p:spPr bwMode="gray">
            <a:xfrm>
              <a:off x="5373848" y="4501502"/>
              <a:ext cx="301120" cy="186165"/>
            </a:xfrm>
            <a:prstGeom prst="straightConnector1">
              <a:avLst/>
            </a:prstGeom>
            <a:ln>
              <a:solidFill>
                <a:schemeClr val="bg1">
                  <a:lumMod val="65000"/>
                </a:schemeClr>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0" name="直接箭头连接符 59"/>
            <p:cNvCxnSpPr>
              <a:stCxn id="51" idx="8"/>
              <a:endCxn id="54" idx="20"/>
            </p:cNvCxnSpPr>
            <p:nvPr/>
          </p:nvCxnSpPr>
          <p:spPr bwMode="gray">
            <a:xfrm flipV="1">
              <a:off x="6513313" y="4499355"/>
              <a:ext cx="282140" cy="179498"/>
            </a:xfrm>
            <a:prstGeom prst="straightConnector1">
              <a:avLst/>
            </a:prstGeom>
            <a:ln>
              <a:solidFill>
                <a:schemeClr val="bg1">
                  <a:lumMod val="65000"/>
                </a:schemeClr>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3" name="直接箭头连接符 62"/>
            <p:cNvCxnSpPr/>
            <p:nvPr/>
          </p:nvCxnSpPr>
          <p:spPr bwMode="gray">
            <a:xfrm flipH="1" flipV="1">
              <a:off x="5497510" y="4258289"/>
              <a:ext cx="1194270" cy="0"/>
            </a:xfrm>
            <a:prstGeom prst="straightConnector1">
              <a:avLst/>
            </a:prstGeom>
            <a:ln>
              <a:solidFill>
                <a:schemeClr val="bg1">
                  <a:lumMod val="65000"/>
                </a:schemeClr>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4" name="直接箭头连接符 73"/>
            <p:cNvCxnSpPr>
              <a:endCxn id="51" idx="21"/>
            </p:cNvCxnSpPr>
            <p:nvPr/>
          </p:nvCxnSpPr>
          <p:spPr bwMode="gray">
            <a:xfrm flipH="1">
              <a:off x="5674968" y="4040728"/>
              <a:ext cx="52725" cy="646939"/>
            </a:xfrm>
            <a:prstGeom prst="straightConnector1">
              <a:avLst/>
            </a:prstGeom>
            <a:ln>
              <a:solidFill>
                <a:schemeClr val="bg1">
                  <a:lumMod val="65000"/>
                </a:schemeClr>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7" name="直接箭头连接符 76"/>
            <p:cNvCxnSpPr>
              <a:stCxn id="51" idx="8"/>
            </p:cNvCxnSpPr>
            <p:nvPr/>
          </p:nvCxnSpPr>
          <p:spPr bwMode="gray">
            <a:xfrm flipV="1">
              <a:off x="6513313" y="3988569"/>
              <a:ext cx="105111" cy="690284"/>
            </a:xfrm>
            <a:prstGeom prst="straightConnector1">
              <a:avLst/>
            </a:prstGeom>
            <a:ln>
              <a:solidFill>
                <a:schemeClr val="bg1">
                  <a:lumMod val="65000"/>
                </a:schemeClr>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50" name="组合 49"/>
            <p:cNvGrpSpPr/>
            <p:nvPr/>
          </p:nvGrpSpPr>
          <p:grpSpPr bwMode="gray">
            <a:xfrm>
              <a:off x="5674968" y="4348174"/>
              <a:ext cx="838345" cy="484231"/>
              <a:chOff x="6542330" y="3925559"/>
              <a:chExt cx="838345" cy="484231"/>
            </a:xfrm>
          </p:grpSpPr>
          <p:sp>
            <p:nvSpPr>
              <p:cNvPr id="51" name="Freeform 159"/>
              <p:cNvSpPr/>
              <p:nvPr/>
            </p:nvSpPr>
            <p:spPr bwMode="gray">
              <a:xfrm flipH="1">
                <a:off x="6542330" y="3925559"/>
                <a:ext cx="838345" cy="48423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文本框 51"/>
              <p:cNvSpPr txBox="1"/>
              <p:nvPr/>
            </p:nvSpPr>
            <p:spPr bwMode="gray">
              <a:xfrm>
                <a:off x="6595057" y="4068978"/>
                <a:ext cx="732893" cy="276999"/>
              </a:xfrm>
              <a:prstGeom prst="rect">
                <a:avLst/>
              </a:prstGeom>
              <a:noFill/>
            </p:spPr>
            <p:txBody>
              <a:bodyPr wrap="none" rtlCol="0">
                <a:noAutofit/>
              </a:bodyPr>
              <a:lstStyle/>
              <a:p>
                <a:pPr algn="ctr" fontAlgn="ctr"/>
                <a:r>
                  <a:rPr lang="en-US" sz="1200" dirty="0" smtClean="0">
                    <a:latin typeface="Huawei Sans" panose="020C0503030203020204" pitchFamily="34" charset="0"/>
                  </a:rPr>
                  <a:t>VN 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80" name="直接箭头连接符 79"/>
            <p:cNvCxnSpPr/>
            <p:nvPr/>
          </p:nvCxnSpPr>
          <p:spPr bwMode="gray">
            <a:xfrm flipH="1">
              <a:off x="5524408" y="3988569"/>
              <a:ext cx="1094016" cy="269720"/>
            </a:xfrm>
            <a:prstGeom prst="straightConnector1">
              <a:avLst/>
            </a:prstGeom>
            <a:ln>
              <a:solidFill>
                <a:schemeClr val="bg1">
                  <a:lumMod val="65000"/>
                </a:schemeClr>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3" name="直接箭头连接符 82"/>
            <p:cNvCxnSpPr/>
            <p:nvPr/>
          </p:nvCxnSpPr>
          <p:spPr bwMode="gray">
            <a:xfrm flipH="1" flipV="1">
              <a:off x="5712418" y="4009250"/>
              <a:ext cx="991587" cy="233639"/>
            </a:xfrm>
            <a:prstGeom prst="straightConnector1">
              <a:avLst/>
            </a:prstGeom>
            <a:ln>
              <a:solidFill>
                <a:schemeClr val="bg1">
                  <a:lumMod val="65000"/>
                </a:schemeClr>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3" name="矩形 317"/>
            <p:cNvSpPr/>
            <p:nvPr/>
          </p:nvSpPr>
          <p:spPr bwMode="gray">
            <a:xfrm>
              <a:off x="7335343" y="4589104"/>
              <a:ext cx="863553" cy="288147"/>
            </a:xfrm>
            <a:prstGeom prst="rect">
              <a:avLst/>
            </a:prstGeom>
          </p:spPr>
          <p:txBody>
            <a:bodyPr wrap="none" lIns="72000" tIns="36000" rIns="72000" bIns="36000">
              <a:noAutofit/>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algn="r" defTabSz="914462" fontAlgn="ctr"/>
              <a:r>
                <a:rPr lang="en-US" sz="1200" b="1" dirty="0" smtClean="0">
                  <a:solidFill>
                    <a:prstClr val="black"/>
                  </a:solidFill>
                  <a:latin typeface="Huawei Sans" panose="020C0503030203020204" pitchFamily="34" charset="0"/>
                </a:rPr>
                <a:t>Virtual network</a:t>
              </a:r>
              <a:endParaRPr lang="en-US" altLang="zh-CN" sz="1200" b="1"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94" name="直接连接符 93"/>
            <p:cNvCxnSpPr/>
            <p:nvPr/>
          </p:nvCxnSpPr>
          <p:spPr bwMode="gray">
            <a:xfrm>
              <a:off x="7661860" y="5427617"/>
              <a:ext cx="103852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a:stCxn id="100" idx="3"/>
              <a:endCxn id="99" idx="1"/>
            </p:cNvCxnSpPr>
            <p:nvPr/>
          </p:nvCxnSpPr>
          <p:spPr bwMode="gray">
            <a:xfrm>
              <a:off x="5304521" y="5130600"/>
              <a:ext cx="82591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a:stCxn id="99" idx="3"/>
              <a:endCxn id="112" idx="3"/>
            </p:cNvCxnSpPr>
            <p:nvPr/>
          </p:nvCxnSpPr>
          <p:spPr bwMode="gray">
            <a:xfrm>
              <a:off x="6536146" y="5130600"/>
              <a:ext cx="1180233" cy="38744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a:stCxn id="102" idx="3"/>
              <a:endCxn id="112" idx="3"/>
            </p:cNvCxnSpPr>
            <p:nvPr/>
          </p:nvCxnSpPr>
          <p:spPr bwMode="gray">
            <a:xfrm flipV="1">
              <a:off x="6536146" y="5518049"/>
              <a:ext cx="1180233" cy="29701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a:stCxn id="103" idx="3"/>
              <a:endCxn id="102" idx="1"/>
            </p:cNvCxnSpPr>
            <p:nvPr/>
          </p:nvCxnSpPr>
          <p:spPr bwMode="gray">
            <a:xfrm>
              <a:off x="5304521" y="5815067"/>
              <a:ext cx="82591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99" name="图片 87" descr="汇聚交换机.png"/>
            <p:cNvPicPr>
              <a:picLocks noChangeAspect="1"/>
            </p:cNvPicPr>
            <p:nvPr/>
          </p:nvPicPr>
          <p:blipFill>
            <a:blip r:embed="rId4" cstate="print"/>
            <a:stretch>
              <a:fillRect/>
            </a:stretch>
          </p:blipFill>
          <p:spPr bwMode="gray">
            <a:xfrm>
              <a:off x="6130436" y="4964627"/>
              <a:ext cx="405710" cy="331945"/>
            </a:xfrm>
            <a:prstGeom prst="rect">
              <a:avLst/>
            </a:prstGeom>
          </p:spPr>
        </p:pic>
        <p:pic>
          <p:nvPicPr>
            <p:cNvPr id="100" name="图片 76" descr="接入交换机.png"/>
            <p:cNvPicPr>
              <a:picLocks noChangeAspect="1"/>
            </p:cNvPicPr>
            <p:nvPr/>
          </p:nvPicPr>
          <p:blipFill>
            <a:blip r:embed="rId5" cstate="print"/>
            <a:stretch>
              <a:fillRect/>
            </a:stretch>
          </p:blipFill>
          <p:spPr bwMode="gray">
            <a:xfrm>
              <a:off x="4898811" y="4964627"/>
              <a:ext cx="405710" cy="331945"/>
            </a:xfrm>
            <a:prstGeom prst="rect">
              <a:avLst/>
            </a:prstGeom>
          </p:spPr>
        </p:pic>
        <p:pic>
          <p:nvPicPr>
            <p:cNvPr id="101" name="图片 105" descr="AP.png"/>
            <p:cNvPicPr>
              <a:picLocks noChangeAspect="1"/>
            </p:cNvPicPr>
            <p:nvPr/>
          </p:nvPicPr>
          <p:blipFill>
            <a:blip r:embed="rId6" cstate="print"/>
            <a:stretch>
              <a:fillRect/>
            </a:stretch>
          </p:blipFill>
          <p:spPr bwMode="gray">
            <a:xfrm>
              <a:off x="3732350" y="5649094"/>
              <a:ext cx="405710" cy="331945"/>
            </a:xfrm>
            <a:prstGeom prst="rect">
              <a:avLst/>
            </a:prstGeom>
          </p:spPr>
        </p:pic>
        <p:pic>
          <p:nvPicPr>
            <p:cNvPr id="102" name="图片 87" descr="汇聚交换机.png"/>
            <p:cNvPicPr>
              <a:picLocks noChangeAspect="1"/>
            </p:cNvPicPr>
            <p:nvPr/>
          </p:nvPicPr>
          <p:blipFill>
            <a:blip r:embed="rId4" cstate="print"/>
            <a:stretch>
              <a:fillRect/>
            </a:stretch>
          </p:blipFill>
          <p:spPr bwMode="gray">
            <a:xfrm>
              <a:off x="6130436" y="5649094"/>
              <a:ext cx="405710" cy="331945"/>
            </a:xfrm>
            <a:prstGeom prst="rect">
              <a:avLst/>
            </a:prstGeom>
          </p:spPr>
        </p:pic>
        <p:pic>
          <p:nvPicPr>
            <p:cNvPr id="103" name="图片 76" descr="接入交换机.png"/>
            <p:cNvPicPr>
              <a:picLocks noChangeAspect="1"/>
            </p:cNvPicPr>
            <p:nvPr/>
          </p:nvPicPr>
          <p:blipFill>
            <a:blip r:embed="rId5" cstate="print"/>
            <a:stretch>
              <a:fillRect/>
            </a:stretch>
          </p:blipFill>
          <p:spPr bwMode="gray">
            <a:xfrm>
              <a:off x="4898811" y="5649094"/>
              <a:ext cx="405710" cy="331945"/>
            </a:xfrm>
            <a:prstGeom prst="rect">
              <a:avLst/>
            </a:prstGeom>
          </p:spPr>
        </p:pic>
        <p:grpSp>
          <p:nvGrpSpPr>
            <p:cNvPr id="104" name="组合 103"/>
            <p:cNvGrpSpPr/>
            <p:nvPr/>
          </p:nvGrpSpPr>
          <p:grpSpPr bwMode="gray">
            <a:xfrm rot="19045468">
              <a:off x="7644607" y="5387512"/>
              <a:ext cx="148072" cy="714718"/>
              <a:chOff x="7470759" y="4815953"/>
              <a:chExt cx="148072" cy="540507"/>
            </a:xfrm>
          </p:grpSpPr>
          <p:cxnSp>
            <p:nvCxnSpPr>
              <p:cNvPr id="105" name="直接连接符 104"/>
              <p:cNvCxnSpPr/>
              <p:nvPr/>
            </p:nvCxnSpPr>
            <p:spPr bwMode="gray">
              <a:xfrm>
                <a:off x="7470759" y="4815953"/>
                <a:ext cx="0" cy="54050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bwMode="gray">
              <a:xfrm>
                <a:off x="7544795" y="4815953"/>
                <a:ext cx="0" cy="54050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bwMode="gray">
              <a:xfrm>
                <a:off x="7618831" y="4815953"/>
                <a:ext cx="0" cy="54050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108" name="图片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7755594" y="5852037"/>
              <a:ext cx="405710" cy="331945"/>
            </a:xfrm>
            <a:prstGeom prst="rect">
              <a:avLst/>
            </a:prstGeom>
          </p:spPr>
        </p:pic>
        <p:grpSp>
          <p:nvGrpSpPr>
            <p:cNvPr id="109" name="组合 108"/>
            <p:cNvGrpSpPr/>
            <p:nvPr/>
          </p:nvGrpSpPr>
          <p:grpSpPr bwMode="gray">
            <a:xfrm>
              <a:off x="8335834" y="5120528"/>
              <a:ext cx="1240662" cy="659131"/>
              <a:chOff x="6317561" y="3933067"/>
              <a:chExt cx="1240662" cy="659131"/>
            </a:xfrm>
          </p:grpSpPr>
          <p:sp>
            <p:nvSpPr>
              <p:cNvPr id="110" name="Freeform 159"/>
              <p:cNvSpPr/>
              <p:nvPr/>
            </p:nvSpPr>
            <p:spPr bwMode="gray">
              <a:xfrm flipH="1">
                <a:off x="6317561" y="3933067"/>
                <a:ext cx="1240662" cy="64853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文本框 110"/>
              <p:cNvSpPr txBox="1"/>
              <p:nvPr/>
            </p:nvSpPr>
            <p:spPr bwMode="gray">
              <a:xfrm>
                <a:off x="6510899" y="4068978"/>
                <a:ext cx="901209" cy="523220"/>
              </a:xfrm>
              <a:prstGeom prst="rect">
                <a:avLst/>
              </a:prstGeom>
              <a:noFill/>
            </p:spPr>
            <p:txBody>
              <a:bodyPr wrap="none" rtlCol="0">
                <a:noAutofit/>
              </a:bodyPr>
              <a:lstStyle/>
              <a:p>
                <a:pPr algn="ctr" fontAlgn="ctr"/>
                <a:r>
                  <a:rPr lang="en-US" sz="1200" dirty="0" smtClean="0">
                    <a:latin typeface="Huawei Sans" panose="020C0503030203020204" pitchFamily="34" charset="0"/>
                  </a:rPr>
                  <a:t>Internet/</a:t>
                </a:r>
              </a:p>
              <a:p>
                <a:pPr algn="ctr" fontAlgn="ctr"/>
                <a:r>
                  <a:rPr lang="en-US" sz="1200" dirty="0" smtClean="0">
                    <a:latin typeface="Huawei Sans" panose="020C0503030203020204" pitchFamily="34" charset="0"/>
                  </a:rPr>
                  <a:t>WAN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112" name="图片 86" descr="核心交换机.png"/>
            <p:cNvPicPr>
              <a:picLocks noChangeAspect="1"/>
            </p:cNvPicPr>
            <p:nvPr/>
          </p:nvPicPr>
          <p:blipFill>
            <a:blip r:embed="rId8" cstate="print"/>
            <a:stretch>
              <a:fillRect/>
            </a:stretch>
          </p:blipFill>
          <p:spPr bwMode="gray">
            <a:xfrm>
              <a:off x="7311580" y="5352449"/>
              <a:ext cx="404799" cy="331200"/>
            </a:xfrm>
            <a:prstGeom prst="rect">
              <a:avLst/>
            </a:prstGeom>
          </p:spPr>
        </p:pic>
        <p:sp>
          <p:nvSpPr>
            <p:cNvPr id="113" name="圆角矩形 112"/>
            <p:cNvSpPr/>
            <p:nvPr/>
          </p:nvSpPr>
          <p:spPr bwMode="gray">
            <a:xfrm>
              <a:off x="6424756" y="5811166"/>
              <a:ext cx="870389" cy="188693"/>
            </a:xfrm>
            <a:prstGeom prst="round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fontAlgn="ctr"/>
              <a:r>
                <a:rPr lang="en-US" sz="1200" dirty="0" smtClean="0">
                  <a:latin typeface="Huawei Sans" panose="020C0503030203020204" pitchFamily="34" charset="0"/>
                </a:rPr>
                <a:t>Native AC</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4" name="矩形 317"/>
            <p:cNvSpPr/>
            <p:nvPr/>
          </p:nvSpPr>
          <p:spPr bwMode="gray">
            <a:xfrm>
              <a:off x="3768593" y="5942210"/>
              <a:ext cx="334561" cy="257369"/>
            </a:xfrm>
            <a:prstGeom prst="rect">
              <a:avLst/>
            </a:prstGeom>
          </p:spPr>
          <p:txBody>
            <a:bodyPr wrap="none" lIns="72000" tIns="36000" rIns="72000" bIns="36000">
              <a:noAutofit/>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algn="ctr" defTabSz="914462" fontAlgn="ctr"/>
              <a:r>
                <a:rPr lang="en-US" sz="1200" dirty="0" smtClean="0">
                  <a:solidFill>
                    <a:prstClr val="black"/>
                  </a:solidFill>
                  <a:latin typeface="Huawei Sans" panose="020C0503030203020204" pitchFamily="34" charset="0"/>
                </a:rPr>
                <a:t>AP</a:t>
              </a:r>
              <a:endParaRPr lang="en-US" altLang="zh-CN" sz="1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15" name="矩形 317"/>
            <p:cNvSpPr/>
            <p:nvPr/>
          </p:nvSpPr>
          <p:spPr bwMode="gray">
            <a:xfrm>
              <a:off x="4913546" y="5942210"/>
              <a:ext cx="376239" cy="257369"/>
            </a:xfrm>
            <a:prstGeom prst="rect">
              <a:avLst/>
            </a:prstGeom>
          </p:spPr>
          <p:txBody>
            <a:bodyPr wrap="none" lIns="72000" tIns="36000" rIns="72000" bIns="36000">
              <a:noAutofit/>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algn="ctr" defTabSz="914462" fontAlgn="ctr"/>
              <a:r>
                <a:rPr lang="en-US" sz="1200" dirty="0" smtClean="0">
                  <a:solidFill>
                    <a:prstClr val="black"/>
                  </a:solidFill>
                  <a:latin typeface="Huawei Sans" panose="020C0503030203020204" pitchFamily="34" charset="0"/>
                </a:rPr>
                <a:t>Switch</a:t>
              </a:r>
              <a:endParaRPr lang="en-US" altLang="zh-CN" sz="1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16" name="矩形 317"/>
            <p:cNvSpPr/>
            <p:nvPr/>
          </p:nvSpPr>
          <p:spPr bwMode="gray">
            <a:xfrm>
              <a:off x="6145171" y="5942210"/>
              <a:ext cx="376239" cy="257369"/>
            </a:xfrm>
            <a:prstGeom prst="rect">
              <a:avLst/>
            </a:prstGeom>
          </p:spPr>
          <p:txBody>
            <a:bodyPr wrap="none" lIns="72000" tIns="36000" rIns="72000" bIns="36000">
              <a:noAutofit/>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algn="ctr" defTabSz="914462" fontAlgn="ctr"/>
              <a:r>
                <a:rPr lang="en-US" sz="1200" dirty="0" smtClean="0">
                  <a:solidFill>
                    <a:prstClr val="black"/>
                  </a:solidFill>
                  <a:latin typeface="Huawei Sans" panose="020C0503030203020204" pitchFamily="34" charset="0"/>
                </a:rPr>
                <a:t>Switch</a:t>
              </a:r>
              <a:endParaRPr lang="en-US" altLang="zh-CN" sz="1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17" name="矩形 317"/>
            <p:cNvSpPr/>
            <p:nvPr/>
          </p:nvSpPr>
          <p:spPr bwMode="gray">
            <a:xfrm>
              <a:off x="7297384" y="5120528"/>
              <a:ext cx="376239" cy="257369"/>
            </a:xfrm>
            <a:prstGeom prst="rect">
              <a:avLst/>
            </a:prstGeom>
          </p:spPr>
          <p:txBody>
            <a:bodyPr wrap="none" lIns="72000" tIns="36000" rIns="72000" bIns="36000">
              <a:noAutofit/>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algn="ctr" defTabSz="914462" fontAlgn="ctr"/>
              <a:r>
                <a:rPr lang="en-US" sz="1200" dirty="0" smtClean="0">
                  <a:solidFill>
                    <a:prstClr val="black"/>
                  </a:solidFill>
                  <a:latin typeface="Huawei Sans" panose="020C0503030203020204" pitchFamily="34" charset="0"/>
                </a:rPr>
                <a:t>Switch</a:t>
              </a:r>
              <a:endParaRPr lang="en-US" altLang="zh-CN" sz="1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18" name="矩形 317"/>
            <p:cNvSpPr/>
            <p:nvPr/>
          </p:nvSpPr>
          <p:spPr bwMode="gray">
            <a:xfrm>
              <a:off x="4913546" y="5279264"/>
              <a:ext cx="376239" cy="257369"/>
            </a:xfrm>
            <a:prstGeom prst="rect">
              <a:avLst/>
            </a:prstGeom>
          </p:spPr>
          <p:txBody>
            <a:bodyPr wrap="none" lIns="72000" tIns="36000" rIns="72000" bIns="36000">
              <a:noAutofit/>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algn="ctr" defTabSz="914462" fontAlgn="ctr"/>
              <a:r>
                <a:rPr lang="en-US" sz="1200" dirty="0" smtClean="0">
                  <a:solidFill>
                    <a:prstClr val="black"/>
                  </a:solidFill>
                  <a:latin typeface="Huawei Sans" panose="020C0503030203020204" pitchFamily="34" charset="0"/>
                </a:rPr>
                <a:t>Switch</a:t>
              </a:r>
              <a:endParaRPr lang="en-US" altLang="zh-CN" sz="1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19" name="矩形 317"/>
            <p:cNvSpPr/>
            <p:nvPr/>
          </p:nvSpPr>
          <p:spPr bwMode="gray">
            <a:xfrm>
              <a:off x="6145171" y="5279264"/>
              <a:ext cx="376239" cy="257369"/>
            </a:xfrm>
            <a:prstGeom prst="rect">
              <a:avLst/>
            </a:prstGeom>
          </p:spPr>
          <p:txBody>
            <a:bodyPr wrap="none" lIns="72000" tIns="36000" rIns="72000" bIns="36000">
              <a:noAutofit/>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algn="ctr" defTabSz="914462" fontAlgn="ctr"/>
              <a:r>
                <a:rPr lang="en-US" sz="1200" dirty="0" smtClean="0">
                  <a:solidFill>
                    <a:prstClr val="black"/>
                  </a:solidFill>
                  <a:latin typeface="Huawei Sans" panose="020C0503030203020204" pitchFamily="34" charset="0"/>
                </a:rPr>
                <a:t>Switch</a:t>
              </a:r>
              <a:endParaRPr lang="en-US" altLang="zh-CN" sz="1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20" name="矩形 317"/>
            <p:cNvSpPr/>
            <p:nvPr/>
          </p:nvSpPr>
          <p:spPr bwMode="gray">
            <a:xfrm>
              <a:off x="8180225" y="5917175"/>
              <a:ext cx="626612" cy="257369"/>
            </a:xfrm>
            <a:prstGeom prst="rect">
              <a:avLst/>
            </a:prstGeom>
          </p:spPr>
          <p:txBody>
            <a:bodyPr wrap="none" lIns="72000" tIns="36000" rIns="72000" bIns="36000">
              <a:noAutofit/>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algn="ctr" defTabSz="914462" fontAlgn="ctr"/>
              <a:r>
                <a:rPr lang="en-US" sz="1200" dirty="0" smtClean="0">
                  <a:solidFill>
                    <a:prstClr val="black"/>
                  </a:solidFill>
                  <a:latin typeface="Huawei Sans" panose="020C0503030203020204" pitchFamily="34" charset="0"/>
                </a:rPr>
                <a:t>Firewall</a:t>
              </a:r>
              <a:endParaRPr lang="en-US" altLang="zh-CN" sz="1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132" name="直接连接符 131"/>
            <p:cNvCxnSpPr>
              <a:stCxn id="101" idx="3"/>
              <a:endCxn id="103" idx="1"/>
            </p:cNvCxnSpPr>
            <p:nvPr/>
          </p:nvCxnSpPr>
          <p:spPr bwMode="gray">
            <a:xfrm>
              <a:off x="4138060" y="5815067"/>
              <a:ext cx="76075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36" name="矩形 317"/>
            <p:cNvSpPr/>
            <p:nvPr/>
          </p:nvSpPr>
          <p:spPr bwMode="gray">
            <a:xfrm>
              <a:off x="9493941" y="5863952"/>
              <a:ext cx="863553" cy="288147"/>
            </a:xfrm>
            <a:prstGeom prst="rect">
              <a:avLst/>
            </a:prstGeom>
          </p:spPr>
          <p:txBody>
            <a:bodyPr wrap="none" lIns="72000" tIns="36000" rIns="72000" bIns="36000">
              <a:noAutofit/>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algn="r" defTabSz="914462" fontAlgn="ctr"/>
              <a:r>
                <a:rPr lang="en-US" sz="1200" b="1" dirty="0" smtClean="0">
                  <a:solidFill>
                    <a:prstClr val="black"/>
                  </a:solidFill>
                  <a:latin typeface="Huawei Sans" panose="020C0503030203020204" pitchFamily="34" charset="0"/>
                </a:rPr>
                <a:t>Physical network</a:t>
              </a:r>
              <a:endParaRPr lang="en-US" altLang="zh-CN" sz="1200" b="1"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41" name="Right Arrow 157"/>
            <p:cNvSpPr/>
            <p:nvPr/>
          </p:nvSpPr>
          <p:spPr bwMode="gray">
            <a:xfrm rot="16200000">
              <a:off x="5815784" y="2156043"/>
              <a:ext cx="511265" cy="1375657"/>
            </a:xfrm>
            <a:prstGeom prst="rightArrow">
              <a:avLst>
                <a:gd name="adj1" fmla="val 40000"/>
                <a:gd name="adj2" fmla="val 84182"/>
              </a:avLst>
            </a:prstGeom>
            <a:gradFill flip="none" rotWithShape="1">
              <a:gsLst>
                <a:gs pos="53000">
                  <a:schemeClr val="accent1">
                    <a:lumMod val="5000"/>
                    <a:lumOff val="95000"/>
                    <a:alpha val="0"/>
                  </a:schemeClr>
                </a:gs>
                <a:gs pos="24000">
                  <a:srgbClr val="FBF6E5"/>
                </a:gs>
                <a:gs pos="81000">
                  <a:srgbClr val="FFF2CC"/>
                </a:gs>
              </a:gsLst>
              <a:lin ang="0" scaled="1"/>
              <a:tileRect/>
            </a:gradFill>
            <a:ln w="15875">
              <a:gradFill flip="none" rotWithShape="1">
                <a:gsLst>
                  <a:gs pos="11000">
                    <a:schemeClr val="accent1">
                      <a:lumMod val="0"/>
                      <a:lumOff val="100000"/>
                      <a:alpha val="0"/>
                    </a:schemeClr>
                  </a:gs>
                  <a:gs pos="67000">
                    <a:srgbClr val="FFD17D"/>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2" name="矩形 317"/>
            <p:cNvSpPr/>
            <p:nvPr/>
          </p:nvSpPr>
          <p:spPr bwMode="gray">
            <a:xfrm>
              <a:off x="5664579" y="2738753"/>
              <a:ext cx="871567" cy="257369"/>
            </a:xfrm>
            <a:prstGeom prst="rect">
              <a:avLst/>
            </a:prstGeom>
          </p:spPr>
          <p:txBody>
            <a:bodyPr wrap="none" lIns="72000" tIns="36000" rIns="72000" bIns="36000">
              <a:noAutofit/>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algn="r" defTabSz="914462" fontAlgn="ctr"/>
              <a:r>
                <a:rPr lang="en-US" sz="1200" dirty="0" smtClean="0">
                  <a:solidFill>
                    <a:srgbClr val="ED6D00"/>
                  </a:solidFill>
                  <a:latin typeface="Huawei Sans" panose="020C0503030203020204" pitchFamily="34" charset="0"/>
                </a:rPr>
                <a:t>Open APIs</a:t>
              </a:r>
              <a:endParaRPr lang="en-US" altLang="zh-CN" sz="1200" dirty="0">
                <a:solidFill>
                  <a:srgbClr val="ED6D0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43" name="Right Arrow 157"/>
            <p:cNvSpPr/>
            <p:nvPr/>
          </p:nvSpPr>
          <p:spPr bwMode="gray">
            <a:xfrm rot="5400000" flipV="1">
              <a:off x="3870420" y="3008740"/>
              <a:ext cx="630130" cy="1669311"/>
            </a:xfrm>
            <a:prstGeom prst="rightArrow">
              <a:avLst>
                <a:gd name="adj1" fmla="val 40000"/>
                <a:gd name="adj2" fmla="val 68459"/>
              </a:avLst>
            </a:prstGeom>
            <a:gradFill flip="none" rotWithShape="1">
              <a:gsLst>
                <a:gs pos="53000">
                  <a:schemeClr val="accent1">
                    <a:lumMod val="5000"/>
                    <a:lumOff val="95000"/>
                    <a:alpha val="0"/>
                  </a:schemeClr>
                </a:gs>
                <a:gs pos="24000">
                  <a:srgbClr val="FBF6E5"/>
                </a:gs>
                <a:gs pos="81000">
                  <a:srgbClr val="FFF2CC"/>
                </a:gs>
              </a:gsLst>
              <a:lin ang="0" scaled="1"/>
              <a:tileRect/>
            </a:gradFill>
            <a:ln w="15875">
              <a:gradFill flip="none" rotWithShape="1">
                <a:gsLst>
                  <a:gs pos="11000">
                    <a:schemeClr val="accent1">
                      <a:lumMod val="0"/>
                      <a:lumOff val="100000"/>
                      <a:alpha val="0"/>
                    </a:schemeClr>
                  </a:gs>
                  <a:gs pos="67000">
                    <a:srgbClr val="FFD17D"/>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4" name="矩形 317"/>
            <p:cNvSpPr/>
            <p:nvPr/>
          </p:nvSpPr>
          <p:spPr bwMode="gray">
            <a:xfrm>
              <a:off x="3698038" y="3468910"/>
              <a:ext cx="906833" cy="626701"/>
            </a:xfrm>
            <a:prstGeom prst="rect">
              <a:avLst/>
            </a:prstGeom>
          </p:spPr>
          <p:txBody>
            <a:bodyPr wrap="none" lIns="72000" tIns="36000" rIns="72000" bIns="36000">
              <a:noAutofit/>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algn="ctr" defTabSz="914462" fontAlgn="ctr"/>
              <a:r>
                <a:rPr lang="en-US" sz="1200" dirty="0" smtClean="0">
                  <a:solidFill>
                    <a:srgbClr val="ED6D00"/>
                  </a:solidFill>
                  <a:latin typeface="Huawei Sans" panose="020C0503030203020204" pitchFamily="34" charset="0"/>
                </a:rPr>
                <a:t>SNMP</a:t>
              </a:r>
            </a:p>
            <a:p>
              <a:pPr algn="ctr" defTabSz="914462" fontAlgn="ctr"/>
              <a:r>
                <a:rPr lang="en-US" sz="1200" dirty="0" smtClean="0">
                  <a:solidFill>
                    <a:srgbClr val="ED6D00"/>
                  </a:solidFill>
                  <a:latin typeface="Huawei Sans" panose="020C0503030203020204" pitchFamily="34" charset="0"/>
                </a:rPr>
                <a:t>NETCONF/</a:t>
              </a:r>
            </a:p>
            <a:p>
              <a:pPr algn="ctr" defTabSz="914462" fontAlgn="ctr"/>
              <a:r>
                <a:rPr lang="en-US" sz="1200" dirty="0" smtClean="0">
                  <a:solidFill>
                    <a:srgbClr val="ED6D00"/>
                  </a:solidFill>
                  <a:latin typeface="Huawei Sans" panose="020C0503030203020204" pitchFamily="34" charset="0"/>
                </a:rPr>
                <a:t>YANG</a:t>
              </a:r>
              <a:endParaRPr lang="en-US" sz="1200" dirty="0">
                <a:solidFill>
                  <a:srgbClr val="ED6D00"/>
                </a:solidFill>
                <a:latin typeface="Huawei Sans" panose="020C0503030203020204" pitchFamily="34" charset="0"/>
              </a:endParaRPr>
            </a:p>
          </p:txBody>
        </p:sp>
        <p:sp>
          <p:nvSpPr>
            <p:cNvPr id="145" name="Right Arrow 157"/>
            <p:cNvSpPr/>
            <p:nvPr/>
          </p:nvSpPr>
          <p:spPr bwMode="gray">
            <a:xfrm rot="16200000">
              <a:off x="7689660" y="3183373"/>
              <a:ext cx="630130" cy="1320047"/>
            </a:xfrm>
            <a:prstGeom prst="rightArrow">
              <a:avLst>
                <a:gd name="adj1" fmla="val 40000"/>
                <a:gd name="adj2" fmla="val 68459"/>
              </a:avLst>
            </a:prstGeom>
            <a:gradFill flip="none" rotWithShape="1">
              <a:gsLst>
                <a:gs pos="53000">
                  <a:schemeClr val="accent1">
                    <a:lumMod val="5000"/>
                    <a:lumOff val="95000"/>
                    <a:alpha val="0"/>
                  </a:schemeClr>
                </a:gs>
                <a:gs pos="24000">
                  <a:srgbClr val="FBF6E5"/>
                </a:gs>
                <a:gs pos="81000">
                  <a:srgbClr val="FFF2CC"/>
                </a:gs>
              </a:gsLst>
              <a:lin ang="0" scaled="1"/>
              <a:tileRect/>
            </a:gradFill>
            <a:ln w="15875">
              <a:gradFill flip="none" rotWithShape="1">
                <a:gsLst>
                  <a:gs pos="11000">
                    <a:schemeClr val="accent1">
                      <a:lumMod val="0"/>
                      <a:lumOff val="100000"/>
                      <a:alpha val="0"/>
                    </a:schemeClr>
                  </a:gs>
                  <a:gs pos="67000">
                    <a:srgbClr val="FFD17D"/>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6" name="矩形 317"/>
            <p:cNvSpPr/>
            <p:nvPr/>
          </p:nvSpPr>
          <p:spPr bwMode="gray">
            <a:xfrm>
              <a:off x="7591176" y="3720381"/>
              <a:ext cx="847522" cy="257369"/>
            </a:xfrm>
            <a:prstGeom prst="rect">
              <a:avLst/>
            </a:prstGeom>
          </p:spPr>
          <p:txBody>
            <a:bodyPr wrap="none" lIns="72000" tIns="36000" rIns="72000" bIns="36000">
              <a:noAutofit/>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algn="ctr" defTabSz="914462" fontAlgn="ctr"/>
              <a:r>
                <a:rPr lang="en-US" sz="1200" dirty="0" smtClean="0">
                  <a:solidFill>
                    <a:srgbClr val="ED6D00"/>
                  </a:solidFill>
                  <a:latin typeface="Huawei Sans" panose="020C0503030203020204" pitchFamily="34" charset="0"/>
                </a:rPr>
                <a:t>Telemetry</a:t>
              </a:r>
              <a:endParaRPr lang="en-US" sz="1200" dirty="0">
                <a:solidFill>
                  <a:srgbClr val="ED6D00"/>
                </a:solidFill>
                <a:latin typeface="Huawei Sans" panose="020C0503030203020204" pitchFamily="34" charset="0"/>
              </a:endParaRPr>
            </a:p>
          </p:txBody>
        </p:sp>
      </p:grpSp>
    </p:spTree>
    <p:extLst>
      <p:ext uri="{BB962C8B-B14F-4D97-AF65-F5344CB8AC3E}">
        <p14:creationId xmlns:p14="http://schemas.microsoft.com/office/powerpoint/2010/main" val="31485060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0969021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梯形 4"/>
          <p:cNvSpPr/>
          <p:nvPr/>
        </p:nvSpPr>
        <p:spPr bwMode="gray">
          <a:xfrm>
            <a:off x="462793" y="4417791"/>
            <a:ext cx="6050762" cy="1520276"/>
          </a:xfrm>
          <a:prstGeom prst="trapezoid">
            <a:avLst>
              <a:gd name="adj" fmla="val 22961"/>
            </a:avLst>
          </a:prstGeom>
          <a:gradFill flip="none" rotWithShape="1">
            <a:gsLst>
              <a:gs pos="0">
                <a:schemeClr val="bg1"/>
              </a:gs>
              <a:gs pos="100000">
                <a:schemeClr val="bg1">
                  <a:lumMod val="85000"/>
                </a:schemeClr>
              </a:gs>
            </a:gsLst>
            <a:lin ang="5400000" scaled="1"/>
          </a:gradFill>
          <a:ln>
            <a:gradFill flip="none" rotWithShape="1">
              <a:gsLst>
                <a:gs pos="0">
                  <a:schemeClr val="accent1">
                    <a:lumMod val="5000"/>
                    <a:lumOff val="95000"/>
                  </a:schemeClr>
                </a:gs>
                <a:gs pos="100000">
                  <a:schemeClr val="bg1">
                    <a:lumMod val="6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梯形 5"/>
          <p:cNvSpPr/>
          <p:nvPr/>
        </p:nvSpPr>
        <p:spPr bwMode="gray">
          <a:xfrm>
            <a:off x="462793" y="2726533"/>
            <a:ext cx="6050762" cy="1685757"/>
          </a:xfrm>
          <a:prstGeom prst="trapezoid">
            <a:avLst>
              <a:gd name="adj" fmla="val 22961"/>
            </a:avLst>
          </a:prstGeom>
          <a:gradFill flip="none" rotWithShape="1">
            <a:gsLst>
              <a:gs pos="0">
                <a:schemeClr val="bg1"/>
              </a:gs>
              <a:gs pos="100000">
                <a:schemeClr val="bg1">
                  <a:lumMod val="85000"/>
                </a:schemeClr>
              </a:gs>
            </a:gsLst>
            <a:lin ang="5400000" scaled="1"/>
          </a:gradFill>
          <a:ln>
            <a:gradFill flip="none" rotWithShape="1">
              <a:gsLst>
                <a:gs pos="0">
                  <a:schemeClr val="accent1">
                    <a:lumMod val="5000"/>
                    <a:lumOff val="95000"/>
                  </a:schemeClr>
                </a:gs>
                <a:gs pos="100000">
                  <a:schemeClr val="bg1">
                    <a:lumMod val="6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任意多边形 81"/>
          <p:cNvSpPr/>
          <p:nvPr/>
        </p:nvSpPr>
        <p:spPr bwMode="gray">
          <a:xfrm>
            <a:off x="2587186" y="2980443"/>
            <a:ext cx="2339859" cy="1232806"/>
          </a:xfrm>
          <a:custGeom>
            <a:avLst/>
            <a:gdLst>
              <a:gd name="connsiteX0" fmla="*/ 1522976 w 3069379"/>
              <a:gd name="connsiteY0" fmla="*/ 0 h 1667868"/>
              <a:gd name="connsiteX1" fmla="*/ 2105444 w 3069379"/>
              <a:gd name="connsiteY1" fmla="*/ 243498 h 1667868"/>
              <a:gd name="connsiteX2" fmla="*/ 2165457 w 3069379"/>
              <a:gd name="connsiteY2" fmla="*/ 316907 h 1667868"/>
              <a:gd name="connsiteX3" fmla="*/ 2204139 w 3069379"/>
              <a:gd name="connsiteY3" fmla="*/ 313329 h 1667868"/>
              <a:gd name="connsiteX4" fmla="*/ 2688456 w 3069379"/>
              <a:gd name="connsiteY4" fmla="*/ 757688 h 1667868"/>
              <a:gd name="connsiteX5" fmla="*/ 2679008 w 3069379"/>
              <a:gd name="connsiteY5" fmla="*/ 843679 h 1667868"/>
              <a:gd name="connsiteX6" fmla="*/ 2742591 w 3069379"/>
              <a:gd name="connsiteY6" fmla="*/ 850148 h 1667868"/>
              <a:gd name="connsiteX7" fmla="*/ 3069379 w 3069379"/>
              <a:gd name="connsiteY7" fmla="*/ 1254812 h 1667868"/>
              <a:gd name="connsiteX8" fmla="*/ 2742591 w 3069379"/>
              <a:gd name="connsiteY8" fmla="*/ 1659476 h 1667868"/>
              <a:gd name="connsiteX9" fmla="*/ 2727471 w 3069379"/>
              <a:gd name="connsiteY9" fmla="*/ 1661015 h 1667868"/>
              <a:gd name="connsiteX10" fmla="*/ 2727471 w 3069379"/>
              <a:gd name="connsiteY10" fmla="*/ 1667868 h 1667868"/>
              <a:gd name="connsiteX11" fmla="*/ 2660108 w 3069379"/>
              <a:gd name="connsiteY11" fmla="*/ 1667868 h 1667868"/>
              <a:gd name="connsiteX12" fmla="*/ 450197 w 3069379"/>
              <a:gd name="connsiteY12" fmla="*/ 1667868 h 1667868"/>
              <a:gd name="connsiteX13" fmla="*/ 373665 w 3069379"/>
              <a:gd name="connsiteY13" fmla="*/ 1667868 h 1667868"/>
              <a:gd name="connsiteX14" fmla="*/ 373665 w 3069379"/>
              <a:gd name="connsiteY14" fmla="*/ 1660082 h 1667868"/>
              <a:gd name="connsiteX15" fmla="*/ 359467 w 3069379"/>
              <a:gd name="connsiteY15" fmla="*/ 1658637 h 1667868"/>
              <a:gd name="connsiteX16" fmla="*/ 0 w 3069379"/>
              <a:gd name="connsiteY16" fmla="*/ 1213505 h 1667868"/>
              <a:gd name="connsiteX17" fmla="*/ 274960 w 3069379"/>
              <a:gd name="connsiteY17" fmla="*/ 794848 h 1667868"/>
              <a:gd name="connsiteX18" fmla="*/ 303951 w 3069379"/>
              <a:gd name="connsiteY18" fmla="*/ 785765 h 1667868"/>
              <a:gd name="connsiteX19" fmla="*/ 315888 w 3069379"/>
              <a:gd name="connsiteY19" fmla="*/ 677121 h 1667868"/>
              <a:gd name="connsiteX20" fmla="*/ 931587 w 3069379"/>
              <a:gd name="connsiteY20" fmla="*/ 216713 h 1667868"/>
              <a:gd name="connsiteX21" fmla="*/ 968567 w 3069379"/>
              <a:gd name="connsiteY21" fmla="*/ 220133 h 1667868"/>
              <a:gd name="connsiteX22" fmla="*/ 1062419 w 3069379"/>
              <a:gd name="connsiteY22" fmla="*/ 141982 h 1667868"/>
              <a:gd name="connsiteX23" fmla="*/ 1522976 w 3069379"/>
              <a:gd name="connsiteY23" fmla="*/ 0 h 1667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69379" h="1667868">
                <a:moveTo>
                  <a:pt x="1522976" y="0"/>
                </a:moveTo>
                <a:cubicBezTo>
                  <a:pt x="1750444" y="0"/>
                  <a:pt x="1956378" y="93052"/>
                  <a:pt x="2105444" y="243498"/>
                </a:cubicBezTo>
                <a:lnTo>
                  <a:pt x="2165457" y="316907"/>
                </a:lnTo>
                <a:lnTo>
                  <a:pt x="2204139" y="313329"/>
                </a:lnTo>
                <a:cubicBezTo>
                  <a:pt x="2471620" y="313329"/>
                  <a:pt x="2688456" y="512275"/>
                  <a:pt x="2688456" y="757688"/>
                </a:cubicBezTo>
                <a:lnTo>
                  <a:pt x="2679008" y="843679"/>
                </a:lnTo>
                <a:lnTo>
                  <a:pt x="2742591" y="850148"/>
                </a:lnTo>
                <a:cubicBezTo>
                  <a:pt x="2929088" y="888664"/>
                  <a:pt x="3069379" y="1055202"/>
                  <a:pt x="3069379" y="1254812"/>
                </a:cubicBezTo>
                <a:cubicBezTo>
                  <a:pt x="3069379" y="1454421"/>
                  <a:pt x="2929088" y="1620960"/>
                  <a:pt x="2742591" y="1659476"/>
                </a:cubicBezTo>
                <a:lnTo>
                  <a:pt x="2727471" y="1661015"/>
                </a:lnTo>
                <a:lnTo>
                  <a:pt x="2727471" y="1667868"/>
                </a:lnTo>
                <a:lnTo>
                  <a:pt x="2660108" y="1667868"/>
                </a:lnTo>
                <a:lnTo>
                  <a:pt x="450197" y="1667868"/>
                </a:lnTo>
                <a:lnTo>
                  <a:pt x="373665" y="1667868"/>
                </a:lnTo>
                <a:lnTo>
                  <a:pt x="373665" y="1660082"/>
                </a:lnTo>
                <a:lnTo>
                  <a:pt x="359467" y="1658637"/>
                </a:lnTo>
                <a:cubicBezTo>
                  <a:pt x="154319" y="1616269"/>
                  <a:pt x="0" y="1433076"/>
                  <a:pt x="0" y="1213505"/>
                </a:cubicBezTo>
                <a:cubicBezTo>
                  <a:pt x="0" y="1025301"/>
                  <a:pt x="113377" y="863824"/>
                  <a:pt x="274960" y="794848"/>
                </a:cubicBezTo>
                <a:lnTo>
                  <a:pt x="303951" y="785765"/>
                </a:lnTo>
                <a:lnTo>
                  <a:pt x="315888" y="677121"/>
                </a:lnTo>
                <a:cubicBezTo>
                  <a:pt x="374490" y="414367"/>
                  <a:pt x="627881" y="216713"/>
                  <a:pt x="931587" y="216713"/>
                </a:cubicBezTo>
                <a:lnTo>
                  <a:pt x="968567" y="220133"/>
                </a:lnTo>
                <a:lnTo>
                  <a:pt x="1062419" y="141982"/>
                </a:lnTo>
                <a:cubicBezTo>
                  <a:pt x="1193887" y="52342"/>
                  <a:pt x="1352375" y="0"/>
                  <a:pt x="1522976" y="0"/>
                </a:cubicBezTo>
                <a:close/>
              </a:path>
            </a:pathLst>
          </a:cu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p:txBody>
          <a:bodyPr/>
          <a:lstStyle/>
          <a:p>
            <a:r>
              <a:rPr lang="en-US" smtClean="0"/>
              <a:t>Architecture of a Virtualized Campus Network</a:t>
            </a:r>
            <a:endParaRPr lang="en-US" altLang="zh-CN" dirty="0">
              <a:sym typeface="Huawei Sans" panose="020C0503030203020204" pitchFamily="34" charset="0"/>
            </a:endParaRPr>
          </a:p>
        </p:txBody>
      </p:sp>
      <p:cxnSp>
        <p:nvCxnSpPr>
          <p:cNvPr id="7" name="直接连接符 6"/>
          <p:cNvCxnSpPr/>
          <p:nvPr/>
        </p:nvCxnSpPr>
        <p:spPr bwMode="gray">
          <a:xfrm flipH="1" flipV="1">
            <a:off x="2715721" y="5227882"/>
            <a:ext cx="1283264" cy="366470"/>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bwMode="gray">
          <a:xfrm flipH="1">
            <a:off x="2741560" y="4689442"/>
            <a:ext cx="1025914" cy="552357"/>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bwMode="gray">
          <a:xfrm flipV="1">
            <a:off x="3575221" y="4758182"/>
            <a:ext cx="2450448" cy="839468"/>
            <a:chOff x="3911288" y="4456131"/>
            <a:chExt cx="2450448" cy="674979"/>
          </a:xfrm>
        </p:grpSpPr>
        <p:cxnSp>
          <p:nvCxnSpPr>
            <p:cNvPr id="10" name="直接连接符 9"/>
            <p:cNvCxnSpPr/>
            <p:nvPr/>
          </p:nvCxnSpPr>
          <p:spPr bwMode="gray">
            <a:xfrm>
              <a:off x="4393093" y="4456131"/>
              <a:ext cx="1323508" cy="0"/>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bwMode="gray">
            <a:xfrm flipV="1">
              <a:off x="3911288" y="5131110"/>
              <a:ext cx="1582732" cy="0"/>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bwMode="gray">
            <a:xfrm>
              <a:off x="5800440" y="4456131"/>
              <a:ext cx="561296" cy="0"/>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13" name="图片 87" descr="汇聚交换机.png"/>
          <p:cNvPicPr>
            <a:picLocks noChangeAspect="1"/>
          </p:cNvPicPr>
          <p:nvPr/>
        </p:nvPicPr>
        <p:blipFill>
          <a:blip r:embed="rId3"/>
          <a:stretch>
            <a:fillRect/>
          </a:stretch>
        </p:blipFill>
        <p:spPr bwMode="gray">
          <a:xfrm>
            <a:off x="3453018" y="4648508"/>
            <a:ext cx="343433" cy="280992"/>
          </a:xfrm>
          <a:prstGeom prst="rect">
            <a:avLst/>
          </a:prstGeom>
        </p:spPr>
      </p:pic>
      <p:pic>
        <p:nvPicPr>
          <p:cNvPr id="14" name="图片 87" descr="汇聚交换机.png"/>
          <p:cNvPicPr>
            <a:picLocks noChangeAspect="1"/>
          </p:cNvPicPr>
          <p:nvPr/>
        </p:nvPicPr>
        <p:blipFill>
          <a:blip r:embed="rId3"/>
          <a:stretch>
            <a:fillRect/>
          </a:stretch>
        </p:blipFill>
        <p:spPr bwMode="gray">
          <a:xfrm>
            <a:off x="3797545" y="5443976"/>
            <a:ext cx="343433" cy="280992"/>
          </a:xfrm>
          <a:prstGeom prst="rect">
            <a:avLst/>
          </a:prstGeom>
        </p:spPr>
      </p:pic>
      <p:pic>
        <p:nvPicPr>
          <p:cNvPr id="15" name="图片 76" descr="接入交换机.png"/>
          <p:cNvPicPr>
            <a:picLocks noChangeAspect="1"/>
          </p:cNvPicPr>
          <p:nvPr/>
        </p:nvPicPr>
        <p:blipFill>
          <a:blip r:embed="rId4"/>
          <a:stretch>
            <a:fillRect/>
          </a:stretch>
        </p:blipFill>
        <p:spPr bwMode="gray">
          <a:xfrm>
            <a:off x="5231750" y="5443976"/>
            <a:ext cx="343433" cy="280992"/>
          </a:xfrm>
          <a:prstGeom prst="rect">
            <a:avLst/>
          </a:prstGeom>
        </p:spPr>
      </p:pic>
      <p:pic>
        <p:nvPicPr>
          <p:cNvPr id="16" name="图片 15" descr="接入交换机.png"/>
          <p:cNvPicPr>
            <a:picLocks noChangeAspect="1"/>
          </p:cNvPicPr>
          <p:nvPr/>
        </p:nvPicPr>
        <p:blipFill>
          <a:blip r:embed="rId4"/>
          <a:stretch>
            <a:fillRect/>
          </a:stretch>
        </p:blipFill>
        <p:spPr bwMode="gray">
          <a:xfrm>
            <a:off x="4888317" y="4648508"/>
            <a:ext cx="343433" cy="280992"/>
          </a:xfrm>
          <a:prstGeom prst="rect">
            <a:avLst/>
          </a:prstGeom>
        </p:spPr>
      </p:pic>
      <p:cxnSp>
        <p:nvCxnSpPr>
          <p:cNvPr id="17" name="直接连接符 16"/>
          <p:cNvCxnSpPr/>
          <p:nvPr/>
        </p:nvCxnSpPr>
        <p:spPr bwMode="gray">
          <a:xfrm>
            <a:off x="1964772" y="5227886"/>
            <a:ext cx="796587" cy="0"/>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18" name="图片 86" descr="核心交换机.png"/>
          <p:cNvPicPr>
            <a:picLocks noChangeAspect="1"/>
          </p:cNvPicPr>
          <p:nvPr/>
        </p:nvPicPr>
        <p:blipFill>
          <a:blip r:embed="rId5"/>
          <a:stretch>
            <a:fillRect/>
          </a:stretch>
        </p:blipFill>
        <p:spPr bwMode="gray">
          <a:xfrm>
            <a:off x="2564161" y="5091388"/>
            <a:ext cx="343433" cy="280992"/>
          </a:xfrm>
          <a:prstGeom prst="rect">
            <a:avLst/>
          </a:prstGeom>
        </p:spPr>
      </p:pic>
      <p:pic>
        <p:nvPicPr>
          <p:cNvPr id="19"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1820217" y="5094717"/>
            <a:ext cx="335297" cy="274335"/>
          </a:xfrm>
          <a:prstGeom prst="rect">
            <a:avLst/>
          </a:prstGeom>
        </p:spPr>
      </p:pic>
      <p:sp>
        <p:nvSpPr>
          <p:cNvPr id="21" name="矩形 20"/>
          <p:cNvSpPr/>
          <p:nvPr/>
        </p:nvSpPr>
        <p:spPr bwMode="gray">
          <a:xfrm>
            <a:off x="497567" y="5616222"/>
            <a:ext cx="3103963" cy="305105"/>
          </a:xfrm>
          <a:prstGeom prst="rect">
            <a:avLst/>
          </a:prstGeom>
        </p:spPr>
        <p:txBody>
          <a:bodyPr wrap="square">
            <a:noAutofit/>
          </a:bodyPr>
          <a:lstStyle/>
          <a:p>
            <a:pPr fontAlgn="ctr"/>
            <a:r>
              <a:rPr lang="en-US" sz="1400" dirty="0" smtClean="0">
                <a:solidFill>
                  <a:schemeClr val="bg1">
                    <a:lumMod val="50000"/>
                  </a:schemeClr>
                </a:solidFill>
                <a:latin typeface="Huawei Sans" panose="020C0503030203020204" pitchFamily="34" charset="0"/>
              </a:rPr>
              <a:t>Underlay (physical network layer)</a:t>
            </a:r>
            <a:endParaRPr lang="en-US" altLang="zh-CN"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矩形 21"/>
          <p:cNvSpPr/>
          <p:nvPr/>
        </p:nvSpPr>
        <p:spPr bwMode="gray">
          <a:xfrm>
            <a:off x="497567" y="4076749"/>
            <a:ext cx="681597" cy="307777"/>
          </a:xfrm>
          <a:prstGeom prst="rect">
            <a:avLst/>
          </a:prstGeom>
        </p:spPr>
        <p:txBody>
          <a:bodyPr wrap="square">
            <a:noAutofit/>
          </a:bodyPr>
          <a:lstStyle/>
          <a:p>
            <a:pPr fontAlgn="ctr"/>
            <a:r>
              <a:rPr lang="en-US" sz="1400" dirty="0" smtClean="0">
                <a:solidFill>
                  <a:schemeClr val="bg1">
                    <a:lumMod val="50000"/>
                  </a:schemeClr>
                </a:solidFill>
                <a:latin typeface="Huawei Sans" panose="020C0503030203020204" pitchFamily="34" charset="0"/>
              </a:rPr>
              <a:t>Fabric</a:t>
            </a:r>
            <a:endParaRPr lang="en-US" sz="1400" dirty="0">
              <a:solidFill>
                <a:schemeClr val="bg1">
                  <a:lumMod val="50000"/>
                </a:schemeClr>
              </a:solidFill>
              <a:latin typeface="Huawei Sans" panose="020C0503030203020204" pitchFamily="34" charset="0"/>
            </a:endParaRPr>
          </a:p>
        </p:txBody>
      </p:sp>
      <p:pic>
        <p:nvPicPr>
          <p:cNvPr id="48" name="图片 105" descr="AP.png"/>
          <p:cNvPicPr>
            <a:picLocks noChangeAspect="1"/>
          </p:cNvPicPr>
          <p:nvPr/>
        </p:nvPicPr>
        <p:blipFill>
          <a:blip r:embed="rId7"/>
          <a:stretch>
            <a:fillRect/>
          </a:stretch>
        </p:blipFill>
        <p:spPr bwMode="gray">
          <a:xfrm>
            <a:off x="5906574" y="5447305"/>
            <a:ext cx="335297" cy="274335"/>
          </a:xfrm>
          <a:prstGeom prst="rect">
            <a:avLst/>
          </a:prstGeom>
        </p:spPr>
      </p:pic>
      <p:sp>
        <p:nvSpPr>
          <p:cNvPr id="69" name="矩形 68"/>
          <p:cNvSpPr/>
          <p:nvPr/>
        </p:nvSpPr>
        <p:spPr bwMode="gray">
          <a:xfrm>
            <a:off x="2489655" y="4808395"/>
            <a:ext cx="506870" cy="276999"/>
          </a:xfrm>
          <a:prstGeom prst="rect">
            <a:avLst/>
          </a:prstGeom>
        </p:spPr>
        <p:txBody>
          <a:bodyPr wrap="none">
            <a:spAutoFit/>
          </a:bodyPr>
          <a:lstStyle/>
          <a:p>
            <a:pPr fontAlgn="ctr"/>
            <a:r>
              <a:rPr lang="en-US" sz="1200" dirty="0" smtClean="0">
                <a:latin typeface="Huawei Sans" panose="020C0503030203020204" pitchFamily="34" charset="0"/>
              </a:rPr>
              <a:t>Core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矩形 69"/>
          <p:cNvSpPr/>
          <p:nvPr/>
        </p:nvSpPr>
        <p:spPr bwMode="gray">
          <a:xfrm>
            <a:off x="3129302" y="4922312"/>
            <a:ext cx="1047082" cy="276999"/>
          </a:xfrm>
          <a:prstGeom prst="rect">
            <a:avLst/>
          </a:prstGeom>
        </p:spPr>
        <p:txBody>
          <a:bodyPr wrap="none">
            <a:spAutoFit/>
          </a:bodyPr>
          <a:lstStyle/>
          <a:p>
            <a:pPr fontAlgn="ctr"/>
            <a:r>
              <a:rPr lang="en-US" sz="1200" dirty="0" smtClean="0">
                <a:latin typeface="Huawei Sans" panose="020C0503030203020204" pitchFamily="34" charset="0"/>
              </a:rPr>
              <a:t>Aggregation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矩形 70"/>
          <p:cNvSpPr/>
          <p:nvPr/>
        </p:nvSpPr>
        <p:spPr bwMode="gray">
          <a:xfrm>
            <a:off x="3453052" y="5666114"/>
            <a:ext cx="1047082" cy="276999"/>
          </a:xfrm>
          <a:prstGeom prst="rect">
            <a:avLst/>
          </a:prstGeom>
        </p:spPr>
        <p:txBody>
          <a:bodyPr wrap="none">
            <a:spAutoFit/>
          </a:bodyPr>
          <a:lstStyle/>
          <a:p>
            <a:pPr algn="ctr" fontAlgn="ctr"/>
            <a:r>
              <a:rPr lang="en-US" sz="1200" dirty="0" smtClean="0">
                <a:latin typeface="Huawei Sans" panose="020C0503030203020204" pitchFamily="34" charset="0"/>
              </a:rPr>
              <a:t>Aggregation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矩形 71"/>
          <p:cNvSpPr/>
          <p:nvPr/>
        </p:nvSpPr>
        <p:spPr bwMode="gray">
          <a:xfrm>
            <a:off x="4732012" y="4922312"/>
            <a:ext cx="639919" cy="276999"/>
          </a:xfrm>
          <a:prstGeom prst="rect">
            <a:avLst/>
          </a:prstGeom>
        </p:spPr>
        <p:txBody>
          <a:bodyPr wrap="none">
            <a:spAutoFit/>
          </a:bodyPr>
          <a:lstStyle/>
          <a:p>
            <a:pPr fontAlgn="ctr"/>
            <a:r>
              <a:rPr lang="en-US" sz="1200" dirty="0" smtClean="0">
                <a:latin typeface="Huawei Sans" panose="020C0503030203020204" pitchFamily="34" charset="0"/>
              </a:rPr>
              <a:t>Access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矩形 72"/>
          <p:cNvSpPr/>
          <p:nvPr/>
        </p:nvSpPr>
        <p:spPr bwMode="gray">
          <a:xfrm>
            <a:off x="5063140" y="5666114"/>
            <a:ext cx="639919" cy="276999"/>
          </a:xfrm>
          <a:prstGeom prst="rect">
            <a:avLst/>
          </a:prstGeom>
        </p:spPr>
        <p:txBody>
          <a:bodyPr wrap="none">
            <a:spAutoFit/>
          </a:bodyPr>
          <a:lstStyle/>
          <a:p>
            <a:pPr algn="ctr" fontAlgn="ctr"/>
            <a:r>
              <a:rPr lang="en-US" sz="1200" dirty="0" smtClean="0">
                <a:latin typeface="Huawei Sans" panose="020C0503030203020204" pitchFamily="34" charset="0"/>
              </a:rPr>
              <a:t>Access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6" name="图片 86" descr="核心交换机.png"/>
          <p:cNvPicPr>
            <a:picLocks noChangeAspect="1"/>
          </p:cNvPicPr>
          <p:nvPr/>
        </p:nvPicPr>
        <p:blipFill>
          <a:blip r:embed="rId5"/>
          <a:stretch>
            <a:fillRect/>
          </a:stretch>
        </p:blipFill>
        <p:spPr bwMode="gray">
          <a:xfrm>
            <a:off x="2421921" y="3579669"/>
            <a:ext cx="343433" cy="280992"/>
          </a:xfrm>
          <a:prstGeom prst="rect">
            <a:avLst/>
          </a:prstGeom>
        </p:spPr>
      </p:pic>
      <p:cxnSp>
        <p:nvCxnSpPr>
          <p:cNvPr id="77" name="直接连接符 76"/>
          <p:cNvCxnSpPr>
            <a:endCxn id="105" idx="1"/>
          </p:cNvCxnSpPr>
          <p:nvPr/>
        </p:nvCxnSpPr>
        <p:spPr bwMode="gray">
          <a:xfrm flipV="1">
            <a:off x="2765354" y="3277285"/>
            <a:ext cx="1618802" cy="399234"/>
          </a:xfrm>
          <a:prstGeom prst="line">
            <a:avLst/>
          </a:prstGeom>
          <a:ln w="19050">
            <a:solidFill>
              <a:srgbClr val="ED6D00"/>
            </a:solidFill>
            <a:prstDash val="sysDot"/>
            <a:headEnd type="triangle" w="sm" len="med"/>
            <a:tailEnd type="triangle" w="sm" len="med"/>
          </a:ln>
        </p:spPr>
        <p:style>
          <a:lnRef idx="1">
            <a:schemeClr val="accent1"/>
          </a:lnRef>
          <a:fillRef idx="0">
            <a:schemeClr val="accent1"/>
          </a:fillRef>
          <a:effectRef idx="0">
            <a:schemeClr val="accent1"/>
          </a:effectRef>
          <a:fontRef idx="minor">
            <a:schemeClr val="tx1"/>
          </a:fontRef>
        </p:style>
      </p:cxnSp>
      <p:cxnSp>
        <p:nvCxnSpPr>
          <p:cNvPr id="80" name="直接连接符 79"/>
          <p:cNvCxnSpPr>
            <a:stCxn id="76" idx="3"/>
            <a:endCxn id="104" idx="1"/>
          </p:cNvCxnSpPr>
          <p:nvPr/>
        </p:nvCxnSpPr>
        <p:spPr bwMode="gray">
          <a:xfrm>
            <a:off x="2765354" y="3720165"/>
            <a:ext cx="1962235" cy="352588"/>
          </a:xfrm>
          <a:prstGeom prst="line">
            <a:avLst/>
          </a:prstGeom>
          <a:ln w="19050">
            <a:solidFill>
              <a:srgbClr val="ED6D00"/>
            </a:solidFill>
            <a:prstDash val="sysDot"/>
            <a:headEnd type="triangle" w="sm" len="med"/>
            <a:tailEnd type="triangle" w="sm" len="med"/>
          </a:ln>
        </p:spPr>
        <p:style>
          <a:lnRef idx="1">
            <a:schemeClr val="accent1"/>
          </a:lnRef>
          <a:fillRef idx="0">
            <a:schemeClr val="accent1"/>
          </a:fillRef>
          <a:effectRef idx="0">
            <a:schemeClr val="accent1"/>
          </a:effectRef>
          <a:fontRef idx="minor">
            <a:schemeClr val="tx1"/>
          </a:fontRef>
        </p:style>
      </p:cxnSp>
      <p:sp>
        <p:nvSpPr>
          <p:cNvPr id="83" name="矩形 82"/>
          <p:cNvSpPr/>
          <p:nvPr/>
        </p:nvSpPr>
        <p:spPr bwMode="gray">
          <a:xfrm>
            <a:off x="2292994" y="3872609"/>
            <a:ext cx="651140" cy="276999"/>
          </a:xfrm>
          <a:prstGeom prst="rect">
            <a:avLst/>
          </a:prstGeom>
        </p:spPr>
        <p:txBody>
          <a:bodyPr wrap="none">
            <a:spAutoFit/>
          </a:bodyPr>
          <a:lstStyle/>
          <a:p>
            <a:pPr fontAlgn="ctr"/>
            <a:r>
              <a:rPr lang="en-US" sz="1200" dirty="0" smtClean="0">
                <a:latin typeface="Huawei Sans" panose="020C0503030203020204" pitchFamily="34" charset="0"/>
              </a:rPr>
              <a:t>Border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矩形 85"/>
          <p:cNvSpPr/>
          <p:nvPr/>
        </p:nvSpPr>
        <p:spPr bwMode="gray">
          <a:xfrm rot="20786260">
            <a:off x="3139754" y="3197385"/>
            <a:ext cx="910827" cy="276999"/>
          </a:xfrm>
          <a:prstGeom prst="rect">
            <a:avLst/>
          </a:prstGeom>
        </p:spPr>
        <p:txBody>
          <a:bodyPr wrap="none">
            <a:spAutoFit/>
          </a:bodyPr>
          <a:lstStyle/>
          <a:p>
            <a:pPr fontAlgn="ctr"/>
            <a:r>
              <a:rPr lang="en-US" sz="1200" dirty="0" smtClean="0">
                <a:solidFill>
                  <a:srgbClr val="ED6D00"/>
                </a:solidFill>
                <a:latin typeface="Huawei Sans" panose="020C0503030203020204" pitchFamily="34" charset="0"/>
              </a:rPr>
              <a:t>BGP EVPN</a:t>
            </a:r>
            <a:endParaRPr lang="en-US" altLang="zh-CN" sz="1200" dirty="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矩形 86"/>
          <p:cNvSpPr/>
          <p:nvPr/>
        </p:nvSpPr>
        <p:spPr bwMode="gray">
          <a:xfrm rot="629115">
            <a:off x="3299593" y="3880991"/>
            <a:ext cx="910827" cy="276999"/>
          </a:xfrm>
          <a:prstGeom prst="rect">
            <a:avLst/>
          </a:prstGeom>
        </p:spPr>
        <p:txBody>
          <a:bodyPr wrap="none">
            <a:spAutoFit/>
          </a:bodyPr>
          <a:lstStyle/>
          <a:p>
            <a:pPr fontAlgn="ctr"/>
            <a:r>
              <a:rPr lang="en-US" sz="1200" dirty="0" smtClean="0">
                <a:solidFill>
                  <a:srgbClr val="ED6D00"/>
                </a:solidFill>
                <a:latin typeface="Huawei Sans" panose="020C0503030203020204" pitchFamily="34" charset="0"/>
              </a:rPr>
              <a:t>BGP EVPN</a:t>
            </a:r>
            <a:endParaRPr lang="en-US" altLang="zh-CN" sz="1200" dirty="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圆角矩形 88"/>
          <p:cNvSpPr/>
          <p:nvPr/>
        </p:nvSpPr>
        <p:spPr bwMode="gray">
          <a:xfrm>
            <a:off x="1030121" y="3798612"/>
            <a:ext cx="1050459" cy="375719"/>
          </a:xfrm>
          <a:prstGeom prst="roundRect">
            <a:avLst/>
          </a:prstGeom>
          <a:solidFill>
            <a:srgbClr val="ED6D00"/>
          </a:solidFill>
          <a:ln w="12700" cap="flat" cmpd="sng" algn="ctr">
            <a:noFill/>
            <a:prstDash val="sysDot"/>
            <a:round/>
            <a:headEnd type="none" w="med" len="med"/>
            <a:tailEnd type="none" w="med" len="med"/>
          </a:ln>
          <a:extLst/>
        </p:spPr>
        <p:txBody>
          <a:bodyPr vert="horz" wrap="square" lIns="0" tIns="0" rIns="0" bIns="0" numCol="1" rtlCol="0" anchor="ctr" anchorCtr="0" compatLnSpc="1">
            <a:prstTxWarp prst="textNoShape">
              <a:avLst/>
            </a:prstTxWarp>
            <a:noAutofit/>
          </a:bodyPr>
          <a:lstStyle/>
          <a:p>
            <a:pPr algn="ctr" fontAlgn="ctr">
              <a:buClr>
                <a:srgbClr val="CC9900"/>
              </a:buClr>
            </a:pPr>
            <a:r>
              <a:rPr lang="en-US" sz="1200" dirty="0" smtClean="0">
                <a:solidFill>
                  <a:schemeClr val="bg1"/>
                </a:solidFill>
                <a:latin typeface="Huawei Sans" panose="020C0503030203020204" pitchFamily="34" charset="0"/>
              </a:rPr>
              <a:t>External network</a:t>
            </a:r>
            <a:endParaRPr lang="en-US" sz="1200" dirty="0">
              <a:solidFill>
                <a:schemeClr val="bg1"/>
              </a:solidFill>
              <a:latin typeface="Huawei Sans" panose="020C0503030203020204" pitchFamily="34" charset="0"/>
            </a:endParaRPr>
          </a:p>
        </p:txBody>
      </p:sp>
      <p:sp>
        <p:nvSpPr>
          <p:cNvPr id="90" name="圆角矩形 89"/>
          <p:cNvSpPr/>
          <p:nvPr/>
        </p:nvSpPr>
        <p:spPr bwMode="gray">
          <a:xfrm>
            <a:off x="827636" y="3086556"/>
            <a:ext cx="1050459" cy="557424"/>
          </a:xfrm>
          <a:prstGeom prst="roundRect">
            <a:avLst/>
          </a:prstGeom>
          <a:solidFill>
            <a:srgbClr val="ED6D00"/>
          </a:solidFill>
          <a:ln w="12700" cap="flat" cmpd="sng" algn="ctr">
            <a:noFill/>
            <a:prstDash val="sysDot"/>
            <a:round/>
            <a:headEnd type="none" w="med" len="med"/>
            <a:tailEnd type="none" w="med" len="med"/>
          </a:ln>
          <a:extLst/>
        </p:spPr>
        <p:txBody>
          <a:bodyPr vert="horz" wrap="square" lIns="0" tIns="0" rIns="0" bIns="0" numCol="1" rtlCol="0" anchor="ctr" anchorCtr="0" compatLnSpc="1">
            <a:prstTxWarp prst="textNoShape">
              <a:avLst/>
            </a:prstTxWarp>
            <a:noAutofit/>
          </a:bodyPr>
          <a:lstStyle/>
          <a:p>
            <a:pPr algn="ctr" fontAlgn="ctr">
              <a:buClr>
                <a:srgbClr val="CC9900"/>
              </a:buClr>
            </a:pPr>
            <a:r>
              <a:rPr lang="en-US" sz="1200" dirty="0" smtClean="0">
                <a:solidFill>
                  <a:schemeClr val="bg1"/>
                </a:solidFill>
                <a:latin typeface="Huawei Sans" panose="020C0503030203020204" pitchFamily="34" charset="0"/>
              </a:rPr>
              <a:t>Network service resources</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1" name="直接连接符 90"/>
          <p:cNvCxnSpPr>
            <a:stCxn id="90" idx="3"/>
            <a:endCxn id="76" idx="1"/>
          </p:cNvCxnSpPr>
          <p:nvPr/>
        </p:nvCxnSpPr>
        <p:spPr bwMode="gray">
          <a:xfrm>
            <a:off x="1878095" y="3365268"/>
            <a:ext cx="543826" cy="354897"/>
          </a:xfrm>
          <a:prstGeom prst="line">
            <a:avLst/>
          </a:prstGeom>
          <a:ln w="19050">
            <a:solidFill>
              <a:srgbClr val="ED6D00"/>
            </a:solidFill>
            <a:prstDash val="solid"/>
            <a:headEnd type="triangle" w="sm" len="med"/>
            <a:tailEnd type="triangle" w="sm" len="med"/>
          </a:ln>
        </p:spPr>
        <p:style>
          <a:lnRef idx="1">
            <a:schemeClr val="accent1"/>
          </a:lnRef>
          <a:fillRef idx="0">
            <a:schemeClr val="accent1"/>
          </a:fillRef>
          <a:effectRef idx="0">
            <a:schemeClr val="accent1"/>
          </a:effectRef>
          <a:fontRef idx="minor">
            <a:schemeClr val="tx1"/>
          </a:fontRef>
        </p:style>
      </p:cxnSp>
      <p:cxnSp>
        <p:nvCxnSpPr>
          <p:cNvPr id="94" name="直接连接符 93"/>
          <p:cNvCxnSpPr>
            <a:stCxn id="89" idx="3"/>
            <a:endCxn id="76" idx="1"/>
          </p:cNvCxnSpPr>
          <p:nvPr/>
        </p:nvCxnSpPr>
        <p:spPr bwMode="gray">
          <a:xfrm flipV="1">
            <a:off x="2080580" y="3720165"/>
            <a:ext cx="341341" cy="266307"/>
          </a:xfrm>
          <a:prstGeom prst="line">
            <a:avLst/>
          </a:prstGeom>
          <a:ln w="19050">
            <a:solidFill>
              <a:srgbClr val="ED6D00"/>
            </a:solidFill>
            <a:prstDash val="solid"/>
            <a:headEnd type="triangle" w="sm" len="med"/>
            <a:tailEnd type="triangle" w="sm" len="med"/>
          </a:ln>
        </p:spPr>
        <p:style>
          <a:lnRef idx="1">
            <a:schemeClr val="accent1"/>
          </a:lnRef>
          <a:fillRef idx="0">
            <a:schemeClr val="accent1"/>
          </a:fillRef>
          <a:effectRef idx="0">
            <a:schemeClr val="accent1"/>
          </a:effectRef>
          <a:fontRef idx="minor">
            <a:schemeClr val="tx1"/>
          </a:fontRef>
        </p:style>
      </p:cxnSp>
      <p:pic>
        <p:nvPicPr>
          <p:cNvPr id="104" name="图片 76" descr="接入交换机.png"/>
          <p:cNvPicPr>
            <a:picLocks noChangeAspect="1"/>
          </p:cNvPicPr>
          <p:nvPr/>
        </p:nvPicPr>
        <p:blipFill>
          <a:blip r:embed="rId4"/>
          <a:stretch>
            <a:fillRect/>
          </a:stretch>
        </p:blipFill>
        <p:spPr bwMode="gray">
          <a:xfrm>
            <a:off x="4727589" y="3932257"/>
            <a:ext cx="343433" cy="280992"/>
          </a:xfrm>
          <a:prstGeom prst="rect">
            <a:avLst/>
          </a:prstGeom>
        </p:spPr>
      </p:pic>
      <p:pic>
        <p:nvPicPr>
          <p:cNvPr id="105" name="图片 104" descr="接入交换机.png"/>
          <p:cNvPicPr>
            <a:picLocks noChangeAspect="1"/>
          </p:cNvPicPr>
          <p:nvPr/>
        </p:nvPicPr>
        <p:blipFill>
          <a:blip r:embed="rId4"/>
          <a:stretch>
            <a:fillRect/>
          </a:stretch>
        </p:blipFill>
        <p:spPr bwMode="gray">
          <a:xfrm>
            <a:off x="4384156" y="3136789"/>
            <a:ext cx="343433" cy="280992"/>
          </a:xfrm>
          <a:prstGeom prst="rect">
            <a:avLst/>
          </a:prstGeom>
        </p:spPr>
      </p:pic>
      <p:sp>
        <p:nvSpPr>
          <p:cNvPr id="106" name="矩形 105"/>
          <p:cNvSpPr/>
          <p:nvPr/>
        </p:nvSpPr>
        <p:spPr bwMode="gray">
          <a:xfrm>
            <a:off x="4310585" y="3429162"/>
            <a:ext cx="527709" cy="276999"/>
          </a:xfrm>
          <a:prstGeom prst="rect">
            <a:avLst/>
          </a:prstGeom>
        </p:spPr>
        <p:txBody>
          <a:bodyPr wrap="none">
            <a:spAutoFit/>
          </a:bodyPr>
          <a:lstStyle/>
          <a:p>
            <a:pPr fontAlgn="ctr"/>
            <a:r>
              <a:rPr lang="en-US" sz="1200" dirty="0" smtClean="0">
                <a:latin typeface="Huawei Sans" panose="020C0503030203020204" pitchFamily="34" charset="0"/>
              </a:rPr>
              <a:t>Edge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矩形 106"/>
          <p:cNvSpPr/>
          <p:nvPr/>
        </p:nvSpPr>
        <p:spPr bwMode="gray">
          <a:xfrm>
            <a:off x="4622043" y="3666994"/>
            <a:ext cx="527709" cy="276999"/>
          </a:xfrm>
          <a:prstGeom prst="rect">
            <a:avLst/>
          </a:prstGeom>
        </p:spPr>
        <p:txBody>
          <a:bodyPr wrap="none">
            <a:spAutoFit/>
          </a:bodyPr>
          <a:lstStyle/>
          <a:p>
            <a:pPr fontAlgn="ctr"/>
            <a:r>
              <a:rPr lang="en-US" sz="1200" dirty="0" smtClean="0">
                <a:latin typeface="Huawei Sans" panose="020C0503030203020204" pitchFamily="34" charset="0"/>
              </a:rPr>
              <a:t>Edge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8" name="圆角矩形 107"/>
          <p:cNvSpPr/>
          <p:nvPr/>
        </p:nvSpPr>
        <p:spPr bwMode="gray">
          <a:xfrm>
            <a:off x="5021179" y="3122755"/>
            <a:ext cx="1050459" cy="324000"/>
          </a:xfrm>
          <a:prstGeom prst="roundRect">
            <a:avLst/>
          </a:prstGeom>
          <a:solidFill>
            <a:srgbClr val="ED6D00"/>
          </a:solidFill>
          <a:ln w="12700" cap="flat" cmpd="sng" algn="ctr">
            <a:noFill/>
            <a:prstDash val="sysDot"/>
            <a:round/>
            <a:headEnd type="none" w="med" len="med"/>
            <a:tailEnd type="none" w="med" len="med"/>
          </a:ln>
          <a:extLst/>
        </p:spPr>
        <p:txBody>
          <a:bodyPr vert="horz" wrap="square" lIns="0" tIns="0" rIns="0" bIns="0" numCol="1" rtlCol="0" anchor="ctr" anchorCtr="0" compatLnSpc="1">
            <a:prstTxWarp prst="textNoShape">
              <a:avLst/>
            </a:prstTxWarp>
            <a:noAutofit/>
          </a:bodyPr>
          <a:lstStyle/>
          <a:p>
            <a:pPr algn="ctr" fontAlgn="ctr">
              <a:buClr>
                <a:srgbClr val="CC9900"/>
              </a:buClr>
            </a:pPr>
            <a:r>
              <a:rPr lang="en-US" sz="1200" dirty="0" smtClean="0">
                <a:solidFill>
                  <a:schemeClr val="bg1"/>
                </a:solidFill>
                <a:latin typeface="Huawei Sans" panose="020C0503030203020204" pitchFamily="34" charset="0"/>
              </a:rPr>
              <a:t>Wired access</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圆角矩形 108"/>
          <p:cNvSpPr/>
          <p:nvPr/>
        </p:nvSpPr>
        <p:spPr bwMode="gray">
          <a:xfrm>
            <a:off x="5383100" y="3900633"/>
            <a:ext cx="1050459" cy="375719"/>
          </a:xfrm>
          <a:prstGeom prst="roundRect">
            <a:avLst/>
          </a:prstGeom>
          <a:solidFill>
            <a:srgbClr val="ED6D00"/>
          </a:solidFill>
          <a:ln w="12700" cap="flat" cmpd="sng" algn="ctr">
            <a:noFill/>
            <a:prstDash val="sysDot"/>
            <a:round/>
            <a:headEnd type="none" w="med" len="med"/>
            <a:tailEnd type="none" w="med" len="med"/>
          </a:ln>
          <a:extLst/>
        </p:spPr>
        <p:txBody>
          <a:bodyPr vert="horz" wrap="square" lIns="0" tIns="0" rIns="0" bIns="0" numCol="1" rtlCol="0" anchor="ctr" anchorCtr="0" compatLnSpc="1">
            <a:prstTxWarp prst="textNoShape">
              <a:avLst/>
            </a:prstTxWarp>
            <a:noAutofit/>
          </a:bodyPr>
          <a:lstStyle/>
          <a:p>
            <a:pPr algn="ctr" fontAlgn="ctr">
              <a:buClr>
                <a:srgbClr val="CC9900"/>
              </a:buClr>
            </a:pPr>
            <a:r>
              <a:rPr lang="en-US" sz="1200" dirty="0" smtClean="0">
                <a:solidFill>
                  <a:schemeClr val="bg1"/>
                </a:solidFill>
                <a:latin typeface="Huawei Sans" panose="020C0503030203020204" pitchFamily="34" charset="0"/>
              </a:rPr>
              <a:t>Wireless access</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10" name="直接连接符 109"/>
          <p:cNvCxnSpPr/>
          <p:nvPr/>
        </p:nvCxnSpPr>
        <p:spPr bwMode="gray">
          <a:xfrm>
            <a:off x="4720276" y="3276801"/>
            <a:ext cx="299104" cy="0"/>
          </a:xfrm>
          <a:prstGeom prst="line">
            <a:avLst/>
          </a:prstGeom>
          <a:ln w="19050">
            <a:solidFill>
              <a:srgbClr val="ED6D00"/>
            </a:solidFill>
            <a:prstDash val="solid"/>
            <a:headEnd type="triangle" w="sm" len="med"/>
            <a:tailEnd type="triangle" w="sm" len="med"/>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bwMode="gray">
          <a:xfrm>
            <a:off x="5071403" y="4085015"/>
            <a:ext cx="299104" cy="0"/>
          </a:xfrm>
          <a:prstGeom prst="line">
            <a:avLst/>
          </a:prstGeom>
          <a:ln w="19050">
            <a:solidFill>
              <a:srgbClr val="ED6D00"/>
            </a:solidFill>
            <a:prstDash val="solid"/>
            <a:headEnd type="triangle" w="sm" len="med"/>
            <a:tailEnd type="triangle" w="sm" len="med"/>
          </a:ln>
        </p:spPr>
        <p:style>
          <a:lnRef idx="1">
            <a:schemeClr val="accent1"/>
          </a:lnRef>
          <a:fillRef idx="0">
            <a:schemeClr val="accent1"/>
          </a:fillRef>
          <a:effectRef idx="0">
            <a:schemeClr val="accent1"/>
          </a:effectRef>
          <a:fontRef idx="minor">
            <a:schemeClr val="tx1"/>
          </a:fontRef>
        </p:style>
      </p:cxnSp>
      <p:sp>
        <p:nvSpPr>
          <p:cNvPr id="114" name="梯形 113"/>
          <p:cNvSpPr/>
          <p:nvPr/>
        </p:nvSpPr>
        <p:spPr bwMode="gray">
          <a:xfrm>
            <a:off x="462793" y="1204459"/>
            <a:ext cx="6050762" cy="1634927"/>
          </a:xfrm>
          <a:prstGeom prst="trapezoid">
            <a:avLst>
              <a:gd name="adj" fmla="val 22961"/>
            </a:avLst>
          </a:prstGeom>
          <a:gradFill flip="none" rotWithShape="1">
            <a:gsLst>
              <a:gs pos="0">
                <a:schemeClr val="bg1"/>
              </a:gs>
              <a:gs pos="100000">
                <a:schemeClr val="bg1">
                  <a:lumMod val="85000"/>
                </a:schemeClr>
              </a:gs>
            </a:gsLst>
            <a:lin ang="5400000" scaled="1"/>
          </a:gradFill>
          <a:ln>
            <a:gradFill flip="none" rotWithShape="1">
              <a:gsLst>
                <a:gs pos="0">
                  <a:schemeClr val="accent1">
                    <a:lumMod val="5000"/>
                    <a:lumOff val="95000"/>
                  </a:schemeClr>
                </a:gs>
                <a:gs pos="100000">
                  <a:schemeClr val="bg1">
                    <a:lumMod val="6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5" name="梯形 114"/>
          <p:cNvSpPr/>
          <p:nvPr/>
        </p:nvSpPr>
        <p:spPr bwMode="gray">
          <a:xfrm>
            <a:off x="736469" y="1232281"/>
            <a:ext cx="1790622" cy="1209870"/>
          </a:xfrm>
          <a:prstGeom prst="trapezoid">
            <a:avLst>
              <a:gd name="adj" fmla="val 22668"/>
            </a:avLst>
          </a:prstGeom>
          <a:gradFill flip="none" rotWithShape="1">
            <a:gsLst>
              <a:gs pos="0">
                <a:schemeClr val="bg1"/>
              </a:gs>
              <a:gs pos="100000">
                <a:srgbClr val="BEE9EE"/>
              </a:gs>
            </a:gsLst>
            <a:lin ang="5400000" scaled="1"/>
          </a:gradFill>
          <a:ln>
            <a:gradFill flip="none" rotWithShape="1">
              <a:gsLst>
                <a:gs pos="0">
                  <a:schemeClr val="accent1">
                    <a:lumMod val="5000"/>
                    <a:lumOff val="95000"/>
                  </a:schemeClr>
                </a:gs>
                <a:gs pos="100000">
                  <a:srgbClr val="56C4D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6" name="矩形 115"/>
          <p:cNvSpPr/>
          <p:nvPr/>
        </p:nvSpPr>
        <p:spPr bwMode="gray">
          <a:xfrm>
            <a:off x="497567" y="2491973"/>
            <a:ext cx="4064322" cy="305105"/>
          </a:xfrm>
          <a:prstGeom prst="rect">
            <a:avLst/>
          </a:prstGeom>
        </p:spPr>
        <p:txBody>
          <a:bodyPr wrap="square">
            <a:noAutofit/>
          </a:bodyPr>
          <a:lstStyle/>
          <a:p>
            <a:pPr fontAlgn="ctr"/>
            <a:r>
              <a:rPr lang="en-US" sz="1400" dirty="0" smtClean="0">
                <a:solidFill>
                  <a:schemeClr val="bg1">
                    <a:lumMod val="50000"/>
                  </a:schemeClr>
                </a:solidFill>
                <a:latin typeface="Huawei Sans" panose="020C0503030203020204" pitchFamily="34" charset="0"/>
              </a:rPr>
              <a:t>Overlay (virtual network layer)</a:t>
            </a:r>
            <a:endParaRPr lang="en-US" altLang="zh-CN"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17" name="组合 116"/>
          <p:cNvGrpSpPr/>
          <p:nvPr/>
        </p:nvGrpSpPr>
        <p:grpSpPr bwMode="gray">
          <a:xfrm>
            <a:off x="1172361" y="1387550"/>
            <a:ext cx="556773" cy="629606"/>
            <a:chOff x="7493567" y="5008689"/>
            <a:chExt cx="1283264" cy="956570"/>
          </a:xfrm>
        </p:grpSpPr>
        <p:cxnSp>
          <p:nvCxnSpPr>
            <p:cNvPr id="118" name="直接连接符 117"/>
            <p:cNvCxnSpPr/>
            <p:nvPr/>
          </p:nvCxnSpPr>
          <p:spPr bwMode="gray">
            <a:xfrm flipH="1" flipV="1">
              <a:off x="7493567" y="5598789"/>
              <a:ext cx="1283264" cy="366470"/>
            </a:xfrm>
            <a:prstGeom prst="line">
              <a:avLst/>
            </a:prstGeom>
            <a:ln w="9525">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bwMode="gray">
            <a:xfrm flipH="1">
              <a:off x="7588319" y="5008689"/>
              <a:ext cx="847863" cy="456494"/>
            </a:xfrm>
            <a:prstGeom prst="line">
              <a:avLst/>
            </a:prstGeom>
            <a:ln w="9525">
              <a:solidFill>
                <a:srgbClr val="30B5C5"/>
              </a:solidFill>
            </a:ln>
          </p:spPr>
          <p:style>
            <a:lnRef idx="1">
              <a:schemeClr val="accent1"/>
            </a:lnRef>
            <a:fillRef idx="0">
              <a:schemeClr val="accent1"/>
            </a:fillRef>
            <a:effectRef idx="0">
              <a:schemeClr val="accent1"/>
            </a:effectRef>
            <a:fontRef idx="minor">
              <a:schemeClr val="tx1"/>
            </a:fontRef>
          </p:style>
        </p:cxnSp>
      </p:grpSp>
      <p:cxnSp>
        <p:nvCxnSpPr>
          <p:cNvPr id="120" name="直接连接符 119"/>
          <p:cNvCxnSpPr>
            <a:stCxn id="123" idx="3"/>
            <a:endCxn id="124" idx="1"/>
          </p:cNvCxnSpPr>
          <p:nvPr/>
        </p:nvCxnSpPr>
        <p:spPr bwMode="gray">
          <a:xfrm>
            <a:off x="1823050" y="2034099"/>
            <a:ext cx="241810" cy="0"/>
          </a:xfrm>
          <a:prstGeom prst="line">
            <a:avLst/>
          </a:prstGeom>
          <a:ln w="9525">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a:stCxn id="122" idx="3"/>
            <a:endCxn id="125" idx="1"/>
          </p:cNvCxnSpPr>
          <p:nvPr/>
        </p:nvCxnSpPr>
        <p:spPr bwMode="gray">
          <a:xfrm>
            <a:off x="1643656" y="1428619"/>
            <a:ext cx="242904" cy="0"/>
          </a:xfrm>
          <a:prstGeom prst="line">
            <a:avLst/>
          </a:prstGeom>
          <a:ln w="9525">
            <a:solidFill>
              <a:srgbClr val="30B5C5"/>
            </a:solidFill>
          </a:ln>
        </p:spPr>
        <p:style>
          <a:lnRef idx="1">
            <a:schemeClr val="accent1"/>
          </a:lnRef>
          <a:fillRef idx="0">
            <a:schemeClr val="accent1"/>
          </a:fillRef>
          <a:effectRef idx="0">
            <a:schemeClr val="accent1"/>
          </a:effectRef>
          <a:fontRef idx="minor">
            <a:schemeClr val="tx1"/>
          </a:fontRef>
        </p:style>
      </p:cxnSp>
      <p:pic>
        <p:nvPicPr>
          <p:cNvPr id="122" name="图片 87" descr="汇聚交换机.png"/>
          <p:cNvPicPr>
            <a:picLocks noChangeAspect="1"/>
          </p:cNvPicPr>
          <p:nvPr/>
        </p:nvPicPr>
        <p:blipFill>
          <a:blip r:embed="rId3"/>
          <a:stretch>
            <a:fillRect/>
          </a:stretch>
        </p:blipFill>
        <p:spPr bwMode="gray">
          <a:xfrm>
            <a:off x="1409087" y="1332658"/>
            <a:ext cx="234569" cy="191922"/>
          </a:xfrm>
          <a:prstGeom prst="rect">
            <a:avLst/>
          </a:prstGeom>
        </p:spPr>
      </p:pic>
      <p:pic>
        <p:nvPicPr>
          <p:cNvPr id="123" name="图片 87" descr="汇聚交换机.png"/>
          <p:cNvPicPr>
            <a:picLocks noChangeAspect="1"/>
          </p:cNvPicPr>
          <p:nvPr/>
        </p:nvPicPr>
        <p:blipFill>
          <a:blip r:embed="rId3"/>
          <a:stretch>
            <a:fillRect/>
          </a:stretch>
        </p:blipFill>
        <p:spPr bwMode="gray">
          <a:xfrm>
            <a:off x="1588481" y="1938138"/>
            <a:ext cx="234569" cy="191922"/>
          </a:xfrm>
          <a:prstGeom prst="rect">
            <a:avLst/>
          </a:prstGeom>
        </p:spPr>
      </p:pic>
      <p:pic>
        <p:nvPicPr>
          <p:cNvPr id="124" name="图片 76" descr="接入交换机.png"/>
          <p:cNvPicPr>
            <a:picLocks noChangeAspect="1"/>
          </p:cNvPicPr>
          <p:nvPr/>
        </p:nvPicPr>
        <p:blipFill>
          <a:blip r:embed="rId4"/>
          <a:stretch>
            <a:fillRect/>
          </a:stretch>
        </p:blipFill>
        <p:spPr bwMode="gray">
          <a:xfrm>
            <a:off x="2064860" y="1938138"/>
            <a:ext cx="234569" cy="191922"/>
          </a:xfrm>
          <a:prstGeom prst="rect">
            <a:avLst/>
          </a:prstGeom>
        </p:spPr>
      </p:pic>
      <p:pic>
        <p:nvPicPr>
          <p:cNvPr id="125" name="图片 124" descr="接入交换机.png"/>
          <p:cNvPicPr>
            <a:picLocks noChangeAspect="1"/>
          </p:cNvPicPr>
          <p:nvPr/>
        </p:nvPicPr>
        <p:blipFill>
          <a:blip r:embed="rId4"/>
          <a:stretch>
            <a:fillRect/>
          </a:stretch>
        </p:blipFill>
        <p:spPr bwMode="gray">
          <a:xfrm>
            <a:off x="1886560" y="1332658"/>
            <a:ext cx="234569" cy="191922"/>
          </a:xfrm>
          <a:prstGeom prst="rect">
            <a:avLst/>
          </a:prstGeom>
        </p:spPr>
      </p:pic>
      <p:pic>
        <p:nvPicPr>
          <p:cNvPr id="126" name="图片 86" descr="核心交换机.png"/>
          <p:cNvPicPr>
            <a:picLocks noChangeAspect="1"/>
          </p:cNvPicPr>
          <p:nvPr/>
        </p:nvPicPr>
        <p:blipFill>
          <a:blip r:embed="rId5"/>
          <a:stretch>
            <a:fillRect/>
          </a:stretch>
        </p:blipFill>
        <p:spPr bwMode="gray">
          <a:xfrm>
            <a:off x="1026158" y="1649808"/>
            <a:ext cx="234569" cy="191922"/>
          </a:xfrm>
          <a:prstGeom prst="rect">
            <a:avLst/>
          </a:prstGeom>
        </p:spPr>
      </p:pic>
      <p:sp>
        <p:nvSpPr>
          <p:cNvPr id="127" name="矩形 126"/>
          <p:cNvSpPr/>
          <p:nvPr/>
        </p:nvSpPr>
        <p:spPr bwMode="gray">
          <a:xfrm>
            <a:off x="759538" y="2160975"/>
            <a:ext cx="1744485" cy="274594"/>
          </a:xfrm>
          <a:prstGeom prst="rect">
            <a:avLst/>
          </a:prstGeom>
        </p:spPr>
        <p:txBody>
          <a:bodyPr wrap="square">
            <a:noAutofit/>
          </a:bodyPr>
          <a:lstStyle/>
          <a:p>
            <a:pPr algn="ctr" fontAlgn="ctr"/>
            <a:r>
              <a:rPr lang="en-US" sz="1200" dirty="0" smtClean="0">
                <a:latin typeface="Huawei Sans" panose="020C0503030203020204" pitchFamily="34" charset="0"/>
              </a:rPr>
              <a:t>VN 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8" name="梯形 127"/>
          <p:cNvSpPr/>
          <p:nvPr/>
        </p:nvSpPr>
        <p:spPr bwMode="gray">
          <a:xfrm>
            <a:off x="2609376" y="1232281"/>
            <a:ext cx="1790622" cy="1209870"/>
          </a:xfrm>
          <a:prstGeom prst="trapezoid">
            <a:avLst>
              <a:gd name="adj" fmla="val 22668"/>
            </a:avLst>
          </a:prstGeom>
          <a:gradFill flip="none" rotWithShape="1">
            <a:gsLst>
              <a:gs pos="0">
                <a:schemeClr val="bg1"/>
              </a:gs>
              <a:gs pos="100000">
                <a:srgbClr val="BEE9EE"/>
              </a:gs>
            </a:gsLst>
            <a:lin ang="5400000" scaled="1"/>
          </a:gradFill>
          <a:ln>
            <a:gradFill flip="none" rotWithShape="1">
              <a:gsLst>
                <a:gs pos="0">
                  <a:schemeClr val="accent1">
                    <a:lumMod val="5000"/>
                    <a:lumOff val="95000"/>
                  </a:schemeClr>
                </a:gs>
                <a:gs pos="100000">
                  <a:srgbClr val="56C4D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29" name="直接连接符 128"/>
          <p:cNvCxnSpPr/>
          <p:nvPr/>
        </p:nvCxnSpPr>
        <p:spPr bwMode="gray">
          <a:xfrm flipH="1">
            <a:off x="3086374" y="1387546"/>
            <a:ext cx="367864" cy="300460"/>
          </a:xfrm>
          <a:prstGeom prst="line">
            <a:avLst/>
          </a:prstGeom>
          <a:ln w="9525">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a:stCxn id="131" idx="3"/>
            <a:endCxn id="132" idx="1"/>
          </p:cNvCxnSpPr>
          <p:nvPr/>
        </p:nvCxnSpPr>
        <p:spPr bwMode="gray">
          <a:xfrm>
            <a:off x="3516563" y="1428619"/>
            <a:ext cx="242904" cy="0"/>
          </a:xfrm>
          <a:prstGeom prst="line">
            <a:avLst/>
          </a:prstGeom>
          <a:ln w="9525">
            <a:solidFill>
              <a:srgbClr val="30B5C5"/>
            </a:solidFill>
          </a:ln>
        </p:spPr>
        <p:style>
          <a:lnRef idx="1">
            <a:schemeClr val="accent1"/>
          </a:lnRef>
          <a:fillRef idx="0">
            <a:schemeClr val="accent1"/>
          </a:fillRef>
          <a:effectRef idx="0">
            <a:schemeClr val="accent1"/>
          </a:effectRef>
          <a:fontRef idx="minor">
            <a:schemeClr val="tx1"/>
          </a:fontRef>
        </p:style>
      </p:cxnSp>
      <p:pic>
        <p:nvPicPr>
          <p:cNvPr id="131" name="图片 87" descr="汇聚交换机.png"/>
          <p:cNvPicPr>
            <a:picLocks noChangeAspect="1"/>
          </p:cNvPicPr>
          <p:nvPr/>
        </p:nvPicPr>
        <p:blipFill>
          <a:blip r:embed="rId3"/>
          <a:stretch>
            <a:fillRect/>
          </a:stretch>
        </p:blipFill>
        <p:spPr bwMode="gray">
          <a:xfrm>
            <a:off x="3281994" y="1332658"/>
            <a:ext cx="234569" cy="191922"/>
          </a:xfrm>
          <a:prstGeom prst="rect">
            <a:avLst/>
          </a:prstGeom>
        </p:spPr>
      </p:pic>
      <p:pic>
        <p:nvPicPr>
          <p:cNvPr id="132" name="图片 131" descr="接入交换机.png"/>
          <p:cNvPicPr>
            <a:picLocks noChangeAspect="1"/>
          </p:cNvPicPr>
          <p:nvPr/>
        </p:nvPicPr>
        <p:blipFill>
          <a:blip r:embed="rId4"/>
          <a:stretch>
            <a:fillRect/>
          </a:stretch>
        </p:blipFill>
        <p:spPr bwMode="gray">
          <a:xfrm>
            <a:off x="3759467" y="1332658"/>
            <a:ext cx="234569" cy="191922"/>
          </a:xfrm>
          <a:prstGeom prst="rect">
            <a:avLst/>
          </a:prstGeom>
        </p:spPr>
      </p:pic>
      <p:pic>
        <p:nvPicPr>
          <p:cNvPr id="133" name="图片 86" descr="核心交换机.png"/>
          <p:cNvPicPr>
            <a:picLocks noChangeAspect="1"/>
          </p:cNvPicPr>
          <p:nvPr/>
        </p:nvPicPr>
        <p:blipFill>
          <a:blip r:embed="rId5"/>
          <a:stretch>
            <a:fillRect/>
          </a:stretch>
        </p:blipFill>
        <p:spPr bwMode="gray">
          <a:xfrm>
            <a:off x="2899065" y="1649808"/>
            <a:ext cx="234569" cy="191922"/>
          </a:xfrm>
          <a:prstGeom prst="rect">
            <a:avLst/>
          </a:prstGeom>
        </p:spPr>
      </p:pic>
      <p:sp>
        <p:nvSpPr>
          <p:cNvPr id="134" name="矩形 133"/>
          <p:cNvSpPr/>
          <p:nvPr/>
        </p:nvSpPr>
        <p:spPr bwMode="gray">
          <a:xfrm>
            <a:off x="2632445" y="2160975"/>
            <a:ext cx="1744485" cy="274594"/>
          </a:xfrm>
          <a:prstGeom prst="rect">
            <a:avLst/>
          </a:prstGeom>
        </p:spPr>
        <p:txBody>
          <a:bodyPr wrap="square">
            <a:noAutofit/>
          </a:bodyPr>
          <a:lstStyle/>
          <a:p>
            <a:pPr algn="ctr" fontAlgn="ctr"/>
            <a:r>
              <a:rPr lang="en-US" sz="1200" dirty="0" smtClean="0">
                <a:latin typeface="Huawei Sans" panose="020C0503030203020204" pitchFamily="34" charset="0"/>
              </a:rPr>
              <a:t>VN N</a:t>
            </a:r>
            <a:endParaRPr lang="en-US" sz="1200" dirty="0">
              <a:latin typeface="Huawei Sans" panose="020C0503030203020204" pitchFamily="34" charset="0"/>
            </a:endParaRPr>
          </a:p>
        </p:txBody>
      </p:sp>
      <p:sp>
        <p:nvSpPr>
          <p:cNvPr id="135" name="梯形 134"/>
          <p:cNvSpPr/>
          <p:nvPr/>
        </p:nvSpPr>
        <p:spPr bwMode="gray">
          <a:xfrm>
            <a:off x="4496295" y="1232281"/>
            <a:ext cx="1790622" cy="1209870"/>
          </a:xfrm>
          <a:prstGeom prst="trapezoid">
            <a:avLst>
              <a:gd name="adj" fmla="val 22668"/>
            </a:avLst>
          </a:prstGeom>
          <a:gradFill flip="none" rotWithShape="1">
            <a:gsLst>
              <a:gs pos="0">
                <a:schemeClr val="bg1"/>
              </a:gs>
              <a:gs pos="100000">
                <a:srgbClr val="BEE9EE"/>
              </a:gs>
            </a:gsLst>
            <a:lin ang="5400000" scaled="1"/>
          </a:gradFill>
          <a:ln>
            <a:gradFill flip="none" rotWithShape="1">
              <a:gsLst>
                <a:gs pos="0">
                  <a:schemeClr val="accent1">
                    <a:lumMod val="5000"/>
                    <a:lumOff val="95000"/>
                  </a:schemeClr>
                </a:gs>
                <a:gs pos="100000">
                  <a:srgbClr val="56C4D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2" name="矩形 141"/>
          <p:cNvSpPr/>
          <p:nvPr/>
        </p:nvSpPr>
        <p:spPr bwMode="gray">
          <a:xfrm>
            <a:off x="1303435" y="1570213"/>
            <a:ext cx="947695" cy="307777"/>
          </a:xfrm>
          <a:prstGeom prst="rect">
            <a:avLst/>
          </a:prstGeom>
        </p:spPr>
        <p:txBody>
          <a:bodyPr wrap="square">
            <a:noAutofit/>
          </a:bodyPr>
          <a:lstStyle/>
          <a:p>
            <a:pPr fontAlgn="ctr"/>
            <a:r>
              <a:rPr lang="en-US" sz="1200" dirty="0" smtClean="0">
                <a:solidFill>
                  <a:srgbClr val="30B5C5"/>
                </a:solidFill>
                <a:latin typeface="Huawei Sans" panose="020C0503030203020204" pitchFamily="34" charset="0"/>
              </a:rPr>
              <a:t>VRF+VNI</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3" name="矩形 142"/>
          <p:cNvSpPr/>
          <p:nvPr/>
        </p:nvSpPr>
        <p:spPr bwMode="gray">
          <a:xfrm>
            <a:off x="3182851" y="1570213"/>
            <a:ext cx="947695" cy="307777"/>
          </a:xfrm>
          <a:prstGeom prst="rect">
            <a:avLst/>
          </a:prstGeom>
        </p:spPr>
        <p:txBody>
          <a:bodyPr wrap="square">
            <a:noAutofit/>
          </a:bodyPr>
          <a:lstStyle/>
          <a:p>
            <a:pPr fontAlgn="ctr"/>
            <a:r>
              <a:rPr lang="en-US" sz="1200" dirty="0" smtClean="0">
                <a:solidFill>
                  <a:srgbClr val="30B5C5"/>
                </a:solidFill>
                <a:latin typeface="Huawei Sans" panose="020C0503030203020204" pitchFamily="34" charset="0"/>
              </a:rPr>
              <a:t>VRF+VNI</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45" name="Group 3"/>
          <p:cNvGrpSpPr/>
          <p:nvPr/>
        </p:nvGrpSpPr>
        <p:grpSpPr bwMode="gray">
          <a:xfrm>
            <a:off x="2425214" y="1818318"/>
            <a:ext cx="261965" cy="61979"/>
            <a:chOff x="559282" y="6488261"/>
            <a:chExt cx="261965" cy="61979"/>
          </a:xfrm>
          <a:solidFill>
            <a:schemeClr val="bg1">
              <a:lumMod val="50000"/>
            </a:schemeClr>
          </a:solidFill>
        </p:grpSpPr>
        <p:sp>
          <p:nvSpPr>
            <p:cNvPr id="146" name="Oval 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7" name="Oval 17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8" name="Oval 17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50" name="圆角矩形 149"/>
          <p:cNvSpPr/>
          <p:nvPr/>
        </p:nvSpPr>
        <p:spPr bwMode="gray">
          <a:xfrm>
            <a:off x="4645059" y="1019182"/>
            <a:ext cx="717477" cy="347755"/>
          </a:xfrm>
          <a:prstGeom prst="roundRect">
            <a:avLst/>
          </a:prstGeom>
          <a:solidFill>
            <a:srgbClr val="30B5C5"/>
          </a:solidFill>
          <a:ln w="12700" cap="flat" cmpd="sng" algn="ctr">
            <a:noFill/>
            <a:prstDash val="sysDot"/>
            <a:round/>
            <a:headEnd type="none" w="med" len="med"/>
            <a:tailEnd type="none" w="med" len="med"/>
          </a:ln>
          <a:extLst/>
        </p:spPr>
        <p:txBody>
          <a:bodyPr vert="horz" wrap="square" lIns="0" tIns="0" rIns="0" bIns="0" numCol="1" rtlCol="0" anchor="ctr" anchorCtr="0" compatLnSpc="1">
            <a:prstTxWarp prst="textNoShape">
              <a:avLst/>
            </a:prstTxWarp>
            <a:noAutofit/>
          </a:bodyPr>
          <a:lstStyle/>
          <a:p>
            <a:pPr algn="ctr" fontAlgn="ctr">
              <a:buClr>
                <a:srgbClr val="CC9900"/>
              </a:buClr>
            </a:pPr>
            <a:r>
              <a:rPr lang="en-US" sz="1200" dirty="0" smtClean="0">
                <a:solidFill>
                  <a:schemeClr val="bg1"/>
                </a:solidFill>
                <a:latin typeface="Huawei Sans" panose="020C0503030203020204" pitchFamily="34" charset="0"/>
              </a:rPr>
              <a:t>Network egress</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1" name="圆角矩形 150"/>
          <p:cNvSpPr/>
          <p:nvPr/>
        </p:nvSpPr>
        <p:spPr bwMode="gray">
          <a:xfrm>
            <a:off x="5054716" y="1468130"/>
            <a:ext cx="717477" cy="324000"/>
          </a:xfrm>
          <a:prstGeom prst="roundRect">
            <a:avLst/>
          </a:prstGeom>
          <a:solidFill>
            <a:srgbClr val="30B5C5"/>
          </a:solidFill>
          <a:ln w="12700" cap="flat" cmpd="sng" algn="ctr">
            <a:noFill/>
            <a:prstDash val="sysDot"/>
            <a:round/>
            <a:headEnd type="none" w="med" len="med"/>
            <a:tailEnd type="none" w="med" len="med"/>
          </a:ln>
          <a:extLst/>
        </p:spPr>
        <p:txBody>
          <a:bodyPr vert="horz" wrap="square" lIns="0" tIns="0" rIns="0" bIns="0" numCol="1" rtlCol="0" anchor="ctr" anchorCtr="0" compatLnSpc="1">
            <a:prstTxWarp prst="textNoShape">
              <a:avLst/>
            </a:prstTxWarp>
            <a:noAutofit/>
          </a:bodyPr>
          <a:lstStyle/>
          <a:p>
            <a:pPr algn="ctr" fontAlgn="ctr">
              <a:buClr>
                <a:srgbClr val="CC9900"/>
              </a:buClr>
            </a:pPr>
            <a:r>
              <a:rPr lang="en-US" sz="1200" dirty="0" smtClean="0">
                <a:solidFill>
                  <a:schemeClr val="bg1"/>
                </a:solidFill>
                <a:latin typeface="Huawei Sans" panose="020C0503030203020204" pitchFamily="34" charset="0"/>
              </a:rPr>
              <a:t>IP/VLAN</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2" name="圆角矩形 151"/>
          <p:cNvSpPr/>
          <p:nvPr/>
        </p:nvSpPr>
        <p:spPr bwMode="gray">
          <a:xfrm>
            <a:off x="5054716" y="1893324"/>
            <a:ext cx="717477" cy="324000"/>
          </a:xfrm>
          <a:prstGeom prst="roundRect">
            <a:avLst/>
          </a:prstGeom>
          <a:solidFill>
            <a:srgbClr val="30B5C5"/>
          </a:solidFill>
          <a:ln w="12700" cap="flat" cmpd="sng" algn="ctr">
            <a:noFill/>
            <a:prstDash val="sysDot"/>
            <a:round/>
            <a:headEnd type="none" w="med" len="med"/>
            <a:tailEnd type="none" w="med" len="med"/>
          </a:ln>
          <a:extLst/>
        </p:spPr>
        <p:txBody>
          <a:bodyPr vert="horz" wrap="square" lIns="0" tIns="0" rIns="0" bIns="0" numCol="1" rtlCol="0" anchor="ctr" anchorCtr="0" compatLnSpc="1">
            <a:prstTxWarp prst="textNoShape">
              <a:avLst/>
            </a:prstTxWarp>
            <a:noAutofit/>
          </a:bodyPr>
          <a:lstStyle/>
          <a:p>
            <a:pPr algn="ctr" fontAlgn="ctr">
              <a:buClr>
                <a:srgbClr val="CC9900"/>
              </a:buClr>
            </a:pPr>
            <a:r>
              <a:rPr lang="en-US" sz="1200" dirty="0" smtClean="0">
                <a:solidFill>
                  <a:schemeClr val="bg1"/>
                </a:solidFill>
                <a:latin typeface="Huawei Sans" panose="020C0503030203020204" pitchFamily="34" charset="0"/>
              </a:rPr>
              <a:t>Access point</a:t>
            </a:r>
            <a:endParaRPr lang="en-US" sz="1200" dirty="0">
              <a:solidFill>
                <a:schemeClr val="bg1"/>
              </a:solidFill>
              <a:latin typeface="Huawei Sans" panose="020C0503030203020204" pitchFamily="34" charset="0"/>
            </a:endParaRPr>
          </a:p>
        </p:txBody>
      </p:sp>
      <p:sp>
        <p:nvSpPr>
          <p:cNvPr id="153" name="圆角矩形 152"/>
          <p:cNvSpPr/>
          <p:nvPr/>
        </p:nvSpPr>
        <p:spPr bwMode="gray">
          <a:xfrm>
            <a:off x="5464373" y="1019182"/>
            <a:ext cx="717477" cy="347755"/>
          </a:xfrm>
          <a:prstGeom prst="roundRect">
            <a:avLst/>
          </a:prstGeom>
          <a:solidFill>
            <a:srgbClr val="30B5C5"/>
          </a:solidFill>
          <a:ln w="12700" cap="flat" cmpd="sng" algn="ctr">
            <a:noFill/>
            <a:prstDash val="sysDot"/>
            <a:round/>
            <a:headEnd type="none" w="med" len="med"/>
            <a:tailEnd type="none" w="med" len="med"/>
          </a:ln>
          <a:extLst/>
        </p:spPr>
        <p:txBody>
          <a:bodyPr vert="horz" wrap="square" lIns="0" tIns="0" rIns="0" bIns="0" numCol="1" rtlCol="0" anchor="ctr" anchorCtr="0" compatLnSpc="1">
            <a:prstTxWarp prst="textNoShape">
              <a:avLst/>
            </a:prstTxWarp>
            <a:noAutofit/>
          </a:bodyPr>
          <a:lstStyle/>
          <a:p>
            <a:pPr algn="ctr" fontAlgn="ctr">
              <a:buClr>
                <a:srgbClr val="CC9900"/>
              </a:buClr>
            </a:pPr>
            <a:r>
              <a:rPr lang="en-US" sz="1200" dirty="0" smtClean="0">
                <a:solidFill>
                  <a:schemeClr val="bg1"/>
                </a:solidFill>
                <a:latin typeface="Huawei Sans" panose="020C0503030203020204" pitchFamily="34" charset="0"/>
              </a:rPr>
              <a:t>Network services</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55" name="直接连接符 154"/>
          <p:cNvCxnSpPr>
            <a:stCxn id="150" idx="2"/>
            <a:endCxn id="151" idx="0"/>
          </p:cNvCxnSpPr>
          <p:nvPr/>
        </p:nvCxnSpPr>
        <p:spPr bwMode="gray">
          <a:xfrm>
            <a:off x="5003798" y="1366937"/>
            <a:ext cx="409657" cy="101193"/>
          </a:xfrm>
          <a:prstGeom prst="line">
            <a:avLst/>
          </a:prstGeom>
          <a:ln>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156" name="直接连接符 155"/>
          <p:cNvCxnSpPr>
            <a:stCxn id="153" idx="2"/>
            <a:endCxn id="151" idx="0"/>
          </p:cNvCxnSpPr>
          <p:nvPr/>
        </p:nvCxnSpPr>
        <p:spPr bwMode="gray">
          <a:xfrm flipH="1">
            <a:off x="5413455" y="1366937"/>
            <a:ext cx="409657" cy="101193"/>
          </a:xfrm>
          <a:prstGeom prst="line">
            <a:avLst/>
          </a:prstGeom>
          <a:ln>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159" name="直接连接符 158"/>
          <p:cNvCxnSpPr>
            <a:stCxn id="151" idx="2"/>
            <a:endCxn id="152" idx="0"/>
          </p:cNvCxnSpPr>
          <p:nvPr/>
        </p:nvCxnSpPr>
        <p:spPr bwMode="gray">
          <a:xfrm>
            <a:off x="5413455" y="1792130"/>
            <a:ext cx="0" cy="101194"/>
          </a:xfrm>
          <a:prstGeom prst="line">
            <a:avLst/>
          </a:prstGeom>
          <a:ln>
            <a:solidFill>
              <a:srgbClr val="30B5C5"/>
            </a:solidFill>
          </a:ln>
        </p:spPr>
        <p:style>
          <a:lnRef idx="1">
            <a:schemeClr val="accent1"/>
          </a:lnRef>
          <a:fillRef idx="0">
            <a:schemeClr val="accent1"/>
          </a:fillRef>
          <a:effectRef idx="0">
            <a:schemeClr val="accent1"/>
          </a:effectRef>
          <a:fontRef idx="minor">
            <a:schemeClr val="tx1"/>
          </a:fontRef>
        </p:style>
      </p:cxnSp>
      <p:sp>
        <p:nvSpPr>
          <p:cNvPr id="162" name="矩形 161"/>
          <p:cNvSpPr/>
          <p:nvPr/>
        </p:nvSpPr>
        <p:spPr bwMode="gray">
          <a:xfrm>
            <a:off x="4638089" y="2174985"/>
            <a:ext cx="1531189" cy="276999"/>
          </a:xfrm>
          <a:prstGeom prst="rect">
            <a:avLst/>
          </a:prstGeom>
        </p:spPr>
        <p:txBody>
          <a:bodyPr wrap="none">
            <a:spAutoFit/>
          </a:bodyPr>
          <a:lstStyle/>
          <a:p>
            <a:pPr algn="ctr" fontAlgn="ctr"/>
            <a:r>
              <a:rPr lang="en-US" sz="1200" dirty="0" smtClean="0">
                <a:latin typeface="Huawei Sans" panose="020C0503030203020204" pitchFamily="34" charset="0"/>
              </a:rPr>
              <a:t>Fabric instantiation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矩形 80"/>
          <p:cNvSpPr/>
          <p:nvPr/>
        </p:nvSpPr>
        <p:spPr bwMode="gray">
          <a:xfrm>
            <a:off x="4049140" y="5052608"/>
            <a:ext cx="619080" cy="307777"/>
          </a:xfrm>
          <a:prstGeom prst="rect">
            <a:avLst/>
          </a:prstGeom>
        </p:spPr>
        <p:txBody>
          <a:bodyPr wrap="square">
            <a:noAutofit/>
          </a:bodyPr>
          <a:lstStyle/>
          <a:p>
            <a:pPr fontAlgn="ctr"/>
            <a:r>
              <a:rPr lang="en-US" sz="1400" dirty="0" smtClean="0">
                <a:solidFill>
                  <a:schemeClr val="bg1">
                    <a:lumMod val="50000"/>
                  </a:schemeClr>
                </a:solidFill>
                <a:latin typeface="Huawei Sans" panose="020C0503030203020204" pitchFamily="34" charset="0"/>
              </a:rPr>
              <a:t>OSPF</a:t>
            </a:r>
            <a:endParaRPr lang="en-US" sz="1400" dirty="0">
              <a:solidFill>
                <a:schemeClr val="bg1">
                  <a:lumMod val="50000"/>
                </a:schemeClr>
              </a:solidFill>
              <a:latin typeface="Huawei Sans" panose="020C0503030203020204" pitchFamily="34" charset="0"/>
            </a:endParaRPr>
          </a:p>
        </p:txBody>
      </p:sp>
      <p:sp>
        <p:nvSpPr>
          <p:cNvPr id="84" name="文本框 83"/>
          <p:cNvSpPr txBox="1"/>
          <p:nvPr/>
        </p:nvSpPr>
        <p:spPr bwMode="gray">
          <a:xfrm>
            <a:off x="3281993" y="3519730"/>
            <a:ext cx="1033430" cy="278383"/>
          </a:xfrm>
          <a:prstGeom prst="rect">
            <a:avLst/>
          </a:prstGeom>
          <a:noFill/>
        </p:spPr>
        <p:txBody>
          <a:bodyPr wrap="square" rtlCol="0">
            <a:noAutofit/>
          </a:bodyPr>
          <a:lstStyle/>
          <a:p>
            <a:pPr algn="ctr" fontAlgn="ctr"/>
            <a:r>
              <a:rPr lang="en-US" sz="1400" dirty="0" smtClean="0">
                <a:solidFill>
                  <a:srgbClr val="30B5C5"/>
                </a:solidFill>
                <a:latin typeface="Huawei Sans" panose="020C0503030203020204" pitchFamily="34" charset="0"/>
              </a:rPr>
              <a:t>VXLAN </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矩形 84"/>
          <p:cNvSpPr/>
          <p:nvPr/>
        </p:nvSpPr>
        <p:spPr bwMode="gray">
          <a:xfrm>
            <a:off x="6874300" y="4836388"/>
            <a:ext cx="4874788" cy="1312486"/>
          </a:xfrm>
          <a:prstGeom prst="rect">
            <a:avLst/>
          </a:prstGeom>
        </p:spPr>
        <p:txBody>
          <a:bodyPr wrap="square" anchor="ctr">
            <a:noAutofit/>
          </a:bodyPr>
          <a:lstStyle/>
          <a:p>
            <a:pPr fontAlgn="ctr">
              <a:lnSpc>
                <a:spcPts val="2100"/>
              </a:lnSpc>
              <a:spcAft>
                <a:spcPts val="600"/>
              </a:spcAft>
            </a:pPr>
            <a:r>
              <a:rPr lang="en-US" sz="1400" dirty="0" smtClean="0">
                <a:latin typeface="Huawei Sans" panose="020C0503030203020204" pitchFamily="34" charset="0"/>
              </a:rPr>
              <a:t>Underlay: a physical topology consisting of physical network devices (such as switches, APs, firewalls, and routers) that provide interconnection capabilities for all services on the campus network. It is the basic bearer network for campus service data forwarding.</a:t>
            </a:r>
            <a:endParaRPr lang="en-US" sz="1400" dirty="0">
              <a:latin typeface="Huawei Sans" panose="020C0503030203020204" pitchFamily="34" charset="0"/>
            </a:endParaRPr>
          </a:p>
        </p:txBody>
      </p:sp>
      <p:sp>
        <p:nvSpPr>
          <p:cNvPr id="88" name="矩形 87"/>
          <p:cNvSpPr/>
          <p:nvPr/>
        </p:nvSpPr>
        <p:spPr bwMode="gray">
          <a:xfrm>
            <a:off x="6889211" y="3451506"/>
            <a:ext cx="4859877" cy="864715"/>
          </a:xfrm>
          <a:prstGeom prst="rect">
            <a:avLst/>
          </a:prstGeom>
        </p:spPr>
        <p:txBody>
          <a:bodyPr wrap="square" anchor="ctr">
            <a:noAutofit/>
          </a:bodyPr>
          <a:lstStyle/>
          <a:p>
            <a:pPr fontAlgn="ctr">
              <a:lnSpc>
                <a:spcPts val="2100"/>
              </a:lnSpc>
              <a:spcAft>
                <a:spcPts val="600"/>
              </a:spcAft>
            </a:pPr>
            <a:r>
              <a:rPr lang="en-US" sz="1400" dirty="0" smtClean="0">
                <a:latin typeface="Huawei Sans" panose="020C0503030203020204" pitchFamily="34" charset="0"/>
              </a:rPr>
              <a:t>Fabric: a network with pooled resources abstracted from the underlay network. When creating an instantiated VN, you can select network resources on the fabric.</a:t>
            </a:r>
            <a:endParaRPr lang="en-US" sz="1400" dirty="0">
              <a:latin typeface="Huawei Sans" panose="020C0503030203020204" pitchFamily="34" charset="0"/>
            </a:endParaRPr>
          </a:p>
        </p:txBody>
      </p:sp>
      <p:sp>
        <p:nvSpPr>
          <p:cNvPr id="92" name="矩形 91"/>
          <p:cNvSpPr/>
          <p:nvPr/>
        </p:nvSpPr>
        <p:spPr bwMode="gray">
          <a:xfrm>
            <a:off x="6872294" y="1608199"/>
            <a:ext cx="4842290" cy="1072977"/>
          </a:xfrm>
          <a:prstGeom prst="rect">
            <a:avLst/>
          </a:prstGeom>
        </p:spPr>
        <p:txBody>
          <a:bodyPr wrap="square" anchor="ctr">
            <a:noAutofit/>
          </a:bodyPr>
          <a:lstStyle/>
          <a:p>
            <a:pPr fontAlgn="ctr">
              <a:lnSpc>
                <a:spcPts val="2100"/>
              </a:lnSpc>
              <a:spcAft>
                <a:spcPts val="600"/>
              </a:spcAft>
            </a:pPr>
            <a:r>
              <a:rPr lang="en-US" sz="1400" dirty="0" smtClean="0">
                <a:latin typeface="Huawei Sans" panose="020C0503030203020204" pitchFamily="34" charset="0"/>
              </a:rPr>
              <a:t>Virtual network (VN): a logically isolated virtual network instance that is constructed by instantiating a fabric. One VN corresponds to one isolated network (service network), for example, R&amp;D network.</a:t>
            </a:r>
            <a:endParaRPr lang="en-US" sz="1400" dirty="0">
              <a:latin typeface="Huawei Sans" panose="020C0503030203020204" pitchFamily="34" charset="0"/>
            </a:endParaRPr>
          </a:p>
        </p:txBody>
      </p:sp>
      <p:cxnSp>
        <p:nvCxnSpPr>
          <p:cNvPr id="93" name="直接连接符 92"/>
          <p:cNvCxnSpPr/>
          <p:nvPr/>
        </p:nvCxnSpPr>
        <p:spPr bwMode="gray">
          <a:xfrm>
            <a:off x="6874300" y="5031784"/>
            <a:ext cx="0" cy="1002493"/>
          </a:xfrm>
          <a:prstGeom prst="line">
            <a:avLst/>
          </a:prstGeom>
          <a:ln w="571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95" name="椭圆 94"/>
          <p:cNvSpPr/>
          <p:nvPr/>
        </p:nvSpPr>
        <p:spPr bwMode="gray">
          <a:xfrm>
            <a:off x="6314023" y="5228929"/>
            <a:ext cx="122691" cy="122691"/>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6" name="直接连接符 95"/>
          <p:cNvCxnSpPr/>
          <p:nvPr/>
        </p:nvCxnSpPr>
        <p:spPr bwMode="gray">
          <a:xfrm>
            <a:off x="6391390" y="5284684"/>
            <a:ext cx="468000" cy="0"/>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bwMode="gray">
          <a:xfrm>
            <a:off x="6874300" y="3519811"/>
            <a:ext cx="0" cy="728106"/>
          </a:xfrm>
          <a:prstGeom prst="line">
            <a:avLst/>
          </a:prstGeom>
          <a:ln w="571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bwMode="gray">
          <a:xfrm flipH="1">
            <a:off x="6874300" y="1788678"/>
            <a:ext cx="0" cy="734254"/>
          </a:xfrm>
          <a:prstGeom prst="line">
            <a:avLst/>
          </a:prstGeom>
          <a:ln w="571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99" name="椭圆 98"/>
          <p:cNvSpPr/>
          <p:nvPr/>
        </p:nvSpPr>
        <p:spPr bwMode="gray">
          <a:xfrm>
            <a:off x="6314023" y="3688313"/>
            <a:ext cx="122691" cy="122691"/>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0" name="直接连接符 99"/>
          <p:cNvCxnSpPr/>
          <p:nvPr/>
        </p:nvCxnSpPr>
        <p:spPr bwMode="gray">
          <a:xfrm>
            <a:off x="6391390" y="3744068"/>
            <a:ext cx="468000" cy="0"/>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01" name="椭圆 100"/>
          <p:cNvSpPr/>
          <p:nvPr/>
        </p:nvSpPr>
        <p:spPr bwMode="gray">
          <a:xfrm>
            <a:off x="6321198" y="1920336"/>
            <a:ext cx="122691" cy="122691"/>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2" name="直接连接符 101"/>
          <p:cNvCxnSpPr/>
          <p:nvPr/>
        </p:nvCxnSpPr>
        <p:spPr bwMode="gray">
          <a:xfrm>
            <a:off x="6391390" y="1966750"/>
            <a:ext cx="468000" cy="0"/>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0720557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Network Nodes on a Virtualized Campus Network</a:t>
            </a:r>
            <a:endParaRPr lang="en-US" altLang="zh-CN" dirty="0">
              <a:sym typeface="Huawei Sans" panose="020C0503030203020204" pitchFamily="34" charset="0"/>
            </a:endParaRPr>
          </a:p>
        </p:txBody>
      </p:sp>
      <p:pic>
        <p:nvPicPr>
          <p:cNvPr id="3" name="图片 87" descr="汇聚交换机.png"/>
          <p:cNvPicPr>
            <a:picLocks noChangeAspect="1"/>
          </p:cNvPicPr>
          <p:nvPr/>
        </p:nvPicPr>
        <p:blipFill>
          <a:blip r:embed="rId3"/>
          <a:stretch>
            <a:fillRect/>
          </a:stretch>
        </p:blipFill>
        <p:spPr bwMode="gray">
          <a:xfrm>
            <a:off x="2888961" y="3377395"/>
            <a:ext cx="369473" cy="302297"/>
          </a:xfrm>
          <a:prstGeom prst="rect">
            <a:avLst/>
          </a:prstGeom>
          <a:effectLst/>
        </p:spPr>
      </p:pic>
      <p:sp>
        <p:nvSpPr>
          <p:cNvPr id="4" name="任意多边形 3"/>
          <p:cNvSpPr/>
          <p:nvPr/>
        </p:nvSpPr>
        <p:spPr bwMode="gray">
          <a:xfrm>
            <a:off x="1947969" y="2456990"/>
            <a:ext cx="4092505" cy="2223824"/>
          </a:xfrm>
          <a:custGeom>
            <a:avLst/>
            <a:gdLst>
              <a:gd name="connsiteX0" fmla="*/ 1522976 w 3069379"/>
              <a:gd name="connsiteY0" fmla="*/ 0 h 1667868"/>
              <a:gd name="connsiteX1" fmla="*/ 2105444 w 3069379"/>
              <a:gd name="connsiteY1" fmla="*/ 243498 h 1667868"/>
              <a:gd name="connsiteX2" fmla="*/ 2165457 w 3069379"/>
              <a:gd name="connsiteY2" fmla="*/ 316907 h 1667868"/>
              <a:gd name="connsiteX3" fmla="*/ 2204139 w 3069379"/>
              <a:gd name="connsiteY3" fmla="*/ 313329 h 1667868"/>
              <a:gd name="connsiteX4" fmla="*/ 2688456 w 3069379"/>
              <a:gd name="connsiteY4" fmla="*/ 757688 h 1667868"/>
              <a:gd name="connsiteX5" fmla="*/ 2679008 w 3069379"/>
              <a:gd name="connsiteY5" fmla="*/ 843679 h 1667868"/>
              <a:gd name="connsiteX6" fmla="*/ 2742591 w 3069379"/>
              <a:gd name="connsiteY6" fmla="*/ 850148 h 1667868"/>
              <a:gd name="connsiteX7" fmla="*/ 3069379 w 3069379"/>
              <a:gd name="connsiteY7" fmla="*/ 1254812 h 1667868"/>
              <a:gd name="connsiteX8" fmla="*/ 2742591 w 3069379"/>
              <a:gd name="connsiteY8" fmla="*/ 1659476 h 1667868"/>
              <a:gd name="connsiteX9" fmla="*/ 2727471 w 3069379"/>
              <a:gd name="connsiteY9" fmla="*/ 1661015 h 1667868"/>
              <a:gd name="connsiteX10" fmla="*/ 2727471 w 3069379"/>
              <a:gd name="connsiteY10" fmla="*/ 1667868 h 1667868"/>
              <a:gd name="connsiteX11" fmla="*/ 2660108 w 3069379"/>
              <a:gd name="connsiteY11" fmla="*/ 1667868 h 1667868"/>
              <a:gd name="connsiteX12" fmla="*/ 450197 w 3069379"/>
              <a:gd name="connsiteY12" fmla="*/ 1667868 h 1667868"/>
              <a:gd name="connsiteX13" fmla="*/ 373665 w 3069379"/>
              <a:gd name="connsiteY13" fmla="*/ 1667868 h 1667868"/>
              <a:gd name="connsiteX14" fmla="*/ 373665 w 3069379"/>
              <a:gd name="connsiteY14" fmla="*/ 1660082 h 1667868"/>
              <a:gd name="connsiteX15" fmla="*/ 359467 w 3069379"/>
              <a:gd name="connsiteY15" fmla="*/ 1658637 h 1667868"/>
              <a:gd name="connsiteX16" fmla="*/ 0 w 3069379"/>
              <a:gd name="connsiteY16" fmla="*/ 1213505 h 1667868"/>
              <a:gd name="connsiteX17" fmla="*/ 274960 w 3069379"/>
              <a:gd name="connsiteY17" fmla="*/ 794848 h 1667868"/>
              <a:gd name="connsiteX18" fmla="*/ 303951 w 3069379"/>
              <a:gd name="connsiteY18" fmla="*/ 785765 h 1667868"/>
              <a:gd name="connsiteX19" fmla="*/ 315888 w 3069379"/>
              <a:gd name="connsiteY19" fmla="*/ 677121 h 1667868"/>
              <a:gd name="connsiteX20" fmla="*/ 931587 w 3069379"/>
              <a:gd name="connsiteY20" fmla="*/ 216713 h 1667868"/>
              <a:gd name="connsiteX21" fmla="*/ 968567 w 3069379"/>
              <a:gd name="connsiteY21" fmla="*/ 220133 h 1667868"/>
              <a:gd name="connsiteX22" fmla="*/ 1062419 w 3069379"/>
              <a:gd name="connsiteY22" fmla="*/ 141982 h 1667868"/>
              <a:gd name="connsiteX23" fmla="*/ 1522976 w 3069379"/>
              <a:gd name="connsiteY23" fmla="*/ 0 h 1667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69379" h="1667868">
                <a:moveTo>
                  <a:pt x="1522976" y="0"/>
                </a:moveTo>
                <a:cubicBezTo>
                  <a:pt x="1750444" y="0"/>
                  <a:pt x="1956378" y="93052"/>
                  <a:pt x="2105444" y="243498"/>
                </a:cubicBezTo>
                <a:lnTo>
                  <a:pt x="2165457" y="316907"/>
                </a:lnTo>
                <a:lnTo>
                  <a:pt x="2204139" y="313329"/>
                </a:lnTo>
                <a:cubicBezTo>
                  <a:pt x="2471620" y="313329"/>
                  <a:pt x="2688456" y="512275"/>
                  <a:pt x="2688456" y="757688"/>
                </a:cubicBezTo>
                <a:lnTo>
                  <a:pt x="2679008" y="843679"/>
                </a:lnTo>
                <a:lnTo>
                  <a:pt x="2742591" y="850148"/>
                </a:lnTo>
                <a:cubicBezTo>
                  <a:pt x="2929088" y="888664"/>
                  <a:pt x="3069379" y="1055202"/>
                  <a:pt x="3069379" y="1254812"/>
                </a:cubicBezTo>
                <a:cubicBezTo>
                  <a:pt x="3069379" y="1454421"/>
                  <a:pt x="2929088" y="1620960"/>
                  <a:pt x="2742591" y="1659476"/>
                </a:cubicBezTo>
                <a:lnTo>
                  <a:pt x="2727471" y="1661015"/>
                </a:lnTo>
                <a:lnTo>
                  <a:pt x="2727471" y="1667868"/>
                </a:lnTo>
                <a:lnTo>
                  <a:pt x="2660108" y="1667868"/>
                </a:lnTo>
                <a:lnTo>
                  <a:pt x="450197" y="1667868"/>
                </a:lnTo>
                <a:lnTo>
                  <a:pt x="373665" y="1667868"/>
                </a:lnTo>
                <a:lnTo>
                  <a:pt x="373665" y="1660082"/>
                </a:lnTo>
                <a:lnTo>
                  <a:pt x="359467" y="1658637"/>
                </a:lnTo>
                <a:cubicBezTo>
                  <a:pt x="154319" y="1616269"/>
                  <a:pt x="0" y="1433076"/>
                  <a:pt x="0" y="1213505"/>
                </a:cubicBezTo>
                <a:cubicBezTo>
                  <a:pt x="0" y="1025301"/>
                  <a:pt x="113377" y="863824"/>
                  <a:pt x="274960" y="794848"/>
                </a:cubicBezTo>
                <a:lnTo>
                  <a:pt x="303951" y="785765"/>
                </a:lnTo>
                <a:lnTo>
                  <a:pt x="315888" y="677121"/>
                </a:lnTo>
                <a:cubicBezTo>
                  <a:pt x="374490" y="414367"/>
                  <a:pt x="627881" y="216713"/>
                  <a:pt x="931587" y="216713"/>
                </a:cubicBezTo>
                <a:lnTo>
                  <a:pt x="968567" y="220133"/>
                </a:lnTo>
                <a:lnTo>
                  <a:pt x="1062419" y="141982"/>
                </a:lnTo>
                <a:cubicBezTo>
                  <a:pt x="1193887" y="52342"/>
                  <a:pt x="1352375" y="0"/>
                  <a:pt x="1522976" y="0"/>
                </a:cubicBezTo>
                <a:close/>
              </a:path>
            </a:pathLst>
          </a:cu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矩形 4"/>
          <p:cNvSpPr/>
          <p:nvPr/>
        </p:nvSpPr>
        <p:spPr bwMode="gray">
          <a:xfrm>
            <a:off x="6092738" y="907239"/>
            <a:ext cx="5674471" cy="5350183"/>
          </a:xfrm>
          <a:prstGeom prst="rect">
            <a:avLst/>
          </a:prstGeom>
        </p:spPr>
        <p:txBody>
          <a:bodyPr wrap="square">
            <a:spAutoFit/>
          </a:bodyPr>
          <a:lstStyle/>
          <a:p>
            <a:pPr marL="228600" indent="-228600" defTabSz="1218844" fontAlgn="ctr" hangingPunct="0">
              <a:lnSpc>
                <a:spcPts val="2000"/>
              </a:lnSpc>
              <a:spcAft>
                <a:spcPts val="600"/>
              </a:spcAft>
              <a:buSzPct val="100000"/>
              <a:buFont typeface="Arial" panose="020B0604020202020204" pitchFamily="34" charset="0"/>
              <a:buChar char="•"/>
              <a:defRPr/>
            </a:pPr>
            <a:r>
              <a:rPr lang="en-US" sz="1400" b="1" dirty="0" smtClean="0">
                <a:solidFill>
                  <a:srgbClr val="000000"/>
                </a:solidFill>
                <a:latin typeface="Huawei Sans" panose="020C0503030203020204" pitchFamily="34" charset="0"/>
              </a:rPr>
              <a:t>Egress gateway</a:t>
            </a:r>
            <a:r>
              <a:rPr lang="en-US" sz="1400" dirty="0" smtClean="0">
                <a:solidFill>
                  <a:srgbClr val="000000"/>
                </a:solidFill>
                <a:latin typeface="Huawei Sans" panose="020C0503030203020204" pitchFamily="34" charset="0"/>
              </a:rPr>
              <a:t>: is an egress device of the campus network, which can be an AR router or a firewall.</a:t>
            </a:r>
            <a:endParaRPr lang="en-US" altLang="zh-CN" sz="14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228600" indent="-228600" defTabSz="1218844" fontAlgn="ctr" hangingPunct="0">
              <a:lnSpc>
                <a:spcPts val="2000"/>
              </a:lnSpc>
              <a:spcAft>
                <a:spcPts val="600"/>
              </a:spcAft>
              <a:buSzPct val="100000"/>
              <a:buFont typeface="Arial" panose="020B0604020202020204" pitchFamily="34" charset="0"/>
              <a:buChar char="•"/>
              <a:defRPr/>
            </a:pPr>
            <a:r>
              <a:rPr lang="en-US" sz="1400" b="1" dirty="0" smtClean="0">
                <a:solidFill>
                  <a:srgbClr val="000000"/>
                </a:solidFill>
                <a:latin typeface="Huawei Sans" panose="020C0503030203020204" pitchFamily="34" charset="0"/>
              </a:rPr>
              <a:t>Firewall node:</a:t>
            </a:r>
            <a:r>
              <a:rPr lang="en-US" sz="1400" dirty="0" smtClean="0">
                <a:solidFill>
                  <a:srgbClr val="000000"/>
                </a:solidFill>
                <a:latin typeface="Huawei Sans" panose="020C0503030203020204" pitchFamily="34" charset="0"/>
              </a:rPr>
              <a:t> This node is required when Layer 4 to Layer 7 security policies are deployed. It can be deployed in off-path mode or at the campus egress.</a:t>
            </a:r>
          </a:p>
          <a:p>
            <a:pPr marL="228600" indent="-228600" defTabSz="1218844" fontAlgn="ctr" hangingPunct="0">
              <a:lnSpc>
                <a:spcPts val="2000"/>
              </a:lnSpc>
              <a:spcAft>
                <a:spcPts val="600"/>
              </a:spcAft>
              <a:buSzPct val="100000"/>
              <a:buFont typeface="Arial" panose="020B0604020202020204" pitchFamily="34" charset="0"/>
              <a:buChar char="•"/>
              <a:defRPr/>
            </a:pPr>
            <a:r>
              <a:rPr lang="en-US" sz="1400" b="1" dirty="0" smtClean="0">
                <a:solidFill>
                  <a:srgbClr val="000000"/>
                </a:solidFill>
                <a:latin typeface="Huawei Sans" panose="020C0503030203020204" pitchFamily="34" charset="0"/>
              </a:rPr>
              <a:t>Border node</a:t>
            </a:r>
            <a:r>
              <a:rPr lang="en-US" sz="1400" dirty="0" smtClean="0">
                <a:solidFill>
                  <a:srgbClr val="000000"/>
                </a:solidFill>
                <a:latin typeface="Huawei Sans" panose="020C0503030203020204" pitchFamily="34" charset="0"/>
              </a:rPr>
              <a:t>: implements communication between the fabric and external networks. It is typically a core switch.</a:t>
            </a:r>
            <a:endParaRPr lang="en-US" altLang="zh-CN" sz="14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228600" indent="-228600" defTabSz="1218844" fontAlgn="ctr" hangingPunct="0">
              <a:lnSpc>
                <a:spcPts val="2000"/>
              </a:lnSpc>
              <a:spcAft>
                <a:spcPts val="600"/>
              </a:spcAft>
              <a:buSzPct val="100000"/>
              <a:buFont typeface="Arial" panose="020B0604020202020204" pitchFamily="34" charset="0"/>
              <a:buChar char="•"/>
              <a:defRPr/>
            </a:pPr>
            <a:r>
              <a:rPr lang="en-US" sz="1400" b="1" dirty="0" smtClean="0">
                <a:solidFill>
                  <a:srgbClr val="000000"/>
                </a:solidFill>
                <a:latin typeface="Huawei Sans" panose="020C0503030203020204" pitchFamily="34" charset="0"/>
              </a:rPr>
              <a:t>Transparent node:</a:t>
            </a:r>
            <a:r>
              <a:rPr lang="en-US" sz="1400" dirty="0" smtClean="0">
                <a:solidFill>
                  <a:srgbClr val="000000"/>
                </a:solidFill>
                <a:latin typeface="Huawei Sans" panose="020C0503030203020204" pitchFamily="34" charset="0"/>
              </a:rPr>
              <a:t> It does not need to support VXLAN.</a:t>
            </a:r>
          </a:p>
          <a:p>
            <a:pPr marL="228600" indent="-228600" defTabSz="1218844" fontAlgn="ctr" hangingPunct="0">
              <a:lnSpc>
                <a:spcPts val="2000"/>
              </a:lnSpc>
              <a:spcAft>
                <a:spcPts val="600"/>
              </a:spcAft>
              <a:buSzPct val="100000"/>
              <a:buFont typeface="Arial" panose="020B0604020202020204" pitchFamily="34" charset="0"/>
              <a:buChar char="•"/>
              <a:defRPr/>
            </a:pPr>
            <a:r>
              <a:rPr lang="en-US" sz="1400" b="1" dirty="0" smtClean="0">
                <a:solidFill>
                  <a:srgbClr val="000000"/>
                </a:solidFill>
                <a:latin typeface="Huawei Sans" panose="020C0503030203020204" pitchFamily="34" charset="0"/>
              </a:rPr>
              <a:t>Edge node</a:t>
            </a:r>
            <a:r>
              <a:rPr lang="en-US" sz="1400" dirty="0" smtClean="0">
                <a:solidFill>
                  <a:srgbClr val="000000"/>
                </a:solidFill>
                <a:latin typeface="Huawei Sans" panose="020C0503030203020204" pitchFamily="34" charset="0"/>
              </a:rPr>
              <a:t>: is a fabric edge device that connects user-side devices to the fabric. Data packets from wired users enter the VXLAN network through edge nodes.</a:t>
            </a:r>
            <a:endParaRPr lang="en-US" altLang="zh-CN" sz="14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228600" indent="-228600" defTabSz="1218844" fontAlgn="ctr" hangingPunct="0">
              <a:lnSpc>
                <a:spcPts val="2000"/>
              </a:lnSpc>
              <a:spcAft>
                <a:spcPts val="600"/>
              </a:spcAft>
              <a:buSzPct val="100000"/>
              <a:buFont typeface="Arial" panose="020B0604020202020204" pitchFamily="34" charset="0"/>
              <a:buChar char="•"/>
              <a:defRPr/>
            </a:pPr>
            <a:r>
              <a:rPr lang="en-US" sz="1400" b="1" dirty="0" smtClean="0">
                <a:solidFill>
                  <a:srgbClr val="000000"/>
                </a:solidFill>
                <a:latin typeface="Huawei Sans" panose="020C0503030203020204" pitchFamily="34" charset="0"/>
              </a:rPr>
              <a:t>Access node</a:t>
            </a:r>
            <a:r>
              <a:rPr lang="en-US" sz="1400" dirty="0" smtClean="0">
                <a:solidFill>
                  <a:srgbClr val="000000"/>
                </a:solidFill>
                <a:latin typeface="Huawei Sans" panose="020C0503030203020204" pitchFamily="34" charset="0"/>
              </a:rPr>
              <a:t>: is typically an access switch (wired access node) or an AP (wireless access node). Wired access nodes can function as edge nodes, that is, VXLAN is deployed across core and access nodes. If wired access nodes do not need to support VXLAN, aggregation nodes can function as edge nodes — that is, VXLAN is deployed across core and aggregation nodes </a:t>
            </a:r>
            <a:r>
              <a:rPr lang="en-US" altLang="zh-CN" sz="1400" dirty="0" smtClean="0">
                <a:solidFill>
                  <a:srgbClr val="000000"/>
                </a:solidFill>
                <a:latin typeface="Huawei Sans" panose="020C0503030203020204" pitchFamily="34" charset="0"/>
              </a:rPr>
              <a:t>— i</a:t>
            </a:r>
            <a:r>
              <a:rPr lang="en-US" sz="1400" dirty="0" smtClean="0">
                <a:solidFill>
                  <a:srgbClr val="000000"/>
                </a:solidFill>
                <a:latin typeface="Huawei Sans" panose="020C0503030203020204" pitchFamily="34" charset="0"/>
              </a:rPr>
              <a:t>n which scenario policy association can be deployed on wired access nodes and edge nodes.</a:t>
            </a:r>
            <a:endParaRPr lang="en-US" altLang="zh-CN"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圆角矩形 5"/>
          <p:cNvSpPr/>
          <p:nvPr/>
        </p:nvSpPr>
        <p:spPr bwMode="gray">
          <a:xfrm>
            <a:off x="1947969" y="4727113"/>
            <a:ext cx="4092504" cy="992207"/>
          </a:xfrm>
          <a:prstGeom prst="roundRect">
            <a:avLst/>
          </a:prstGeom>
          <a:solidFill>
            <a:sysClr val="window" lastClr="FFFFFF">
              <a:lumMod val="95000"/>
            </a:sysClr>
          </a:solidFill>
          <a:ln w="12700" cap="flat" cmpd="sng" algn="ctr">
            <a:noFill/>
            <a:prstDash val="solid"/>
            <a:miter lim="800000"/>
          </a:ln>
          <a:effectLst/>
        </p:spPr>
        <p:txBody>
          <a:bodyPr wrap="square" rtlCol="0" anchor="ctr">
            <a:noAutofit/>
          </a:bodyPr>
          <a:lstStyle/>
          <a:p>
            <a:pPr algn="ctr" defTabSz="1219170" fontAlgn="ctr">
              <a:defRPr/>
            </a:pPr>
            <a:endParaRPr lang="en-US" altLang="zh-CN" sz="24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 name="Group 165"/>
          <p:cNvGrpSpPr/>
          <p:nvPr/>
        </p:nvGrpSpPr>
        <p:grpSpPr bwMode="gray">
          <a:xfrm rot="10800000">
            <a:off x="4600736" y="4637264"/>
            <a:ext cx="1001411" cy="575601"/>
            <a:chOff x="-1233037" y="914446"/>
            <a:chExt cx="1573823" cy="778776"/>
          </a:xfrm>
        </p:grpSpPr>
        <p:cxnSp>
          <p:nvCxnSpPr>
            <p:cNvPr id="8" name="Straight Connector 166"/>
            <p:cNvCxnSpPr/>
            <p:nvPr/>
          </p:nvCxnSpPr>
          <p:spPr bwMode="gray">
            <a:xfrm flipH="1" flipV="1">
              <a:off x="-1233037" y="914446"/>
              <a:ext cx="786912" cy="778776"/>
            </a:xfrm>
            <a:prstGeom prst="line">
              <a:avLst/>
            </a:prstGeom>
            <a:noFill/>
            <a:ln w="12700" cap="flat" cmpd="sng" algn="ctr">
              <a:solidFill>
                <a:sysClr val="window" lastClr="FFFFFF">
                  <a:lumMod val="75000"/>
                </a:sysClr>
              </a:solidFill>
              <a:prstDash val="solid"/>
              <a:miter lim="800000"/>
            </a:ln>
            <a:effectLst/>
          </p:spPr>
        </p:cxnSp>
        <p:cxnSp>
          <p:nvCxnSpPr>
            <p:cNvPr id="9" name="Straight Connector 167"/>
            <p:cNvCxnSpPr/>
            <p:nvPr/>
          </p:nvCxnSpPr>
          <p:spPr bwMode="gray">
            <a:xfrm flipV="1">
              <a:off x="-446125" y="914446"/>
              <a:ext cx="786911" cy="778776"/>
            </a:xfrm>
            <a:prstGeom prst="line">
              <a:avLst/>
            </a:prstGeom>
            <a:noFill/>
            <a:ln w="12700" cap="flat" cmpd="sng" algn="ctr">
              <a:solidFill>
                <a:sysClr val="window" lastClr="FFFFFF">
                  <a:lumMod val="75000"/>
                </a:sysClr>
              </a:solidFill>
              <a:prstDash val="solid"/>
              <a:miter lim="800000"/>
            </a:ln>
            <a:effectLst/>
          </p:spPr>
        </p:cxnSp>
      </p:grpSp>
      <p:grpSp>
        <p:nvGrpSpPr>
          <p:cNvPr id="10" name="Group 165"/>
          <p:cNvGrpSpPr/>
          <p:nvPr/>
        </p:nvGrpSpPr>
        <p:grpSpPr bwMode="gray">
          <a:xfrm rot="10800000">
            <a:off x="2463288" y="4637264"/>
            <a:ext cx="1001411" cy="575601"/>
            <a:chOff x="-1233037" y="914446"/>
            <a:chExt cx="1573823" cy="778776"/>
          </a:xfrm>
        </p:grpSpPr>
        <p:cxnSp>
          <p:nvCxnSpPr>
            <p:cNvPr id="11" name="Straight Connector 166"/>
            <p:cNvCxnSpPr/>
            <p:nvPr/>
          </p:nvCxnSpPr>
          <p:spPr bwMode="gray">
            <a:xfrm flipH="1" flipV="1">
              <a:off x="-1233037" y="914446"/>
              <a:ext cx="786912" cy="778776"/>
            </a:xfrm>
            <a:prstGeom prst="line">
              <a:avLst/>
            </a:prstGeom>
            <a:noFill/>
            <a:ln w="12700" cap="flat" cmpd="sng" algn="ctr">
              <a:solidFill>
                <a:sysClr val="window" lastClr="FFFFFF">
                  <a:lumMod val="75000"/>
                </a:sysClr>
              </a:solidFill>
              <a:prstDash val="solid"/>
              <a:miter lim="800000"/>
            </a:ln>
            <a:effectLst/>
          </p:spPr>
        </p:cxnSp>
        <p:cxnSp>
          <p:nvCxnSpPr>
            <p:cNvPr id="12" name="Straight Connector 167"/>
            <p:cNvCxnSpPr/>
            <p:nvPr/>
          </p:nvCxnSpPr>
          <p:spPr bwMode="gray">
            <a:xfrm flipV="1">
              <a:off x="-446125" y="914446"/>
              <a:ext cx="786911" cy="778776"/>
            </a:xfrm>
            <a:prstGeom prst="line">
              <a:avLst/>
            </a:prstGeom>
            <a:noFill/>
            <a:ln w="12700" cap="flat" cmpd="sng" algn="ctr">
              <a:solidFill>
                <a:sysClr val="window" lastClr="FFFFFF">
                  <a:lumMod val="75000"/>
                </a:sysClr>
              </a:solidFill>
              <a:prstDash val="solid"/>
              <a:miter lim="800000"/>
            </a:ln>
            <a:effectLst/>
          </p:spPr>
        </p:cxnSp>
      </p:grpSp>
      <p:pic>
        <p:nvPicPr>
          <p:cNvPr id="16" name="图片 87" descr="汇聚交换机.png"/>
          <p:cNvPicPr>
            <a:picLocks noChangeAspect="1"/>
          </p:cNvPicPr>
          <p:nvPr/>
        </p:nvPicPr>
        <p:blipFill>
          <a:blip r:embed="rId3"/>
          <a:stretch>
            <a:fillRect/>
          </a:stretch>
        </p:blipFill>
        <p:spPr bwMode="gray">
          <a:xfrm>
            <a:off x="2780298" y="4527815"/>
            <a:ext cx="369473" cy="302297"/>
          </a:xfrm>
          <a:prstGeom prst="rect">
            <a:avLst/>
          </a:prstGeom>
        </p:spPr>
      </p:pic>
      <p:pic>
        <p:nvPicPr>
          <p:cNvPr id="17" name="图片 76" descr="接入交换机.png"/>
          <p:cNvPicPr>
            <a:picLocks noChangeAspect="1"/>
          </p:cNvPicPr>
          <p:nvPr/>
        </p:nvPicPr>
        <p:blipFill>
          <a:blip r:embed="rId4"/>
          <a:stretch>
            <a:fillRect/>
          </a:stretch>
        </p:blipFill>
        <p:spPr bwMode="gray">
          <a:xfrm>
            <a:off x="2265434" y="5194054"/>
            <a:ext cx="369473" cy="302297"/>
          </a:xfrm>
          <a:prstGeom prst="rect">
            <a:avLst/>
          </a:prstGeom>
        </p:spPr>
      </p:pic>
      <p:pic>
        <p:nvPicPr>
          <p:cNvPr id="19" name="图片 105" descr="AP.png"/>
          <p:cNvPicPr>
            <a:picLocks noChangeAspect="1"/>
          </p:cNvPicPr>
          <p:nvPr/>
        </p:nvPicPr>
        <p:blipFill>
          <a:blip r:embed="rId5"/>
          <a:stretch>
            <a:fillRect/>
          </a:stretch>
        </p:blipFill>
        <p:spPr bwMode="gray">
          <a:xfrm>
            <a:off x="3295034" y="5193947"/>
            <a:ext cx="366860" cy="300160"/>
          </a:xfrm>
          <a:prstGeom prst="rect">
            <a:avLst/>
          </a:prstGeom>
        </p:spPr>
      </p:pic>
      <p:pic>
        <p:nvPicPr>
          <p:cNvPr id="20" name="图片 87" descr="汇聚交换机.png"/>
          <p:cNvPicPr>
            <a:picLocks noChangeAspect="1"/>
          </p:cNvPicPr>
          <p:nvPr/>
        </p:nvPicPr>
        <p:blipFill>
          <a:blip r:embed="rId3"/>
          <a:stretch>
            <a:fillRect/>
          </a:stretch>
        </p:blipFill>
        <p:spPr bwMode="gray">
          <a:xfrm>
            <a:off x="4924316" y="4527815"/>
            <a:ext cx="369473" cy="302297"/>
          </a:xfrm>
          <a:prstGeom prst="rect">
            <a:avLst/>
          </a:prstGeom>
        </p:spPr>
      </p:pic>
      <p:pic>
        <p:nvPicPr>
          <p:cNvPr id="21" name="图片 76" descr="接入交换机.png"/>
          <p:cNvPicPr>
            <a:picLocks noChangeAspect="1"/>
          </p:cNvPicPr>
          <p:nvPr/>
        </p:nvPicPr>
        <p:blipFill>
          <a:blip r:embed="rId4"/>
          <a:stretch>
            <a:fillRect/>
          </a:stretch>
        </p:blipFill>
        <p:spPr bwMode="gray">
          <a:xfrm>
            <a:off x="4409452" y="5194054"/>
            <a:ext cx="369473" cy="302297"/>
          </a:xfrm>
          <a:prstGeom prst="rect">
            <a:avLst/>
          </a:prstGeom>
        </p:spPr>
      </p:pic>
      <p:pic>
        <p:nvPicPr>
          <p:cNvPr id="22" name="图片 105" descr="AP.png"/>
          <p:cNvPicPr>
            <a:picLocks noChangeAspect="1"/>
          </p:cNvPicPr>
          <p:nvPr/>
        </p:nvPicPr>
        <p:blipFill>
          <a:blip r:embed="rId5"/>
          <a:stretch>
            <a:fillRect/>
          </a:stretch>
        </p:blipFill>
        <p:spPr bwMode="gray">
          <a:xfrm>
            <a:off x="5439051" y="5193947"/>
            <a:ext cx="366860" cy="300160"/>
          </a:xfrm>
          <a:prstGeom prst="rect">
            <a:avLst/>
          </a:prstGeom>
        </p:spPr>
      </p:pic>
      <p:pic>
        <p:nvPicPr>
          <p:cNvPr id="24" name="Picture 2" descr="G:\做的项目\公共\扁平图标切换\更新2015_01_21\oss扁平图标库2015_01_21更新-04.png"/>
          <p:cNvPicPr>
            <a:picLocks noChangeAspect="1" noChangeArrowheads="1"/>
          </p:cNvPicPr>
          <p:nvPr/>
        </p:nvPicPr>
        <p:blipFill>
          <a:blip r:embed="rId6"/>
          <a:stretch>
            <a:fillRect/>
          </a:stretch>
        </p:blipFill>
        <p:spPr bwMode="gray">
          <a:xfrm>
            <a:off x="3803781" y="1740776"/>
            <a:ext cx="369473" cy="302297"/>
          </a:xfrm>
          <a:prstGeom prst="rect">
            <a:avLst/>
          </a:prstGeom>
          <a:noFill/>
        </p:spPr>
      </p:pic>
      <p:sp>
        <p:nvSpPr>
          <p:cNvPr id="25" name="文本框 24"/>
          <p:cNvSpPr txBox="1"/>
          <p:nvPr/>
        </p:nvSpPr>
        <p:spPr bwMode="gray">
          <a:xfrm>
            <a:off x="3210100" y="3416058"/>
            <a:ext cx="1516761" cy="584775"/>
          </a:xfrm>
          <a:prstGeom prst="rect">
            <a:avLst/>
          </a:prstGeom>
          <a:noFill/>
        </p:spPr>
        <p:txBody>
          <a:bodyPr wrap="square" rtlCol="0">
            <a:noAutofit/>
          </a:bodyPr>
          <a:lstStyle/>
          <a:p>
            <a:pPr algn="ctr" fontAlgn="ctr"/>
            <a:r>
              <a:rPr lang="en-US" sz="1600" dirty="0" smtClean="0">
                <a:solidFill>
                  <a:srgbClr val="30B5C5"/>
                </a:solidFill>
                <a:latin typeface="Huawei Sans" panose="020C0503030203020204" pitchFamily="34" charset="0"/>
              </a:rPr>
              <a:t>Fabric domain (VXLAN)</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7" name="直接箭头连接符 26"/>
          <p:cNvCxnSpPr/>
          <p:nvPr/>
        </p:nvCxnSpPr>
        <p:spPr bwMode="gray">
          <a:xfrm>
            <a:off x="1550750" y="2682438"/>
            <a:ext cx="2275223" cy="0"/>
          </a:xfrm>
          <a:prstGeom prst="straightConnector1">
            <a:avLst/>
          </a:prstGeom>
          <a:noFill/>
          <a:ln w="6350" cap="flat" cmpd="sng" algn="ctr">
            <a:solidFill>
              <a:schemeClr val="bg1">
                <a:lumMod val="75000"/>
              </a:schemeClr>
            </a:solidFill>
            <a:prstDash val="solid"/>
            <a:miter lim="800000"/>
            <a:tailEnd type="triangle"/>
          </a:ln>
          <a:effectLst/>
        </p:spPr>
      </p:cxnSp>
      <p:cxnSp>
        <p:nvCxnSpPr>
          <p:cNvPr id="28" name="直接箭头连接符 27"/>
          <p:cNvCxnSpPr/>
          <p:nvPr/>
        </p:nvCxnSpPr>
        <p:spPr bwMode="gray">
          <a:xfrm>
            <a:off x="1550749" y="3535939"/>
            <a:ext cx="1320091" cy="0"/>
          </a:xfrm>
          <a:prstGeom prst="straightConnector1">
            <a:avLst/>
          </a:prstGeom>
          <a:noFill/>
          <a:ln w="6350" cap="flat" cmpd="sng" algn="ctr">
            <a:solidFill>
              <a:schemeClr val="bg1">
                <a:lumMod val="75000"/>
              </a:schemeClr>
            </a:solidFill>
            <a:prstDash val="solid"/>
            <a:miter lim="800000"/>
            <a:tailEnd type="triangle"/>
          </a:ln>
          <a:effectLst/>
        </p:spPr>
      </p:cxnSp>
      <p:cxnSp>
        <p:nvCxnSpPr>
          <p:cNvPr id="29" name="直接箭头连接符 28"/>
          <p:cNvCxnSpPr/>
          <p:nvPr/>
        </p:nvCxnSpPr>
        <p:spPr bwMode="gray">
          <a:xfrm>
            <a:off x="1550750" y="4607117"/>
            <a:ext cx="1190804" cy="0"/>
          </a:xfrm>
          <a:prstGeom prst="straightConnector1">
            <a:avLst/>
          </a:prstGeom>
          <a:noFill/>
          <a:ln w="6350" cap="flat" cmpd="sng" algn="ctr">
            <a:solidFill>
              <a:schemeClr val="bg1">
                <a:lumMod val="75000"/>
              </a:schemeClr>
            </a:solidFill>
            <a:prstDash val="solid"/>
            <a:miter lim="800000"/>
            <a:tailEnd type="triangle"/>
          </a:ln>
          <a:effectLst/>
        </p:spPr>
      </p:cxnSp>
      <p:cxnSp>
        <p:nvCxnSpPr>
          <p:cNvPr id="30" name="直接箭头连接符 29"/>
          <p:cNvCxnSpPr/>
          <p:nvPr/>
        </p:nvCxnSpPr>
        <p:spPr bwMode="gray">
          <a:xfrm>
            <a:off x="1550750" y="5294119"/>
            <a:ext cx="643233" cy="0"/>
          </a:xfrm>
          <a:prstGeom prst="straightConnector1">
            <a:avLst/>
          </a:prstGeom>
          <a:noFill/>
          <a:ln w="6350" cap="flat" cmpd="sng" algn="ctr">
            <a:solidFill>
              <a:schemeClr val="bg1">
                <a:lumMod val="75000"/>
              </a:schemeClr>
            </a:solidFill>
            <a:prstDash val="solid"/>
            <a:miter lim="800000"/>
            <a:tailEnd type="triangle"/>
          </a:ln>
          <a:effectLst/>
        </p:spPr>
      </p:cxnSp>
      <p:cxnSp>
        <p:nvCxnSpPr>
          <p:cNvPr id="31" name="直接箭头连接符 30"/>
          <p:cNvCxnSpPr/>
          <p:nvPr/>
        </p:nvCxnSpPr>
        <p:spPr bwMode="gray">
          <a:xfrm flipV="1">
            <a:off x="2972402" y="5509803"/>
            <a:ext cx="359585" cy="317164"/>
          </a:xfrm>
          <a:prstGeom prst="straightConnector1">
            <a:avLst/>
          </a:prstGeom>
          <a:noFill/>
          <a:ln w="6350" cap="flat" cmpd="sng" algn="ctr">
            <a:solidFill>
              <a:schemeClr val="bg1">
                <a:lumMod val="75000"/>
              </a:schemeClr>
            </a:solidFill>
            <a:prstDash val="solid"/>
            <a:miter lim="800000"/>
            <a:tailEnd type="triangle"/>
          </a:ln>
          <a:effectLst/>
        </p:spPr>
      </p:cxnSp>
      <p:sp>
        <p:nvSpPr>
          <p:cNvPr id="32" name="文本框 31"/>
          <p:cNvSpPr txBox="1"/>
          <p:nvPr/>
        </p:nvSpPr>
        <p:spPr bwMode="gray">
          <a:xfrm>
            <a:off x="3275753" y="4768250"/>
            <a:ext cx="1524464" cy="305105"/>
          </a:xfrm>
          <a:prstGeom prst="rect">
            <a:avLst/>
          </a:prstGeom>
          <a:noFill/>
        </p:spPr>
        <p:txBody>
          <a:bodyPr wrap="square" rtlCol="0">
            <a:noAutofit/>
          </a:bodyPr>
          <a:lstStyle/>
          <a:p>
            <a:pPr algn="ctr" fontAlgn="ctr"/>
            <a:r>
              <a:rPr lang="en-US" sz="1400" dirty="0" smtClean="0">
                <a:solidFill>
                  <a:prstClr val="white">
                    <a:lumMod val="50000"/>
                  </a:prstClr>
                </a:solidFill>
                <a:latin typeface="Huawei Sans" panose="020C0503030203020204" pitchFamily="34" charset="0"/>
              </a:rPr>
              <a:t>Access domain</a:t>
            </a:r>
            <a:endParaRPr lang="en-US" sz="1400" dirty="0">
              <a:solidFill>
                <a:prstClr val="white">
                  <a:lumMod val="50000"/>
                </a:prstClr>
              </a:solidFill>
              <a:latin typeface="Huawei Sans" panose="020C0503030203020204" pitchFamily="34" charset="0"/>
            </a:endParaRPr>
          </a:p>
        </p:txBody>
      </p:sp>
      <p:cxnSp>
        <p:nvCxnSpPr>
          <p:cNvPr id="33" name="Straight Connector 167"/>
          <p:cNvCxnSpPr>
            <a:stCxn id="34" idx="0"/>
            <a:endCxn id="24" idx="2"/>
          </p:cNvCxnSpPr>
          <p:nvPr/>
        </p:nvCxnSpPr>
        <p:spPr bwMode="gray">
          <a:xfrm flipV="1">
            <a:off x="3988518" y="2043073"/>
            <a:ext cx="0" cy="438922"/>
          </a:xfrm>
          <a:prstGeom prst="line">
            <a:avLst/>
          </a:prstGeom>
          <a:noFill/>
          <a:ln w="12700" cap="flat" cmpd="sng" algn="ctr">
            <a:solidFill>
              <a:schemeClr val="tx1"/>
            </a:solidFill>
            <a:prstDash val="solid"/>
            <a:miter lim="800000"/>
          </a:ln>
          <a:effectLst/>
        </p:spPr>
      </p:cxnSp>
      <p:pic>
        <p:nvPicPr>
          <p:cNvPr id="34" name="图片 86" descr="核心交换机.png"/>
          <p:cNvPicPr>
            <a:picLocks noChangeAspect="1"/>
          </p:cNvPicPr>
          <p:nvPr/>
        </p:nvPicPr>
        <p:blipFill>
          <a:blip r:embed="rId7"/>
          <a:stretch>
            <a:fillRect/>
          </a:stretch>
        </p:blipFill>
        <p:spPr bwMode="gray">
          <a:xfrm>
            <a:off x="3803781" y="2481995"/>
            <a:ext cx="369473" cy="302297"/>
          </a:xfrm>
          <a:prstGeom prst="rect">
            <a:avLst/>
          </a:prstGeom>
        </p:spPr>
      </p:pic>
      <p:pic>
        <p:nvPicPr>
          <p:cNvPr id="35" name="图片 3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2968007" y="1162867"/>
            <a:ext cx="1792651" cy="330612"/>
          </a:xfrm>
          <a:prstGeom prst="rect">
            <a:avLst/>
          </a:prstGeom>
        </p:spPr>
      </p:pic>
      <p:sp>
        <p:nvSpPr>
          <p:cNvPr id="37" name="TextBox 177"/>
          <p:cNvSpPr txBox="1"/>
          <p:nvPr/>
        </p:nvSpPr>
        <p:spPr bwMode="gray">
          <a:xfrm>
            <a:off x="499649" y="2552333"/>
            <a:ext cx="1296000" cy="252000"/>
          </a:xfrm>
          <a:prstGeom prst="rect">
            <a:avLst/>
          </a:prstGeom>
          <a:solidFill>
            <a:srgbClr val="30B5C5"/>
          </a:solidFill>
          <a:ln>
            <a:noFill/>
          </a:ln>
        </p:spPr>
        <p:txBody>
          <a:bodyPr wrap="square" lIns="0" tIns="0" rIns="0" bIns="0" rtlCol="0" anchor="ctr" anchorCtr="0">
            <a:noAutofit/>
          </a:bodyPr>
          <a:lstStyle/>
          <a:p>
            <a:pPr algn="ctr" fontAlgn="ctr"/>
            <a:r>
              <a:rPr lang="en-US" sz="1200" dirty="0" smtClean="0">
                <a:solidFill>
                  <a:prstClr val="white"/>
                </a:solidFill>
                <a:latin typeface="Huawei Sans" panose="020C0503030203020204" pitchFamily="34" charset="0"/>
              </a:rPr>
              <a:t>Border node</a:t>
            </a:r>
            <a:endPar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TextBox 177"/>
          <p:cNvSpPr txBox="1"/>
          <p:nvPr/>
        </p:nvSpPr>
        <p:spPr bwMode="gray">
          <a:xfrm>
            <a:off x="499649" y="3392126"/>
            <a:ext cx="1296000" cy="252000"/>
          </a:xfrm>
          <a:prstGeom prst="rect">
            <a:avLst/>
          </a:prstGeom>
          <a:solidFill>
            <a:sysClr val="window" lastClr="FFFFFF">
              <a:lumMod val="85000"/>
            </a:sysClr>
          </a:solidFill>
          <a:ln>
            <a:noFill/>
          </a:ln>
        </p:spPr>
        <p:txBody>
          <a:bodyPr wrap="square" lIns="0" tIns="0" rIns="0" bIns="0" rtlCol="0" anchor="ctr" anchorCtr="0">
            <a:noAutofit/>
          </a:bodyPr>
          <a:lstStyle>
            <a:defPPr>
              <a:defRPr lang="zh-CN"/>
            </a:defPPr>
            <a:lvl1pPr algn="ctr">
              <a:defRPr sz="1000">
                <a:latin typeface="Arial"/>
                <a:ea typeface="微软雅黑" panose="020B0503020204020204" pitchFamily="34" charset="-122"/>
              </a:defRPr>
            </a:lvl1pPr>
          </a:lstStyle>
          <a:p>
            <a:pPr defTabSz="1219170" fontAlgn="ctr">
              <a:defRPr/>
            </a:pPr>
            <a:r>
              <a:rPr lang="en-US" sz="1200" dirty="0" smtClean="0">
                <a:solidFill>
                  <a:prstClr val="black"/>
                </a:solidFill>
                <a:latin typeface="Huawei Sans" panose="020C0503030203020204" pitchFamily="34" charset="0"/>
              </a:rPr>
              <a:t>Transparent node</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TextBox 177"/>
          <p:cNvSpPr txBox="1"/>
          <p:nvPr/>
        </p:nvSpPr>
        <p:spPr bwMode="gray">
          <a:xfrm>
            <a:off x="499649" y="4481117"/>
            <a:ext cx="1296000" cy="252000"/>
          </a:xfrm>
          <a:prstGeom prst="rect">
            <a:avLst/>
          </a:prstGeom>
          <a:solidFill>
            <a:srgbClr val="30B5C5"/>
          </a:solidFill>
          <a:ln>
            <a:noFill/>
          </a:ln>
        </p:spPr>
        <p:txBody>
          <a:bodyPr wrap="square" lIns="0" tIns="0" rIns="0" bIns="0" rtlCol="0" anchor="ctr" anchorCtr="0">
            <a:noAutofit/>
          </a:bodyPr>
          <a:lstStyle/>
          <a:p>
            <a:pPr algn="ctr" fontAlgn="ctr"/>
            <a:r>
              <a:rPr lang="en-US" sz="1200" dirty="0" smtClean="0">
                <a:solidFill>
                  <a:prstClr val="white"/>
                </a:solidFill>
                <a:latin typeface="Huawei Sans" panose="020C0503030203020204" pitchFamily="34" charset="0"/>
              </a:rPr>
              <a:t>Edge node</a:t>
            </a:r>
            <a:endPar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TextBox 177"/>
          <p:cNvSpPr txBox="1"/>
          <p:nvPr/>
        </p:nvSpPr>
        <p:spPr bwMode="gray">
          <a:xfrm>
            <a:off x="499649" y="5194054"/>
            <a:ext cx="1296000" cy="252000"/>
          </a:xfrm>
          <a:prstGeom prst="rect">
            <a:avLst/>
          </a:prstGeom>
          <a:solidFill>
            <a:sysClr val="window" lastClr="FFFFFF">
              <a:lumMod val="85000"/>
            </a:sysClr>
          </a:solidFill>
          <a:ln>
            <a:noFill/>
          </a:ln>
        </p:spPr>
        <p:txBody>
          <a:bodyPr wrap="square" lIns="0" tIns="0" rIns="0" bIns="0" rtlCol="0" anchor="ctr" anchorCtr="0">
            <a:noAutofit/>
          </a:bodyPr>
          <a:lstStyle>
            <a:defPPr>
              <a:defRPr lang="zh-CN"/>
            </a:defPPr>
            <a:lvl1pPr algn="ctr">
              <a:defRPr sz="1000">
                <a:latin typeface="Arial"/>
                <a:ea typeface="微软雅黑" panose="020B0503020204020204" pitchFamily="34" charset="-122"/>
              </a:defRPr>
            </a:lvl1pPr>
          </a:lstStyle>
          <a:p>
            <a:pPr defTabSz="1219170" fontAlgn="ctr">
              <a:defRPr/>
            </a:pPr>
            <a:r>
              <a:rPr lang="en-US" sz="1200" dirty="0" smtClean="0">
                <a:solidFill>
                  <a:prstClr val="black"/>
                </a:solidFill>
                <a:latin typeface="Huawei Sans" panose="020C0503030203020204" pitchFamily="34" charset="0"/>
              </a:rPr>
              <a:t>Access node</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TextBox 177"/>
          <p:cNvSpPr txBox="1"/>
          <p:nvPr/>
        </p:nvSpPr>
        <p:spPr bwMode="gray">
          <a:xfrm>
            <a:off x="4495800" y="5934076"/>
            <a:ext cx="1571137" cy="238748"/>
          </a:xfrm>
          <a:prstGeom prst="rect">
            <a:avLst/>
          </a:prstGeom>
          <a:solidFill>
            <a:srgbClr val="30B5C5"/>
          </a:solidFill>
          <a:ln>
            <a:noFill/>
          </a:ln>
        </p:spPr>
        <p:txBody>
          <a:bodyPr wrap="square" lIns="0" tIns="0" rIns="0" bIns="0" rtlCol="0" anchor="ctr" anchorCtr="0">
            <a:noAutofit/>
          </a:bodyPr>
          <a:lstStyle/>
          <a:p>
            <a:pPr algn="ctr" fontAlgn="ctr"/>
            <a:r>
              <a:rPr lang="en-US" sz="1200" dirty="0" smtClean="0">
                <a:solidFill>
                  <a:prstClr val="white"/>
                </a:solidFill>
                <a:latin typeface="Huawei Sans" panose="020C0503030203020204" pitchFamily="34" charset="0"/>
              </a:rPr>
              <a:t>VXLAN-capable nodes</a:t>
            </a:r>
            <a:endPar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2" name="直接箭头连接符 41"/>
          <p:cNvCxnSpPr/>
          <p:nvPr/>
        </p:nvCxnSpPr>
        <p:spPr bwMode="gray">
          <a:xfrm>
            <a:off x="1714500" y="5829833"/>
            <a:ext cx="1257902" cy="0"/>
          </a:xfrm>
          <a:prstGeom prst="straightConnector1">
            <a:avLst/>
          </a:prstGeom>
          <a:noFill/>
          <a:ln w="6350" cap="flat" cmpd="sng" algn="ctr">
            <a:solidFill>
              <a:schemeClr val="bg1">
                <a:lumMod val="75000"/>
              </a:schemeClr>
            </a:solidFill>
            <a:prstDash val="solid"/>
            <a:miter lim="800000"/>
            <a:tailEnd type="none"/>
          </a:ln>
          <a:effectLst/>
        </p:spPr>
      </p:cxnSp>
      <p:cxnSp>
        <p:nvCxnSpPr>
          <p:cNvPr id="43" name="直接箭头连接符 42"/>
          <p:cNvCxnSpPr/>
          <p:nvPr/>
        </p:nvCxnSpPr>
        <p:spPr bwMode="gray">
          <a:xfrm>
            <a:off x="1213254" y="5446054"/>
            <a:ext cx="501246" cy="383779"/>
          </a:xfrm>
          <a:prstGeom prst="straightConnector1">
            <a:avLst/>
          </a:prstGeom>
          <a:noFill/>
          <a:ln w="6350" cap="flat" cmpd="sng" algn="ctr">
            <a:solidFill>
              <a:schemeClr val="bg1">
                <a:lumMod val="75000"/>
              </a:schemeClr>
            </a:solidFill>
            <a:prstDash val="solid"/>
            <a:miter lim="800000"/>
            <a:tailEnd type="none"/>
          </a:ln>
          <a:effectLst/>
        </p:spPr>
      </p:cxnSp>
      <p:cxnSp>
        <p:nvCxnSpPr>
          <p:cNvPr id="44" name="直接箭头连接符 43"/>
          <p:cNvCxnSpPr/>
          <p:nvPr/>
        </p:nvCxnSpPr>
        <p:spPr bwMode="gray">
          <a:xfrm>
            <a:off x="1550749" y="1834356"/>
            <a:ext cx="2243224" cy="0"/>
          </a:xfrm>
          <a:prstGeom prst="straightConnector1">
            <a:avLst/>
          </a:prstGeom>
          <a:noFill/>
          <a:ln w="6350" cap="flat" cmpd="sng" algn="ctr">
            <a:solidFill>
              <a:schemeClr val="bg1">
                <a:lumMod val="75000"/>
              </a:schemeClr>
            </a:solidFill>
            <a:prstDash val="solid"/>
            <a:miter lim="800000"/>
            <a:tailEnd type="triangle"/>
          </a:ln>
          <a:effectLst/>
        </p:spPr>
      </p:cxnSp>
      <p:sp>
        <p:nvSpPr>
          <p:cNvPr id="45" name="TextBox 177"/>
          <p:cNvSpPr txBox="1"/>
          <p:nvPr/>
        </p:nvSpPr>
        <p:spPr bwMode="gray">
          <a:xfrm>
            <a:off x="499649" y="1704251"/>
            <a:ext cx="1296000" cy="252000"/>
          </a:xfrm>
          <a:prstGeom prst="rect">
            <a:avLst/>
          </a:prstGeom>
          <a:solidFill>
            <a:sysClr val="window" lastClr="FFFFFF">
              <a:lumMod val="85000"/>
            </a:sysClr>
          </a:solidFill>
          <a:ln>
            <a:noFill/>
          </a:ln>
        </p:spPr>
        <p:txBody>
          <a:bodyPr wrap="square" lIns="0" tIns="0" rIns="0" bIns="0" rtlCol="0" anchor="ctr" anchorCtr="0">
            <a:noAutofit/>
          </a:bodyPr>
          <a:lstStyle/>
          <a:p>
            <a:pPr algn="ctr" defTabSz="1219170" fontAlgn="ctr">
              <a:defRPr/>
            </a:pPr>
            <a:r>
              <a:rPr lang="en-US" sz="1200" dirty="0" smtClean="0">
                <a:solidFill>
                  <a:prstClr val="black"/>
                </a:solidFill>
                <a:latin typeface="Huawei Sans" panose="020C0503030203020204" pitchFamily="34" charset="0"/>
              </a:rPr>
              <a:t>Egress gateway</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6" name="图片 45"/>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974441" y="2111385"/>
            <a:ext cx="369473" cy="302297"/>
          </a:xfrm>
          <a:prstGeom prst="rect">
            <a:avLst/>
          </a:prstGeom>
        </p:spPr>
      </p:pic>
      <p:pic>
        <p:nvPicPr>
          <p:cNvPr id="47" name="图片 4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633121" y="2111385"/>
            <a:ext cx="369473" cy="302297"/>
          </a:xfrm>
          <a:prstGeom prst="rect">
            <a:avLst/>
          </a:prstGeom>
        </p:spPr>
      </p:pic>
      <p:cxnSp>
        <p:nvCxnSpPr>
          <p:cNvPr id="49" name="Straight Connector 167"/>
          <p:cNvCxnSpPr>
            <a:stCxn id="34" idx="1"/>
            <a:endCxn id="46" idx="3"/>
          </p:cNvCxnSpPr>
          <p:nvPr/>
        </p:nvCxnSpPr>
        <p:spPr bwMode="gray">
          <a:xfrm flipH="1" flipV="1">
            <a:off x="3343914" y="2262534"/>
            <a:ext cx="459867" cy="370610"/>
          </a:xfrm>
          <a:prstGeom prst="line">
            <a:avLst/>
          </a:prstGeom>
          <a:noFill/>
          <a:ln w="12700" cap="flat" cmpd="sng" algn="ctr">
            <a:solidFill>
              <a:schemeClr val="tx1"/>
            </a:solidFill>
            <a:prstDash val="solid"/>
            <a:miter lim="800000"/>
          </a:ln>
          <a:effectLst/>
        </p:spPr>
      </p:cxnSp>
      <p:cxnSp>
        <p:nvCxnSpPr>
          <p:cNvPr id="50" name="Straight Connector 167"/>
          <p:cNvCxnSpPr>
            <a:stCxn id="34" idx="3"/>
            <a:endCxn id="47" idx="1"/>
          </p:cNvCxnSpPr>
          <p:nvPr/>
        </p:nvCxnSpPr>
        <p:spPr bwMode="gray">
          <a:xfrm flipV="1">
            <a:off x="4173254" y="2262534"/>
            <a:ext cx="459867" cy="370610"/>
          </a:xfrm>
          <a:prstGeom prst="line">
            <a:avLst/>
          </a:prstGeom>
          <a:noFill/>
          <a:ln w="12700" cap="flat" cmpd="sng" algn="ctr">
            <a:solidFill>
              <a:schemeClr val="tx1"/>
            </a:solidFill>
            <a:prstDash val="solid"/>
            <a:miter lim="800000"/>
          </a:ln>
          <a:effectLst/>
        </p:spPr>
      </p:cxnSp>
      <p:cxnSp>
        <p:nvCxnSpPr>
          <p:cNvPr id="51" name="直接箭头连接符 50"/>
          <p:cNvCxnSpPr/>
          <p:nvPr/>
        </p:nvCxnSpPr>
        <p:spPr bwMode="gray">
          <a:xfrm>
            <a:off x="1550749" y="2262534"/>
            <a:ext cx="1338212" cy="0"/>
          </a:xfrm>
          <a:prstGeom prst="straightConnector1">
            <a:avLst/>
          </a:prstGeom>
          <a:noFill/>
          <a:ln w="6350" cap="flat" cmpd="sng" algn="ctr">
            <a:solidFill>
              <a:schemeClr val="bg1">
                <a:lumMod val="75000"/>
              </a:schemeClr>
            </a:solidFill>
            <a:prstDash val="solid"/>
            <a:miter lim="800000"/>
            <a:tailEnd type="triangle"/>
          </a:ln>
          <a:effectLst/>
        </p:spPr>
      </p:cxnSp>
      <p:sp>
        <p:nvSpPr>
          <p:cNvPr id="52" name="TextBox 177"/>
          <p:cNvSpPr txBox="1"/>
          <p:nvPr/>
        </p:nvSpPr>
        <p:spPr bwMode="gray">
          <a:xfrm>
            <a:off x="499649" y="2132429"/>
            <a:ext cx="1296000" cy="252000"/>
          </a:xfrm>
          <a:prstGeom prst="rect">
            <a:avLst/>
          </a:prstGeom>
          <a:solidFill>
            <a:sysClr val="window" lastClr="FFFFFF">
              <a:lumMod val="85000"/>
            </a:sysClr>
          </a:solidFill>
          <a:ln>
            <a:noFill/>
          </a:ln>
        </p:spPr>
        <p:txBody>
          <a:bodyPr wrap="square" lIns="0" tIns="0" rIns="0" bIns="0" rtlCol="0" anchor="ctr" anchorCtr="0">
            <a:noAutofit/>
          </a:bodyPr>
          <a:lstStyle/>
          <a:p>
            <a:pPr algn="ctr" defTabSz="1219170" fontAlgn="ctr">
              <a:defRPr/>
            </a:pPr>
            <a:r>
              <a:rPr lang="en-US" sz="1200" dirty="0" smtClean="0">
                <a:solidFill>
                  <a:prstClr val="black"/>
                </a:solidFill>
                <a:latin typeface="Huawei Sans" panose="020C0503030203020204" pitchFamily="34" charset="0"/>
              </a:rPr>
              <a:t>Firewall node</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61513325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Key Technologies for Virtualized Campus: DHCP-based Plug-and-Play of Network Devices</a:t>
            </a:r>
            <a:endParaRPr lang="en-US" altLang="zh-CN" dirty="0">
              <a:sym typeface="Huawei Sans" panose="020C0503030203020204" pitchFamily="34" charset="0"/>
            </a:endParaRPr>
          </a:p>
        </p:txBody>
      </p:sp>
      <p:sp>
        <p:nvSpPr>
          <p:cNvPr id="26" name="文本占位符 2"/>
          <p:cNvSpPr txBox="1">
            <a:spLocks/>
          </p:cNvSpPr>
          <p:nvPr/>
        </p:nvSpPr>
        <p:spPr bwMode="gray">
          <a:xfrm>
            <a:off x="481905" y="2225617"/>
            <a:ext cx="3381585" cy="3460216"/>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l" defTabSz="914034" rtl="0" eaLnBrk="1" fontAlgn="auto"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mn-cs"/>
              </a:defRPr>
            </a:lvl1pPr>
            <a:lvl2pPr marL="654938" indent="-251899" algn="l" defTabSz="914034" rtl="0" eaLnBrk="1" fontAlgn="auto"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auto"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auto"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auto"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230400" indent="-230400" fontAlgn="ctr"/>
            <a:r>
              <a:rPr lang="en-US" sz="1400" dirty="0" smtClean="0">
                <a:latin typeface="Huawei Sans" panose="020C0503030203020204" pitchFamily="34" charset="0"/>
              </a:rPr>
              <a:t>The network administrator has deployed the DHCP service on the network. (It is recommended that the DHCP service be deployed on the AR router.)</a:t>
            </a:r>
          </a:p>
          <a:p>
            <a:pPr marL="230400" indent="-230400" fontAlgn="ctr"/>
            <a:r>
              <a:rPr lang="en-US" sz="1400" dirty="0" smtClean="0">
                <a:latin typeface="Huawei Sans" panose="020C0503030203020204" pitchFamily="34" charset="0"/>
              </a:rPr>
              <a:t>In addition to delivering an IP address to the device to be deployed, the DHCP server uses DHCP Option 148 to notify the device of the iMaster NCE-Campus IP address and port number.</a:t>
            </a:r>
            <a:endParaRPr lang="en-US" sz="1400" dirty="0">
              <a:latin typeface="Huawei Sans" panose="020C0503030203020204" pitchFamily="34" charset="0"/>
            </a:endParaRPr>
          </a:p>
        </p:txBody>
      </p:sp>
      <p:sp>
        <p:nvSpPr>
          <p:cNvPr id="27" name="圆角矩形 26"/>
          <p:cNvSpPr/>
          <p:nvPr/>
        </p:nvSpPr>
        <p:spPr bwMode="gray">
          <a:xfrm>
            <a:off x="4147793" y="1526560"/>
            <a:ext cx="7296477" cy="4093189"/>
          </a:xfrm>
          <a:prstGeom prst="roundRect">
            <a:avLst>
              <a:gd name="adj" fmla="val 2222"/>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fontAlgn="ctr">
              <a:spcAft>
                <a:spcPts val="600"/>
              </a:spcAft>
            </a:pPr>
            <a:endParaRPr lang="en-US" altLang="zh-CN" b="1" spc="500" dirty="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8" name="直接连接符 27"/>
          <p:cNvCxnSpPr>
            <a:stCxn id="24" idx="2"/>
            <a:endCxn id="30" idx="0"/>
          </p:cNvCxnSpPr>
          <p:nvPr/>
        </p:nvCxnSpPr>
        <p:spPr bwMode="gray">
          <a:xfrm>
            <a:off x="5888951" y="2160286"/>
            <a:ext cx="0" cy="247426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文本框 28"/>
          <p:cNvSpPr txBox="1"/>
          <p:nvPr/>
        </p:nvSpPr>
        <p:spPr bwMode="gray">
          <a:xfrm>
            <a:off x="6186661" y="1789036"/>
            <a:ext cx="410690" cy="307777"/>
          </a:xfrm>
          <a:prstGeom prst="rect">
            <a:avLst/>
          </a:prstGeom>
          <a:noFill/>
        </p:spPr>
        <p:txBody>
          <a:bodyPr wrap="none" rtlCol="0">
            <a:spAutoFit/>
          </a:bodyPr>
          <a:lstStyle/>
          <a:p>
            <a:pPr fontAlgn="ctr"/>
            <a:r>
              <a:rPr lang="en-US" sz="1400" dirty="0" smtClean="0">
                <a:latin typeface="Huawei Sans" panose="020C0503030203020204" pitchFamily="34" charset="0"/>
              </a:rPr>
              <a:t>AR</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0" name="图片 29" descr="接入交换机.png"/>
          <p:cNvPicPr>
            <a:picLocks noChangeAspect="1"/>
          </p:cNvPicPr>
          <p:nvPr/>
        </p:nvPicPr>
        <p:blipFill>
          <a:blip r:embed="rId3" cstate="print"/>
          <a:stretch>
            <a:fillRect/>
          </a:stretch>
        </p:blipFill>
        <p:spPr bwMode="gray">
          <a:xfrm>
            <a:off x="5619862" y="4634550"/>
            <a:ext cx="538178" cy="440328"/>
          </a:xfrm>
          <a:prstGeom prst="rect">
            <a:avLst/>
          </a:prstGeom>
        </p:spPr>
      </p:pic>
      <p:cxnSp>
        <p:nvCxnSpPr>
          <p:cNvPr id="31" name="直接箭头连接符 30"/>
          <p:cNvCxnSpPr/>
          <p:nvPr/>
        </p:nvCxnSpPr>
        <p:spPr bwMode="gray">
          <a:xfrm>
            <a:off x="2171615" y="1938886"/>
            <a:ext cx="3386192" cy="0"/>
          </a:xfrm>
          <a:prstGeom prst="straightConnector1">
            <a:avLst/>
          </a:prstGeom>
          <a:noFill/>
          <a:ln w="28575">
            <a:solidFill>
              <a:srgbClr val="30B5C5"/>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32" name="椭圆 31"/>
          <p:cNvSpPr>
            <a:spLocks noChangeAspect="1"/>
          </p:cNvSpPr>
          <p:nvPr/>
        </p:nvSpPr>
        <p:spPr bwMode="gray">
          <a:xfrm>
            <a:off x="2603206" y="1826685"/>
            <a:ext cx="232480" cy="232480"/>
          </a:xfrm>
          <a:prstGeom prst="ellipse">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smtClean="0">
                <a:solidFill>
                  <a:schemeClr val="bg1"/>
                </a:solidFill>
                <a:latin typeface="Huawei Sans" panose="020C0503030203020204" pitchFamily="34" charset="0"/>
              </a:rPr>
              <a:t>1</a:t>
            </a:r>
            <a:endParaRPr lang="en-US" altLang="zh-CN" sz="15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3" name="图片 32" descr="管理员-蓝.png"/>
          <p:cNvPicPr>
            <a:picLocks noChangeAspect="1"/>
          </p:cNvPicPr>
          <p:nvPr/>
        </p:nvPicPr>
        <p:blipFill>
          <a:blip r:embed="rId4" cstate="print"/>
          <a:stretch>
            <a:fillRect/>
          </a:stretch>
        </p:blipFill>
        <p:spPr bwMode="gray">
          <a:xfrm>
            <a:off x="1680706" y="1734683"/>
            <a:ext cx="490909" cy="401654"/>
          </a:xfrm>
          <a:prstGeom prst="rect">
            <a:avLst/>
          </a:prstGeom>
        </p:spPr>
      </p:pic>
      <p:cxnSp>
        <p:nvCxnSpPr>
          <p:cNvPr id="34" name="直接箭头连接符 33"/>
          <p:cNvCxnSpPr/>
          <p:nvPr/>
        </p:nvCxnSpPr>
        <p:spPr bwMode="gray">
          <a:xfrm flipV="1">
            <a:off x="5628249" y="2253028"/>
            <a:ext cx="0" cy="2340000"/>
          </a:xfrm>
          <a:prstGeom prst="straightConnector1">
            <a:avLst/>
          </a:prstGeom>
          <a:noFill/>
          <a:ln w="28575">
            <a:solidFill>
              <a:srgbClr val="30B5C5"/>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35" name="椭圆 34"/>
          <p:cNvSpPr>
            <a:spLocks noChangeAspect="1"/>
          </p:cNvSpPr>
          <p:nvPr/>
        </p:nvSpPr>
        <p:spPr bwMode="gray">
          <a:xfrm>
            <a:off x="5508111" y="3315261"/>
            <a:ext cx="232480" cy="232480"/>
          </a:xfrm>
          <a:prstGeom prst="ellipse">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smtClean="0">
                <a:solidFill>
                  <a:schemeClr val="bg1"/>
                </a:solidFill>
                <a:latin typeface="Huawei Sans" panose="020C0503030203020204" pitchFamily="34" charset="0"/>
              </a:rPr>
              <a:t>2</a:t>
            </a:r>
            <a:endParaRPr lang="en-US" altLang="zh-CN" sz="15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文本框 35"/>
          <p:cNvSpPr txBox="1"/>
          <p:nvPr/>
        </p:nvSpPr>
        <p:spPr bwMode="gray">
          <a:xfrm>
            <a:off x="3986036" y="3277612"/>
            <a:ext cx="1512168" cy="307777"/>
          </a:xfrm>
          <a:prstGeom prst="rect">
            <a:avLst/>
          </a:prstGeom>
          <a:noFill/>
        </p:spPr>
        <p:txBody>
          <a:bodyPr wrap="square" rtlCol="0">
            <a:spAutoFit/>
          </a:bodyPr>
          <a:lstStyle/>
          <a:p>
            <a:pPr algn="r" fontAlgn="ctr"/>
            <a:r>
              <a:rPr lang="en-US" sz="1400" dirty="0" smtClean="0">
                <a:latin typeface="Huawei Sans" panose="020C0503030203020204" pitchFamily="34" charset="0"/>
              </a:rPr>
              <a:t>DHCP request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7" name="直接箭头连接符 36"/>
          <p:cNvCxnSpPr/>
          <p:nvPr/>
        </p:nvCxnSpPr>
        <p:spPr bwMode="gray">
          <a:xfrm>
            <a:off x="6123149" y="2254552"/>
            <a:ext cx="0" cy="2340000"/>
          </a:xfrm>
          <a:prstGeom prst="straightConnector1">
            <a:avLst/>
          </a:prstGeom>
          <a:noFill/>
          <a:ln w="28575">
            <a:solidFill>
              <a:srgbClr val="30B5C5"/>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38" name="椭圆 37"/>
          <p:cNvSpPr>
            <a:spLocks noChangeAspect="1"/>
          </p:cNvSpPr>
          <p:nvPr/>
        </p:nvSpPr>
        <p:spPr bwMode="gray">
          <a:xfrm>
            <a:off x="6011498" y="2679846"/>
            <a:ext cx="232480" cy="232480"/>
          </a:xfrm>
          <a:prstGeom prst="ellipse">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smtClean="0">
                <a:solidFill>
                  <a:schemeClr val="bg1"/>
                </a:solidFill>
                <a:latin typeface="Huawei Sans" panose="020C0503030203020204" pitchFamily="34" charset="0"/>
              </a:rPr>
              <a:t>3</a:t>
            </a:r>
            <a:endParaRPr lang="en-US" altLang="zh-CN" sz="15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文本框 38"/>
          <p:cNvSpPr txBox="1"/>
          <p:nvPr/>
        </p:nvSpPr>
        <p:spPr bwMode="gray">
          <a:xfrm>
            <a:off x="6234801" y="2626344"/>
            <a:ext cx="2515070" cy="1815882"/>
          </a:xfrm>
          <a:prstGeom prst="rect">
            <a:avLst/>
          </a:prstGeom>
          <a:noFill/>
        </p:spPr>
        <p:txBody>
          <a:bodyPr wrap="square" rtlCol="0">
            <a:spAutoFit/>
          </a:bodyPr>
          <a:lstStyle/>
          <a:p>
            <a:pPr fontAlgn="ctr">
              <a:spcAft>
                <a:spcPts val="600"/>
              </a:spcAft>
            </a:pPr>
            <a:r>
              <a:rPr lang="en-US" sz="1400" dirty="0" smtClean="0">
                <a:latin typeface="Huawei Sans" panose="020C0503030203020204" pitchFamily="34" charset="0"/>
              </a:rPr>
              <a:t>The DHCP server responds to the device with required information, including the IP address, DNS, working mode, and Option 148 (containing the iMaster NCE-Campus IP address and port number).</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任意多边形 39"/>
          <p:cNvSpPr/>
          <p:nvPr/>
        </p:nvSpPr>
        <p:spPr bwMode="gray">
          <a:xfrm>
            <a:off x="6258740" y="2848689"/>
            <a:ext cx="3204006" cy="1992934"/>
          </a:xfrm>
          <a:custGeom>
            <a:avLst/>
            <a:gdLst>
              <a:gd name="connsiteX0" fmla="*/ 1580226 w 1580226"/>
              <a:gd name="connsiteY0" fmla="*/ 1473693 h 1473693"/>
              <a:gd name="connsiteX1" fmla="*/ 0 w 1580226"/>
              <a:gd name="connsiteY1" fmla="*/ 0 h 1473693"/>
              <a:gd name="connsiteX0" fmla="*/ 5606094 w 5606094"/>
              <a:gd name="connsiteY0" fmla="*/ 1491449 h 1491449"/>
              <a:gd name="connsiteX1" fmla="*/ 0 w 5606094"/>
              <a:gd name="connsiteY1" fmla="*/ 0 h 1491449"/>
              <a:gd name="connsiteX0" fmla="*/ 0 w 3860126"/>
              <a:gd name="connsiteY0" fmla="*/ 1429306 h 1429306"/>
              <a:gd name="connsiteX1" fmla="*/ 3860126 w 3860126"/>
              <a:gd name="connsiteY1" fmla="*/ 0 h 1429306"/>
              <a:gd name="connsiteX0" fmla="*/ 0 w 4581322"/>
              <a:gd name="connsiteY0" fmla="*/ 1429306 h 1429306"/>
              <a:gd name="connsiteX1" fmla="*/ 3860126 w 4581322"/>
              <a:gd name="connsiteY1" fmla="*/ 0 h 1429306"/>
              <a:gd name="connsiteX0" fmla="*/ 0 w 3796565"/>
              <a:gd name="connsiteY0" fmla="*/ 1429306 h 1429306"/>
              <a:gd name="connsiteX1" fmla="*/ 1575176 w 3796565"/>
              <a:gd name="connsiteY1" fmla="*/ 0 h 1429306"/>
              <a:gd name="connsiteX0" fmla="*/ 0 w 4990743"/>
              <a:gd name="connsiteY0" fmla="*/ 1429306 h 1429306"/>
              <a:gd name="connsiteX1" fmla="*/ 1575176 w 4990743"/>
              <a:gd name="connsiteY1" fmla="*/ 0 h 1429306"/>
              <a:gd name="connsiteX0" fmla="*/ 0 w 5182848"/>
              <a:gd name="connsiteY0" fmla="*/ 1462383 h 1462383"/>
              <a:gd name="connsiteX1" fmla="*/ 2010397 w 5182848"/>
              <a:gd name="connsiteY1" fmla="*/ 0 h 1462383"/>
              <a:gd name="connsiteX0" fmla="*/ 0 w 5416097"/>
              <a:gd name="connsiteY0" fmla="*/ 1462383 h 1462383"/>
              <a:gd name="connsiteX1" fmla="*/ 2010397 w 5416097"/>
              <a:gd name="connsiteY1" fmla="*/ 0 h 1462383"/>
              <a:gd name="connsiteX0" fmla="*/ 0 w 4674310"/>
              <a:gd name="connsiteY0" fmla="*/ 1478921 h 1478921"/>
              <a:gd name="connsiteX1" fmla="*/ 269479 w 4674310"/>
              <a:gd name="connsiteY1" fmla="*/ 0 h 1478921"/>
              <a:gd name="connsiteX0" fmla="*/ 0 w 3500331"/>
              <a:gd name="connsiteY0" fmla="*/ 1478921 h 1478921"/>
              <a:gd name="connsiteX1" fmla="*/ 269479 w 3500331"/>
              <a:gd name="connsiteY1" fmla="*/ 0 h 1478921"/>
              <a:gd name="connsiteX0" fmla="*/ 0 w 3471698"/>
              <a:gd name="connsiteY0" fmla="*/ 1495024 h 1495024"/>
              <a:gd name="connsiteX1" fmla="*/ 204509 w 3471698"/>
              <a:gd name="connsiteY1" fmla="*/ 0 h 1495024"/>
              <a:gd name="connsiteX0" fmla="*/ 0 w 3248647"/>
              <a:gd name="connsiteY0" fmla="*/ 1495024 h 1495024"/>
              <a:gd name="connsiteX1" fmla="*/ 204509 w 3248647"/>
              <a:gd name="connsiteY1" fmla="*/ 0 h 1495024"/>
              <a:gd name="connsiteX0" fmla="*/ 0 w 3161048"/>
              <a:gd name="connsiteY0" fmla="*/ 1490998 h 1490998"/>
              <a:gd name="connsiteX1" fmla="*/ 9597 w 3161048"/>
              <a:gd name="connsiteY1" fmla="*/ 0 h 1490998"/>
              <a:gd name="connsiteX0" fmla="*/ 0 w 2931594"/>
              <a:gd name="connsiteY0" fmla="*/ 1490998 h 1490998"/>
              <a:gd name="connsiteX1" fmla="*/ 9597 w 2931594"/>
              <a:gd name="connsiteY1" fmla="*/ 0 h 1490998"/>
              <a:gd name="connsiteX0" fmla="*/ 0 w 4459299"/>
              <a:gd name="connsiteY0" fmla="*/ 870834 h 870834"/>
              <a:gd name="connsiteX1" fmla="*/ 2839341 w 4459299"/>
              <a:gd name="connsiteY1" fmla="*/ 0 h 870834"/>
              <a:gd name="connsiteX0" fmla="*/ 0 w 3270312"/>
              <a:gd name="connsiteY0" fmla="*/ 870834 h 870834"/>
              <a:gd name="connsiteX1" fmla="*/ 2839341 w 3270312"/>
              <a:gd name="connsiteY1" fmla="*/ 0 h 870834"/>
              <a:gd name="connsiteX0" fmla="*/ 0 w 3284925"/>
              <a:gd name="connsiteY0" fmla="*/ 957475 h 957475"/>
              <a:gd name="connsiteX1" fmla="*/ 2864834 w 3284925"/>
              <a:gd name="connsiteY1" fmla="*/ 0 h 957475"/>
              <a:gd name="connsiteX0" fmla="*/ 0 w 2866004"/>
              <a:gd name="connsiteY0" fmla="*/ 957475 h 957475"/>
              <a:gd name="connsiteX1" fmla="*/ 2864834 w 2866004"/>
              <a:gd name="connsiteY1" fmla="*/ 0 h 957475"/>
              <a:gd name="connsiteX0" fmla="*/ 0 w 2829601"/>
              <a:gd name="connsiteY0" fmla="*/ 933676 h 933676"/>
              <a:gd name="connsiteX1" fmla="*/ 2828370 w 2829601"/>
              <a:gd name="connsiteY1" fmla="*/ 0 h 933676"/>
              <a:gd name="connsiteX0" fmla="*/ 0 w 2832566"/>
              <a:gd name="connsiteY0" fmla="*/ 933676 h 933676"/>
              <a:gd name="connsiteX1" fmla="*/ 2828370 w 2832566"/>
              <a:gd name="connsiteY1" fmla="*/ 0 h 933676"/>
            </a:gdLst>
            <a:ahLst/>
            <a:cxnLst>
              <a:cxn ang="0">
                <a:pos x="connsiteX0" y="connsiteY0"/>
              </a:cxn>
              <a:cxn ang="0">
                <a:pos x="connsiteX1" y="connsiteY1"/>
              </a:cxn>
            </a:cxnLst>
            <a:rect l="l" t="t" r="r" b="b"/>
            <a:pathLst>
              <a:path w="2832566" h="933676">
                <a:moveTo>
                  <a:pt x="0" y="933676"/>
                </a:moveTo>
                <a:cubicBezTo>
                  <a:pt x="2761942" y="900775"/>
                  <a:pt x="2861745" y="288574"/>
                  <a:pt x="2828370" y="0"/>
                </a:cubicBezTo>
              </a:path>
            </a:pathLst>
          </a:custGeom>
          <a:noFill/>
          <a:ln w="28575">
            <a:solidFill>
              <a:srgbClr val="30B5C5"/>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椭圆 40"/>
          <p:cNvSpPr>
            <a:spLocks noChangeAspect="1"/>
          </p:cNvSpPr>
          <p:nvPr/>
        </p:nvSpPr>
        <p:spPr bwMode="gray">
          <a:xfrm>
            <a:off x="8141585" y="4415365"/>
            <a:ext cx="232480" cy="232480"/>
          </a:xfrm>
          <a:prstGeom prst="ellipse">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smtClean="0">
                <a:solidFill>
                  <a:schemeClr val="bg1"/>
                </a:solidFill>
                <a:latin typeface="Huawei Sans" panose="020C0503030203020204" pitchFamily="34" charset="0"/>
              </a:rPr>
              <a:t>4</a:t>
            </a:r>
            <a:endParaRPr lang="en-US" altLang="zh-CN" sz="15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文本框 41"/>
          <p:cNvSpPr txBox="1"/>
          <p:nvPr/>
        </p:nvSpPr>
        <p:spPr bwMode="gray">
          <a:xfrm>
            <a:off x="8374065" y="4447558"/>
            <a:ext cx="2551110" cy="738664"/>
          </a:xfrm>
          <a:prstGeom prst="rect">
            <a:avLst/>
          </a:prstGeom>
          <a:noFill/>
        </p:spPr>
        <p:txBody>
          <a:bodyPr wrap="square" rtlCol="0">
            <a:spAutoFit/>
          </a:bodyPr>
          <a:lstStyle/>
          <a:p>
            <a:pPr fontAlgn="ctr">
              <a:spcAft>
                <a:spcPts val="600"/>
              </a:spcAft>
            </a:pPr>
            <a:r>
              <a:rPr lang="en-US" sz="1400" dirty="0" smtClean="0">
                <a:latin typeface="Huawei Sans" panose="020C0503030203020204" pitchFamily="34" charset="0"/>
              </a:rPr>
              <a:t>The switch initiates a registration request to iMaster NCE-Campus.</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圆角矩形 42"/>
          <p:cNvSpPr/>
          <p:nvPr/>
        </p:nvSpPr>
        <p:spPr bwMode="gray">
          <a:xfrm>
            <a:off x="806824" y="5763005"/>
            <a:ext cx="10637447" cy="400674"/>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Devices supported: AR routers, switches, APs</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文本框 43"/>
          <p:cNvSpPr txBox="1"/>
          <p:nvPr/>
        </p:nvSpPr>
        <p:spPr bwMode="gray">
          <a:xfrm>
            <a:off x="5123594" y="5058217"/>
            <a:ext cx="1512168" cy="523220"/>
          </a:xfrm>
          <a:prstGeom prst="rect">
            <a:avLst/>
          </a:prstGeom>
          <a:noFill/>
        </p:spPr>
        <p:txBody>
          <a:bodyPr wrap="square" rtlCol="0">
            <a:spAutoFit/>
          </a:bodyPr>
          <a:lstStyle/>
          <a:p>
            <a:pPr algn="ctr" fontAlgn="ctr"/>
            <a:r>
              <a:rPr lang="en-US" sz="1400" dirty="0" smtClean="0">
                <a:solidFill>
                  <a:srgbClr val="C7000B"/>
                </a:solidFill>
                <a:latin typeface="Huawei Sans" panose="020C0503030203020204" pitchFamily="34" charset="0"/>
              </a:rPr>
              <a:t>Switch to be deployed </a:t>
            </a:r>
            <a:endParaRPr lang="en-US" altLang="zh-CN" sz="14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5" name="图片 4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8714981" y="2411680"/>
            <a:ext cx="1792651" cy="330612"/>
          </a:xfrm>
          <a:prstGeom prst="rect">
            <a:avLst/>
          </a:prstGeom>
        </p:spPr>
      </p:pic>
      <p:pic>
        <p:nvPicPr>
          <p:cNvPr id="24" name="图片 23"/>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5618951" y="1717486"/>
            <a:ext cx="540000" cy="442800"/>
          </a:xfrm>
          <a:prstGeom prst="rect">
            <a:avLst/>
          </a:prstGeom>
        </p:spPr>
      </p:pic>
    </p:spTree>
    <p:extLst>
      <p:ext uri="{BB962C8B-B14F-4D97-AF65-F5344CB8AC3E}">
        <p14:creationId xmlns:p14="http://schemas.microsoft.com/office/powerpoint/2010/main" val="212794782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Key Technologies for Virtualized Campus: VXLAN-based Multi-purpose Network</a:t>
            </a:r>
            <a:endParaRPr lang="en-US" altLang="zh-CN" dirty="0">
              <a:sym typeface="Huawei Sans" panose="020C0503030203020204" pitchFamily="34" charset="0"/>
            </a:endParaRPr>
          </a:p>
        </p:txBody>
      </p:sp>
      <p:sp>
        <p:nvSpPr>
          <p:cNvPr id="3" name="Freeform 159"/>
          <p:cNvSpPr/>
          <p:nvPr/>
        </p:nvSpPr>
        <p:spPr bwMode="gray">
          <a:xfrm flipH="1">
            <a:off x="1035288" y="2945259"/>
            <a:ext cx="3663712" cy="191512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BEE9EE">
              <a:alpha val="47843"/>
            </a:srgb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0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 name="Straight Connector 166"/>
          <p:cNvCxnSpPr/>
          <p:nvPr/>
        </p:nvCxnSpPr>
        <p:spPr bwMode="gray">
          <a:xfrm flipH="1">
            <a:off x="10780207" y="4388863"/>
            <a:ext cx="4" cy="1122829"/>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 name="Straight Connector 166"/>
          <p:cNvCxnSpPr/>
          <p:nvPr/>
        </p:nvCxnSpPr>
        <p:spPr bwMode="gray">
          <a:xfrm flipH="1">
            <a:off x="8913042" y="4388863"/>
            <a:ext cx="4" cy="1122829"/>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6" name="Straight Connector 166"/>
          <p:cNvCxnSpPr/>
          <p:nvPr/>
        </p:nvCxnSpPr>
        <p:spPr bwMode="gray">
          <a:xfrm flipH="1">
            <a:off x="7034801" y="4388863"/>
            <a:ext cx="4" cy="1122829"/>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bwMode="gray">
          <a:xfrm>
            <a:off x="7266821" y="3118065"/>
            <a:ext cx="3291114" cy="1165593"/>
            <a:chOff x="6993338" y="4944020"/>
            <a:chExt cx="823660" cy="656223"/>
          </a:xfrm>
        </p:grpSpPr>
        <p:grpSp>
          <p:nvGrpSpPr>
            <p:cNvPr id="8" name="Group 165"/>
            <p:cNvGrpSpPr/>
            <p:nvPr/>
          </p:nvGrpSpPr>
          <p:grpSpPr bwMode="gray">
            <a:xfrm rot="10800000">
              <a:off x="6993338" y="4944020"/>
              <a:ext cx="823660" cy="502927"/>
              <a:chOff x="-1233037" y="914446"/>
              <a:chExt cx="1573823" cy="778776"/>
            </a:xfrm>
          </p:grpSpPr>
          <p:cxnSp>
            <p:nvCxnSpPr>
              <p:cNvPr id="10" name="Straight Connector 166"/>
              <p:cNvCxnSpPr/>
              <p:nvPr/>
            </p:nvCxnSpPr>
            <p:spPr bwMode="gray">
              <a:xfrm flipH="1" flipV="1">
                <a:off x="-1233037" y="914446"/>
                <a:ext cx="786912" cy="778776"/>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1" name="Straight Connector 167"/>
              <p:cNvCxnSpPr/>
              <p:nvPr/>
            </p:nvCxnSpPr>
            <p:spPr bwMode="gray">
              <a:xfrm flipV="1">
                <a:off x="-446125" y="914446"/>
                <a:ext cx="786911" cy="778776"/>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grpSp>
        <p:cxnSp>
          <p:nvCxnSpPr>
            <p:cNvPr id="9" name="Straight Connector 166"/>
            <p:cNvCxnSpPr/>
            <p:nvPr/>
          </p:nvCxnSpPr>
          <p:spPr bwMode="gray">
            <a:xfrm flipH="1">
              <a:off x="7405167" y="4968096"/>
              <a:ext cx="1" cy="632147"/>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12" name="Freeform 159"/>
          <p:cNvSpPr/>
          <p:nvPr/>
        </p:nvSpPr>
        <p:spPr bwMode="gray">
          <a:xfrm flipH="1">
            <a:off x="6340898" y="3798088"/>
            <a:ext cx="1382848" cy="81212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56C4D2"/>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0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3" name="Group 165"/>
          <p:cNvGrpSpPr/>
          <p:nvPr/>
        </p:nvGrpSpPr>
        <p:grpSpPr bwMode="gray">
          <a:xfrm rot="10800000">
            <a:off x="3537800" y="4892854"/>
            <a:ext cx="823660" cy="502927"/>
            <a:chOff x="-1233037" y="914446"/>
            <a:chExt cx="1573823" cy="778776"/>
          </a:xfrm>
        </p:grpSpPr>
        <p:cxnSp>
          <p:nvCxnSpPr>
            <p:cNvPr id="14" name="Straight Connector 166"/>
            <p:cNvCxnSpPr/>
            <p:nvPr/>
          </p:nvCxnSpPr>
          <p:spPr bwMode="gray">
            <a:xfrm flipH="1" flipV="1">
              <a:off x="-1233037" y="914446"/>
              <a:ext cx="786912"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67"/>
            <p:cNvCxnSpPr/>
            <p:nvPr/>
          </p:nvCxnSpPr>
          <p:spPr bwMode="gray">
            <a:xfrm flipV="1">
              <a:off x="-446125" y="914446"/>
              <a:ext cx="786911"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6" name="组合 225"/>
          <p:cNvGrpSpPr>
            <a:grpSpLocks/>
          </p:cNvGrpSpPr>
          <p:nvPr/>
        </p:nvGrpSpPr>
        <p:grpSpPr bwMode="gray">
          <a:xfrm>
            <a:off x="4147682" y="5316329"/>
            <a:ext cx="504238" cy="504879"/>
            <a:chOff x="436563" y="3479800"/>
            <a:chExt cx="1114425" cy="1116013"/>
          </a:xfrm>
        </p:grpSpPr>
        <p:sp>
          <p:nvSpPr>
            <p:cNvPr id="17" name="Freeform 166"/>
            <p:cNvSpPr>
              <a:spLocks/>
            </p:cNvSpPr>
            <p:nvPr/>
          </p:nvSpPr>
          <p:spPr bwMode="gray">
            <a:xfrm>
              <a:off x="436563" y="3479800"/>
              <a:ext cx="1114425" cy="1116013"/>
            </a:xfrm>
            <a:custGeom>
              <a:avLst/>
              <a:gdLst>
                <a:gd name="T0" fmla="*/ 2147483647 w 2658"/>
                <a:gd name="T1" fmla="*/ 2147483647 h 2659"/>
                <a:gd name="T2" fmla="*/ 2147483647 w 2658"/>
                <a:gd name="T3" fmla="*/ 2147483647 h 2659"/>
                <a:gd name="T4" fmla="*/ 2147483647 w 2658"/>
                <a:gd name="T5" fmla="*/ 2147483647 h 2659"/>
                <a:gd name="T6" fmla="*/ 0 w 2658"/>
                <a:gd name="T7" fmla="*/ 2147483647 h 2659"/>
                <a:gd name="T8" fmla="*/ 2147483647 w 2658"/>
                <a:gd name="T9" fmla="*/ 0 h 2659"/>
                <a:gd name="T10" fmla="*/ 2147483647 w 2658"/>
                <a:gd name="T11" fmla="*/ 2147483647 h 2659"/>
                <a:gd name="T12" fmla="*/ 0 60000 65536"/>
                <a:gd name="T13" fmla="*/ 0 60000 65536"/>
                <a:gd name="T14" fmla="*/ 0 60000 65536"/>
                <a:gd name="T15" fmla="*/ 0 60000 65536"/>
                <a:gd name="T16" fmla="*/ 0 60000 65536"/>
                <a:gd name="T17" fmla="*/ 0 60000 65536"/>
                <a:gd name="T18" fmla="*/ 0 w 2658"/>
                <a:gd name="T19" fmla="*/ 0 h 2659"/>
                <a:gd name="T20" fmla="*/ 2658 w 2658"/>
                <a:gd name="T21" fmla="*/ 2659 h 2659"/>
              </a:gdLst>
              <a:ahLst/>
              <a:cxnLst>
                <a:cxn ang="T12">
                  <a:pos x="T0" y="T1"/>
                </a:cxn>
                <a:cxn ang="T13">
                  <a:pos x="T2" y="T3"/>
                </a:cxn>
                <a:cxn ang="T14">
                  <a:pos x="T4" y="T5"/>
                </a:cxn>
                <a:cxn ang="T15">
                  <a:pos x="T6" y="T7"/>
                </a:cxn>
                <a:cxn ang="T16">
                  <a:pos x="T8" y="T9"/>
                </a:cxn>
                <a:cxn ang="T17">
                  <a:pos x="T10" y="T11"/>
                </a:cxn>
              </a:cxnLst>
              <a:rect l="T18" t="T19" r="T20" b="T21"/>
              <a:pathLst>
                <a:path w="2658" h="2659">
                  <a:moveTo>
                    <a:pt x="2658" y="1330"/>
                  </a:moveTo>
                  <a:lnTo>
                    <a:pt x="2658" y="1330"/>
                  </a:lnTo>
                  <a:cubicBezTo>
                    <a:pt x="2658" y="2064"/>
                    <a:pt x="2063" y="2659"/>
                    <a:pt x="1329" y="2659"/>
                  </a:cubicBezTo>
                  <a:cubicBezTo>
                    <a:pt x="595" y="2659"/>
                    <a:pt x="0" y="2064"/>
                    <a:pt x="0" y="1330"/>
                  </a:cubicBezTo>
                  <a:cubicBezTo>
                    <a:pt x="0" y="595"/>
                    <a:pt x="595" y="0"/>
                    <a:pt x="1329" y="0"/>
                  </a:cubicBezTo>
                  <a:cubicBezTo>
                    <a:pt x="2063" y="0"/>
                    <a:pt x="2658" y="595"/>
                    <a:pt x="2658" y="1330"/>
                  </a:cubicBezTo>
                  <a:close/>
                </a:path>
              </a:pathLst>
            </a:custGeom>
            <a:solidFill>
              <a:srgbClr val="FFD17D"/>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8" name="组合 206"/>
            <p:cNvGrpSpPr>
              <a:grpSpLocks/>
            </p:cNvGrpSpPr>
            <p:nvPr/>
          </p:nvGrpSpPr>
          <p:grpSpPr bwMode="gray">
            <a:xfrm>
              <a:off x="512763" y="3792538"/>
              <a:ext cx="963613" cy="488950"/>
              <a:chOff x="512763" y="3792538"/>
              <a:chExt cx="963613" cy="488950"/>
            </a:xfrm>
          </p:grpSpPr>
          <p:sp>
            <p:nvSpPr>
              <p:cNvPr id="19" name="Freeform 167"/>
              <p:cNvSpPr>
                <a:spLocks noEditPoints="1"/>
              </p:cNvSpPr>
              <p:nvPr/>
            </p:nvSpPr>
            <p:spPr bwMode="gray">
              <a:xfrm>
                <a:off x="633413" y="3844925"/>
                <a:ext cx="227013" cy="163513"/>
              </a:xfrm>
              <a:custGeom>
                <a:avLst/>
                <a:gdLst>
                  <a:gd name="T0" fmla="*/ 2147483647 w 541"/>
                  <a:gd name="T1" fmla="*/ 2147483647 h 390"/>
                  <a:gd name="T2" fmla="*/ 2147483647 w 541"/>
                  <a:gd name="T3" fmla="*/ 2147483647 h 390"/>
                  <a:gd name="T4" fmla="*/ 2147483647 w 541"/>
                  <a:gd name="T5" fmla="*/ 2147483647 h 390"/>
                  <a:gd name="T6" fmla="*/ 2147483647 w 541"/>
                  <a:gd name="T7" fmla="*/ 2147483647 h 390"/>
                  <a:gd name="T8" fmla="*/ 2147483647 w 541"/>
                  <a:gd name="T9" fmla="*/ 2147483647 h 390"/>
                  <a:gd name="T10" fmla="*/ 2147483647 w 541"/>
                  <a:gd name="T11" fmla="*/ 2147483647 h 390"/>
                  <a:gd name="T12" fmla="*/ 0 w 541"/>
                  <a:gd name="T13" fmla="*/ 2147483647 h 390"/>
                  <a:gd name="T14" fmla="*/ 0 w 541"/>
                  <a:gd name="T15" fmla="*/ 2147483647 h 390"/>
                  <a:gd name="T16" fmla="*/ 2147483647 w 541"/>
                  <a:gd name="T17" fmla="*/ 2147483647 h 390"/>
                  <a:gd name="T18" fmla="*/ 2147483647 w 541"/>
                  <a:gd name="T19" fmla="*/ 0 h 390"/>
                  <a:gd name="T20" fmla="*/ 0 w 541"/>
                  <a:gd name="T21" fmla="*/ 0 h 390"/>
                  <a:gd name="T22" fmla="*/ 0 w 541"/>
                  <a:gd name="T23" fmla="*/ 2147483647 h 3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41"/>
                  <a:gd name="T37" fmla="*/ 0 h 390"/>
                  <a:gd name="T38" fmla="*/ 541 w 541"/>
                  <a:gd name="T39" fmla="*/ 390 h 39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41" h="390">
                    <a:moveTo>
                      <a:pt x="53" y="54"/>
                    </a:moveTo>
                    <a:lnTo>
                      <a:pt x="53" y="54"/>
                    </a:lnTo>
                    <a:lnTo>
                      <a:pt x="488" y="54"/>
                    </a:lnTo>
                    <a:lnTo>
                      <a:pt x="488" y="336"/>
                    </a:lnTo>
                    <a:lnTo>
                      <a:pt x="53" y="336"/>
                    </a:lnTo>
                    <a:lnTo>
                      <a:pt x="53" y="54"/>
                    </a:lnTo>
                    <a:close/>
                    <a:moveTo>
                      <a:pt x="0" y="390"/>
                    </a:moveTo>
                    <a:lnTo>
                      <a:pt x="0" y="390"/>
                    </a:lnTo>
                    <a:lnTo>
                      <a:pt x="541" y="390"/>
                    </a:lnTo>
                    <a:lnTo>
                      <a:pt x="541" y="0"/>
                    </a:lnTo>
                    <a:lnTo>
                      <a:pt x="0" y="0"/>
                    </a:lnTo>
                    <a:lnTo>
                      <a:pt x="0" y="39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Freeform 168"/>
              <p:cNvSpPr>
                <a:spLocks noEditPoints="1"/>
              </p:cNvSpPr>
              <p:nvPr/>
            </p:nvSpPr>
            <p:spPr bwMode="gray">
              <a:xfrm>
                <a:off x="881063" y="3844925"/>
                <a:ext cx="227013" cy="163513"/>
              </a:xfrm>
              <a:custGeom>
                <a:avLst/>
                <a:gdLst>
                  <a:gd name="T0" fmla="*/ 2147483647 w 542"/>
                  <a:gd name="T1" fmla="*/ 2147483647 h 390"/>
                  <a:gd name="T2" fmla="*/ 2147483647 w 542"/>
                  <a:gd name="T3" fmla="*/ 2147483647 h 390"/>
                  <a:gd name="T4" fmla="*/ 2147483647 w 542"/>
                  <a:gd name="T5" fmla="*/ 2147483647 h 390"/>
                  <a:gd name="T6" fmla="*/ 2147483647 w 542"/>
                  <a:gd name="T7" fmla="*/ 2147483647 h 390"/>
                  <a:gd name="T8" fmla="*/ 2147483647 w 542"/>
                  <a:gd name="T9" fmla="*/ 2147483647 h 390"/>
                  <a:gd name="T10" fmla="*/ 2147483647 w 542"/>
                  <a:gd name="T11" fmla="*/ 2147483647 h 390"/>
                  <a:gd name="T12" fmla="*/ 2147483647 w 542"/>
                  <a:gd name="T13" fmla="*/ 0 h 390"/>
                  <a:gd name="T14" fmla="*/ 2147483647 w 542"/>
                  <a:gd name="T15" fmla="*/ 0 h 390"/>
                  <a:gd name="T16" fmla="*/ 0 w 542"/>
                  <a:gd name="T17" fmla="*/ 0 h 390"/>
                  <a:gd name="T18" fmla="*/ 0 w 542"/>
                  <a:gd name="T19" fmla="*/ 2147483647 h 390"/>
                  <a:gd name="T20" fmla="*/ 2147483647 w 542"/>
                  <a:gd name="T21" fmla="*/ 2147483647 h 390"/>
                  <a:gd name="T22" fmla="*/ 2147483647 w 542"/>
                  <a:gd name="T23" fmla="*/ 0 h 3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42"/>
                  <a:gd name="T37" fmla="*/ 0 h 390"/>
                  <a:gd name="T38" fmla="*/ 542 w 542"/>
                  <a:gd name="T39" fmla="*/ 390 h 39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42" h="390">
                    <a:moveTo>
                      <a:pt x="488" y="336"/>
                    </a:moveTo>
                    <a:lnTo>
                      <a:pt x="488" y="336"/>
                    </a:lnTo>
                    <a:lnTo>
                      <a:pt x="54" y="336"/>
                    </a:lnTo>
                    <a:lnTo>
                      <a:pt x="54" y="54"/>
                    </a:lnTo>
                    <a:lnTo>
                      <a:pt x="488" y="54"/>
                    </a:lnTo>
                    <a:lnTo>
                      <a:pt x="488" y="336"/>
                    </a:lnTo>
                    <a:close/>
                    <a:moveTo>
                      <a:pt x="542" y="0"/>
                    </a:moveTo>
                    <a:lnTo>
                      <a:pt x="542" y="0"/>
                    </a:lnTo>
                    <a:lnTo>
                      <a:pt x="0" y="0"/>
                    </a:lnTo>
                    <a:lnTo>
                      <a:pt x="0" y="390"/>
                    </a:lnTo>
                    <a:lnTo>
                      <a:pt x="542" y="390"/>
                    </a:lnTo>
                    <a:lnTo>
                      <a:pt x="542" y="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Freeform 169"/>
              <p:cNvSpPr>
                <a:spLocks noEditPoints="1"/>
              </p:cNvSpPr>
              <p:nvPr/>
            </p:nvSpPr>
            <p:spPr bwMode="gray">
              <a:xfrm>
                <a:off x="1128713" y="3844925"/>
                <a:ext cx="227013" cy="163513"/>
              </a:xfrm>
              <a:custGeom>
                <a:avLst/>
                <a:gdLst>
                  <a:gd name="T0" fmla="*/ 2147483647 w 542"/>
                  <a:gd name="T1" fmla="*/ 2147483647 h 390"/>
                  <a:gd name="T2" fmla="*/ 2147483647 w 542"/>
                  <a:gd name="T3" fmla="*/ 2147483647 h 390"/>
                  <a:gd name="T4" fmla="*/ 2147483647 w 542"/>
                  <a:gd name="T5" fmla="*/ 2147483647 h 390"/>
                  <a:gd name="T6" fmla="*/ 2147483647 w 542"/>
                  <a:gd name="T7" fmla="*/ 2147483647 h 390"/>
                  <a:gd name="T8" fmla="*/ 2147483647 w 542"/>
                  <a:gd name="T9" fmla="*/ 2147483647 h 390"/>
                  <a:gd name="T10" fmla="*/ 2147483647 w 542"/>
                  <a:gd name="T11" fmla="*/ 2147483647 h 390"/>
                  <a:gd name="T12" fmla="*/ 2147483647 w 542"/>
                  <a:gd name="T13" fmla="*/ 0 h 390"/>
                  <a:gd name="T14" fmla="*/ 2147483647 w 542"/>
                  <a:gd name="T15" fmla="*/ 0 h 390"/>
                  <a:gd name="T16" fmla="*/ 0 w 542"/>
                  <a:gd name="T17" fmla="*/ 0 h 390"/>
                  <a:gd name="T18" fmla="*/ 0 w 542"/>
                  <a:gd name="T19" fmla="*/ 2147483647 h 390"/>
                  <a:gd name="T20" fmla="*/ 2147483647 w 542"/>
                  <a:gd name="T21" fmla="*/ 2147483647 h 390"/>
                  <a:gd name="T22" fmla="*/ 2147483647 w 542"/>
                  <a:gd name="T23" fmla="*/ 0 h 3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42"/>
                  <a:gd name="T37" fmla="*/ 0 h 390"/>
                  <a:gd name="T38" fmla="*/ 542 w 542"/>
                  <a:gd name="T39" fmla="*/ 390 h 39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42" h="390">
                    <a:moveTo>
                      <a:pt x="489" y="336"/>
                    </a:moveTo>
                    <a:lnTo>
                      <a:pt x="489" y="336"/>
                    </a:lnTo>
                    <a:lnTo>
                      <a:pt x="54" y="336"/>
                    </a:lnTo>
                    <a:lnTo>
                      <a:pt x="54" y="54"/>
                    </a:lnTo>
                    <a:lnTo>
                      <a:pt x="489" y="54"/>
                    </a:lnTo>
                    <a:lnTo>
                      <a:pt x="489" y="336"/>
                    </a:lnTo>
                    <a:close/>
                    <a:moveTo>
                      <a:pt x="542" y="0"/>
                    </a:moveTo>
                    <a:lnTo>
                      <a:pt x="542" y="0"/>
                    </a:lnTo>
                    <a:lnTo>
                      <a:pt x="0" y="0"/>
                    </a:lnTo>
                    <a:lnTo>
                      <a:pt x="0" y="390"/>
                    </a:lnTo>
                    <a:lnTo>
                      <a:pt x="542" y="390"/>
                    </a:lnTo>
                    <a:lnTo>
                      <a:pt x="542" y="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Freeform 170"/>
              <p:cNvSpPr>
                <a:spLocks noEditPoints="1"/>
              </p:cNvSpPr>
              <p:nvPr/>
            </p:nvSpPr>
            <p:spPr bwMode="gray">
              <a:xfrm>
                <a:off x="512763" y="3792538"/>
                <a:ext cx="963613" cy="488950"/>
              </a:xfrm>
              <a:custGeom>
                <a:avLst/>
                <a:gdLst>
                  <a:gd name="T0" fmla="*/ 2147483647 w 2298"/>
                  <a:gd name="T1" fmla="*/ 2147483647 h 1165"/>
                  <a:gd name="T2" fmla="*/ 2147483647 w 2298"/>
                  <a:gd name="T3" fmla="*/ 2147483647 h 1165"/>
                  <a:gd name="T4" fmla="*/ 2147483647 w 2298"/>
                  <a:gd name="T5" fmla="*/ 2147483647 h 1165"/>
                  <a:gd name="T6" fmla="*/ 2147483647 w 2298"/>
                  <a:gd name="T7" fmla="*/ 2147483647 h 1165"/>
                  <a:gd name="T8" fmla="*/ 2147483647 w 2298"/>
                  <a:gd name="T9" fmla="*/ 2147483647 h 1165"/>
                  <a:gd name="T10" fmla="*/ 2147483647 w 2298"/>
                  <a:gd name="T11" fmla="*/ 2147483647 h 1165"/>
                  <a:gd name="T12" fmla="*/ 2147483647 w 2298"/>
                  <a:gd name="T13" fmla="*/ 2147483647 h 1165"/>
                  <a:gd name="T14" fmla="*/ 2147483647 w 2298"/>
                  <a:gd name="T15" fmla="*/ 2147483647 h 1165"/>
                  <a:gd name="T16" fmla="*/ 2147483647 w 2298"/>
                  <a:gd name="T17" fmla="*/ 2147483647 h 1165"/>
                  <a:gd name="T18" fmla="*/ 2147483647 w 2298"/>
                  <a:gd name="T19" fmla="*/ 2147483647 h 1165"/>
                  <a:gd name="T20" fmla="*/ 2147483647 w 2298"/>
                  <a:gd name="T21" fmla="*/ 2147483647 h 1165"/>
                  <a:gd name="T22" fmla="*/ 2147483647 w 2298"/>
                  <a:gd name="T23" fmla="*/ 2147483647 h 1165"/>
                  <a:gd name="T24" fmla="*/ 2147483647 w 2298"/>
                  <a:gd name="T25" fmla="*/ 2147483647 h 1165"/>
                  <a:gd name="T26" fmla="*/ 2147483647 w 2298"/>
                  <a:gd name="T27" fmla="*/ 2147483647 h 1165"/>
                  <a:gd name="T28" fmla="*/ 2147483647 w 2298"/>
                  <a:gd name="T29" fmla="*/ 2147483647 h 1165"/>
                  <a:gd name="T30" fmla="*/ 2147483647 w 2298"/>
                  <a:gd name="T31" fmla="*/ 2147483647 h 1165"/>
                  <a:gd name="T32" fmla="*/ 2147483647 w 2298"/>
                  <a:gd name="T33" fmla="*/ 2147483647 h 1165"/>
                  <a:gd name="T34" fmla="*/ 2147483647 w 2298"/>
                  <a:gd name="T35" fmla="*/ 2147483647 h 1165"/>
                  <a:gd name="T36" fmla="*/ 2147483647 w 2298"/>
                  <a:gd name="T37" fmla="*/ 2147483647 h 1165"/>
                  <a:gd name="T38" fmla="*/ 2147483647 w 2298"/>
                  <a:gd name="T39" fmla="*/ 2147483647 h 1165"/>
                  <a:gd name="T40" fmla="*/ 2147483647 w 2298"/>
                  <a:gd name="T41" fmla="*/ 2147483647 h 1165"/>
                  <a:gd name="T42" fmla="*/ 2147483647 w 2298"/>
                  <a:gd name="T43" fmla="*/ 2147483647 h 1165"/>
                  <a:gd name="T44" fmla="*/ 2147483647 w 2298"/>
                  <a:gd name="T45" fmla="*/ 2147483647 h 1165"/>
                  <a:gd name="T46" fmla="*/ 2147483647 w 2298"/>
                  <a:gd name="T47" fmla="*/ 2147483647 h 1165"/>
                  <a:gd name="T48" fmla="*/ 2147483647 w 2298"/>
                  <a:gd name="T49" fmla="*/ 2147483647 h 1165"/>
                  <a:gd name="T50" fmla="*/ 2147483647 w 2298"/>
                  <a:gd name="T51" fmla="*/ 2147483647 h 1165"/>
                  <a:gd name="T52" fmla="*/ 2147483647 w 2298"/>
                  <a:gd name="T53" fmla="*/ 2147483647 h 1165"/>
                  <a:gd name="T54" fmla="*/ 2147483647 w 2298"/>
                  <a:gd name="T55" fmla="*/ 2147483647 h 1165"/>
                  <a:gd name="T56" fmla="*/ 2147483647 w 2298"/>
                  <a:gd name="T57" fmla="*/ 2147483647 h 1165"/>
                  <a:gd name="T58" fmla="*/ 2147483647 w 2298"/>
                  <a:gd name="T59" fmla="*/ 2147483647 h 1165"/>
                  <a:gd name="T60" fmla="*/ 2147483647 w 2298"/>
                  <a:gd name="T61" fmla="*/ 2147483647 h 1165"/>
                  <a:gd name="T62" fmla="*/ 2147483647 w 2298"/>
                  <a:gd name="T63" fmla="*/ 2147483647 h 1165"/>
                  <a:gd name="T64" fmla="*/ 2147483647 w 2298"/>
                  <a:gd name="T65" fmla="*/ 2147483647 h 1165"/>
                  <a:gd name="T66" fmla="*/ 2147483647 w 2298"/>
                  <a:gd name="T67" fmla="*/ 0 h 1165"/>
                  <a:gd name="T68" fmla="*/ 2147483647 w 2298"/>
                  <a:gd name="T69" fmla="*/ 2147483647 h 1165"/>
                  <a:gd name="T70" fmla="*/ 2147483647 w 2298"/>
                  <a:gd name="T71" fmla="*/ 2147483647 h 1165"/>
                  <a:gd name="T72" fmla="*/ 2147483647 w 2298"/>
                  <a:gd name="T73" fmla="*/ 2147483647 h 1165"/>
                  <a:gd name="T74" fmla="*/ 2147483647 w 2298"/>
                  <a:gd name="T75" fmla="*/ 2147483647 h 1165"/>
                  <a:gd name="T76" fmla="*/ 2147483647 w 2298"/>
                  <a:gd name="T77" fmla="*/ 2147483647 h 1165"/>
                  <a:gd name="T78" fmla="*/ 2147483647 w 2298"/>
                  <a:gd name="T79" fmla="*/ 2147483647 h 1165"/>
                  <a:gd name="T80" fmla="*/ 2147483647 w 2298"/>
                  <a:gd name="T81" fmla="*/ 2147483647 h 1165"/>
                  <a:gd name="T82" fmla="*/ 2147483647 w 2298"/>
                  <a:gd name="T83" fmla="*/ 2147483647 h 1165"/>
                  <a:gd name="T84" fmla="*/ 2147483647 w 2298"/>
                  <a:gd name="T85" fmla="*/ 2147483647 h 1165"/>
                  <a:gd name="T86" fmla="*/ 2147483647 w 2298"/>
                  <a:gd name="T87" fmla="*/ 2147483647 h 1165"/>
                  <a:gd name="T88" fmla="*/ 2147483647 w 2298"/>
                  <a:gd name="T89" fmla="*/ 2147483647 h 1165"/>
                  <a:gd name="T90" fmla="*/ 2147483647 w 2298"/>
                  <a:gd name="T91" fmla="*/ 2147483647 h 1165"/>
                  <a:gd name="T92" fmla="*/ 2147483647 w 2298"/>
                  <a:gd name="T93" fmla="*/ 2147483647 h 1165"/>
                  <a:gd name="T94" fmla="*/ 2147483647 w 2298"/>
                  <a:gd name="T95" fmla="*/ 2147483647 h 1165"/>
                  <a:gd name="T96" fmla="*/ 2147483647 w 2298"/>
                  <a:gd name="T97" fmla="*/ 2147483647 h 1165"/>
                  <a:gd name="T98" fmla="*/ 2147483647 w 2298"/>
                  <a:gd name="T99" fmla="*/ 2147483647 h 1165"/>
                  <a:gd name="T100" fmla="*/ 2147483647 w 2298"/>
                  <a:gd name="T101" fmla="*/ 2147483647 h 1165"/>
                  <a:gd name="T102" fmla="*/ 2147483647 w 2298"/>
                  <a:gd name="T103" fmla="*/ 2147483647 h 1165"/>
                  <a:gd name="T104" fmla="*/ 2147483647 w 2298"/>
                  <a:gd name="T105" fmla="*/ 2147483647 h 1165"/>
                  <a:gd name="T106" fmla="*/ 2147483647 w 2298"/>
                  <a:gd name="T107" fmla="*/ 2147483647 h 116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298"/>
                  <a:gd name="T163" fmla="*/ 0 h 1165"/>
                  <a:gd name="T164" fmla="*/ 2298 w 2298"/>
                  <a:gd name="T165" fmla="*/ 1165 h 116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298" h="1165">
                    <a:moveTo>
                      <a:pt x="1149" y="819"/>
                    </a:moveTo>
                    <a:lnTo>
                      <a:pt x="1149" y="819"/>
                    </a:lnTo>
                    <a:cubicBezTo>
                      <a:pt x="637" y="819"/>
                      <a:pt x="294" y="719"/>
                      <a:pt x="141" y="662"/>
                    </a:cubicBezTo>
                    <a:lnTo>
                      <a:pt x="312" y="621"/>
                    </a:lnTo>
                    <a:cubicBezTo>
                      <a:pt x="512" y="682"/>
                      <a:pt x="796" y="702"/>
                      <a:pt x="981" y="709"/>
                    </a:cubicBezTo>
                    <a:cubicBezTo>
                      <a:pt x="993" y="731"/>
                      <a:pt x="1016" y="747"/>
                      <a:pt x="1042" y="747"/>
                    </a:cubicBezTo>
                    <a:cubicBezTo>
                      <a:pt x="1081" y="747"/>
                      <a:pt x="1112" y="716"/>
                      <a:pt x="1112" y="677"/>
                    </a:cubicBezTo>
                    <a:cubicBezTo>
                      <a:pt x="1112" y="639"/>
                      <a:pt x="1081" y="608"/>
                      <a:pt x="1042" y="608"/>
                    </a:cubicBezTo>
                    <a:cubicBezTo>
                      <a:pt x="1017" y="608"/>
                      <a:pt x="995" y="622"/>
                      <a:pt x="983" y="643"/>
                    </a:cubicBezTo>
                    <a:cubicBezTo>
                      <a:pt x="798" y="636"/>
                      <a:pt x="516" y="615"/>
                      <a:pt x="323" y="555"/>
                    </a:cubicBezTo>
                    <a:cubicBezTo>
                      <a:pt x="317" y="553"/>
                      <a:pt x="311" y="553"/>
                      <a:pt x="305" y="554"/>
                    </a:cubicBezTo>
                    <a:lnTo>
                      <a:pt x="240" y="570"/>
                    </a:lnTo>
                    <a:lnTo>
                      <a:pt x="240" y="111"/>
                    </a:lnTo>
                    <a:cubicBezTo>
                      <a:pt x="240" y="87"/>
                      <a:pt x="260" y="66"/>
                      <a:pt x="285" y="66"/>
                    </a:cubicBezTo>
                    <a:lnTo>
                      <a:pt x="2013" y="66"/>
                    </a:lnTo>
                    <a:cubicBezTo>
                      <a:pt x="2038" y="66"/>
                      <a:pt x="2058" y="87"/>
                      <a:pt x="2058" y="111"/>
                    </a:cubicBezTo>
                    <a:lnTo>
                      <a:pt x="2058" y="570"/>
                    </a:lnTo>
                    <a:lnTo>
                      <a:pt x="1993" y="554"/>
                    </a:lnTo>
                    <a:cubicBezTo>
                      <a:pt x="1987" y="553"/>
                      <a:pt x="1981" y="553"/>
                      <a:pt x="1975" y="555"/>
                    </a:cubicBezTo>
                    <a:cubicBezTo>
                      <a:pt x="1781" y="615"/>
                      <a:pt x="1498" y="636"/>
                      <a:pt x="1315" y="643"/>
                    </a:cubicBezTo>
                    <a:cubicBezTo>
                      <a:pt x="1303" y="622"/>
                      <a:pt x="1281" y="608"/>
                      <a:pt x="1255" y="608"/>
                    </a:cubicBezTo>
                    <a:cubicBezTo>
                      <a:pt x="1217" y="608"/>
                      <a:pt x="1186" y="639"/>
                      <a:pt x="1186" y="677"/>
                    </a:cubicBezTo>
                    <a:cubicBezTo>
                      <a:pt x="1186" y="716"/>
                      <a:pt x="1217" y="747"/>
                      <a:pt x="1255" y="747"/>
                    </a:cubicBezTo>
                    <a:cubicBezTo>
                      <a:pt x="1282" y="747"/>
                      <a:pt x="1305" y="731"/>
                      <a:pt x="1317" y="709"/>
                    </a:cubicBezTo>
                    <a:cubicBezTo>
                      <a:pt x="1501" y="702"/>
                      <a:pt x="1785" y="682"/>
                      <a:pt x="1986" y="621"/>
                    </a:cubicBezTo>
                    <a:lnTo>
                      <a:pt x="2157" y="662"/>
                    </a:lnTo>
                    <a:cubicBezTo>
                      <a:pt x="2004" y="719"/>
                      <a:pt x="1662" y="819"/>
                      <a:pt x="1149" y="819"/>
                    </a:cubicBezTo>
                    <a:close/>
                    <a:moveTo>
                      <a:pt x="1976" y="901"/>
                    </a:moveTo>
                    <a:lnTo>
                      <a:pt x="1976" y="901"/>
                    </a:lnTo>
                    <a:cubicBezTo>
                      <a:pt x="1976" y="918"/>
                      <a:pt x="1963" y="931"/>
                      <a:pt x="1947" y="932"/>
                    </a:cubicBezTo>
                    <a:lnTo>
                      <a:pt x="1767" y="907"/>
                    </a:lnTo>
                    <a:cubicBezTo>
                      <a:pt x="1743" y="902"/>
                      <a:pt x="1730" y="891"/>
                      <a:pt x="1730" y="876"/>
                    </a:cubicBezTo>
                    <a:lnTo>
                      <a:pt x="1730" y="841"/>
                    </a:lnTo>
                    <a:cubicBezTo>
                      <a:pt x="1824" y="825"/>
                      <a:pt x="1906" y="807"/>
                      <a:pt x="1976" y="789"/>
                    </a:cubicBezTo>
                    <a:lnTo>
                      <a:pt x="1976" y="901"/>
                    </a:lnTo>
                    <a:close/>
                    <a:moveTo>
                      <a:pt x="1463" y="1079"/>
                    </a:moveTo>
                    <a:lnTo>
                      <a:pt x="1463" y="1079"/>
                    </a:lnTo>
                    <a:cubicBezTo>
                      <a:pt x="1463" y="1088"/>
                      <a:pt x="1459" y="1095"/>
                      <a:pt x="1453" y="1097"/>
                    </a:cubicBezTo>
                    <a:cubicBezTo>
                      <a:pt x="1444" y="1101"/>
                      <a:pt x="1432" y="1097"/>
                      <a:pt x="1422" y="1087"/>
                    </a:cubicBezTo>
                    <a:cubicBezTo>
                      <a:pt x="1389" y="1055"/>
                      <a:pt x="1335" y="1005"/>
                      <a:pt x="1334" y="1004"/>
                    </a:cubicBezTo>
                    <a:cubicBezTo>
                      <a:pt x="1309" y="983"/>
                      <a:pt x="1305" y="968"/>
                      <a:pt x="1305" y="942"/>
                    </a:cubicBezTo>
                    <a:lnTo>
                      <a:pt x="1305" y="883"/>
                    </a:lnTo>
                    <a:cubicBezTo>
                      <a:pt x="1360" y="881"/>
                      <a:pt x="1412" y="877"/>
                      <a:pt x="1463" y="873"/>
                    </a:cubicBezTo>
                    <a:lnTo>
                      <a:pt x="1463" y="1079"/>
                    </a:lnTo>
                    <a:close/>
                    <a:moveTo>
                      <a:pt x="993" y="942"/>
                    </a:moveTo>
                    <a:lnTo>
                      <a:pt x="993" y="942"/>
                    </a:lnTo>
                    <a:cubicBezTo>
                      <a:pt x="993" y="968"/>
                      <a:pt x="989" y="983"/>
                      <a:pt x="963" y="1005"/>
                    </a:cubicBezTo>
                    <a:cubicBezTo>
                      <a:pt x="963" y="1005"/>
                      <a:pt x="909" y="1055"/>
                      <a:pt x="876" y="1087"/>
                    </a:cubicBezTo>
                    <a:cubicBezTo>
                      <a:pt x="865" y="1097"/>
                      <a:pt x="854" y="1101"/>
                      <a:pt x="845" y="1097"/>
                    </a:cubicBezTo>
                    <a:cubicBezTo>
                      <a:pt x="839" y="1095"/>
                      <a:pt x="835" y="1088"/>
                      <a:pt x="835" y="1079"/>
                    </a:cubicBezTo>
                    <a:lnTo>
                      <a:pt x="835" y="873"/>
                    </a:lnTo>
                    <a:cubicBezTo>
                      <a:pt x="886" y="877"/>
                      <a:pt x="938" y="880"/>
                      <a:pt x="993" y="883"/>
                    </a:cubicBezTo>
                    <a:lnTo>
                      <a:pt x="993" y="942"/>
                    </a:lnTo>
                    <a:close/>
                    <a:moveTo>
                      <a:pt x="567" y="876"/>
                    </a:moveTo>
                    <a:lnTo>
                      <a:pt x="567" y="876"/>
                    </a:lnTo>
                    <a:cubicBezTo>
                      <a:pt x="567" y="891"/>
                      <a:pt x="555" y="902"/>
                      <a:pt x="531" y="907"/>
                    </a:cubicBezTo>
                    <a:lnTo>
                      <a:pt x="351" y="932"/>
                    </a:lnTo>
                    <a:cubicBezTo>
                      <a:pt x="335" y="931"/>
                      <a:pt x="322" y="918"/>
                      <a:pt x="322" y="901"/>
                    </a:cubicBezTo>
                    <a:lnTo>
                      <a:pt x="322" y="789"/>
                    </a:lnTo>
                    <a:cubicBezTo>
                      <a:pt x="392" y="807"/>
                      <a:pt x="474" y="825"/>
                      <a:pt x="567" y="841"/>
                    </a:cubicBezTo>
                    <a:lnTo>
                      <a:pt x="567" y="876"/>
                    </a:lnTo>
                    <a:close/>
                    <a:moveTo>
                      <a:pt x="2297" y="650"/>
                    </a:moveTo>
                    <a:lnTo>
                      <a:pt x="2297" y="650"/>
                    </a:lnTo>
                    <a:cubicBezTo>
                      <a:pt x="2295" y="636"/>
                      <a:pt x="2285" y="625"/>
                      <a:pt x="2271" y="621"/>
                    </a:cubicBezTo>
                    <a:lnTo>
                      <a:pt x="2125" y="586"/>
                    </a:lnTo>
                    <a:lnTo>
                      <a:pt x="2125" y="111"/>
                    </a:lnTo>
                    <a:cubicBezTo>
                      <a:pt x="2125" y="50"/>
                      <a:pt x="2075" y="0"/>
                      <a:pt x="2013" y="0"/>
                    </a:cubicBezTo>
                    <a:lnTo>
                      <a:pt x="285" y="0"/>
                    </a:lnTo>
                    <a:cubicBezTo>
                      <a:pt x="223" y="0"/>
                      <a:pt x="173" y="50"/>
                      <a:pt x="173" y="111"/>
                    </a:cubicBezTo>
                    <a:lnTo>
                      <a:pt x="173" y="586"/>
                    </a:lnTo>
                    <a:lnTo>
                      <a:pt x="27" y="621"/>
                    </a:lnTo>
                    <a:cubicBezTo>
                      <a:pt x="13" y="625"/>
                      <a:pt x="3" y="636"/>
                      <a:pt x="1" y="650"/>
                    </a:cubicBezTo>
                    <a:cubicBezTo>
                      <a:pt x="0" y="664"/>
                      <a:pt x="7" y="677"/>
                      <a:pt x="19" y="683"/>
                    </a:cubicBezTo>
                    <a:cubicBezTo>
                      <a:pt x="26" y="687"/>
                      <a:pt x="106" y="727"/>
                      <a:pt x="256" y="771"/>
                    </a:cubicBezTo>
                    <a:lnTo>
                      <a:pt x="256" y="901"/>
                    </a:lnTo>
                    <a:cubicBezTo>
                      <a:pt x="256" y="955"/>
                      <a:pt x="299" y="999"/>
                      <a:pt x="353" y="999"/>
                    </a:cubicBezTo>
                    <a:lnTo>
                      <a:pt x="355" y="999"/>
                    </a:lnTo>
                    <a:lnTo>
                      <a:pt x="541" y="973"/>
                    </a:lnTo>
                    <a:lnTo>
                      <a:pt x="543" y="972"/>
                    </a:lnTo>
                    <a:cubicBezTo>
                      <a:pt x="599" y="961"/>
                      <a:pt x="634" y="924"/>
                      <a:pt x="634" y="876"/>
                    </a:cubicBezTo>
                    <a:lnTo>
                      <a:pt x="634" y="851"/>
                    </a:lnTo>
                    <a:cubicBezTo>
                      <a:pt x="677" y="857"/>
                      <a:pt x="722" y="862"/>
                      <a:pt x="769" y="867"/>
                    </a:cubicBezTo>
                    <a:lnTo>
                      <a:pt x="769" y="1079"/>
                    </a:lnTo>
                    <a:cubicBezTo>
                      <a:pt x="769" y="1115"/>
                      <a:pt x="788" y="1146"/>
                      <a:pt x="819" y="1159"/>
                    </a:cubicBezTo>
                    <a:cubicBezTo>
                      <a:pt x="830" y="1163"/>
                      <a:pt x="840" y="1165"/>
                      <a:pt x="852" y="1165"/>
                    </a:cubicBezTo>
                    <a:cubicBezTo>
                      <a:pt x="876" y="1165"/>
                      <a:pt x="902" y="1155"/>
                      <a:pt x="922" y="1135"/>
                    </a:cubicBezTo>
                    <a:cubicBezTo>
                      <a:pt x="955" y="1103"/>
                      <a:pt x="1008" y="1055"/>
                      <a:pt x="1008" y="1055"/>
                    </a:cubicBezTo>
                    <a:cubicBezTo>
                      <a:pt x="1045" y="1023"/>
                      <a:pt x="1060" y="990"/>
                      <a:pt x="1060" y="942"/>
                    </a:cubicBezTo>
                    <a:lnTo>
                      <a:pt x="1060" y="885"/>
                    </a:lnTo>
                    <a:cubicBezTo>
                      <a:pt x="1089" y="885"/>
                      <a:pt x="1119" y="886"/>
                      <a:pt x="1149" y="886"/>
                    </a:cubicBezTo>
                    <a:cubicBezTo>
                      <a:pt x="1179" y="886"/>
                      <a:pt x="1209" y="885"/>
                      <a:pt x="1238" y="885"/>
                    </a:cubicBezTo>
                    <a:lnTo>
                      <a:pt x="1238" y="942"/>
                    </a:lnTo>
                    <a:cubicBezTo>
                      <a:pt x="1238" y="990"/>
                      <a:pt x="1253" y="1023"/>
                      <a:pt x="1289" y="1054"/>
                    </a:cubicBezTo>
                    <a:cubicBezTo>
                      <a:pt x="1290" y="1054"/>
                      <a:pt x="1343" y="1103"/>
                      <a:pt x="1375" y="1135"/>
                    </a:cubicBezTo>
                    <a:cubicBezTo>
                      <a:pt x="1396" y="1155"/>
                      <a:pt x="1422" y="1165"/>
                      <a:pt x="1446" y="1165"/>
                    </a:cubicBezTo>
                    <a:cubicBezTo>
                      <a:pt x="1457" y="1165"/>
                      <a:pt x="1468" y="1163"/>
                      <a:pt x="1479" y="1159"/>
                    </a:cubicBezTo>
                    <a:cubicBezTo>
                      <a:pt x="1510" y="1146"/>
                      <a:pt x="1529" y="1115"/>
                      <a:pt x="1529" y="1079"/>
                    </a:cubicBezTo>
                    <a:lnTo>
                      <a:pt x="1529" y="867"/>
                    </a:lnTo>
                    <a:cubicBezTo>
                      <a:pt x="1576" y="862"/>
                      <a:pt x="1621" y="857"/>
                      <a:pt x="1664" y="851"/>
                    </a:cubicBezTo>
                    <a:lnTo>
                      <a:pt x="1664" y="876"/>
                    </a:lnTo>
                    <a:cubicBezTo>
                      <a:pt x="1664" y="924"/>
                      <a:pt x="1699" y="961"/>
                      <a:pt x="1755" y="972"/>
                    </a:cubicBezTo>
                    <a:lnTo>
                      <a:pt x="1940" y="998"/>
                    </a:lnTo>
                    <a:lnTo>
                      <a:pt x="1945" y="999"/>
                    </a:lnTo>
                    <a:cubicBezTo>
                      <a:pt x="1999" y="999"/>
                      <a:pt x="2042" y="955"/>
                      <a:pt x="2042" y="901"/>
                    </a:cubicBezTo>
                    <a:lnTo>
                      <a:pt x="2042" y="771"/>
                    </a:lnTo>
                    <a:cubicBezTo>
                      <a:pt x="2192" y="727"/>
                      <a:pt x="2272" y="687"/>
                      <a:pt x="2279" y="683"/>
                    </a:cubicBezTo>
                    <a:cubicBezTo>
                      <a:pt x="2291" y="677"/>
                      <a:pt x="2298" y="664"/>
                      <a:pt x="2297" y="65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23" name="组合 247"/>
          <p:cNvGrpSpPr>
            <a:grpSpLocks/>
          </p:cNvGrpSpPr>
          <p:nvPr/>
        </p:nvGrpSpPr>
        <p:grpSpPr bwMode="gray">
          <a:xfrm>
            <a:off x="4883534" y="5316329"/>
            <a:ext cx="504879" cy="504879"/>
            <a:chOff x="7069138" y="3554413"/>
            <a:chExt cx="1114425" cy="1117600"/>
          </a:xfrm>
        </p:grpSpPr>
        <p:sp>
          <p:nvSpPr>
            <p:cNvPr id="24" name="Freeform 35"/>
            <p:cNvSpPr>
              <a:spLocks/>
            </p:cNvSpPr>
            <p:nvPr/>
          </p:nvSpPr>
          <p:spPr bwMode="gray">
            <a:xfrm>
              <a:off x="7069138" y="3554413"/>
              <a:ext cx="1114425" cy="1117600"/>
            </a:xfrm>
            <a:custGeom>
              <a:avLst/>
              <a:gdLst>
                <a:gd name="T0" fmla="*/ 2147483647 w 2658"/>
                <a:gd name="T1" fmla="*/ 2147483647 h 2659"/>
                <a:gd name="T2" fmla="*/ 2147483647 w 2658"/>
                <a:gd name="T3" fmla="*/ 2147483647 h 2659"/>
                <a:gd name="T4" fmla="*/ 2147483647 w 2658"/>
                <a:gd name="T5" fmla="*/ 2147483647 h 2659"/>
                <a:gd name="T6" fmla="*/ 0 w 2658"/>
                <a:gd name="T7" fmla="*/ 2147483647 h 2659"/>
                <a:gd name="T8" fmla="*/ 2147483647 w 2658"/>
                <a:gd name="T9" fmla="*/ 0 h 2659"/>
                <a:gd name="T10" fmla="*/ 2147483647 w 2658"/>
                <a:gd name="T11" fmla="*/ 2147483647 h 2659"/>
                <a:gd name="T12" fmla="*/ 0 60000 65536"/>
                <a:gd name="T13" fmla="*/ 0 60000 65536"/>
                <a:gd name="T14" fmla="*/ 0 60000 65536"/>
                <a:gd name="T15" fmla="*/ 0 60000 65536"/>
                <a:gd name="T16" fmla="*/ 0 60000 65536"/>
                <a:gd name="T17" fmla="*/ 0 60000 65536"/>
                <a:gd name="T18" fmla="*/ 0 w 2658"/>
                <a:gd name="T19" fmla="*/ 0 h 2659"/>
                <a:gd name="T20" fmla="*/ 2658 w 2658"/>
                <a:gd name="T21" fmla="*/ 2659 h 2659"/>
              </a:gdLst>
              <a:ahLst/>
              <a:cxnLst>
                <a:cxn ang="T12">
                  <a:pos x="T0" y="T1"/>
                </a:cxn>
                <a:cxn ang="T13">
                  <a:pos x="T2" y="T3"/>
                </a:cxn>
                <a:cxn ang="T14">
                  <a:pos x="T4" y="T5"/>
                </a:cxn>
                <a:cxn ang="T15">
                  <a:pos x="T6" y="T7"/>
                </a:cxn>
                <a:cxn ang="T16">
                  <a:pos x="T8" y="T9"/>
                </a:cxn>
                <a:cxn ang="T17">
                  <a:pos x="T10" y="T11"/>
                </a:cxn>
              </a:cxnLst>
              <a:rect l="T18" t="T19" r="T20" b="T21"/>
              <a:pathLst>
                <a:path w="2658" h="2659">
                  <a:moveTo>
                    <a:pt x="2658" y="1329"/>
                  </a:moveTo>
                  <a:lnTo>
                    <a:pt x="2658" y="1329"/>
                  </a:lnTo>
                  <a:cubicBezTo>
                    <a:pt x="2658" y="2064"/>
                    <a:pt x="2063" y="2659"/>
                    <a:pt x="1329" y="2659"/>
                  </a:cubicBezTo>
                  <a:cubicBezTo>
                    <a:pt x="595" y="2659"/>
                    <a:pt x="0" y="2064"/>
                    <a:pt x="0" y="1329"/>
                  </a:cubicBezTo>
                  <a:cubicBezTo>
                    <a:pt x="0" y="595"/>
                    <a:pt x="595" y="0"/>
                    <a:pt x="1329" y="0"/>
                  </a:cubicBezTo>
                  <a:cubicBezTo>
                    <a:pt x="2063" y="0"/>
                    <a:pt x="2658" y="595"/>
                    <a:pt x="2658" y="1329"/>
                  </a:cubicBezTo>
                  <a:close/>
                </a:path>
              </a:pathLst>
            </a:custGeom>
            <a:solidFill>
              <a:srgbClr val="8BC9A0"/>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5" name="组合 233"/>
            <p:cNvGrpSpPr>
              <a:grpSpLocks/>
            </p:cNvGrpSpPr>
            <p:nvPr/>
          </p:nvGrpSpPr>
          <p:grpSpPr bwMode="gray">
            <a:xfrm>
              <a:off x="7288213" y="3895726"/>
              <a:ext cx="674687" cy="434975"/>
              <a:chOff x="7288213" y="3895726"/>
              <a:chExt cx="674687" cy="434975"/>
            </a:xfrm>
          </p:grpSpPr>
          <p:sp>
            <p:nvSpPr>
              <p:cNvPr id="26" name="Freeform 219"/>
              <p:cNvSpPr>
                <a:spLocks noEditPoints="1"/>
              </p:cNvSpPr>
              <p:nvPr/>
            </p:nvSpPr>
            <p:spPr bwMode="gray">
              <a:xfrm>
                <a:off x="7288213" y="3895726"/>
                <a:ext cx="623888" cy="419100"/>
              </a:xfrm>
              <a:custGeom>
                <a:avLst/>
                <a:gdLst>
                  <a:gd name="T0" fmla="*/ 2147483647 w 1486"/>
                  <a:gd name="T1" fmla="*/ 2147483647 h 997"/>
                  <a:gd name="T2" fmla="*/ 2147483647 w 1486"/>
                  <a:gd name="T3" fmla="*/ 2147483647 h 997"/>
                  <a:gd name="T4" fmla="*/ 2147483647 w 1486"/>
                  <a:gd name="T5" fmla="*/ 2147483647 h 997"/>
                  <a:gd name="T6" fmla="*/ 2147483647 w 1486"/>
                  <a:gd name="T7" fmla="*/ 2147483647 h 997"/>
                  <a:gd name="T8" fmla="*/ 2147483647 w 1486"/>
                  <a:gd name="T9" fmla="*/ 2147483647 h 997"/>
                  <a:gd name="T10" fmla="*/ 2147483647 w 1486"/>
                  <a:gd name="T11" fmla="*/ 2147483647 h 997"/>
                  <a:gd name="T12" fmla="*/ 2147483647 w 1486"/>
                  <a:gd name="T13" fmla="*/ 2147483647 h 997"/>
                  <a:gd name="T14" fmla="*/ 2147483647 w 1486"/>
                  <a:gd name="T15" fmla="*/ 2147483647 h 997"/>
                  <a:gd name="T16" fmla="*/ 2147483647 w 1486"/>
                  <a:gd name="T17" fmla="*/ 2147483647 h 997"/>
                  <a:gd name="T18" fmla="*/ 2147483647 w 1486"/>
                  <a:gd name="T19" fmla="*/ 2147483647 h 997"/>
                  <a:gd name="T20" fmla="*/ 2147483647 w 1486"/>
                  <a:gd name="T21" fmla="*/ 2147483647 h 997"/>
                  <a:gd name="T22" fmla="*/ 2147483647 w 1486"/>
                  <a:gd name="T23" fmla="*/ 2147483647 h 997"/>
                  <a:gd name="T24" fmla="*/ 2147483647 w 1486"/>
                  <a:gd name="T25" fmla="*/ 2147483647 h 997"/>
                  <a:gd name="T26" fmla="*/ 2147483647 w 1486"/>
                  <a:gd name="T27" fmla="*/ 2147483647 h 997"/>
                  <a:gd name="T28" fmla="*/ 2147483647 w 1486"/>
                  <a:gd name="T29" fmla="*/ 2147483647 h 997"/>
                  <a:gd name="T30" fmla="*/ 2147483647 w 1486"/>
                  <a:gd name="T31" fmla="*/ 2147483647 h 997"/>
                  <a:gd name="T32" fmla="*/ 2147483647 w 1486"/>
                  <a:gd name="T33" fmla="*/ 2147483647 h 997"/>
                  <a:gd name="T34" fmla="*/ 2147483647 w 1486"/>
                  <a:gd name="T35" fmla="*/ 2147483647 h 997"/>
                  <a:gd name="T36" fmla="*/ 2147483647 w 1486"/>
                  <a:gd name="T37" fmla="*/ 2147483647 h 997"/>
                  <a:gd name="T38" fmla="*/ 2147483647 w 1486"/>
                  <a:gd name="T39" fmla="*/ 2147483647 h 997"/>
                  <a:gd name="T40" fmla="*/ 2147483647 w 1486"/>
                  <a:gd name="T41" fmla="*/ 2147483647 h 997"/>
                  <a:gd name="T42" fmla="*/ 2147483647 w 1486"/>
                  <a:gd name="T43" fmla="*/ 2147483647 h 997"/>
                  <a:gd name="T44" fmla="*/ 2147483647 w 1486"/>
                  <a:gd name="T45" fmla="*/ 2147483647 h 997"/>
                  <a:gd name="T46" fmla="*/ 2147483647 w 1486"/>
                  <a:gd name="T47" fmla="*/ 2147483647 h 997"/>
                  <a:gd name="T48" fmla="*/ 2147483647 w 1486"/>
                  <a:gd name="T49" fmla="*/ 222822901 h 997"/>
                  <a:gd name="T50" fmla="*/ 2146073538 w 1486"/>
                  <a:gd name="T51" fmla="*/ 2147483647 h 997"/>
                  <a:gd name="T52" fmla="*/ 1406097026 w 1486"/>
                  <a:gd name="T53" fmla="*/ 2147483647 h 997"/>
                  <a:gd name="T54" fmla="*/ 2147483647 w 1486"/>
                  <a:gd name="T55" fmla="*/ 2147483647 h 997"/>
                  <a:gd name="T56" fmla="*/ 2147483647 w 1486"/>
                  <a:gd name="T57" fmla="*/ 2147483647 h 997"/>
                  <a:gd name="T58" fmla="*/ 2147483647 w 1486"/>
                  <a:gd name="T59" fmla="*/ 2147483647 h 997"/>
                  <a:gd name="T60" fmla="*/ 2147483647 w 1486"/>
                  <a:gd name="T61" fmla="*/ 2147483647 h 997"/>
                  <a:gd name="T62" fmla="*/ 2147483647 w 1486"/>
                  <a:gd name="T63" fmla="*/ 2147483647 h 997"/>
                  <a:gd name="T64" fmla="*/ 2147483647 w 1486"/>
                  <a:gd name="T65" fmla="*/ 2147483647 h 997"/>
                  <a:gd name="T66" fmla="*/ 2147483647 w 1486"/>
                  <a:gd name="T67" fmla="*/ 2147483647 h 997"/>
                  <a:gd name="T68" fmla="*/ 2147483647 w 1486"/>
                  <a:gd name="T69" fmla="*/ 2147483647 h 997"/>
                  <a:gd name="T70" fmla="*/ 2147483647 w 1486"/>
                  <a:gd name="T71" fmla="*/ 2147483647 h 99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486"/>
                  <a:gd name="T109" fmla="*/ 0 h 997"/>
                  <a:gd name="T110" fmla="*/ 1486 w 1486"/>
                  <a:gd name="T111" fmla="*/ 997 h 99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486" h="997">
                    <a:moveTo>
                      <a:pt x="1257" y="389"/>
                    </a:moveTo>
                    <a:lnTo>
                      <a:pt x="1257" y="389"/>
                    </a:lnTo>
                    <a:lnTo>
                      <a:pt x="1079" y="419"/>
                    </a:lnTo>
                    <a:lnTo>
                      <a:pt x="779" y="471"/>
                    </a:lnTo>
                    <a:lnTo>
                      <a:pt x="498" y="520"/>
                    </a:lnTo>
                    <a:cubicBezTo>
                      <a:pt x="516" y="464"/>
                      <a:pt x="504" y="396"/>
                      <a:pt x="493" y="354"/>
                    </a:cubicBezTo>
                    <a:lnTo>
                      <a:pt x="1377" y="185"/>
                    </a:lnTo>
                    <a:cubicBezTo>
                      <a:pt x="1396" y="328"/>
                      <a:pt x="1275" y="381"/>
                      <a:pt x="1257" y="389"/>
                    </a:cubicBezTo>
                    <a:close/>
                    <a:moveTo>
                      <a:pt x="935" y="739"/>
                    </a:moveTo>
                    <a:lnTo>
                      <a:pt x="935" y="739"/>
                    </a:lnTo>
                    <a:cubicBezTo>
                      <a:pt x="871" y="739"/>
                      <a:pt x="818" y="687"/>
                      <a:pt x="818" y="623"/>
                    </a:cubicBezTo>
                    <a:lnTo>
                      <a:pt x="818" y="532"/>
                    </a:lnTo>
                    <a:lnTo>
                      <a:pt x="1052" y="492"/>
                    </a:lnTo>
                    <a:lnTo>
                      <a:pt x="1052" y="623"/>
                    </a:lnTo>
                    <a:cubicBezTo>
                      <a:pt x="1052" y="687"/>
                      <a:pt x="999" y="739"/>
                      <a:pt x="935" y="739"/>
                    </a:cubicBezTo>
                    <a:close/>
                    <a:moveTo>
                      <a:pt x="305" y="515"/>
                    </a:moveTo>
                    <a:lnTo>
                      <a:pt x="305" y="515"/>
                    </a:lnTo>
                    <a:cubicBezTo>
                      <a:pt x="268" y="481"/>
                      <a:pt x="259" y="415"/>
                      <a:pt x="258" y="371"/>
                    </a:cubicBezTo>
                    <a:cubicBezTo>
                      <a:pt x="273" y="372"/>
                      <a:pt x="287" y="373"/>
                      <a:pt x="302" y="373"/>
                    </a:cubicBezTo>
                    <a:cubicBezTo>
                      <a:pt x="301" y="379"/>
                      <a:pt x="300" y="386"/>
                      <a:pt x="300" y="392"/>
                    </a:cubicBezTo>
                    <a:cubicBezTo>
                      <a:pt x="300" y="448"/>
                      <a:pt x="345" y="493"/>
                      <a:pt x="401" y="493"/>
                    </a:cubicBezTo>
                    <a:cubicBezTo>
                      <a:pt x="414" y="493"/>
                      <a:pt x="427" y="491"/>
                      <a:pt x="438" y="487"/>
                    </a:cubicBezTo>
                    <a:cubicBezTo>
                      <a:pt x="436" y="495"/>
                      <a:pt x="434" y="502"/>
                      <a:pt x="431" y="509"/>
                    </a:cubicBezTo>
                    <a:cubicBezTo>
                      <a:pt x="425" y="522"/>
                      <a:pt x="415" y="531"/>
                      <a:pt x="402" y="536"/>
                    </a:cubicBezTo>
                    <a:cubicBezTo>
                      <a:pt x="360" y="543"/>
                      <a:pt x="328" y="536"/>
                      <a:pt x="305" y="515"/>
                    </a:cubicBezTo>
                    <a:close/>
                    <a:moveTo>
                      <a:pt x="1394" y="68"/>
                    </a:moveTo>
                    <a:lnTo>
                      <a:pt x="1394" y="68"/>
                    </a:lnTo>
                    <a:cubicBezTo>
                      <a:pt x="1405" y="74"/>
                      <a:pt x="1407" y="80"/>
                      <a:pt x="1408" y="83"/>
                    </a:cubicBezTo>
                    <a:cubicBezTo>
                      <a:pt x="1411" y="91"/>
                      <a:pt x="1408" y="103"/>
                      <a:pt x="1405" y="112"/>
                    </a:cubicBezTo>
                    <a:lnTo>
                      <a:pt x="1397" y="113"/>
                    </a:lnTo>
                    <a:cubicBezTo>
                      <a:pt x="1397" y="113"/>
                      <a:pt x="1397" y="113"/>
                      <a:pt x="1397" y="113"/>
                    </a:cubicBezTo>
                    <a:lnTo>
                      <a:pt x="1395" y="113"/>
                    </a:lnTo>
                    <a:lnTo>
                      <a:pt x="374" y="302"/>
                    </a:lnTo>
                    <a:cubicBezTo>
                      <a:pt x="353" y="305"/>
                      <a:pt x="331" y="306"/>
                      <a:pt x="309" y="306"/>
                    </a:cubicBezTo>
                    <a:cubicBezTo>
                      <a:pt x="252" y="306"/>
                      <a:pt x="200" y="296"/>
                      <a:pt x="157" y="284"/>
                    </a:cubicBezTo>
                    <a:lnTo>
                      <a:pt x="1394" y="68"/>
                    </a:lnTo>
                    <a:close/>
                    <a:moveTo>
                      <a:pt x="435" y="400"/>
                    </a:moveTo>
                    <a:lnTo>
                      <a:pt x="435" y="400"/>
                    </a:lnTo>
                    <a:cubicBezTo>
                      <a:pt x="431" y="415"/>
                      <a:pt x="418" y="427"/>
                      <a:pt x="401" y="427"/>
                    </a:cubicBezTo>
                    <a:cubicBezTo>
                      <a:pt x="382" y="427"/>
                      <a:pt x="367" y="411"/>
                      <a:pt x="367" y="392"/>
                    </a:cubicBezTo>
                    <a:cubicBezTo>
                      <a:pt x="367" y="383"/>
                      <a:pt x="371" y="375"/>
                      <a:pt x="377" y="368"/>
                    </a:cubicBezTo>
                    <a:cubicBezTo>
                      <a:pt x="380" y="368"/>
                      <a:pt x="382" y="368"/>
                      <a:pt x="385" y="367"/>
                    </a:cubicBezTo>
                    <a:lnTo>
                      <a:pt x="425" y="360"/>
                    </a:lnTo>
                    <a:cubicBezTo>
                      <a:pt x="428" y="371"/>
                      <a:pt x="432" y="385"/>
                      <a:pt x="435" y="400"/>
                    </a:cubicBezTo>
                    <a:close/>
                    <a:moveTo>
                      <a:pt x="1442" y="171"/>
                    </a:moveTo>
                    <a:lnTo>
                      <a:pt x="1442" y="171"/>
                    </a:lnTo>
                    <a:cubicBezTo>
                      <a:pt x="1448" y="168"/>
                      <a:pt x="1453" y="164"/>
                      <a:pt x="1456" y="159"/>
                    </a:cubicBezTo>
                    <a:cubicBezTo>
                      <a:pt x="1459" y="154"/>
                      <a:pt x="1486" y="108"/>
                      <a:pt x="1471" y="62"/>
                    </a:cubicBezTo>
                    <a:cubicBezTo>
                      <a:pt x="1465" y="43"/>
                      <a:pt x="1449" y="18"/>
                      <a:pt x="1410" y="3"/>
                    </a:cubicBezTo>
                    <a:cubicBezTo>
                      <a:pt x="1404" y="0"/>
                      <a:pt x="1398" y="0"/>
                      <a:pt x="1392" y="1"/>
                    </a:cubicBezTo>
                    <a:lnTo>
                      <a:pt x="29" y="238"/>
                    </a:lnTo>
                    <a:cubicBezTo>
                      <a:pt x="16" y="241"/>
                      <a:pt x="5" y="252"/>
                      <a:pt x="2" y="266"/>
                    </a:cubicBezTo>
                    <a:cubicBezTo>
                      <a:pt x="0" y="280"/>
                      <a:pt x="7" y="293"/>
                      <a:pt x="19" y="300"/>
                    </a:cubicBezTo>
                    <a:cubicBezTo>
                      <a:pt x="23" y="303"/>
                      <a:pt x="92" y="341"/>
                      <a:pt x="192" y="361"/>
                    </a:cubicBezTo>
                    <a:cubicBezTo>
                      <a:pt x="191" y="410"/>
                      <a:pt x="199" y="507"/>
                      <a:pt x="259" y="563"/>
                    </a:cubicBezTo>
                    <a:cubicBezTo>
                      <a:pt x="289" y="591"/>
                      <a:pt x="327" y="605"/>
                      <a:pt x="373" y="605"/>
                    </a:cubicBezTo>
                    <a:cubicBezTo>
                      <a:pt x="387" y="605"/>
                      <a:pt x="402" y="604"/>
                      <a:pt x="417" y="602"/>
                    </a:cubicBezTo>
                    <a:lnTo>
                      <a:pt x="752" y="544"/>
                    </a:lnTo>
                    <a:lnTo>
                      <a:pt x="752" y="623"/>
                    </a:lnTo>
                    <a:cubicBezTo>
                      <a:pt x="752" y="714"/>
                      <a:pt x="818" y="789"/>
                      <a:pt x="905" y="803"/>
                    </a:cubicBezTo>
                    <a:cubicBezTo>
                      <a:pt x="917" y="864"/>
                      <a:pt x="966" y="945"/>
                      <a:pt x="1092" y="958"/>
                    </a:cubicBezTo>
                    <a:cubicBezTo>
                      <a:pt x="1104" y="981"/>
                      <a:pt x="1127" y="997"/>
                      <a:pt x="1154" y="997"/>
                    </a:cubicBezTo>
                    <a:cubicBezTo>
                      <a:pt x="1192" y="997"/>
                      <a:pt x="1223" y="965"/>
                      <a:pt x="1223" y="927"/>
                    </a:cubicBezTo>
                    <a:cubicBezTo>
                      <a:pt x="1223" y="889"/>
                      <a:pt x="1192" y="858"/>
                      <a:pt x="1154" y="858"/>
                    </a:cubicBezTo>
                    <a:cubicBezTo>
                      <a:pt x="1128" y="858"/>
                      <a:pt x="1106" y="871"/>
                      <a:pt x="1094" y="892"/>
                    </a:cubicBezTo>
                    <a:cubicBezTo>
                      <a:pt x="1011" y="881"/>
                      <a:pt x="983" y="834"/>
                      <a:pt x="973" y="802"/>
                    </a:cubicBezTo>
                    <a:cubicBezTo>
                      <a:pt x="1056" y="784"/>
                      <a:pt x="1118" y="711"/>
                      <a:pt x="1118" y="623"/>
                    </a:cubicBezTo>
                    <a:lnTo>
                      <a:pt x="1118" y="480"/>
                    </a:lnTo>
                    <a:lnTo>
                      <a:pt x="1271" y="454"/>
                    </a:lnTo>
                    <a:cubicBezTo>
                      <a:pt x="1273" y="454"/>
                      <a:pt x="1275" y="453"/>
                      <a:pt x="1276" y="452"/>
                    </a:cubicBezTo>
                    <a:cubicBezTo>
                      <a:pt x="1348" y="428"/>
                      <a:pt x="1468" y="338"/>
                      <a:pt x="1442" y="171"/>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Freeform 220"/>
              <p:cNvSpPr>
                <a:spLocks/>
              </p:cNvSpPr>
              <p:nvPr/>
            </p:nvSpPr>
            <p:spPr bwMode="gray">
              <a:xfrm>
                <a:off x="7832725" y="4240213"/>
                <a:ext cx="130175" cy="90488"/>
              </a:xfrm>
              <a:custGeom>
                <a:avLst/>
                <a:gdLst>
                  <a:gd name="T0" fmla="*/ 2147483647 w 312"/>
                  <a:gd name="T1" fmla="*/ 2147483647 h 215"/>
                  <a:gd name="T2" fmla="*/ 2147483647 w 312"/>
                  <a:gd name="T3" fmla="*/ 2147483647 h 215"/>
                  <a:gd name="T4" fmla="*/ 2147483647 w 312"/>
                  <a:gd name="T5" fmla="*/ 2147483647 h 215"/>
                  <a:gd name="T6" fmla="*/ 2147483647 w 312"/>
                  <a:gd name="T7" fmla="*/ 2147483647 h 215"/>
                  <a:gd name="T8" fmla="*/ 2147483647 w 312"/>
                  <a:gd name="T9" fmla="*/ 2147483647 h 215"/>
                  <a:gd name="T10" fmla="*/ 0 w 312"/>
                  <a:gd name="T11" fmla="*/ 2147483647 h 215"/>
                  <a:gd name="T12" fmla="*/ 2147483647 w 312"/>
                  <a:gd name="T13" fmla="*/ 2147483647 h 215"/>
                  <a:gd name="T14" fmla="*/ 2147483647 w 312"/>
                  <a:gd name="T15" fmla="*/ 2147483647 h 215"/>
                  <a:gd name="T16" fmla="*/ 2147483647 w 312"/>
                  <a:gd name="T17" fmla="*/ 2147483647 h 215"/>
                  <a:gd name="T18" fmla="*/ 2147483647 w 312"/>
                  <a:gd name="T19" fmla="*/ 2147483647 h 215"/>
                  <a:gd name="T20" fmla="*/ 2147483647 w 312"/>
                  <a:gd name="T21" fmla="*/ 2147483647 h 215"/>
                  <a:gd name="T22" fmla="*/ 2147483647 w 312"/>
                  <a:gd name="T23" fmla="*/ 0 h 215"/>
                  <a:gd name="T24" fmla="*/ 2147483647 w 312"/>
                  <a:gd name="T25" fmla="*/ 2147483647 h 21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12"/>
                  <a:gd name="T40" fmla="*/ 0 h 215"/>
                  <a:gd name="T41" fmla="*/ 312 w 312"/>
                  <a:gd name="T42" fmla="*/ 215 h 21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12" h="215">
                    <a:moveTo>
                      <a:pt x="210" y="74"/>
                    </a:moveTo>
                    <a:lnTo>
                      <a:pt x="210" y="74"/>
                    </a:lnTo>
                    <a:cubicBezTo>
                      <a:pt x="208" y="74"/>
                      <a:pt x="206" y="74"/>
                      <a:pt x="205" y="74"/>
                    </a:cubicBezTo>
                    <a:lnTo>
                      <a:pt x="130" y="74"/>
                    </a:lnTo>
                    <a:cubicBezTo>
                      <a:pt x="118" y="52"/>
                      <a:pt x="95" y="38"/>
                      <a:pt x="69" y="38"/>
                    </a:cubicBezTo>
                    <a:cubicBezTo>
                      <a:pt x="31" y="38"/>
                      <a:pt x="0" y="69"/>
                      <a:pt x="0" y="107"/>
                    </a:cubicBezTo>
                    <a:cubicBezTo>
                      <a:pt x="0" y="145"/>
                      <a:pt x="31" y="177"/>
                      <a:pt x="69" y="177"/>
                    </a:cubicBezTo>
                    <a:cubicBezTo>
                      <a:pt x="95" y="177"/>
                      <a:pt x="118" y="162"/>
                      <a:pt x="130" y="140"/>
                    </a:cubicBezTo>
                    <a:lnTo>
                      <a:pt x="205" y="140"/>
                    </a:lnTo>
                    <a:cubicBezTo>
                      <a:pt x="206" y="140"/>
                      <a:pt x="208" y="140"/>
                      <a:pt x="210" y="140"/>
                    </a:cubicBezTo>
                    <a:cubicBezTo>
                      <a:pt x="224" y="183"/>
                      <a:pt x="264" y="215"/>
                      <a:pt x="312" y="215"/>
                    </a:cubicBezTo>
                    <a:lnTo>
                      <a:pt x="312" y="0"/>
                    </a:lnTo>
                    <a:cubicBezTo>
                      <a:pt x="264" y="0"/>
                      <a:pt x="224" y="31"/>
                      <a:pt x="210" y="74"/>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40" name="文本框 39"/>
          <p:cNvSpPr txBox="1"/>
          <p:nvPr/>
        </p:nvSpPr>
        <p:spPr bwMode="gray">
          <a:xfrm>
            <a:off x="3284145" y="5772675"/>
            <a:ext cx="405880"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OA</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文本框 40"/>
          <p:cNvSpPr txBox="1"/>
          <p:nvPr/>
        </p:nvSpPr>
        <p:spPr bwMode="gray">
          <a:xfrm>
            <a:off x="4216710" y="5772675"/>
            <a:ext cx="377026"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VC</a:t>
            </a:r>
            <a:endParaRPr lang="en-US" sz="1200" dirty="0">
              <a:latin typeface="Huawei Sans" panose="020C0503030203020204" pitchFamily="34" charset="0"/>
            </a:endParaRPr>
          </a:p>
        </p:txBody>
      </p:sp>
      <p:sp>
        <p:nvSpPr>
          <p:cNvPr id="42" name="文本框 41"/>
          <p:cNvSpPr txBox="1"/>
          <p:nvPr/>
        </p:nvSpPr>
        <p:spPr bwMode="gray">
          <a:xfrm>
            <a:off x="4663361" y="5772675"/>
            <a:ext cx="935420" cy="461665"/>
          </a:xfrm>
          <a:prstGeom prst="rect">
            <a:avLst/>
          </a:prstGeom>
          <a:noFill/>
        </p:spPr>
        <p:txBody>
          <a:bodyPr wrap="square" rtlCol="0">
            <a:spAutoFit/>
          </a:bodyPr>
          <a:lstStyle/>
          <a:p>
            <a:pPr algn="ctr" fontAlgn="ctr"/>
            <a:r>
              <a:rPr lang="en-US" sz="1200" dirty="0" smtClean="0">
                <a:latin typeface="Huawei Sans" panose="020C0503030203020204" pitchFamily="34" charset="0"/>
              </a:rPr>
              <a:t>Security protection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3" name="图片 42" descr="汇聚交换机.png"/>
          <p:cNvPicPr>
            <a:picLocks noChangeAspect="1"/>
          </p:cNvPicPr>
          <p:nvPr/>
        </p:nvPicPr>
        <p:blipFill>
          <a:blip r:embed="rId3" cstate="print"/>
          <a:stretch>
            <a:fillRect/>
          </a:stretch>
        </p:blipFill>
        <p:spPr bwMode="gray">
          <a:xfrm>
            <a:off x="1376731" y="3778978"/>
            <a:ext cx="403334" cy="330001"/>
          </a:xfrm>
          <a:prstGeom prst="rect">
            <a:avLst/>
          </a:prstGeom>
        </p:spPr>
      </p:pic>
      <p:pic>
        <p:nvPicPr>
          <p:cNvPr id="44" name="图片 87" descr="汇聚交换机.png"/>
          <p:cNvPicPr>
            <a:picLocks noChangeAspect="1"/>
          </p:cNvPicPr>
          <p:nvPr/>
        </p:nvPicPr>
        <p:blipFill>
          <a:blip r:embed="rId3" cstate="print"/>
          <a:stretch>
            <a:fillRect/>
          </a:stretch>
        </p:blipFill>
        <p:spPr bwMode="gray">
          <a:xfrm>
            <a:off x="3752348" y="3778978"/>
            <a:ext cx="403334" cy="330001"/>
          </a:xfrm>
          <a:prstGeom prst="rect">
            <a:avLst/>
          </a:prstGeom>
        </p:spPr>
      </p:pic>
      <p:pic>
        <p:nvPicPr>
          <p:cNvPr id="45" name="图片 86" descr="核心交换机.png"/>
          <p:cNvPicPr>
            <a:picLocks noChangeAspect="1"/>
          </p:cNvPicPr>
          <p:nvPr/>
        </p:nvPicPr>
        <p:blipFill>
          <a:blip r:embed="rId4" cstate="print"/>
          <a:stretch>
            <a:fillRect/>
          </a:stretch>
        </p:blipFill>
        <p:spPr bwMode="gray">
          <a:xfrm>
            <a:off x="2476521" y="2894920"/>
            <a:ext cx="443667" cy="363001"/>
          </a:xfrm>
          <a:prstGeom prst="rect">
            <a:avLst/>
          </a:prstGeom>
        </p:spPr>
      </p:pic>
      <p:grpSp>
        <p:nvGrpSpPr>
          <p:cNvPr id="46" name="组合 758"/>
          <p:cNvGrpSpPr/>
          <p:nvPr/>
        </p:nvGrpSpPr>
        <p:grpSpPr bwMode="gray">
          <a:xfrm flipV="1">
            <a:off x="2627758" y="5064944"/>
            <a:ext cx="225699" cy="191129"/>
            <a:chOff x="7440613" y="4868863"/>
            <a:chExt cx="1019175" cy="828675"/>
          </a:xfrm>
          <a:solidFill>
            <a:schemeClr val="bg1">
              <a:lumMod val="50000"/>
            </a:schemeClr>
          </a:solidFill>
        </p:grpSpPr>
        <p:sp>
          <p:nvSpPr>
            <p:cNvPr id="47"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49" name="直接连接符 48"/>
          <p:cNvCxnSpPr/>
          <p:nvPr/>
        </p:nvCxnSpPr>
        <p:spPr bwMode="gray">
          <a:xfrm flipH="1">
            <a:off x="1519328" y="4860490"/>
            <a:ext cx="107692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50" name="图片 105" descr="AP.png"/>
          <p:cNvPicPr>
            <a:picLocks noChangeAspect="1"/>
          </p:cNvPicPr>
          <p:nvPr/>
        </p:nvPicPr>
        <p:blipFill>
          <a:blip r:embed="rId5" cstate="print"/>
          <a:stretch>
            <a:fillRect/>
          </a:stretch>
        </p:blipFill>
        <p:spPr bwMode="gray">
          <a:xfrm>
            <a:off x="2538940" y="4695490"/>
            <a:ext cx="403334" cy="330001"/>
          </a:xfrm>
          <a:prstGeom prst="rect">
            <a:avLst/>
          </a:prstGeom>
        </p:spPr>
      </p:pic>
      <p:grpSp>
        <p:nvGrpSpPr>
          <p:cNvPr id="51" name="Group 165"/>
          <p:cNvGrpSpPr/>
          <p:nvPr/>
        </p:nvGrpSpPr>
        <p:grpSpPr bwMode="gray">
          <a:xfrm rot="10800000">
            <a:off x="1166008" y="4892854"/>
            <a:ext cx="823660" cy="502927"/>
            <a:chOff x="-1233037" y="914446"/>
            <a:chExt cx="1573823" cy="778776"/>
          </a:xfrm>
        </p:grpSpPr>
        <p:cxnSp>
          <p:nvCxnSpPr>
            <p:cNvPr id="52" name="Straight Connector 166"/>
            <p:cNvCxnSpPr/>
            <p:nvPr/>
          </p:nvCxnSpPr>
          <p:spPr bwMode="gray">
            <a:xfrm flipH="1" flipV="1">
              <a:off x="-1233037" y="914446"/>
              <a:ext cx="786912"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Straight Connector 167"/>
            <p:cNvCxnSpPr/>
            <p:nvPr/>
          </p:nvCxnSpPr>
          <p:spPr bwMode="gray">
            <a:xfrm flipV="1">
              <a:off x="-446125" y="914446"/>
              <a:ext cx="786911"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54" name="直接连接符 53"/>
          <p:cNvCxnSpPr/>
          <p:nvPr/>
        </p:nvCxnSpPr>
        <p:spPr bwMode="gray">
          <a:xfrm>
            <a:off x="2698353" y="1555442"/>
            <a:ext cx="0" cy="138981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55"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2476520" y="2273362"/>
            <a:ext cx="443667" cy="363001"/>
          </a:xfrm>
          <a:prstGeom prst="rect">
            <a:avLst/>
          </a:prstGeom>
        </p:spPr>
      </p:pic>
      <p:grpSp>
        <p:nvGrpSpPr>
          <p:cNvPr id="56" name="组合 758"/>
          <p:cNvGrpSpPr/>
          <p:nvPr/>
        </p:nvGrpSpPr>
        <p:grpSpPr bwMode="gray">
          <a:xfrm flipV="1">
            <a:off x="5051282" y="5064944"/>
            <a:ext cx="225699" cy="191129"/>
            <a:chOff x="7440613" y="4868863"/>
            <a:chExt cx="1019175" cy="828675"/>
          </a:xfrm>
          <a:solidFill>
            <a:schemeClr val="bg1">
              <a:lumMod val="50000"/>
            </a:schemeClr>
          </a:solidFill>
        </p:grpSpPr>
        <p:sp>
          <p:nvSpPr>
            <p:cNvPr id="57"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59" name="Freeform 159"/>
          <p:cNvSpPr/>
          <p:nvPr/>
        </p:nvSpPr>
        <p:spPr bwMode="gray">
          <a:xfrm flipH="1">
            <a:off x="2197804" y="1503937"/>
            <a:ext cx="997303" cy="52131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smtClean="0">
                <a:solidFill>
                  <a:schemeClr val="bg1">
                    <a:lumMod val="50000"/>
                  </a:schemeClr>
                </a:solidFill>
                <a:latin typeface="Huawei Sans" panose="020C0503030203020204" pitchFamily="34" charset="0"/>
              </a:rPr>
              <a:t>Internet</a:t>
            </a:r>
            <a:endPar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0" name="直接连接符 59"/>
          <p:cNvCxnSpPr/>
          <p:nvPr/>
        </p:nvCxnSpPr>
        <p:spPr bwMode="gray">
          <a:xfrm flipH="1">
            <a:off x="3949630" y="4860490"/>
            <a:ext cx="107014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61" name="图片 105" descr="AP.png"/>
          <p:cNvPicPr>
            <a:picLocks noChangeAspect="1"/>
          </p:cNvPicPr>
          <p:nvPr/>
        </p:nvPicPr>
        <p:blipFill>
          <a:blip r:embed="rId5" cstate="print"/>
          <a:stretch>
            <a:fillRect/>
          </a:stretch>
        </p:blipFill>
        <p:spPr bwMode="gray">
          <a:xfrm>
            <a:off x="4962464" y="4695490"/>
            <a:ext cx="403334" cy="330001"/>
          </a:xfrm>
          <a:prstGeom prst="rect">
            <a:avLst/>
          </a:prstGeom>
        </p:spPr>
      </p:pic>
      <p:pic>
        <p:nvPicPr>
          <p:cNvPr id="62" name="图片 76" descr="接入交换机.png"/>
          <p:cNvPicPr>
            <a:picLocks noChangeAspect="1"/>
          </p:cNvPicPr>
          <p:nvPr/>
        </p:nvPicPr>
        <p:blipFill>
          <a:blip r:embed="rId7" cstate="print"/>
          <a:stretch>
            <a:fillRect/>
          </a:stretch>
        </p:blipFill>
        <p:spPr bwMode="gray">
          <a:xfrm>
            <a:off x="3747962" y="4695490"/>
            <a:ext cx="403334" cy="330001"/>
          </a:xfrm>
          <a:prstGeom prst="rect">
            <a:avLst/>
          </a:prstGeom>
        </p:spPr>
      </p:pic>
      <p:pic>
        <p:nvPicPr>
          <p:cNvPr id="63" name="图片 76" descr="接入交换机.png"/>
          <p:cNvPicPr>
            <a:picLocks noChangeAspect="1"/>
          </p:cNvPicPr>
          <p:nvPr/>
        </p:nvPicPr>
        <p:blipFill>
          <a:blip r:embed="rId7" cstate="print"/>
          <a:stretch>
            <a:fillRect/>
          </a:stretch>
        </p:blipFill>
        <p:spPr bwMode="gray">
          <a:xfrm>
            <a:off x="1372550" y="4695490"/>
            <a:ext cx="403334" cy="330001"/>
          </a:xfrm>
          <a:prstGeom prst="rect">
            <a:avLst/>
          </a:prstGeom>
        </p:spPr>
      </p:pic>
      <p:grpSp>
        <p:nvGrpSpPr>
          <p:cNvPr id="64" name="组合 225"/>
          <p:cNvGrpSpPr>
            <a:grpSpLocks/>
          </p:cNvGrpSpPr>
          <p:nvPr/>
        </p:nvGrpSpPr>
        <p:grpSpPr bwMode="gray">
          <a:xfrm>
            <a:off x="1775890" y="5316329"/>
            <a:ext cx="504238" cy="504879"/>
            <a:chOff x="436563" y="3479800"/>
            <a:chExt cx="1114425" cy="1116013"/>
          </a:xfrm>
        </p:grpSpPr>
        <p:sp>
          <p:nvSpPr>
            <p:cNvPr id="65" name="Freeform 166"/>
            <p:cNvSpPr>
              <a:spLocks/>
            </p:cNvSpPr>
            <p:nvPr/>
          </p:nvSpPr>
          <p:spPr bwMode="gray">
            <a:xfrm>
              <a:off x="436563" y="3479800"/>
              <a:ext cx="1114425" cy="1116013"/>
            </a:xfrm>
            <a:custGeom>
              <a:avLst/>
              <a:gdLst>
                <a:gd name="T0" fmla="*/ 2147483647 w 2658"/>
                <a:gd name="T1" fmla="*/ 2147483647 h 2659"/>
                <a:gd name="T2" fmla="*/ 2147483647 w 2658"/>
                <a:gd name="T3" fmla="*/ 2147483647 h 2659"/>
                <a:gd name="T4" fmla="*/ 2147483647 w 2658"/>
                <a:gd name="T5" fmla="*/ 2147483647 h 2659"/>
                <a:gd name="T6" fmla="*/ 0 w 2658"/>
                <a:gd name="T7" fmla="*/ 2147483647 h 2659"/>
                <a:gd name="T8" fmla="*/ 2147483647 w 2658"/>
                <a:gd name="T9" fmla="*/ 0 h 2659"/>
                <a:gd name="T10" fmla="*/ 2147483647 w 2658"/>
                <a:gd name="T11" fmla="*/ 2147483647 h 2659"/>
                <a:gd name="T12" fmla="*/ 0 60000 65536"/>
                <a:gd name="T13" fmla="*/ 0 60000 65536"/>
                <a:gd name="T14" fmla="*/ 0 60000 65536"/>
                <a:gd name="T15" fmla="*/ 0 60000 65536"/>
                <a:gd name="T16" fmla="*/ 0 60000 65536"/>
                <a:gd name="T17" fmla="*/ 0 60000 65536"/>
                <a:gd name="T18" fmla="*/ 0 w 2658"/>
                <a:gd name="T19" fmla="*/ 0 h 2659"/>
                <a:gd name="T20" fmla="*/ 2658 w 2658"/>
                <a:gd name="T21" fmla="*/ 2659 h 2659"/>
              </a:gdLst>
              <a:ahLst/>
              <a:cxnLst>
                <a:cxn ang="T12">
                  <a:pos x="T0" y="T1"/>
                </a:cxn>
                <a:cxn ang="T13">
                  <a:pos x="T2" y="T3"/>
                </a:cxn>
                <a:cxn ang="T14">
                  <a:pos x="T4" y="T5"/>
                </a:cxn>
                <a:cxn ang="T15">
                  <a:pos x="T6" y="T7"/>
                </a:cxn>
                <a:cxn ang="T16">
                  <a:pos x="T8" y="T9"/>
                </a:cxn>
                <a:cxn ang="T17">
                  <a:pos x="T10" y="T11"/>
                </a:cxn>
              </a:cxnLst>
              <a:rect l="T18" t="T19" r="T20" b="T21"/>
              <a:pathLst>
                <a:path w="2658" h="2659">
                  <a:moveTo>
                    <a:pt x="2658" y="1330"/>
                  </a:moveTo>
                  <a:lnTo>
                    <a:pt x="2658" y="1330"/>
                  </a:lnTo>
                  <a:cubicBezTo>
                    <a:pt x="2658" y="2064"/>
                    <a:pt x="2063" y="2659"/>
                    <a:pt x="1329" y="2659"/>
                  </a:cubicBezTo>
                  <a:cubicBezTo>
                    <a:pt x="595" y="2659"/>
                    <a:pt x="0" y="2064"/>
                    <a:pt x="0" y="1330"/>
                  </a:cubicBezTo>
                  <a:cubicBezTo>
                    <a:pt x="0" y="595"/>
                    <a:pt x="595" y="0"/>
                    <a:pt x="1329" y="0"/>
                  </a:cubicBezTo>
                  <a:cubicBezTo>
                    <a:pt x="2063" y="0"/>
                    <a:pt x="2658" y="595"/>
                    <a:pt x="2658" y="1330"/>
                  </a:cubicBezTo>
                  <a:close/>
                </a:path>
              </a:pathLst>
            </a:custGeom>
            <a:solidFill>
              <a:srgbClr val="FFD17D"/>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6" name="组合 206"/>
            <p:cNvGrpSpPr>
              <a:grpSpLocks/>
            </p:cNvGrpSpPr>
            <p:nvPr/>
          </p:nvGrpSpPr>
          <p:grpSpPr bwMode="gray">
            <a:xfrm>
              <a:off x="512763" y="3792538"/>
              <a:ext cx="963613" cy="488950"/>
              <a:chOff x="512763" y="3792538"/>
              <a:chExt cx="963613" cy="488950"/>
            </a:xfrm>
          </p:grpSpPr>
          <p:sp>
            <p:nvSpPr>
              <p:cNvPr id="67" name="Freeform 167"/>
              <p:cNvSpPr>
                <a:spLocks noEditPoints="1"/>
              </p:cNvSpPr>
              <p:nvPr/>
            </p:nvSpPr>
            <p:spPr bwMode="gray">
              <a:xfrm>
                <a:off x="633413" y="3844925"/>
                <a:ext cx="227013" cy="163513"/>
              </a:xfrm>
              <a:custGeom>
                <a:avLst/>
                <a:gdLst>
                  <a:gd name="T0" fmla="*/ 2147483647 w 541"/>
                  <a:gd name="T1" fmla="*/ 2147483647 h 390"/>
                  <a:gd name="T2" fmla="*/ 2147483647 w 541"/>
                  <a:gd name="T3" fmla="*/ 2147483647 h 390"/>
                  <a:gd name="T4" fmla="*/ 2147483647 w 541"/>
                  <a:gd name="T5" fmla="*/ 2147483647 h 390"/>
                  <a:gd name="T6" fmla="*/ 2147483647 w 541"/>
                  <a:gd name="T7" fmla="*/ 2147483647 h 390"/>
                  <a:gd name="T8" fmla="*/ 2147483647 w 541"/>
                  <a:gd name="T9" fmla="*/ 2147483647 h 390"/>
                  <a:gd name="T10" fmla="*/ 2147483647 w 541"/>
                  <a:gd name="T11" fmla="*/ 2147483647 h 390"/>
                  <a:gd name="T12" fmla="*/ 0 w 541"/>
                  <a:gd name="T13" fmla="*/ 2147483647 h 390"/>
                  <a:gd name="T14" fmla="*/ 0 w 541"/>
                  <a:gd name="T15" fmla="*/ 2147483647 h 390"/>
                  <a:gd name="T16" fmla="*/ 2147483647 w 541"/>
                  <a:gd name="T17" fmla="*/ 2147483647 h 390"/>
                  <a:gd name="T18" fmla="*/ 2147483647 w 541"/>
                  <a:gd name="T19" fmla="*/ 0 h 390"/>
                  <a:gd name="T20" fmla="*/ 0 w 541"/>
                  <a:gd name="T21" fmla="*/ 0 h 390"/>
                  <a:gd name="T22" fmla="*/ 0 w 541"/>
                  <a:gd name="T23" fmla="*/ 2147483647 h 3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41"/>
                  <a:gd name="T37" fmla="*/ 0 h 390"/>
                  <a:gd name="T38" fmla="*/ 541 w 541"/>
                  <a:gd name="T39" fmla="*/ 390 h 39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41" h="390">
                    <a:moveTo>
                      <a:pt x="53" y="54"/>
                    </a:moveTo>
                    <a:lnTo>
                      <a:pt x="53" y="54"/>
                    </a:lnTo>
                    <a:lnTo>
                      <a:pt x="488" y="54"/>
                    </a:lnTo>
                    <a:lnTo>
                      <a:pt x="488" y="336"/>
                    </a:lnTo>
                    <a:lnTo>
                      <a:pt x="53" y="336"/>
                    </a:lnTo>
                    <a:lnTo>
                      <a:pt x="53" y="54"/>
                    </a:lnTo>
                    <a:close/>
                    <a:moveTo>
                      <a:pt x="0" y="390"/>
                    </a:moveTo>
                    <a:lnTo>
                      <a:pt x="0" y="390"/>
                    </a:lnTo>
                    <a:lnTo>
                      <a:pt x="541" y="390"/>
                    </a:lnTo>
                    <a:lnTo>
                      <a:pt x="541" y="0"/>
                    </a:lnTo>
                    <a:lnTo>
                      <a:pt x="0" y="0"/>
                    </a:lnTo>
                    <a:lnTo>
                      <a:pt x="0" y="39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Freeform 168"/>
              <p:cNvSpPr>
                <a:spLocks noEditPoints="1"/>
              </p:cNvSpPr>
              <p:nvPr/>
            </p:nvSpPr>
            <p:spPr bwMode="gray">
              <a:xfrm>
                <a:off x="881063" y="3844925"/>
                <a:ext cx="227013" cy="163513"/>
              </a:xfrm>
              <a:custGeom>
                <a:avLst/>
                <a:gdLst>
                  <a:gd name="T0" fmla="*/ 2147483647 w 542"/>
                  <a:gd name="T1" fmla="*/ 2147483647 h 390"/>
                  <a:gd name="T2" fmla="*/ 2147483647 w 542"/>
                  <a:gd name="T3" fmla="*/ 2147483647 h 390"/>
                  <a:gd name="T4" fmla="*/ 2147483647 w 542"/>
                  <a:gd name="T5" fmla="*/ 2147483647 h 390"/>
                  <a:gd name="T6" fmla="*/ 2147483647 w 542"/>
                  <a:gd name="T7" fmla="*/ 2147483647 h 390"/>
                  <a:gd name="T8" fmla="*/ 2147483647 w 542"/>
                  <a:gd name="T9" fmla="*/ 2147483647 h 390"/>
                  <a:gd name="T10" fmla="*/ 2147483647 w 542"/>
                  <a:gd name="T11" fmla="*/ 2147483647 h 390"/>
                  <a:gd name="T12" fmla="*/ 2147483647 w 542"/>
                  <a:gd name="T13" fmla="*/ 0 h 390"/>
                  <a:gd name="T14" fmla="*/ 2147483647 w 542"/>
                  <a:gd name="T15" fmla="*/ 0 h 390"/>
                  <a:gd name="T16" fmla="*/ 0 w 542"/>
                  <a:gd name="T17" fmla="*/ 0 h 390"/>
                  <a:gd name="T18" fmla="*/ 0 w 542"/>
                  <a:gd name="T19" fmla="*/ 2147483647 h 390"/>
                  <a:gd name="T20" fmla="*/ 2147483647 w 542"/>
                  <a:gd name="T21" fmla="*/ 2147483647 h 390"/>
                  <a:gd name="T22" fmla="*/ 2147483647 w 542"/>
                  <a:gd name="T23" fmla="*/ 0 h 3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42"/>
                  <a:gd name="T37" fmla="*/ 0 h 390"/>
                  <a:gd name="T38" fmla="*/ 542 w 542"/>
                  <a:gd name="T39" fmla="*/ 390 h 39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42" h="390">
                    <a:moveTo>
                      <a:pt x="488" y="336"/>
                    </a:moveTo>
                    <a:lnTo>
                      <a:pt x="488" y="336"/>
                    </a:lnTo>
                    <a:lnTo>
                      <a:pt x="54" y="336"/>
                    </a:lnTo>
                    <a:lnTo>
                      <a:pt x="54" y="54"/>
                    </a:lnTo>
                    <a:lnTo>
                      <a:pt x="488" y="54"/>
                    </a:lnTo>
                    <a:lnTo>
                      <a:pt x="488" y="336"/>
                    </a:lnTo>
                    <a:close/>
                    <a:moveTo>
                      <a:pt x="542" y="0"/>
                    </a:moveTo>
                    <a:lnTo>
                      <a:pt x="542" y="0"/>
                    </a:lnTo>
                    <a:lnTo>
                      <a:pt x="0" y="0"/>
                    </a:lnTo>
                    <a:lnTo>
                      <a:pt x="0" y="390"/>
                    </a:lnTo>
                    <a:lnTo>
                      <a:pt x="542" y="390"/>
                    </a:lnTo>
                    <a:lnTo>
                      <a:pt x="542" y="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Freeform 169"/>
              <p:cNvSpPr>
                <a:spLocks noEditPoints="1"/>
              </p:cNvSpPr>
              <p:nvPr/>
            </p:nvSpPr>
            <p:spPr bwMode="gray">
              <a:xfrm>
                <a:off x="1128713" y="3844925"/>
                <a:ext cx="227013" cy="163513"/>
              </a:xfrm>
              <a:custGeom>
                <a:avLst/>
                <a:gdLst>
                  <a:gd name="T0" fmla="*/ 2147483647 w 542"/>
                  <a:gd name="T1" fmla="*/ 2147483647 h 390"/>
                  <a:gd name="T2" fmla="*/ 2147483647 w 542"/>
                  <a:gd name="T3" fmla="*/ 2147483647 h 390"/>
                  <a:gd name="T4" fmla="*/ 2147483647 w 542"/>
                  <a:gd name="T5" fmla="*/ 2147483647 h 390"/>
                  <a:gd name="T6" fmla="*/ 2147483647 w 542"/>
                  <a:gd name="T7" fmla="*/ 2147483647 h 390"/>
                  <a:gd name="T8" fmla="*/ 2147483647 w 542"/>
                  <a:gd name="T9" fmla="*/ 2147483647 h 390"/>
                  <a:gd name="T10" fmla="*/ 2147483647 w 542"/>
                  <a:gd name="T11" fmla="*/ 2147483647 h 390"/>
                  <a:gd name="T12" fmla="*/ 2147483647 w 542"/>
                  <a:gd name="T13" fmla="*/ 0 h 390"/>
                  <a:gd name="T14" fmla="*/ 2147483647 w 542"/>
                  <a:gd name="T15" fmla="*/ 0 h 390"/>
                  <a:gd name="T16" fmla="*/ 0 w 542"/>
                  <a:gd name="T17" fmla="*/ 0 h 390"/>
                  <a:gd name="T18" fmla="*/ 0 w 542"/>
                  <a:gd name="T19" fmla="*/ 2147483647 h 390"/>
                  <a:gd name="T20" fmla="*/ 2147483647 w 542"/>
                  <a:gd name="T21" fmla="*/ 2147483647 h 390"/>
                  <a:gd name="T22" fmla="*/ 2147483647 w 542"/>
                  <a:gd name="T23" fmla="*/ 0 h 3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42"/>
                  <a:gd name="T37" fmla="*/ 0 h 390"/>
                  <a:gd name="T38" fmla="*/ 542 w 542"/>
                  <a:gd name="T39" fmla="*/ 390 h 39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42" h="390">
                    <a:moveTo>
                      <a:pt x="489" y="336"/>
                    </a:moveTo>
                    <a:lnTo>
                      <a:pt x="489" y="336"/>
                    </a:lnTo>
                    <a:lnTo>
                      <a:pt x="54" y="336"/>
                    </a:lnTo>
                    <a:lnTo>
                      <a:pt x="54" y="54"/>
                    </a:lnTo>
                    <a:lnTo>
                      <a:pt x="489" y="54"/>
                    </a:lnTo>
                    <a:lnTo>
                      <a:pt x="489" y="336"/>
                    </a:lnTo>
                    <a:close/>
                    <a:moveTo>
                      <a:pt x="542" y="0"/>
                    </a:moveTo>
                    <a:lnTo>
                      <a:pt x="542" y="0"/>
                    </a:lnTo>
                    <a:lnTo>
                      <a:pt x="0" y="0"/>
                    </a:lnTo>
                    <a:lnTo>
                      <a:pt x="0" y="390"/>
                    </a:lnTo>
                    <a:lnTo>
                      <a:pt x="542" y="390"/>
                    </a:lnTo>
                    <a:lnTo>
                      <a:pt x="542" y="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Freeform 170"/>
              <p:cNvSpPr>
                <a:spLocks noEditPoints="1"/>
              </p:cNvSpPr>
              <p:nvPr/>
            </p:nvSpPr>
            <p:spPr bwMode="gray">
              <a:xfrm>
                <a:off x="512763" y="3792538"/>
                <a:ext cx="963613" cy="488950"/>
              </a:xfrm>
              <a:custGeom>
                <a:avLst/>
                <a:gdLst>
                  <a:gd name="T0" fmla="*/ 2147483647 w 2298"/>
                  <a:gd name="T1" fmla="*/ 2147483647 h 1165"/>
                  <a:gd name="T2" fmla="*/ 2147483647 w 2298"/>
                  <a:gd name="T3" fmla="*/ 2147483647 h 1165"/>
                  <a:gd name="T4" fmla="*/ 2147483647 w 2298"/>
                  <a:gd name="T5" fmla="*/ 2147483647 h 1165"/>
                  <a:gd name="T6" fmla="*/ 2147483647 w 2298"/>
                  <a:gd name="T7" fmla="*/ 2147483647 h 1165"/>
                  <a:gd name="T8" fmla="*/ 2147483647 w 2298"/>
                  <a:gd name="T9" fmla="*/ 2147483647 h 1165"/>
                  <a:gd name="T10" fmla="*/ 2147483647 w 2298"/>
                  <a:gd name="T11" fmla="*/ 2147483647 h 1165"/>
                  <a:gd name="T12" fmla="*/ 2147483647 w 2298"/>
                  <a:gd name="T13" fmla="*/ 2147483647 h 1165"/>
                  <a:gd name="T14" fmla="*/ 2147483647 w 2298"/>
                  <a:gd name="T15" fmla="*/ 2147483647 h 1165"/>
                  <a:gd name="T16" fmla="*/ 2147483647 w 2298"/>
                  <a:gd name="T17" fmla="*/ 2147483647 h 1165"/>
                  <a:gd name="T18" fmla="*/ 2147483647 w 2298"/>
                  <a:gd name="T19" fmla="*/ 2147483647 h 1165"/>
                  <a:gd name="T20" fmla="*/ 2147483647 w 2298"/>
                  <a:gd name="T21" fmla="*/ 2147483647 h 1165"/>
                  <a:gd name="T22" fmla="*/ 2147483647 w 2298"/>
                  <a:gd name="T23" fmla="*/ 2147483647 h 1165"/>
                  <a:gd name="T24" fmla="*/ 2147483647 w 2298"/>
                  <a:gd name="T25" fmla="*/ 2147483647 h 1165"/>
                  <a:gd name="T26" fmla="*/ 2147483647 w 2298"/>
                  <a:gd name="T27" fmla="*/ 2147483647 h 1165"/>
                  <a:gd name="T28" fmla="*/ 2147483647 w 2298"/>
                  <a:gd name="T29" fmla="*/ 2147483647 h 1165"/>
                  <a:gd name="T30" fmla="*/ 2147483647 w 2298"/>
                  <a:gd name="T31" fmla="*/ 2147483647 h 1165"/>
                  <a:gd name="T32" fmla="*/ 2147483647 w 2298"/>
                  <a:gd name="T33" fmla="*/ 2147483647 h 1165"/>
                  <a:gd name="T34" fmla="*/ 2147483647 w 2298"/>
                  <a:gd name="T35" fmla="*/ 2147483647 h 1165"/>
                  <a:gd name="T36" fmla="*/ 2147483647 w 2298"/>
                  <a:gd name="T37" fmla="*/ 2147483647 h 1165"/>
                  <a:gd name="T38" fmla="*/ 2147483647 w 2298"/>
                  <a:gd name="T39" fmla="*/ 2147483647 h 1165"/>
                  <a:gd name="T40" fmla="*/ 2147483647 w 2298"/>
                  <a:gd name="T41" fmla="*/ 2147483647 h 1165"/>
                  <a:gd name="T42" fmla="*/ 2147483647 w 2298"/>
                  <a:gd name="T43" fmla="*/ 2147483647 h 1165"/>
                  <a:gd name="T44" fmla="*/ 2147483647 w 2298"/>
                  <a:gd name="T45" fmla="*/ 2147483647 h 1165"/>
                  <a:gd name="T46" fmla="*/ 2147483647 w 2298"/>
                  <a:gd name="T47" fmla="*/ 2147483647 h 1165"/>
                  <a:gd name="T48" fmla="*/ 2147483647 w 2298"/>
                  <a:gd name="T49" fmla="*/ 2147483647 h 1165"/>
                  <a:gd name="T50" fmla="*/ 2147483647 w 2298"/>
                  <a:gd name="T51" fmla="*/ 2147483647 h 1165"/>
                  <a:gd name="T52" fmla="*/ 2147483647 w 2298"/>
                  <a:gd name="T53" fmla="*/ 2147483647 h 1165"/>
                  <a:gd name="T54" fmla="*/ 2147483647 w 2298"/>
                  <a:gd name="T55" fmla="*/ 2147483647 h 1165"/>
                  <a:gd name="T56" fmla="*/ 2147483647 w 2298"/>
                  <a:gd name="T57" fmla="*/ 2147483647 h 1165"/>
                  <a:gd name="T58" fmla="*/ 2147483647 w 2298"/>
                  <a:gd name="T59" fmla="*/ 2147483647 h 1165"/>
                  <a:gd name="T60" fmla="*/ 2147483647 w 2298"/>
                  <a:gd name="T61" fmla="*/ 2147483647 h 1165"/>
                  <a:gd name="T62" fmla="*/ 2147483647 w 2298"/>
                  <a:gd name="T63" fmla="*/ 2147483647 h 1165"/>
                  <a:gd name="T64" fmla="*/ 2147483647 w 2298"/>
                  <a:gd name="T65" fmla="*/ 2147483647 h 1165"/>
                  <a:gd name="T66" fmla="*/ 2147483647 w 2298"/>
                  <a:gd name="T67" fmla="*/ 0 h 1165"/>
                  <a:gd name="T68" fmla="*/ 2147483647 w 2298"/>
                  <a:gd name="T69" fmla="*/ 2147483647 h 1165"/>
                  <a:gd name="T70" fmla="*/ 2147483647 w 2298"/>
                  <a:gd name="T71" fmla="*/ 2147483647 h 1165"/>
                  <a:gd name="T72" fmla="*/ 2147483647 w 2298"/>
                  <a:gd name="T73" fmla="*/ 2147483647 h 1165"/>
                  <a:gd name="T74" fmla="*/ 2147483647 w 2298"/>
                  <a:gd name="T75" fmla="*/ 2147483647 h 1165"/>
                  <a:gd name="T76" fmla="*/ 2147483647 w 2298"/>
                  <a:gd name="T77" fmla="*/ 2147483647 h 1165"/>
                  <a:gd name="T78" fmla="*/ 2147483647 w 2298"/>
                  <a:gd name="T79" fmla="*/ 2147483647 h 1165"/>
                  <a:gd name="T80" fmla="*/ 2147483647 w 2298"/>
                  <a:gd name="T81" fmla="*/ 2147483647 h 1165"/>
                  <a:gd name="T82" fmla="*/ 2147483647 w 2298"/>
                  <a:gd name="T83" fmla="*/ 2147483647 h 1165"/>
                  <a:gd name="T84" fmla="*/ 2147483647 w 2298"/>
                  <a:gd name="T85" fmla="*/ 2147483647 h 1165"/>
                  <a:gd name="T86" fmla="*/ 2147483647 w 2298"/>
                  <a:gd name="T87" fmla="*/ 2147483647 h 1165"/>
                  <a:gd name="T88" fmla="*/ 2147483647 w 2298"/>
                  <a:gd name="T89" fmla="*/ 2147483647 h 1165"/>
                  <a:gd name="T90" fmla="*/ 2147483647 w 2298"/>
                  <a:gd name="T91" fmla="*/ 2147483647 h 1165"/>
                  <a:gd name="T92" fmla="*/ 2147483647 w 2298"/>
                  <a:gd name="T93" fmla="*/ 2147483647 h 1165"/>
                  <a:gd name="T94" fmla="*/ 2147483647 w 2298"/>
                  <a:gd name="T95" fmla="*/ 2147483647 h 1165"/>
                  <a:gd name="T96" fmla="*/ 2147483647 w 2298"/>
                  <a:gd name="T97" fmla="*/ 2147483647 h 1165"/>
                  <a:gd name="T98" fmla="*/ 2147483647 w 2298"/>
                  <a:gd name="T99" fmla="*/ 2147483647 h 1165"/>
                  <a:gd name="T100" fmla="*/ 2147483647 w 2298"/>
                  <a:gd name="T101" fmla="*/ 2147483647 h 1165"/>
                  <a:gd name="T102" fmla="*/ 2147483647 w 2298"/>
                  <a:gd name="T103" fmla="*/ 2147483647 h 1165"/>
                  <a:gd name="T104" fmla="*/ 2147483647 w 2298"/>
                  <a:gd name="T105" fmla="*/ 2147483647 h 1165"/>
                  <a:gd name="T106" fmla="*/ 2147483647 w 2298"/>
                  <a:gd name="T107" fmla="*/ 2147483647 h 116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298"/>
                  <a:gd name="T163" fmla="*/ 0 h 1165"/>
                  <a:gd name="T164" fmla="*/ 2298 w 2298"/>
                  <a:gd name="T165" fmla="*/ 1165 h 116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298" h="1165">
                    <a:moveTo>
                      <a:pt x="1149" y="819"/>
                    </a:moveTo>
                    <a:lnTo>
                      <a:pt x="1149" y="819"/>
                    </a:lnTo>
                    <a:cubicBezTo>
                      <a:pt x="637" y="819"/>
                      <a:pt x="294" y="719"/>
                      <a:pt x="141" y="662"/>
                    </a:cubicBezTo>
                    <a:lnTo>
                      <a:pt x="312" y="621"/>
                    </a:lnTo>
                    <a:cubicBezTo>
                      <a:pt x="512" y="682"/>
                      <a:pt x="796" y="702"/>
                      <a:pt x="981" y="709"/>
                    </a:cubicBezTo>
                    <a:cubicBezTo>
                      <a:pt x="993" y="731"/>
                      <a:pt x="1016" y="747"/>
                      <a:pt x="1042" y="747"/>
                    </a:cubicBezTo>
                    <a:cubicBezTo>
                      <a:pt x="1081" y="747"/>
                      <a:pt x="1112" y="716"/>
                      <a:pt x="1112" y="677"/>
                    </a:cubicBezTo>
                    <a:cubicBezTo>
                      <a:pt x="1112" y="639"/>
                      <a:pt x="1081" y="608"/>
                      <a:pt x="1042" y="608"/>
                    </a:cubicBezTo>
                    <a:cubicBezTo>
                      <a:pt x="1017" y="608"/>
                      <a:pt x="995" y="622"/>
                      <a:pt x="983" y="643"/>
                    </a:cubicBezTo>
                    <a:cubicBezTo>
                      <a:pt x="798" y="636"/>
                      <a:pt x="516" y="615"/>
                      <a:pt x="323" y="555"/>
                    </a:cubicBezTo>
                    <a:cubicBezTo>
                      <a:pt x="317" y="553"/>
                      <a:pt x="311" y="553"/>
                      <a:pt x="305" y="554"/>
                    </a:cubicBezTo>
                    <a:lnTo>
                      <a:pt x="240" y="570"/>
                    </a:lnTo>
                    <a:lnTo>
                      <a:pt x="240" y="111"/>
                    </a:lnTo>
                    <a:cubicBezTo>
                      <a:pt x="240" y="87"/>
                      <a:pt x="260" y="66"/>
                      <a:pt x="285" y="66"/>
                    </a:cubicBezTo>
                    <a:lnTo>
                      <a:pt x="2013" y="66"/>
                    </a:lnTo>
                    <a:cubicBezTo>
                      <a:pt x="2038" y="66"/>
                      <a:pt x="2058" y="87"/>
                      <a:pt x="2058" y="111"/>
                    </a:cubicBezTo>
                    <a:lnTo>
                      <a:pt x="2058" y="570"/>
                    </a:lnTo>
                    <a:lnTo>
                      <a:pt x="1993" y="554"/>
                    </a:lnTo>
                    <a:cubicBezTo>
                      <a:pt x="1987" y="553"/>
                      <a:pt x="1981" y="553"/>
                      <a:pt x="1975" y="555"/>
                    </a:cubicBezTo>
                    <a:cubicBezTo>
                      <a:pt x="1781" y="615"/>
                      <a:pt x="1498" y="636"/>
                      <a:pt x="1315" y="643"/>
                    </a:cubicBezTo>
                    <a:cubicBezTo>
                      <a:pt x="1303" y="622"/>
                      <a:pt x="1281" y="608"/>
                      <a:pt x="1255" y="608"/>
                    </a:cubicBezTo>
                    <a:cubicBezTo>
                      <a:pt x="1217" y="608"/>
                      <a:pt x="1186" y="639"/>
                      <a:pt x="1186" y="677"/>
                    </a:cubicBezTo>
                    <a:cubicBezTo>
                      <a:pt x="1186" y="716"/>
                      <a:pt x="1217" y="747"/>
                      <a:pt x="1255" y="747"/>
                    </a:cubicBezTo>
                    <a:cubicBezTo>
                      <a:pt x="1282" y="747"/>
                      <a:pt x="1305" y="731"/>
                      <a:pt x="1317" y="709"/>
                    </a:cubicBezTo>
                    <a:cubicBezTo>
                      <a:pt x="1501" y="702"/>
                      <a:pt x="1785" y="682"/>
                      <a:pt x="1986" y="621"/>
                    </a:cubicBezTo>
                    <a:lnTo>
                      <a:pt x="2157" y="662"/>
                    </a:lnTo>
                    <a:cubicBezTo>
                      <a:pt x="2004" y="719"/>
                      <a:pt x="1662" y="819"/>
                      <a:pt x="1149" y="819"/>
                    </a:cubicBezTo>
                    <a:close/>
                    <a:moveTo>
                      <a:pt x="1976" y="901"/>
                    </a:moveTo>
                    <a:lnTo>
                      <a:pt x="1976" y="901"/>
                    </a:lnTo>
                    <a:cubicBezTo>
                      <a:pt x="1976" y="918"/>
                      <a:pt x="1963" y="931"/>
                      <a:pt x="1947" y="932"/>
                    </a:cubicBezTo>
                    <a:lnTo>
                      <a:pt x="1767" y="907"/>
                    </a:lnTo>
                    <a:cubicBezTo>
                      <a:pt x="1743" y="902"/>
                      <a:pt x="1730" y="891"/>
                      <a:pt x="1730" y="876"/>
                    </a:cubicBezTo>
                    <a:lnTo>
                      <a:pt x="1730" y="841"/>
                    </a:lnTo>
                    <a:cubicBezTo>
                      <a:pt x="1824" y="825"/>
                      <a:pt x="1906" y="807"/>
                      <a:pt x="1976" y="789"/>
                    </a:cubicBezTo>
                    <a:lnTo>
                      <a:pt x="1976" y="901"/>
                    </a:lnTo>
                    <a:close/>
                    <a:moveTo>
                      <a:pt x="1463" y="1079"/>
                    </a:moveTo>
                    <a:lnTo>
                      <a:pt x="1463" y="1079"/>
                    </a:lnTo>
                    <a:cubicBezTo>
                      <a:pt x="1463" y="1088"/>
                      <a:pt x="1459" y="1095"/>
                      <a:pt x="1453" y="1097"/>
                    </a:cubicBezTo>
                    <a:cubicBezTo>
                      <a:pt x="1444" y="1101"/>
                      <a:pt x="1432" y="1097"/>
                      <a:pt x="1422" y="1087"/>
                    </a:cubicBezTo>
                    <a:cubicBezTo>
                      <a:pt x="1389" y="1055"/>
                      <a:pt x="1335" y="1005"/>
                      <a:pt x="1334" y="1004"/>
                    </a:cubicBezTo>
                    <a:cubicBezTo>
                      <a:pt x="1309" y="983"/>
                      <a:pt x="1305" y="968"/>
                      <a:pt x="1305" y="942"/>
                    </a:cubicBezTo>
                    <a:lnTo>
                      <a:pt x="1305" y="883"/>
                    </a:lnTo>
                    <a:cubicBezTo>
                      <a:pt x="1360" y="881"/>
                      <a:pt x="1412" y="877"/>
                      <a:pt x="1463" y="873"/>
                    </a:cubicBezTo>
                    <a:lnTo>
                      <a:pt x="1463" y="1079"/>
                    </a:lnTo>
                    <a:close/>
                    <a:moveTo>
                      <a:pt x="993" y="942"/>
                    </a:moveTo>
                    <a:lnTo>
                      <a:pt x="993" y="942"/>
                    </a:lnTo>
                    <a:cubicBezTo>
                      <a:pt x="993" y="968"/>
                      <a:pt x="989" y="983"/>
                      <a:pt x="963" y="1005"/>
                    </a:cubicBezTo>
                    <a:cubicBezTo>
                      <a:pt x="963" y="1005"/>
                      <a:pt x="909" y="1055"/>
                      <a:pt x="876" y="1087"/>
                    </a:cubicBezTo>
                    <a:cubicBezTo>
                      <a:pt x="865" y="1097"/>
                      <a:pt x="854" y="1101"/>
                      <a:pt x="845" y="1097"/>
                    </a:cubicBezTo>
                    <a:cubicBezTo>
                      <a:pt x="839" y="1095"/>
                      <a:pt x="835" y="1088"/>
                      <a:pt x="835" y="1079"/>
                    </a:cubicBezTo>
                    <a:lnTo>
                      <a:pt x="835" y="873"/>
                    </a:lnTo>
                    <a:cubicBezTo>
                      <a:pt x="886" y="877"/>
                      <a:pt x="938" y="880"/>
                      <a:pt x="993" y="883"/>
                    </a:cubicBezTo>
                    <a:lnTo>
                      <a:pt x="993" y="942"/>
                    </a:lnTo>
                    <a:close/>
                    <a:moveTo>
                      <a:pt x="567" y="876"/>
                    </a:moveTo>
                    <a:lnTo>
                      <a:pt x="567" y="876"/>
                    </a:lnTo>
                    <a:cubicBezTo>
                      <a:pt x="567" y="891"/>
                      <a:pt x="555" y="902"/>
                      <a:pt x="531" y="907"/>
                    </a:cubicBezTo>
                    <a:lnTo>
                      <a:pt x="351" y="932"/>
                    </a:lnTo>
                    <a:cubicBezTo>
                      <a:pt x="335" y="931"/>
                      <a:pt x="322" y="918"/>
                      <a:pt x="322" y="901"/>
                    </a:cubicBezTo>
                    <a:lnTo>
                      <a:pt x="322" y="789"/>
                    </a:lnTo>
                    <a:cubicBezTo>
                      <a:pt x="392" y="807"/>
                      <a:pt x="474" y="825"/>
                      <a:pt x="567" y="841"/>
                    </a:cubicBezTo>
                    <a:lnTo>
                      <a:pt x="567" y="876"/>
                    </a:lnTo>
                    <a:close/>
                    <a:moveTo>
                      <a:pt x="2297" y="650"/>
                    </a:moveTo>
                    <a:lnTo>
                      <a:pt x="2297" y="650"/>
                    </a:lnTo>
                    <a:cubicBezTo>
                      <a:pt x="2295" y="636"/>
                      <a:pt x="2285" y="625"/>
                      <a:pt x="2271" y="621"/>
                    </a:cubicBezTo>
                    <a:lnTo>
                      <a:pt x="2125" y="586"/>
                    </a:lnTo>
                    <a:lnTo>
                      <a:pt x="2125" y="111"/>
                    </a:lnTo>
                    <a:cubicBezTo>
                      <a:pt x="2125" y="50"/>
                      <a:pt x="2075" y="0"/>
                      <a:pt x="2013" y="0"/>
                    </a:cubicBezTo>
                    <a:lnTo>
                      <a:pt x="285" y="0"/>
                    </a:lnTo>
                    <a:cubicBezTo>
                      <a:pt x="223" y="0"/>
                      <a:pt x="173" y="50"/>
                      <a:pt x="173" y="111"/>
                    </a:cubicBezTo>
                    <a:lnTo>
                      <a:pt x="173" y="586"/>
                    </a:lnTo>
                    <a:lnTo>
                      <a:pt x="27" y="621"/>
                    </a:lnTo>
                    <a:cubicBezTo>
                      <a:pt x="13" y="625"/>
                      <a:pt x="3" y="636"/>
                      <a:pt x="1" y="650"/>
                    </a:cubicBezTo>
                    <a:cubicBezTo>
                      <a:pt x="0" y="664"/>
                      <a:pt x="7" y="677"/>
                      <a:pt x="19" y="683"/>
                    </a:cubicBezTo>
                    <a:cubicBezTo>
                      <a:pt x="26" y="687"/>
                      <a:pt x="106" y="727"/>
                      <a:pt x="256" y="771"/>
                    </a:cubicBezTo>
                    <a:lnTo>
                      <a:pt x="256" y="901"/>
                    </a:lnTo>
                    <a:cubicBezTo>
                      <a:pt x="256" y="955"/>
                      <a:pt x="299" y="999"/>
                      <a:pt x="353" y="999"/>
                    </a:cubicBezTo>
                    <a:lnTo>
                      <a:pt x="355" y="999"/>
                    </a:lnTo>
                    <a:lnTo>
                      <a:pt x="541" y="973"/>
                    </a:lnTo>
                    <a:lnTo>
                      <a:pt x="543" y="972"/>
                    </a:lnTo>
                    <a:cubicBezTo>
                      <a:pt x="599" y="961"/>
                      <a:pt x="634" y="924"/>
                      <a:pt x="634" y="876"/>
                    </a:cubicBezTo>
                    <a:lnTo>
                      <a:pt x="634" y="851"/>
                    </a:lnTo>
                    <a:cubicBezTo>
                      <a:pt x="677" y="857"/>
                      <a:pt x="722" y="862"/>
                      <a:pt x="769" y="867"/>
                    </a:cubicBezTo>
                    <a:lnTo>
                      <a:pt x="769" y="1079"/>
                    </a:lnTo>
                    <a:cubicBezTo>
                      <a:pt x="769" y="1115"/>
                      <a:pt x="788" y="1146"/>
                      <a:pt x="819" y="1159"/>
                    </a:cubicBezTo>
                    <a:cubicBezTo>
                      <a:pt x="830" y="1163"/>
                      <a:pt x="840" y="1165"/>
                      <a:pt x="852" y="1165"/>
                    </a:cubicBezTo>
                    <a:cubicBezTo>
                      <a:pt x="876" y="1165"/>
                      <a:pt x="902" y="1155"/>
                      <a:pt x="922" y="1135"/>
                    </a:cubicBezTo>
                    <a:cubicBezTo>
                      <a:pt x="955" y="1103"/>
                      <a:pt x="1008" y="1055"/>
                      <a:pt x="1008" y="1055"/>
                    </a:cubicBezTo>
                    <a:cubicBezTo>
                      <a:pt x="1045" y="1023"/>
                      <a:pt x="1060" y="990"/>
                      <a:pt x="1060" y="942"/>
                    </a:cubicBezTo>
                    <a:lnTo>
                      <a:pt x="1060" y="885"/>
                    </a:lnTo>
                    <a:cubicBezTo>
                      <a:pt x="1089" y="885"/>
                      <a:pt x="1119" y="886"/>
                      <a:pt x="1149" y="886"/>
                    </a:cubicBezTo>
                    <a:cubicBezTo>
                      <a:pt x="1179" y="886"/>
                      <a:pt x="1209" y="885"/>
                      <a:pt x="1238" y="885"/>
                    </a:cubicBezTo>
                    <a:lnTo>
                      <a:pt x="1238" y="942"/>
                    </a:lnTo>
                    <a:cubicBezTo>
                      <a:pt x="1238" y="990"/>
                      <a:pt x="1253" y="1023"/>
                      <a:pt x="1289" y="1054"/>
                    </a:cubicBezTo>
                    <a:cubicBezTo>
                      <a:pt x="1290" y="1054"/>
                      <a:pt x="1343" y="1103"/>
                      <a:pt x="1375" y="1135"/>
                    </a:cubicBezTo>
                    <a:cubicBezTo>
                      <a:pt x="1396" y="1155"/>
                      <a:pt x="1422" y="1165"/>
                      <a:pt x="1446" y="1165"/>
                    </a:cubicBezTo>
                    <a:cubicBezTo>
                      <a:pt x="1457" y="1165"/>
                      <a:pt x="1468" y="1163"/>
                      <a:pt x="1479" y="1159"/>
                    </a:cubicBezTo>
                    <a:cubicBezTo>
                      <a:pt x="1510" y="1146"/>
                      <a:pt x="1529" y="1115"/>
                      <a:pt x="1529" y="1079"/>
                    </a:cubicBezTo>
                    <a:lnTo>
                      <a:pt x="1529" y="867"/>
                    </a:lnTo>
                    <a:cubicBezTo>
                      <a:pt x="1576" y="862"/>
                      <a:pt x="1621" y="857"/>
                      <a:pt x="1664" y="851"/>
                    </a:cubicBezTo>
                    <a:lnTo>
                      <a:pt x="1664" y="876"/>
                    </a:lnTo>
                    <a:cubicBezTo>
                      <a:pt x="1664" y="924"/>
                      <a:pt x="1699" y="961"/>
                      <a:pt x="1755" y="972"/>
                    </a:cubicBezTo>
                    <a:lnTo>
                      <a:pt x="1940" y="998"/>
                    </a:lnTo>
                    <a:lnTo>
                      <a:pt x="1945" y="999"/>
                    </a:lnTo>
                    <a:cubicBezTo>
                      <a:pt x="1999" y="999"/>
                      <a:pt x="2042" y="955"/>
                      <a:pt x="2042" y="901"/>
                    </a:cubicBezTo>
                    <a:lnTo>
                      <a:pt x="2042" y="771"/>
                    </a:lnTo>
                    <a:cubicBezTo>
                      <a:pt x="2192" y="727"/>
                      <a:pt x="2272" y="687"/>
                      <a:pt x="2279" y="683"/>
                    </a:cubicBezTo>
                    <a:cubicBezTo>
                      <a:pt x="2291" y="677"/>
                      <a:pt x="2298" y="664"/>
                      <a:pt x="2297" y="65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71" name="组合 247"/>
          <p:cNvGrpSpPr>
            <a:grpSpLocks/>
          </p:cNvGrpSpPr>
          <p:nvPr/>
        </p:nvGrpSpPr>
        <p:grpSpPr bwMode="gray">
          <a:xfrm>
            <a:off x="2511742" y="5316329"/>
            <a:ext cx="504879" cy="504879"/>
            <a:chOff x="7069138" y="3554413"/>
            <a:chExt cx="1114425" cy="1117600"/>
          </a:xfrm>
        </p:grpSpPr>
        <p:sp>
          <p:nvSpPr>
            <p:cNvPr id="72" name="Freeform 35"/>
            <p:cNvSpPr>
              <a:spLocks/>
            </p:cNvSpPr>
            <p:nvPr/>
          </p:nvSpPr>
          <p:spPr bwMode="gray">
            <a:xfrm>
              <a:off x="7069138" y="3554413"/>
              <a:ext cx="1114425" cy="1117600"/>
            </a:xfrm>
            <a:custGeom>
              <a:avLst/>
              <a:gdLst>
                <a:gd name="T0" fmla="*/ 2147483647 w 2658"/>
                <a:gd name="T1" fmla="*/ 2147483647 h 2659"/>
                <a:gd name="T2" fmla="*/ 2147483647 w 2658"/>
                <a:gd name="T3" fmla="*/ 2147483647 h 2659"/>
                <a:gd name="T4" fmla="*/ 2147483647 w 2658"/>
                <a:gd name="T5" fmla="*/ 2147483647 h 2659"/>
                <a:gd name="T6" fmla="*/ 0 w 2658"/>
                <a:gd name="T7" fmla="*/ 2147483647 h 2659"/>
                <a:gd name="T8" fmla="*/ 2147483647 w 2658"/>
                <a:gd name="T9" fmla="*/ 0 h 2659"/>
                <a:gd name="T10" fmla="*/ 2147483647 w 2658"/>
                <a:gd name="T11" fmla="*/ 2147483647 h 2659"/>
                <a:gd name="T12" fmla="*/ 0 60000 65536"/>
                <a:gd name="T13" fmla="*/ 0 60000 65536"/>
                <a:gd name="T14" fmla="*/ 0 60000 65536"/>
                <a:gd name="T15" fmla="*/ 0 60000 65536"/>
                <a:gd name="T16" fmla="*/ 0 60000 65536"/>
                <a:gd name="T17" fmla="*/ 0 60000 65536"/>
                <a:gd name="T18" fmla="*/ 0 w 2658"/>
                <a:gd name="T19" fmla="*/ 0 h 2659"/>
                <a:gd name="T20" fmla="*/ 2658 w 2658"/>
                <a:gd name="T21" fmla="*/ 2659 h 2659"/>
              </a:gdLst>
              <a:ahLst/>
              <a:cxnLst>
                <a:cxn ang="T12">
                  <a:pos x="T0" y="T1"/>
                </a:cxn>
                <a:cxn ang="T13">
                  <a:pos x="T2" y="T3"/>
                </a:cxn>
                <a:cxn ang="T14">
                  <a:pos x="T4" y="T5"/>
                </a:cxn>
                <a:cxn ang="T15">
                  <a:pos x="T6" y="T7"/>
                </a:cxn>
                <a:cxn ang="T16">
                  <a:pos x="T8" y="T9"/>
                </a:cxn>
                <a:cxn ang="T17">
                  <a:pos x="T10" y="T11"/>
                </a:cxn>
              </a:cxnLst>
              <a:rect l="T18" t="T19" r="T20" b="T21"/>
              <a:pathLst>
                <a:path w="2658" h="2659">
                  <a:moveTo>
                    <a:pt x="2658" y="1329"/>
                  </a:moveTo>
                  <a:lnTo>
                    <a:pt x="2658" y="1329"/>
                  </a:lnTo>
                  <a:cubicBezTo>
                    <a:pt x="2658" y="2064"/>
                    <a:pt x="2063" y="2659"/>
                    <a:pt x="1329" y="2659"/>
                  </a:cubicBezTo>
                  <a:cubicBezTo>
                    <a:pt x="595" y="2659"/>
                    <a:pt x="0" y="2064"/>
                    <a:pt x="0" y="1329"/>
                  </a:cubicBezTo>
                  <a:cubicBezTo>
                    <a:pt x="0" y="595"/>
                    <a:pt x="595" y="0"/>
                    <a:pt x="1329" y="0"/>
                  </a:cubicBezTo>
                  <a:cubicBezTo>
                    <a:pt x="2063" y="0"/>
                    <a:pt x="2658" y="595"/>
                    <a:pt x="2658" y="1329"/>
                  </a:cubicBezTo>
                  <a:close/>
                </a:path>
              </a:pathLst>
            </a:custGeom>
            <a:solidFill>
              <a:srgbClr val="8BC9A0"/>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3" name="组合 233"/>
            <p:cNvGrpSpPr>
              <a:grpSpLocks/>
            </p:cNvGrpSpPr>
            <p:nvPr/>
          </p:nvGrpSpPr>
          <p:grpSpPr bwMode="gray">
            <a:xfrm>
              <a:off x="7288213" y="3895726"/>
              <a:ext cx="674687" cy="434975"/>
              <a:chOff x="7288213" y="3895726"/>
              <a:chExt cx="674687" cy="434975"/>
            </a:xfrm>
          </p:grpSpPr>
          <p:sp>
            <p:nvSpPr>
              <p:cNvPr id="74" name="Freeform 219"/>
              <p:cNvSpPr>
                <a:spLocks noEditPoints="1"/>
              </p:cNvSpPr>
              <p:nvPr/>
            </p:nvSpPr>
            <p:spPr bwMode="gray">
              <a:xfrm>
                <a:off x="7288213" y="3895726"/>
                <a:ext cx="623888" cy="419100"/>
              </a:xfrm>
              <a:custGeom>
                <a:avLst/>
                <a:gdLst>
                  <a:gd name="T0" fmla="*/ 2147483647 w 1486"/>
                  <a:gd name="T1" fmla="*/ 2147483647 h 997"/>
                  <a:gd name="T2" fmla="*/ 2147483647 w 1486"/>
                  <a:gd name="T3" fmla="*/ 2147483647 h 997"/>
                  <a:gd name="T4" fmla="*/ 2147483647 w 1486"/>
                  <a:gd name="T5" fmla="*/ 2147483647 h 997"/>
                  <a:gd name="T6" fmla="*/ 2147483647 w 1486"/>
                  <a:gd name="T7" fmla="*/ 2147483647 h 997"/>
                  <a:gd name="T8" fmla="*/ 2147483647 w 1486"/>
                  <a:gd name="T9" fmla="*/ 2147483647 h 997"/>
                  <a:gd name="T10" fmla="*/ 2147483647 w 1486"/>
                  <a:gd name="T11" fmla="*/ 2147483647 h 997"/>
                  <a:gd name="T12" fmla="*/ 2147483647 w 1486"/>
                  <a:gd name="T13" fmla="*/ 2147483647 h 997"/>
                  <a:gd name="T14" fmla="*/ 2147483647 w 1486"/>
                  <a:gd name="T15" fmla="*/ 2147483647 h 997"/>
                  <a:gd name="T16" fmla="*/ 2147483647 w 1486"/>
                  <a:gd name="T17" fmla="*/ 2147483647 h 997"/>
                  <a:gd name="T18" fmla="*/ 2147483647 w 1486"/>
                  <a:gd name="T19" fmla="*/ 2147483647 h 997"/>
                  <a:gd name="T20" fmla="*/ 2147483647 w 1486"/>
                  <a:gd name="T21" fmla="*/ 2147483647 h 997"/>
                  <a:gd name="T22" fmla="*/ 2147483647 w 1486"/>
                  <a:gd name="T23" fmla="*/ 2147483647 h 997"/>
                  <a:gd name="T24" fmla="*/ 2147483647 w 1486"/>
                  <a:gd name="T25" fmla="*/ 2147483647 h 997"/>
                  <a:gd name="T26" fmla="*/ 2147483647 w 1486"/>
                  <a:gd name="T27" fmla="*/ 2147483647 h 997"/>
                  <a:gd name="T28" fmla="*/ 2147483647 w 1486"/>
                  <a:gd name="T29" fmla="*/ 2147483647 h 997"/>
                  <a:gd name="T30" fmla="*/ 2147483647 w 1486"/>
                  <a:gd name="T31" fmla="*/ 2147483647 h 997"/>
                  <a:gd name="T32" fmla="*/ 2147483647 w 1486"/>
                  <a:gd name="T33" fmla="*/ 2147483647 h 997"/>
                  <a:gd name="T34" fmla="*/ 2147483647 w 1486"/>
                  <a:gd name="T35" fmla="*/ 2147483647 h 997"/>
                  <a:gd name="T36" fmla="*/ 2147483647 w 1486"/>
                  <a:gd name="T37" fmla="*/ 2147483647 h 997"/>
                  <a:gd name="T38" fmla="*/ 2147483647 w 1486"/>
                  <a:gd name="T39" fmla="*/ 2147483647 h 997"/>
                  <a:gd name="T40" fmla="*/ 2147483647 w 1486"/>
                  <a:gd name="T41" fmla="*/ 2147483647 h 997"/>
                  <a:gd name="T42" fmla="*/ 2147483647 w 1486"/>
                  <a:gd name="T43" fmla="*/ 2147483647 h 997"/>
                  <a:gd name="T44" fmla="*/ 2147483647 w 1486"/>
                  <a:gd name="T45" fmla="*/ 2147483647 h 997"/>
                  <a:gd name="T46" fmla="*/ 2147483647 w 1486"/>
                  <a:gd name="T47" fmla="*/ 2147483647 h 997"/>
                  <a:gd name="T48" fmla="*/ 2147483647 w 1486"/>
                  <a:gd name="T49" fmla="*/ 222822901 h 997"/>
                  <a:gd name="T50" fmla="*/ 2146073538 w 1486"/>
                  <a:gd name="T51" fmla="*/ 2147483647 h 997"/>
                  <a:gd name="T52" fmla="*/ 1406097026 w 1486"/>
                  <a:gd name="T53" fmla="*/ 2147483647 h 997"/>
                  <a:gd name="T54" fmla="*/ 2147483647 w 1486"/>
                  <a:gd name="T55" fmla="*/ 2147483647 h 997"/>
                  <a:gd name="T56" fmla="*/ 2147483647 w 1486"/>
                  <a:gd name="T57" fmla="*/ 2147483647 h 997"/>
                  <a:gd name="T58" fmla="*/ 2147483647 w 1486"/>
                  <a:gd name="T59" fmla="*/ 2147483647 h 997"/>
                  <a:gd name="T60" fmla="*/ 2147483647 w 1486"/>
                  <a:gd name="T61" fmla="*/ 2147483647 h 997"/>
                  <a:gd name="T62" fmla="*/ 2147483647 w 1486"/>
                  <a:gd name="T63" fmla="*/ 2147483647 h 997"/>
                  <a:gd name="T64" fmla="*/ 2147483647 w 1486"/>
                  <a:gd name="T65" fmla="*/ 2147483647 h 997"/>
                  <a:gd name="T66" fmla="*/ 2147483647 w 1486"/>
                  <a:gd name="T67" fmla="*/ 2147483647 h 997"/>
                  <a:gd name="T68" fmla="*/ 2147483647 w 1486"/>
                  <a:gd name="T69" fmla="*/ 2147483647 h 997"/>
                  <a:gd name="T70" fmla="*/ 2147483647 w 1486"/>
                  <a:gd name="T71" fmla="*/ 2147483647 h 99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486"/>
                  <a:gd name="T109" fmla="*/ 0 h 997"/>
                  <a:gd name="T110" fmla="*/ 1486 w 1486"/>
                  <a:gd name="T111" fmla="*/ 997 h 99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486" h="997">
                    <a:moveTo>
                      <a:pt x="1257" y="389"/>
                    </a:moveTo>
                    <a:lnTo>
                      <a:pt x="1257" y="389"/>
                    </a:lnTo>
                    <a:lnTo>
                      <a:pt x="1079" y="419"/>
                    </a:lnTo>
                    <a:lnTo>
                      <a:pt x="779" y="471"/>
                    </a:lnTo>
                    <a:lnTo>
                      <a:pt x="498" y="520"/>
                    </a:lnTo>
                    <a:cubicBezTo>
                      <a:pt x="516" y="464"/>
                      <a:pt x="504" y="396"/>
                      <a:pt x="493" y="354"/>
                    </a:cubicBezTo>
                    <a:lnTo>
                      <a:pt x="1377" y="185"/>
                    </a:lnTo>
                    <a:cubicBezTo>
                      <a:pt x="1396" y="328"/>
                      <a:pt x="1275" y="381"/>
                      <a:pt x="1257" y="389"/>
                    </a:cubicBezTo>
                    <a:close/>
                    <a:moveTo>
                      <a:pt x="935" y="739"/>
                    </a:moveTo>
                    <a:lnTo>
                      <a:pt x="935" y="739"/>
                    </a:lnTo>
                    <a:cubicBezTo>
                      <a:pt x="871" y="739"/>
                      <a:pt x="818" y="687"/>
                      <a:pt x="818" y="623"/>
                    </a:cubicBezTo>
                    <a:lnTo>
                      <a:pt x="818" y="532"/>
                    </a:lnTo>
                    <a:lnTo>
                      <a:pt x="1052" y="492"/>
                    </a:lnTo>
                    <a:lnTo>
                      <a:pt x="1052" y="623"/>
                    </a:lnTo>
                    <a:cubicBezTo>
                      <a:pt x="1052" y="687"/>
                      <a:pt x="999" y="739"/>
                      <a:pt x="935" y="739"/>
                    </a:cubicBezTo>
                    <a:close/>
                    <a:moveTo>
                      <a:pt x="305" y="515"/>
                    </a:moveTo>
                    <a:lnTo>
                      <a:pt x="305" y="515"/>
                    </a:lnTo>
                    <a:cubicBezTo>
                      <a:pt x="268" y="481"/>
                      <a:pt x="259" y="415"/>
                      <a:pt x="258" y="371"/>
                    </a:cubicBezTo>
                    <a:cubicBezTo>
                      <a:pt x="273" y="372"/>
                      <a:pt x="287" y="373"/>
                      <a:pt x="302" y="373"/>
                    </a:cubicBezTo>
                    <a:cubicBezTo>
                      <a:pt x="301" y="379"/>
                      <a:pt x="300" y="386"/>
                      <a:pt x="300" y="392"/>
                    </a:cubicBezTo>
                    <a:cubicBezTo>
                      <a:pt x="300" y="448"/>
                      <a:pt x="345" y="493"/>
                      <a:pt x="401" y="493"/>
                    </a:cubicBezTo>
                    <a:cubicBezTo>
                      <a:pt x="414" y="493"/>
                      <a:pt x="427" y="491"/>
                      <a:pt x="438" y="487"/>
                    </a:cubicBezTo>
                    <a:cubicBezTo>
                      <a:pt x="436" y="495"/>
                      <a:pt x="434" y="502"/>
                      <a:pt x="431" y="509"/>
                    </a:cubicBezTo>
                    <a:cubicBezTo>
                      <a:pt x="425" y="522"/>
                      <a:pt x="415" y="531"/>
                      <a:pt x="402" y="536"/>
                    </a:cubicBezTo>
                    <a:cubicBezTo>
                      <a:pt x="360" y="543"/>
                      <a:pt x="328" y="536"/>
                      <a:pt x="305" y="515"/>
                    </a:cubicBezTo>
                    <a:close/>
                    <a:moveTo>
                      <a:pt x="1394" y="68"/>
                    </a:moveTo>
                    <a:lnTo>
                      <a:pt x="1394" y="68"/>
                    </a:lnTo>
                    <a:cubicBezTo>
                      <a:pt x="1405" y="74"/>
                      <a:pt x="1407" y="80"/>
                      <a:pt x="1408" y="83"/>
                    </a:cubicBezTo>
                    <a:cubicBezTo>
                      <a:pt x="1411" y="91"/>
                      <a:pt x="1408" y="103"/>
                      <a:pt x="1405" y="112"/>
                    </a:cubicBezTo>
                    <a:lnTo>
                      <a:pt x="1397" y="113"/>
                    </a:lnTo>
                    <a:cubicBezTo>
                      <a:pt x="1397" y="113"/>
                      <a:pt x="1397" y="113"/>
                      <a:pt x="1397" y="113"/>
                    </a:cubicBezTo>
                    <a:lnTo>
                      <a:pt x="1395" y="113"/>
                    </a:lnTo>
                    <a:lnTo>
                      <a:pt x="374" y="302"/>
                    </a:lnTo>
                    <a:cubicBezTo>
                      <a:pt x="353" y="305"/>
                      <a:pt x="331" y="306"/>
                      <a:pt x="309" y="306"/>
                    </a:cubicBezTo>
                    <a:cubicBezTo>
                      <a:pt x="252" y="306"/>
                      <a:pt x="200" y="296"/>
                      <a:pt x="157" y="284"/>
                    </a:cubicBezTo>
                    <a:lnTo>
                      <a:pt x="1394" y="68"/>
                    </a:lnTo>
                    <a:close/>
                    <a:moveTo>
                      <a:pt x="435" y="400"/>
                    </a:moveTo>
                    <a:lnTo>
                      <a:pt x="435" y="400"/>
                    </a:lnTo>
                    <a:cubicBezTo>
                      <a:pt x="431" y="415"/>
                      <a:pt x="418" y="427"/>
                      <a:pt x="401" y="427"/>
                    </a:cubicBezTo>
                    <a:cubicBezTo>
                      <a:pt x="382" y="427"/>
                      <a:pt x="367" y="411"/>
                      <a:pt x="367" y="392"/>
                    </a:cubicBezTo>
                    <a:cubicBezTo>
                      <a:pt x="367" y="383"/>
                      <a:pt x="371" y="375"/>
                      <a:pt x="377" y="368"/>
                    </a:cubicBezTo>
                    <a:cubicBezTo>
                      <a:pt x="380" y="368"/>
                      <a:pt x="382" y="368"/>
                      <a:pt x="385" y="367"/>
                    </a:cubicBezTo>
                    <a:lnTo>
                      <a:pt x="425" y="360"/>
                    </a:lnTo>
                    <a:cubicBezTo>
                      <a:pt x="428" y="371"/>
                      <a:pt x="432" y="385"/>
                      <a:pt x="435" y="400"/>
                    </a:cubicBezTo>
                    <a:close/>
                    <a:moveTo>
                      <a:pt x="1442" y="171"/>
                    </a:moveTo>
                    <a:lnTo>
                      <a:pt x="1442" y="171"/>
                    </a:lnTo>
                    <a:cubicBezTo>
                      <a:pt x="1448" y="168"/>
                      <a:pt x="1453" y="164"/>
                      <a:pt x="1456" y="159"/>
                    </a:cubicBezTo>
                    <a:cubicBezTo>
                      <a:pt x="1459" y="154"/>
                      <a:pt x="1486" y="108"/>
                      <a:pt x="1471" y="62"/>
                    </a:cubicBezTo>
                    <a:cubicBezTo>
                      <a:pt x="1465" y="43"/>
                      <a:pt x="1449" y="18"/>
                      <a:pt x="1410" y="3"/>
                    </a:cubicBezTo>
                    <a:cubicBezTo>
                      <a:pt x="1404" y="0"/>
                      <a:pt x="1398" y="0"/>
                      <a:pt x="1392" y="1"/>
                    </a:cubicBezTo>
                    <a:lnTo>
                      <a:pt x="29" y="238"/>
                    </a:lnTo>
                    <a:cubicBezTo>
                      <a:pt x="16" y="241"/>
                      <a:pt x="5" y="252"/>
                      <a:pt x="2" y="266"/>
                    </a:cubicBezTo>
                    <a:cubicBezTo>
                      <a:pt x="0" y="280"/>
                      <a:pt x="7" y="293"/>
                      <a:pt x="19" y="300"/>
                    </a:cubicBezTo>
                    <a:cubicBezTo>
                      <a:pt x="23" y="303"/>
                      <a:pt x="92" y="341"/>
                      <a:pt x="192" y="361"/>
                    </a:cubicBezTo>
                    <a:cubicBezTo>
                      <a:pt x="191" y="410"/>
                      <a:pt x="199" y="507"/>
                      <a:pt x="259" y="563"/>
                    </a:cubicBezTo>
                    <a:cubicBezTo>
                      <a:pt x="289" y="591"/>
                      <a:pt x="327" y="605"/>
                      <a:pt x="373" y="605"/>
                    </a:cubicBezTo>
                    <a:cubicBezTo>
                      <a:pt x="387" y="605"/>
                      <a:pt x="402" y="604"/>
                      <a:pt x="417" y="602"/>
                    </a:cubicBezTo>
                    <a:lnTo>
                      <a:pt x="752" y="544"/>
                    </a:lnTo>
                    <a:lnTo>
                      <a:pt x="752" y="623"/>
                    </a:lnTo>
                    <a:cubicBezTo>
                      <a:pt x="752" y="714"/>
                      <a:pt x="818" y="789"/>
                      <a:pt x="905" y="803"/>
                    </a:cubicBezTo>
                    <a:cubicBezTo>
                      <a:pt x="917" y="864"/>
                      <a:pt x="966" y="945"/>
                      <a:pt x="1092" y="958"/>
                    </a:cubicBezTo>
                    <a:cubicBezTo>
                      <a:pt x="1104" y="981"/>
                      <a:pt x="1127" y="997"/>
                      <a:pt x="1154" y="997"/>
                    </a:cubicBezTo>
                    <a:cubicBezTo>
                      <a:pt x="1192" y="997"/>
                      <a:pt x="1223" y="965"/>
                      <a:pt x="1223" y="927"/>
                    </a:cubicBezTo>
                    <a:cubicBezTo>
                      <a:pt x="1223" y="889"/>
                      <a:pt x="1192" y="858"/>
                      <a:pt x="1154" y="858"/>
                    </a:cubicBezTo>
                    <a:cubicBezTo>
                      <a:pt x="1128" y="858"/>
                      <a:pt x="1106" y="871"/>
                      <a:pt x="1094" y="892"/>
                    </a:cubicBezTo>
                    <a:cubicBezTo>
                      <a:pt x="1011" y="881"/>
                      <a:pt x="983" y="834"/>
                      <a:pt x="973" y="802"/>
                    </a:cubicBezTo>
                    <a:cubicBezTo>
                      <a:pt x="1056" y="784"/>
                      <a:pt x="1118" y="711"/>
                      <a:pt x="1118" y="623"/>
                    </a:cubicBezTo>
                    <a:lnTo>
                      <a:pt x="1118" y="480"/>
                    </a:lnTo>
                    <a:lnTo>
                      <a:pt x="1271" y="454"/>
                    </a:lnTo>
                    <a:cubicBezTo>
                      <a:pt x="1273" y="454"/>
                      <a:pt x="1275" y="453"/>
                      <a:pt x="1276" y="452"/>
                    </a:cubicBezTo>
                    <a:cubicBezTo>
                      <a:pt x="1348" y="428"/>
                      <a:pt x="1468" y="338"/>
                      <a:pt x="1442" y="171"/>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Freeform 220"/>
              <p:cNvSpPr>
                <a:spLocks/>
              </p:cNvSpPr>
              <p:nvPr/>
            </p:nvSpPr>
            <p:spPr bwMode="gray">
              <a:xfrm>
                <a:off x="7832725" y="4240213"/>
                <a:ext cx="130175" cy="90488"/>
              </a:xfrm>
              <a:custGeom>
                <a:avLst/>
                <a:gdLst>
                  <a:gd name="T0" fmla="*/ 2147483647 w 312"/>
                  <a:gd name="T1" fmla="*/ 2147483647 h 215"/>
                  <a:gd name="T2" fmla="*/ 2147483647 w 312"/>
                  <a:gd name="T3" fmla="*/ 2147483647 h 215"/>
                  <a:gd name="T4" fmla="*/ 2147483647 w 312"/>
                  <a:gd name="T5" fmla="*/ 2147483647 h 215"/>
                  <a:gd name="T6" fmla="*/ 2147483647 w 312"/>
                  <a:gd name="T7" fmla="*/ 2147483647 h 215"/>
                  <a:gd name="T8" fmla="*/ 2147483647 w 312"/>
                  <a:gd name="T9" fmla="*/ 2147483647 h 215"/>
                  <a:gd name="T10" fmla="*/ 0 w 312"/>
                  <a:gd name="T11" fmla="*/ 2147483647 h 215"/>
                  <a:gd name="T12" fmla="*/ 2147483647 w 312"/>
                  <a:gd name="T13" fmla="*/ 2147483647 h 215"/>
                  <a:gd name="T14" fmla="*/ 2147483647 w 312"/>
                  <a:gd name="T15" fmla="*/ 2147483647 h 215"/>
                  <a:gd name="T16" fmla="*/ 2147483647 w 312"/>
                  <a:gd name="T17" fmla="*/ 2147483647 h 215"/>
                  <a:gd name="T18" fmla="*/ 2147483647 w 312"/>
                  <a:gd name="T19" fmla="*/ 2147483647 h 215"/>
                  <a:gd name="T20" fmla="*/ 2147483647 w 312"/>
                  <a:gd name="T21" fmla="*/ 2147483647 h 215"/>
                  <a:gd name="T22" fmla="*/ 2147483647 w 312"/>
                  <a:gd name="T23" fmla="*/ 0 h 215"/>
                  <a:gd name="T24" fmla="*/ 2147483647 w 312"/>
                  <a:gd name="T25" fmla="*/ 2147483647 h 21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12"/>
                  <a:gd name="T40" fmla="*/ 0 h 215"/>
                  <a:gd name="T41" fmla="*/ 312 w 312"/>
                  <a:gd name="T42" fmla="*/ 215 h 21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12" h="215">
                    <a:moveTo>
                      <a:pt x="210" y="74"/>
                    </a:moveTo>
                    <a:lnTo>
                      <a:pt x="210" y="74"/>
                    </a:lnTo>
                    <a:cubicBezTo>
                      <a:pt x="208" y="74"/>
                      <a:pt x="206" y="74"/>
                      <a:pt x="205" y="74"/>
                    </a:cubicBezTo>
                    <a:lnTo>
                      <a:pt x="130" y="74"/>
                    </a:lnTo>
                    <a:cubicBezTo>
                      <a:pt x="118" y="52"/>
                      <a:pt x="95" y="38"/>
                      <a:pt x="69" y="38"/>
                    </a:cubicBezTo>
                    <a:cubicBezTo>
                      <a:pt x="31" y="38"/>
                      <a:pt x="0" y="69"/>
                      <a:pt x="0" y="107"/>
                    </a:cubicBezTo>
                    <a:cubicBezTo>
                      <a:pt x="0" y="145"/>
                      <a:pt x="31" y="177"/>
                      <a:pt x="69" y="177"/>
                    </a:cubicBezTo>
                    <a:cubicBezTo>
                      <a:pt x="95" y="177"/>
                      <a:pt x="118" y="162"/>
                      <a:pt x="130" y="140"/>
                    </a:cubicBezTo>
                    <a:lnTo>
                      <a:pt x="205" y="140"/>
                    </a:lnTo>
                    <a:cubicBezTo>
                      <a:pt x="206" y="140"/>
                      <a:pt x="208" y="140"/>
                      <a:pt x="210" y="140"/>
                    </a:cubicBezTo>
                    <a:cubicBezTo>
                      <a:pt x="224" y="183"/>
                      <a:pt x="264" y="215"/>
                      <a:pt x="312" y="215"/>
                    </a:cubicBezTo>
                    <a:lnTo>
                      <a:pt x="312" y="0"/>
                    </a:lnTo>
                    <a:cubicBezTo>
                      <a:pt x="264" y="0"/>
                      <a:pt x="224" y="31"/>
                      <a:pt x="210" y="74"/>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pic>
        <p:nvPicPr>
          <p:cNvPr id="88" name="图片 8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3189010" y="2805277"/>
            <a:ext cx="1346845" cy="248394"/>
          </a:xfrm>
          <a:prstGeom prst="rect">
            <a:avLst/>
          </a:prstGeom>
        </p:spPr>
      </p:pic>
      <p:sp>
        <p:nvSpPr>
          <p:cNvPr id="89" name="文本框 88"/>
          <p:cNvSpPr txBox="1"/>
          <p:nvPr/>
        </p:nvSpPr>
        <p:spPr bwMode="gray">
          <a:xfrm>
            <a:off x="922621" y="5772675"/>
            <a:ext cx="405880"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OA</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文本框 89"/>
          <p:cNvSpPr txBox="1"/>
          <p:nvPr/>
        </p:nvSpPr>
        <p:spPr bwMode="gray">
          <a:xfrm>
            <a:off x="1269055" y="5772675"/>
            <a:ext cx="1535894" cy="276999"/>
          </a:xfrm>
          <a:prstGeom prst="rect">
            <a:avLst/>
          </a:prstGeom>
          <a:noFill/>
        </p:spPr>
        <p:txBody>
          <a:bodyPr wrap="square" rtlCol="0">
            <a:spAutoFit/>
          </a:bodyPr>
          <a:lstStyle/>
          <a:p>
            <a:pPr algn="ctr" fontAlgn="ctr"/>
            <a:r>
              <a:rPr lang="en-US" sz="1200" dirty="0" smtClean="0">
                <a:latin typeface="Huawei Sans" panose="020C0503030203020204" pitchFamily="34" charset="0"/>
              </a:rPr>
              <a:t>VC</a:t>
            </a:r>
            <a:endParaRPr lang="en-US" sz="1200" dirty="0">
              <a:latin typeface="Huawei Sans" panose="020C0503030203020204" pitchFamily="34" charset="0"/>
            </a:endParaRPr>
          </a:p>
        </p:txBody>
      </p:sp>
      <p:sp>
        <p:nvSpPr>
          <p:cNvPr id="91" name="文本框 90"/>
          <p:cNvSpPr txBox="1"/>
          <p:nvPr/>
        </p:nvSpPr>
        <p:spPr bwMode="gray">
          <a:xfrm>
            <a:off x="2228811" y="5772675"/>
            <a:ext cx="1056674" cy="461665"/>
          </a:xfrm>
          <a:prstGeom prst="rect">
            <a:avLst/>
          </a:prstGeom>
          <a:noFill/>
        </p:spPr>
        <p:txBody>
          <a:bodyPr wrap="square" rtlCol="0">
            <a:spAutoFit/>
          </a:bodyPr>
          <a:lstStyle/>
          <a:p>
            <a:pPr algn="ctr" fontAlgn="ctr"/>
            <a:r>
              <a:rPr lang="en-US" sz="1200" dirty="0" smtClean="0">
                <a:latin typeface="Huawei Sans" panose="020C0503030203020204" pitchFamily="34" charset="0"/>
              </a:rPr>
              <a:t>Security protection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2" name="图片 86" descr="核心交换机.png"/>
          <p:cNvPicPr>
            <a:picLocks noChangeAspect="1"/>
          </p:cNvPicPr>
          <p:nvPr/>
        </p:nvPicPr>
        <p:blipFill>
          <a:blip r:embed="rId4" cstate="print"/>
          <a:stretch>
            <a:fillRect/>
          </a:stretch>
        </p:blipFill>
        <p:spPr bwMode="gray">
          <a:xfrm>
            <a:off x="8690546" y="2894920"/>
            <a:ext cx="443667" cy="363001"/>
          </a:xfrm>
          <a:prstGeom prst="rect">
            <a:avLst/>
          </a:prstGeom>
        </p:spPr>
      </p:pic>
      <p:cxnSp>
        <p:nvCxnSpPr>
          <p:cNvPr id="93" name="直接连接符 92"/>
          <p:cNvCxnSpPr/>
          <p:nvPr/>
        </p:nvCxnSpPr>
        <p:spPr bwMode="gray">
          <a:xfrm>
            <a:off x="8912378" y="1555442"/>
            <a:ext cx="0" cy="138981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94"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8690545" y="2273362"/>
            <a:ext cx="443667" cy="363001"/>
          </a:xfrm>
          <a:prstGeom prst="rect">
            <a:avLst/>
          </a:prstGeom>
        </p:spPr>
      </p:pic>
      <p:sp>
        <p:nvSpPr>
          <p:cNvPr id="95" name="Freeform 159"/>
          <p:cNvSpPr/>
          <p:nvPr/>
        </p:nvSpPr>
        <p:spPr bwMode="gray">
          <a:xfrm flipH="1">
            <a:off x="8411829" y="1503937"/>
            <a:ext cx="997303" cy="52131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smtClean="0">
                <a:solidFill>
                  <a:schemeClr val="bg1">
                    <a:lumMod val="50000"/>
                  </a:schemeClr>
                </a:solidFill>
                <a:latin typeface="Huawei Sans" panose="020C0503030203020204" pitchFamily="34" charset="0"/>
              </a:rPr>
              <a:t>Internet</a:t>
            </a:r>
            <a:endPar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6" name="图片 9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9456925" y="2923529"/>
            <a:ext cx="1346845" cy="248394"/>
          </a:xfrm>
          <a:prstGeom prst="rect">
            <a:avLst/>
          </a:prstGeom>
        </p:spPr>
      </p:pic>
      <p:sp>
        <p:nvSpPr>
          <p:cNvPr id="97" name="Freeform 159"/>
          <p:cNvSpPr/>
          <p:nvPr/>
        </p:nvSpPr>
        <p:spPr bwMode="gray">
          <a:xfrm flipH="1">
            <a:off x="8222617" y="3798088"/>
            <a:ext cx="1382848" cy="81212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FFD17D"/>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0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Freeform 159"/>
          <p:cNvSpPr/>
          <p:nvPr/>
        </p:nvSpPr>
        <p:spPr bwMode="gray">
          <a:xfrm flipH="1">
            <a:off x="10104336" y="3798088"/>
            <a:ext cx="1382848" cy="81212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8BC9A0"/>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0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文本框 110"/>
          <p:cNvSpPr txBox="1"/>
          <p:nvPr/>
        </p:nvSpPr>
        <p:spPr bwMode="gray">
          <a:xfrm>
            <a:off x="6853356" y="5801859"/>
            <a:ext cx="405880"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OA</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12" name="组合 225"/>
          <p:cNvGrpSpPr>
            <a:grpSpLocks/>
          </p:cNvGrpSpPr>
          <p:nvPr/>
        </p:nvGrpSpPr>
        <p:grpSpPr bwMode="gray">
          <a:xfrm>
            <a:off x="8673128" y="5296873"/>
            <a:ext cx="504238" cy="504879"/>
            <a:chOff x="436563" y="3479800"/>
            <a:chExt cx="1114425" cy="1116013"/>
          </a:xfrm>
        </p:grpSpPr>
        <p:sp>
          <p:nvSpPr>
            <p:cNvPr id="113" name="Freeform 166"/>
            <p:cNvSpPr>
              <a:spLocks/>
            </p:cNvSpPr>
            <p:nvPr/>
          </p:nvSpPr>
          <p:spPr bwMode="gray">
            <a:xfrm>
              <a:off x="436563" y="3479800"/>
              <a:ext cx="1114425" cy="1116013"/>
            </a:xfrm>
            <a:custGeom>
              <a:avLst/>
              <a:gdLst>
                <a:gd name="T0" fmla="*/ 2147483647 w 2658"/>
                <a:gd name="T1" fmla="*/ 2147483647 h 2659"/>
                <a:gd name="T2" fmla="*/ 2147483647 w 2658"/>
                <a:gd name="T3" fmla="*/ 2147483647 h 2659"/>
                <a:gd name="T4" fmla="*/ 2147483647 w 2658"/>
                <a:gd name="T5" fmla="*/ 2147483647 h 2659"/>
                <a:gd name="T6" fmla="*/ 0 w 2658"/>
                <a:gd name="T7" fmla="*/ 2147483647 h 2659"/>
                <a:gd name="T8" fmla="*/ 2147483647 w 2658"/>
                <a:gd name="T9" fmla="*/ 0 h 2659"/>
                <a:gd name="T10" fmla="*/ 2147483647 w 2658"/>
                <a:gd name="T11" fmla="*/ 2147483647 h 2659"/>
                <a:gd name="T12" fmla="*/ 0 60000 65536"/>
                <a:gd name="T13" fmla="*/ 0 60000 65536"/>
                <a:gd name="T14" fmla="*/ 0 60000 65536"/>
                <a:gd name="T15" fmla="*/ 0 60000 65536"/>
                <a:gd name="T16" fmla="*/ 0 60000 65536"/>
                <a:gd name="T17" fmla="*/ 0 60000 65536"/>
                <a:gd name="T18" fmla="*/ 0 w 2658"/>
                <a:gd name="T19" fmla="*/ 0 h 2659"/>
                <a:gd name="T20" fmla="*/ 2658 w 2658"/>
                <a:gd name="T21" fmla="*/ 2659 h 2659"/>
              </a:gdLst>
              <a:ahLst/>
              <a:cxnLst>
                <a:cxn ang="T12">
                  <a:pos x="T0" y="T1"/>
                </a:cxn>
                <a:cxn ang="T13">
                  <a:pos x="T2" y="T3"/>
                </a:cxn>
                <a:cxn ang="T14">
                  <a:pos x="T4" y="T5"/>
                </a:cxn>
                <a:cxn ang="T15">
                  <a:pos x="T6" y="T7"/>
                </a:cxn>
                <a:cxn ang="T16">
                  <a:pos x="T8" y="T9"/>
                </a:cxn>
                <a:cxn ang="T17">
                  <a:pos x="T10" y="T11"/>
                </a:cxn>
              </a:cxnLst>
              <a:rect l="T18" t="T19" r="T20" b="T21"/>
              <a:pathLst>
                <a:path w="2658" h="2659">
                  <a:moveTo>
                    <a:pt x="2658" y="1330"/>
                  </a:moveTo>
                  <a:lnTo>
                    <a:pt x="2658" y="1330"/>
                  </a:lnTo>
                  <a:cubicBezTo>
                    <a:pt x="2658" y="2064"/>
                    <a:pt x="2063" y="2659"/>
                    <a:pt x="1329" y="2659"/>
                  </a:cubicBezTo>
                  <a:cubicBezTo>
                    <a:pt x="595" y="2659"/>
                    <a:pt x="0" y="2064"/>
                    <a:pt x="0" y="1330"/>
                  </a:cubicBezTo>
                  <a:cubicBezTo>
                    <a:pt x="0" y="595"/>
                    <a:pt x="595" y="0"/>
                    <a:pt x="1329" y="0"/>
                  </a:cubicBezTo>
                  <a:cubicBezTo>
                    <a:pt x="2063" y="0"/>
                    <a:pt x="2658" y="595"/>
                    <a:pt x="2658" y="1330"/>
                  </a:cubicBezTo>
                  <a:close/>
                </a:path>
              </a:pathLst>
            </a:custGeom>
            <a:solidFill>
              <a:srgbClr val="FFD17D"/>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14" name="组合 206"/>
            <p:cNvGrpSpPr>
              <a:grpSpLocks/>
            </p:cNvGrpSpPr>
            <p:nvPr/>
          </p:nvGrpSpPr>
          <p:grpSpPr bwMode="gray">
            <a:xfrm>
              <a:off x="512763" y="3792538"/>
              <a:ext cx="963613" cy="488950"/>
              <a:chOff x="512763" y="3792538"/>
              <a:chExt cx="963613" cy="488950"/>
            </a:xfrm>
          </p:grpSpPr>
          <p:sp>
            <p:nvSpPr>
              <p:cNvPr id="115" name="Freeform 167"/>
              <p:cNvSpPr>
                <a:spLocks noEditPoints="1"/>
              </p:cNvSpPr>
              <p:nvPr/>
            </p:nvSpPr>
            <p:spPr bwMode="gray">
              <a:xfrm>
                <a:off x="633413" y="3844925"/>
                <a:ext cx="227013" cy="163513"/>
              </a:xfrm>
              <a:custGeom>
                <a:avLst/>
                <a:gdLst>
                  <a:gd name="T0" fmla="*/ 2147483647 w 541"/>
                  <a:gd name="T1" fmla="*/ 2147483647 h 390"/>
                  <a:gd name="T2" fmla="*/ 2147483647 w 541"/>
                  <a:gd name="T3" fmla="*/ 2147483647 h 390"/>
                  <a:gd name="T4" fmla="*/ 2147483647 w 541"/>
                  <a:gd name="T5" fmla="*/ 2147483647 h 390"/>
                  <a:gd name="T6" fmla="*/ 2147483647 w 541"/>
                  <a:gd name="T7" fmla="*/ 2147483647 h 390"/>
                  <a:gd name="T8" fmla="*/ 2147483647 w 541"/>
                  <a:gd name="T9" fmla="*/ 2147483647 h 390"/>
                  <a:gd name="T10" fmla="*/ 2147483647 w 541"/>
                  <a:gd name="T11" fmla="*/ 2147483647 h 390"/>
                  <a:gd name="T12" fmla="*/ 0 w 541"/>
                  <a:gd name="T13" fmla="*/ 2147483647 h 390"/>
                  <a:gd name="T14" fmla="*/ 0 w 541"/>
                  <a:gd name="T15" fmla="*/ 2147483647 h 390"/>
                  <a:gd name="T16" fmla="*/ 2147483647 w 541"/>
                  <a:gd name="T17" fmla="*/ 2147483647 h 390"/>
                  <a:gd name="T18" fmla="*/ 2147483647 w 541"/>
                  <a:gd name="T19" fmla="*/ 0 h 390"/>
                  <a:gd name="T20" fmla="*/ 0 w 541"/>
                  <a:gd name="T21" fmla="*/ 0 h 390"/>
                  <a:gd name="T22" fmla="*/ 0 w 541"/>
                  <a:gd name="T23" fmla="*/ 2147483647 h 3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41"/>
                  <a:gd name="T37" fmla="*/ 0 h 390"/>
                  <a:gd name="T38" fmla="*/ 541 w 541"/>
                  <a:gd name="T39" fmla="*/ 390 h 39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41" h="390">
                    <a:moveTo>
                      <a:pt x="53" y="54"/>
                    </a:moveTo>
                    <a:lnTo>
                      <a:pt x="53" y="54"/>
                    </a:lnTo>
                    <a:lnTo>
                      <a:pt x="488" y="54"/>
                    </a:lnTo>
                    <a:lnTo>
                      <a:pt x="488" y="336"/>
                    </a:lnTo>
                    <a:lnTo>
                      <a:pt x="53" y="336"/>
                    </a:lnTo>
                    <a:lnTo>
                      <a:pt x="53" y="54"/>
                    </a:lnTo>
                    <a:close/>
                    <a:moveTo>
                      <a:pt x="0" y="390"/>
                    </a:moveTo>
                    <a:lnTo>
                      <a:pt x="0" y="390"/>
                    </a:lnTo>
                    <a:lnTo>
                      <a:pt x="541" y="390"/>
                    </a:lnTo>
                    <a:lnTo>
                      <a:pt x="541" y="0"/>
                    </a:lnTo>
                    <a:lnTo>
                      <a:pt x="0" y="0"/>
                    </a:lnTo>
                    <a:lnTo>
                      <a:pt x="0" y="39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6" name="Freeform 168"/>
              <p:cNvSpPr>
                <a:spLocks noEditPoints="1"/>
              </p:cNvSpPr>
              <p:nvPr/>
            </p:nvSpPr>
            <p:spPr bwMode="gray">
              <a:xfrm>
                <a:off x="881063" y="3844925"/>
                <a:ext cx="227013" cy="163513"/>
              </a:xfrm>
              <a:custGeom>
                <a:avLst/>
                <a:gdLst>
                  <a:gd name="T0" fmla="*/ 2147483647 w 542"/>
                  <a:gd name="T1" fmla="*/ 2147483647 h 390"/>
                  <a:gd name="T2" fmla="*/ 2147483647 w 542"/>
                  <a:gd name="T3" fmla="*/ 2147483647 h 390"/>
                  <a:gd name="T4" fmla="*/ 2147483647 w 542"/>
                  <a:gd name="T5" fmla="*/ 2147483647 h 390"/>
                  <a:gd name="T6" fmla="*/ 2147483647 w 542"/>
                  <a:gd name="T7" fmla="*/ 2147483647 h 390"/>
                  <a:gd name="T8" fmla="*/ 2147483647 w 542"/>
                  <a:gd name="T9" fmla="*/ 2147483647 h 390"/>
                  <a:gd name="T10" fmla="*/ 2147483647 w 542"/>
                  <a:gd name="T11" fmla="*/ 2147483647 h 390"/>
                  <a:gd name="T12" fmla="*/ 2147483647 w 542"/>
                  <a:gd name="T13" fmla="*/ 0 h 390"/>
                  <a:gd name="T14" fmla="*/ 2147483647 w 542"/>
                  <a:gd name="T15" fmla="*/ 0 h 390"/>
                  <a:gd name="T16" fmla="*/ 0 w 542"/>
                  <a:gd name="T17" fmla="*/ 0 h 390"/>
                  <a:gd name="T18" fmla="*/ 0 w 542"/>
                  <a:gd name="T19" fmla="*/ 2147483647 h 390"/>
                  <a:gd name="T20" fmla="*/ 2147483647 w 542"/>
                  <a:gd name="T21" fmla="*/ 2147483647 h 390"/>
                  <a:gd name="T22" fmla="*/ 2147483647 w 542"/>
                  <a:gd name="T23" fmla="*/ 0 h 3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42"/>
                  <a:gd name="T37" fmla="*/ 0 h 390"/>
                  <a:gd name="T38" fmla="*/ 542 w 542"/>
                  <a:gd name="T39" fmla="*/ 390 h 39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42" h="390">
                    <a:moveTo>
                      <a:pt x="488" y="336"/>
                    </a:moveTo>
                    <a:lnTo>
                      <a:pt x="488" y="336"/>
                    </a:lnTo>
                    <a:lnTo>
                      <a:pt x="54" y="336"/>
                    </a:lnTo>
                    <a:lnTo>
                      <a:pt x="54" y="54"/>
                    </a:lnTo>
                    <a:lnTo>
                      <a:pt x="488" y="54"/>
                    </a:lnTo>
                    <a:lnTo>
                      <a:pt x="488" y="336"/>
                    </a:lnTo>
                    <a:close/>
                    <a:moveTo>
                      <a:pt x="542" y="0"/>
                    </a:moveTo>
                    <a:lnTo>
                      <a:pt x="542" y="0"/>
                    </a:lnTo>
                    <a:lnTo>
                      <a:pt x="0" y="0"/>
                    </a:lnTo>
                    <a:lnTo>
                      <a:pt x="0" y="390"/>
                    </a:lnTo>
                    <a:lnTo>
                      <a:pt x="542" y="390"/>
                    </a:lnTo>
                    <a:lnTo>
                      <a:pt x="542" y="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7" name="Freeform 169"/>
              <p:cNvSpPr>
                <a:spLocks noEditPoints="1"/>
              </p:cNvSpPr>
              <p:nvPr/>
            </p:nvSpPr>
            <p:spPr bwMode="gray">
              <a:xfrm>
                <a:off x="1128713" y="3844925"/>
                <a:ext cx="227013" cy="163513"/>
              </a:xfrm>
              <a:custGeom>
                <a:avLst/>
                <a:gdLst>
                  <a:gd name="T0" fmla="*/ 2147483647 w 542"/>
                  <a:gd name="T1" fmla="*/ 2147483647 h 390"/>
                  <a:gd name="T2" fmla="*/ 2147483647 w 542"/>
                  <a:gd name="T3" fmla="*/ 2147483647 h 390"/>
                  <a:gd name="T4" fmla="*/ 2147483647 w 542"/>
                  <a:gd name="T5" fmla="*/ 2147483647 h 390"/>
                  <a:gd name="T6" fmla="*/ 2147483647 w 542"/>
                  <a:gd name="T7" fmla="*/ 2147483647 h 390"/>
                  <a:gd name="T8" fmla="*/ 2147483647 w 542"/>
                  <a:gd name="T9" fmla="*/ 2147483647 h 390"/>
                  <a:gd name="T10" fmla="*/ 2147483647 w 542"/>
                  <a:gd name="T11" fmla="*/ 2147483647 h 390"/>
                  <a:gd name="T12" fmla="*/ 2147483647 w 542"/>
                  <a:gd name="T13" fmla="*/ 0 h 390"/>
                  <a:gd name="T14" fmla="*/ 2147483647 w 542"/>
                  <a:gd name="T15" fmla="*/ 0 h 390"/>
                  <a:gd name="T16" fmla="*/ 0 w 542"/>
                  <a:gd name="T17" fmla="*/ 0 h 390"/>
                  <a:gd name="T18" fmla="*/ 0 w 542"/>
                  <a:gd name="T19" fmla="*/ 2147483647 h 390"/>
                  <a:gd name="T20" fmla="*/ 2147483647 w 542"/>
                  <a:gd name="T21" fmla="*/ 2147483647 h 390"/>
                  <a:gd name="T22" fmla="*/ 2147483647 w 542"/>
                  <a:gd name="T23" fmla="*/ 0 h 3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42"/>
                  <a:gd name="T37" fmla="*/ 0 h 390"/>
                  <a:gd name="T38" fmla="*/ 542 w 542"/>
                  <a:gd name="T39" fmla="*/ 390 h 39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42" h="390">
                    <a:moveTo>
                      <a:pt x="489" y="336"/>
                    </a:moveTo>
                    <a:lnTo>
                      <a:pt x="489" y="336"/>
                    </a:lnTo>
                    <a:lnTo>
                      <a:pt x="54" y="336"/>
                    </a:lnTo>
                    <a:lnTo>
                      <a:pt x="54" y="54"/>
                    </a:lnTo>
                    <a:lnTo>
                      <a:pt x="489" y="54"/>
                    </a:lnTo>
                    <a:lnTo>
                      <a:pt x="489" y="336"/>
                    </a:lnTo>
                    <a:close/>
                    <a:moveTo>
                      <a:pt x="542" y="0"/>
                    </a:moveTo>
                    <a:lnTo>
                      <a:pt x="542" y="0"/>
                    </a:lnTo>
                    <a:lnTo>
                      <a:pt x="0" y="0"/>
                    </a:lnTo>
                    <a:lnTo>
                      <a:pt x="0" y="390"/>
                    </a:lnTo>
                    <a:lnTo>
                      <a:pt x="542" y="390"/>
                    </a:lnTo>
                    <a:lnTo>
                      <a:pt x="542" y="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8" name="Freeform 170"/>
              <p:cNvSpPr>
                <a:spLocks noEditPoints="1"/>
              </p:cNvSpPr>
              <p:nvPr/>
            </p:nvSpPr>
            <p:spPr bwMode="gray">
              <a:xfrm>
                <a:off x="512763" y="3792538"/>
                <a:ext cx="963613" cy="488950"/>
              </a:xfrm>
              <a:custGeom>
                <a:avLst/>
                <a:gdLst>
                  <a:gd name="T0" fmla="*/ 2147483647 w 2298"/>
                  <a:gd name="T1" fmla="*/ 2147483647 h 1165"/>
                  <a:gd name="T2" fmla="*/ 2147483647 w 2298"/>
                  <a:gd name="T3" fmla="*/ 2147483647 h 1165"/>
                  <a:gd name="T4" fmla="*/ 2147483647 w 2298"/>
                  <a:gd name="T5" fmla="*/ 2147483647 h 1165"/>
                  <a:gd name="T6" fmla="*/ 2147483647 w 2298"/>
                  <a:gd name="T7" fmla="*/ 2147483647 h 1165"/>
                  <a:gd name="T8" fmla="*/ 2147483647 w 2298"/>
                  <a:gd name="T9" fmla="*/ 2147483647 h 1165"/>
                  <a:gd name="T10" fmla="*/ 2147483647 w 2298"/>
                  <a:gd name="T11" fmla="*/ 2147483647 h 1165"/>
                  <a:gd name="T12" fmla="*/ 2147483647 w 2298"/>
                  <a:gd name="T13" fmla="*/ 2147483647 h 1165"/>
                  <a:gd name="T14" fmla="*/ 2147483647 w 2298"/>
                  <a:gd name="T15" fmla="*/ 2147483647 h 1165"/>
                  <a:gd name="T16" fmla="*/ 2147483647 w 2298"/>
                  <a:gd name="T17" fmla="*/ 2147483647 h 1165"/>
                  <a:gd name="T18" fmla="*/ 2147483647 w 2298"/>
                  <a:gd name="T19" fmla="*/ 2147483647 h 1165"/>
                  <a:gd name="T20" fmla="*/ 2147483647 w 2298"/>
                  <a:gd name="T21" fmla="*/ 2147483647 h 1165"/>
                  <a:gd name="T22" fmla="*/ 2147483647 w 2298"/>
                  <a:gd name="T23" fmla="*/ 2147483647 h 1165"/>
                  <a:gd name="T24" fmla="*/ 2147483647 w 2298"/>
                  <a:gd name="T25" fmla="*/ 2147483647 h 1165"/>
                  <a:gd name="T26" fmla="*/ 2147483647 w 2298"/>
                  <a:gd name="T27" fmla="*/ 2147483647 h 1165"/>
                  <a:gd name="T28" fmla="*/ 2147483647 w 2298"/>
                  <a:gd name="T29" fmla="*/ 2147483647 h 1165"/>
                  <a:gd name="T30" fmla="*/ 2147483647 w 2298"/>
                  <a:gd name="T31" fmla="*/ 2147483647 h 1165"/>
                  <a:gd name="T32" fmla="*/ 2147483647 w 2298"/>
                  <a:gd name="T33" fmla="*/ 2147483647 h 1165"/>
                  <a:gd name="T34" fmla="*/ 2147483647 w 2298"/>
                  <a:gd name="T35" fmla="*/ 2147483647 h 1165"/>
                  <a:gd name="T36" fmla="*/ 2147483647 w 2298"/>
                  <a:gd name="T37" fmla="*/ 2147483647 h 1165"/>
                  <a:gd name="T38" fmla="*/ 2147483647 w 2298"/>
                  <a:gd name="T39" fmla="*/ 2147483647 h 1165"/>
                  <a:gd name="T40" fmla="*/ 2147483647 w 2298"/>
                  <a:gd name="T41" fmla="*/ 2147483647 h 1165"/>
                  <a:gd name="T42" fmla="*/ 2147483647 w 2298"/>
                  <a:gd name="T43" fmla="*/ 2147483647 h 1165"/>
                  <a:gd name="T44" fmla="*/ 2147483647 w 2298"/>
                  <a:gd name="T45" fmla="*/ 2147483647 h 1165"/>
                  <a:gd name="T46" fmla="*/ 2147483647 w 2298"/>
                  <a:gd name="T47" fmla="*/ 2147483647 h 1165"/>
                  <a:gd name="T48" fmla="*/ 2147483647 w 2298"/>
                  <a:gd name="T49" fmla="*/ 2147483647 h 1165"/>
                  <a:gd name="T50" fmla="*/ 2147483647 w 2298"/>
                  <a:gd name="T51" fmla="*/ 2147483647 h 1165"/>
                  <a:gd name="T52" fmla="*/ 2147483647 w 2298"/>
                  <a:gd name="T53" fmla="*/ 2147483647 h 1165"/>
                  <a:gd name="T54" fmla="*/ 2147483647 w 2298"/>
                  <a:gd name="T55" fmla="*/ 2147483647 h 1165"/>
                  <a:gd name="T56" fmla="*/ 2147483647 w 2298"/>
                  <a:gd name="T57" fmla="*/ 2147483647 h 1165"/>
                  <a:gd name="T58" fmla="*/ 2147483647 w 2298"/>
                  <a:gd name="T59" fmla="*/ 2147483647 h 1165"/>
                  <a:gd name="T60" fmla="*/ 2147483647 w 2298"/>
                  <a:gd name="T61" fmla="*/ 2147483647 h 1165"/>
                  <a:gd name="T62" fmla="*/ 2147483647 w 2298"/>
                  <a:gd name="T63" fmla="*/ 2147483647 h 1165"/>
                  <a:gd name="T64" fmla="*/ 2147483647 w 2298"/>
                  <a:gd name="T65" fmla="*/ 2147483647 h 1165"/>
                  <a:gd name="T66" fmla="*/ 2147483647 w 2298"/>
                  <a:gd name="T67" fmla="*/ 0 h 1165"/>
                  <a:gd name="T68" fmla="*/ 2147483647 w 2298"/>
                  <a:gd name="T69" fmla="*/ 2147483647 h 1165"/>
                  <a:gd name="T70" fmla="*/ 2147483647 w 2298"/>
                  <a:gd name="T71" fmla="*/ 2147483647 h 1165"/>
                  <a:gd name="T72" fmla="*/ 2147483647 w 2298"/>
                  <a:gd name="T73" fmla="*/ 2147483647 h 1165"/>
                  <a:gd name="T74" fmla="*/ 2147483647 w 2298"/>
                  <a:gd name="T75" fmla="*/ 2147483647 h 1165"/>
                  <a:gd name="T76" fmla="*/ 2147483647 w 2298"/>
                  <a:gd name="T77" fmla="*/ 2147483647 h 1165"/>
                  <a:gd name="T78" fmla="*/ 2147483647 w 2298"/>
                  <a:gd name="T79" fmla="*/ 2147483647 h 1165"/>
                  <a:gd name="T80" fmla="*/ 2147483647 w 2298"/>
                  <a:gd name="T81" fmla="*/ 2147483647 h 1165"/>
                  <a:gd name="T82" fmla="*/ 2147483647 w 2298"/>
                  <a:gd name="T83" fmla="*/ 2147483647 h 1165"/>
                  <a:gd name="T84" fmla="*/ 2147483647 w 2298"/>
                  <a:gd name="T85" fmla="*/ 2147483647 h 1165"/>
                  <a:gd name="T86" fmla="*/ 2147483647 w 2298"/>
                  <a:gd name="T87" fmla="*/ 2147483647 h 1165"/>
                  <a:gd name="T88" fmla="*/ 2147483647 w 2298"/>
                  <a:gd name="T89" fmla="*/ 2147483647 h 1165"/>
                  <a:gd name="T90" fmla="*/ 2147483647 w 2298"/>
                  <a:gd name="T91" fmla="*/ 2147483647 h 1165"/>
                  <a:gd name="T92" fmla="*/ 2147483647 w 2298"/>
                  <a:gd name="T93" fmla="*/ 2147483647 h 1165"/>
                  <a:gd name="T94" fmla="*/ 2147483647 w 2298"/>
                  <a:gd name="T95" fmla="*/ 2147483647 h 1165"/>
                  <a:gd name="T96" fmla="*/ 2147483647 w 2298"/>
                  <a:gd name="T97" fmla="*/ 2147483647 h 1165"/>
                  <a:gd name="T98" fmla="*/ 2147483647 w 2298"/>
                  <a:gd name="T99" fmla="*/ 2147483647 h 1165"/>
                  <a:gd name="T100" fmla="*/ 2147483647 w 2298"/>
                  <a:gd name="T101" fmla="*/ 2147483647 h 1165"/>
                  <a:gd name="T102" fmla="*/ 2147483647 w 2298"/>
                  <a:gd name="T103" fmla="*/ 2147483647 h 1165"/>
                  <a:gd name="T104" fmla="*/ 2147483647 w 2298"/>
                  <a:gd name="T105" fmla="*/ 2147483647 h 1165"/>
                  <a:gd name="T106" fmla="*/ 2147483647 w 2298"/>
                  <a:gd name="T107" fmla="*/ 2147483647 h 116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298"/>
                  <a:gd name="T163" fmla="*/ 0 h 1165"/>
                  <a:gd name="T164" fmla="*/ 2298 w 2298"/>
                  <a:gd name="T165" fmla="*/ 1165 h 116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298" h="1165">
                    <a:moveTo>
                      <a:pt x="1149" y="819"/>
                    </a:moveTo>
                    <a:lnTo>
                      <a:pt x="1149" y="819"/>
                    </a:lnTo>
                    <a:cubicBezTo>
                      <a:pt x="637" y="819"/>
                      <a:pt x="294" y="719"/>
                      <a:pt x="141" y="662"/>
                    </a:cubicBezTo>
                    <a:lnTo>
                      <a:pt x="312" y="621"/>
                    </a:lnTo>
                    <a:cubicBezTo>
                      <a:pt x="512" y="682"/>
                      <a:pt x="796" y="702"/>
                      <a:pt x="981" y="709"/>
                    </a:cubicBezTo>
                    <a:cubicBezTo>
                      <a:pt x="993" y="731"/>
                      <a:pt x="1016" y="747"/>
                      <a:pt x="1042" y="747"/>
                    </a:cubicBezTo>
                    <a:cubicBezTo>
                      <a:pt x="1081" y="747"/>
                      <a:pt x="1112" y="716"/>
                      <a:pt x="1112" y="677"/>
                    </a:cubicBezTo>
                    <a:cubicBezTo>
                      <a:pt x="1112" y="639"/>
                      <a:pt x="1081" y="608"/>
                      <a:pt x="1042" y="608"/>
                    </a:cubicBezTo>
                    <a:cubicBezTo>
                      <a:pt x="1017" y="608"/>
                      <a:pt x="995" y="622"/>
                      <a:pt x="983" y="643"/>
                    </a:cubicBezTo>
                    <a:cubicBezTo>
                      <a:pt x="798" y="636"/>
                      <a:pt x="516" y="615"/>
                      <a:pt x="323" y="555"/>
                    </a:cubicBezTo>
                    <a:cubicBezTo>
                      <a:pt x="317" y="553"/>
                      <a:pt x="311" y="553"/>
                      <a:pt x="305" y="554"/>
                    </a:cubicBezTo>
                    <a:lnTo>
                      <a:pt x="240" y="570"/>
                    </a:lnTo>
                    <a:lnTo>
                      <a:pt x="240" y="111"/>
                    </a:lnTo>
                    <a:cubicBezTo>
                      <a:pt x="240" y="87"/>
                      <a:pt x="260" y="66"/>
                      <a:pt x="285" y="66"/>
                    </a:cubicBezTo>
                    <a:lnTo>
                      <a:pt x="2013" y="66"/>
                    </a:lnTo>
                    <a:cubicBezTo>
                      <a:pt x="2038" y="66"/>
                      <a:pt x="2058" y="87"/>
                      <a:pt x="2058" y="111"/>
                    </a:cubicBezTo>
                    <a:lnTo>
                      <a:pt x="2058" y="570"/>
                    </a:lnTo>
                    <a:lnTo>
                      <a:pt x="1993" y="554"/>
                    </a:lnTo>
                    <a:cubicBezTo>
                      <a:pt x="1987" y="553"/>
                      <a:pt x="1981" y="553"/>
                      <a:pt x="1975" y="555"/>
                    </a:cubicBezTo>
                    <a:cubicBezTo>
                      <a:pt x="1781" y="615"/>
                      <a:pt x="1498" y="636"/>
                      <a:pt x="1315" y="643"/>
                    </a:cubicBezTo>
                    <a:cubicBezTo>
                      <a:pt x="1303" y="622"/>
                      <a:pt x="1281" y="608"/>
                      <a:pt x="1255" y="608"/>
                    </a:cubicBezTo>
                    <a:cubicBezTo>
                      <a:pt x="1217" y="608"/>
                      <a:pt x="1186" y="639"/>
                      <a:pt x="1186" y="677"/>
                    </a:cubicBezTo>
                    <a:cubicBezTo>
                      <a:pt x="1186" y="716"/>
                      <a:pt x="1217" y="747"/>
                      <a:pt x="1255" y="747"/>
                    </a:cubicBezTo>
                    <a:cubicBezTo>
                      <a:pt x="1282" y="747"/>
                      <a:pt x="1305" y="731"/>
                      <a:pt x="1317" y="709"/>
                    </a:cubicBezTo>
                    <a:cubicBezTo>
                      <a:pt x="1501" y="702"/>
                      <a:pt x="1785" y="682"/>
                      <a:pt x="1986" y="621"/>
                    </a:cubicBezTo>
                    <a:lnTo>
                      <a:pt x="2157" y="662"/>
                    </a:lnTo>
                    <a:cubicBezTo>
                      <a:pt x="2004" y="719"/>
                      <a:pt x="1662" y="819"/>
                      <a:pt x="1149" y="819"/>
                    </a:cubicBezTo>
                    <a:close/>
                    <a:moveTo>
                      <a:pt x="1976" y="901"/>
                    </a:moveTo>
                    <a:lnTo>
                      <a:pt x="1976" y="901"/>
                    </a:lnTo>
                    <a:cubicBezTo>
                      <a:pt x="1976" y="918"/>
                      <a:pt x="1963" y="931"/>
                      <a:pt x="1947" y="932"/>
                    </a:cubicBezTo>
                    <a:lnTo>
                      <a:pt x="1767" y="907"/>
                    </a:lnTo>
                    <a:cubicBezTo>
                      <a:pt x="1743" y="902"/>
                      <a:pt x="1730" y="891"/>
                      <a:pt x="1730" y="876"/>
                    </a:cubicBezTo>
                    <a:lnTo>
                      <a:pt x="1730" y="841"/>
                    </a:lnTo>
                    <a:cubicBezTo>
                      <a:pt x="1824" y="825"/>
                      <a:pt x="1906" y="807"/>
                      <a:pt x="1976" y="789"/>
                    </a:cubicBezTo>
                    <a:lnTo>
                      <a:pt x="1976" y="901"/>
                    </a:lnTo>
                    <a:close/>
                    <a:moveTo>
                      <a:pt x="1463" y="1079"/>
                    </a:moveTo>
                    <a:lnTo>
                      <a:pt x="1463" y="1079"/>
                    </a:lnTo>
                    <a:cubicBezTo>
                      <a:pt x="1463" y="1088"/>
                      <a:pt x="1459" y="1095"/>
                      <a:pt x="1453" y="1097"/>
                    </a:cubicBezTo>
                    <a:cubicBezTo>
                      <a:pt x="1444" y="1101"/>
                      <a:pt x="1432" y="1097"/>
                      <a:pt x="1422" y="1087"/>
                    </a:cubicBezTo>
                    <a:cubicBezTo>
                      <a:pt x="1389" y="1055"/>
                      <a:pt x="1335" y="1005"/>
                      <a:pt x="1334" y="1004"/>
                    </a:cubicBezTo>
                    <a:cubicBezTo>
                      <a:pt x="1309" y="983"/>
                      <a:pt x="1305" y="968"/>
                      <a:pt x="1305" y="942"/>
                    </a:cubicBezTo>
                    <a:lnTo>
                      <a:pt x="1305" y="883"/>
                    </a:lnTo>
                    <a:cubicBezTo>
                      <a:pt x="1360" y="881"/>
                      <a:pt x="1412" y="877"/>
                      <a:pt x="1463" y="873"/>
                    </a:cubicBezTo>
                    <a:lnTo>
                      <a:pt x="1463" y="1079"/>
                    </a:lnTo>
                    <a:close/>
                    <a:moveTo>
                      <a:pt x="993" y="942"/>
                    </a:moveTo>
                    <a:lnTo>
                      <a:pt x="993" y="942"/>
                    </a:lnTo>
                    <a:cubicBezTo>
                      <a:pt x="993" y="968"/>
                      <a:pt x="989" y="983"/>
                      <a:pt x="963" y="1005"/>
                    </a:cubicBezTo>
                    <a:cubicBezTo>
                      <a:pt x="963" y="1005"/>
                      <a:pt x="909" y="1055"/>
                      <a:pt x="876" y="1087"/>
                    </a:cubicBezTo>
                    <a:cubicBezTo>
                      <a:pt x="865" y="1097"/>
                      <a:pt x="854" y="1101"/>
                      <a:pt x="845" y="1097"/>
                    </a:cubicBezTo>
                    <a:cubicBezTo>
                      <a:pt x="839" y="1095"/>
                      <a:pt x="835" y="1088"/>
                      <a:pt x="835" y="1079"/>
                    </a:cubicBezTo>
                    <a:lnTo>
                      <a:pt x="835" y="873"/>
                    </a:lnTo>
                    <a:cubicBezTo>
                      <a:pt x="886" y="877"/>
                      <a:pt x="938" y="880"/>
                      <a:pt x="993" y="883"/>
                    </a:cubicBezTo>
                    <a:lnTo>
                      <a:pt x="993" y="942"/>
                    </a:lnTo>
                    <a:close/>
                    <a:moveTo>
                      <a:pt x="567" y="876"/>
                    </a:moveTo>
                    <a:lnTo>
                      <a:pt x="567" y="876"/>
                    </a:lnTo>
                    <a:cubicBezTo>
                      <a:pt x="567" y="891"/>
                      <a:pt x="555" y="902"/>
                      <a:pt x="531" y="907"/>
                    </a:cubicBezTo>
                    <a:lnTo>
                      <a:pt x="351" y="932"/>
                    </a:lnTo>
                    <a:cubicBezTo>
                      <a:pt x="335" y="931"/>
                      <a:pt x="322" y="918"/>
                      <a:pt x="322" y="901"/>
                    </a:cubicBezTo>
                    <a:lnTo>
                      <a:pt x="322" y="789"/>
                    </a:lnTo>
                    <a:cubicBezTo>
                      <a:pt x="392" y="807"/>
                      <a:pt x="474" y="825"/>
                      <a:pt x="567" y="841"/>
                    </a:cubicBezTo>
                    <a:lnTo>
                      <a:pt x="567" y="876"/>
                    </a:lnTo>
                    <a:close/>
                    <a:moveTo>
                      <a:pt x="2297" y="650"/>
                    </a:moveTo>
                    <a:lnTo>
                      <a:pt x="2297" y="650"/>
                    </a:lnTo>
                    <a:cubicBezTo>
                      <a:pt x="2295" y="636"/>
                      <a:pt x="2285" y="625"/>
                      <a:pt x="2271" y="621"/>
                    </a:cubicBezTo>
                    <a:lnTo>
                      <a:pt x="2125" y="586"/>
                    </a:lnTo>
                    <a:lnTo>
                      <a:pt x="2125" y="111"/>
                    </a:lnTo>
                    <a:cubicBezTo>
                      <a:pt x="2125" y="50"/>
                      <a:pt x="2075" y="0"/>
                      <a:pt x="2013" y="0"/>
                    </a:cubicBezTo>
                    <a:lnTo>
                      <a:pt x="285" y="0"/>
                    </a:lnTo>
                    <a:cubicBezTo>
                      <a:pt x="223" y="0"/>
                      <a:pt x="173" y="50"/>
                      <a:pt x="173" y="111"/>
                    </a:cubicBezTo>
                    <a:lnTo>
                      <a:pt x="173" y="586"/>
                    </a:lnTo>
                    <a:lnTo>
                      <a:pt x="27" y="621"/>
                    </a:lnTo>
                    <a:cubicBezTo>
                      <a:pt x="13" y="625"/>
                      <a:pt x="3" y="636"/>
                      <a:pt x="1" y="650"/>
                    </a:cubicBezTo>
                    <a:cubicBezTo>
                      <a:pt x="0" y="664"/>
                      <a:pt x="7" y="677"/>
                      <a:pt x="19" y="683"/>
                    </a:cubicBezTo>
                    <a:cubicBezTo>
                      <a:pt x="26" y="687"/>
                      <a:pt x="106" y="727"/>
                      <a:pt x="256" y="771"/>
                    </a:cubicBezTo>
                    <a:lnTo>
                      <a:pt x="256" y="901"/>
                    </a:lnTo>
                    <a:cubicBezTo>
                      <a:pt x="256" y="955"/>
                      <a:pt x="299" y="999"/>
                      <a:pt x="353" y="999"/>
                    </a:cubicBezTo>
                    <a:lnTo>
                      <a:pt x="355" y="999"/>
                    </a:lnTo>
                    <a:lnTo>
                      <a:pt x="541" y="973"/>
                    </a:lnTo>
                    <a:lnTo>
                      <a:pt x="543" y="972"/>
                    </a:lnTo>
                    <a:cubicBezTo>
                      <a:pt x="599" y="961"/>
                      <a:pt x="634" y="924"/>
                      <a:pt x="634" y="876"/>
                    </a:cubicBezTo>
                    <a:lnTo>
                      <a:pt x="634" y="851"/>
                    </a:lnTo>
                    <a:cubicBezTo>
                      <a:pt x="677" y="857"/>
                      <a:pt x="722" y="862"/>
                      <a:pt x="769" y="867"/>
                    </a:cubicBezTo>
                    <a:lnTo>
                      <a:pt x="769" y="1079"/>
                    </a:lnTo>
                    <a:cubicBezTo>
                      <a:pt x="769" y="1115"/>
                      <a:pt x="788" y="1146"/>
                      <a:pt x="819" y="1159"/>
                    </a:cubicBezTo>
                    <a:cubicBezTo>
                      <a:pt x="830" y="1163"/>
                      <a:pt x="840" y="1165"/>
                      <a:pt x="852" y="1165"/>
                    </a:cubicBezTo>
                    <a:cubicBezTo>
                      <a:pt x="876" y="1165"/>
                      <a:pt x="902" y="1155"/>
                      <a:pt x="922" y="1135"/>
                    </a:cubicBezTo>
                    <a:cubicBezTo>
                      <a:pt x="955" y="1103"/>
                      <a:pt x="1008" y="1055"/>
                      <a:pt x="1008" y="1055"/>
                    </a:cubicBezTo>
                    <a:cubicBezTo>
                      <a:pt x="1045" y="1023"/>
                      <a:pt x="1060" y="990"/>
                      <a:pt x="1060" y="942"/>
                    </a:cubicBezTo>
                    <a:lnTo>
                      <a:pt x="1060" y="885"/>
                    </a:lnTo>
                    <a:cubicBezTo>
                      <a:pt x="1089" y="885"/>
                      <a:pt x="1119" y="886"/>
                      <a:pt x="1149" y="886"/>
                    </a:cubicBezTo>
                    <a:cubicBezTo>
                      <a:pt x="1179" y="886"/>
                      <a:pt x="1209" y="885"/>
                      <a:pt x="1238" y="885"/>
                    </a:cubicBezTo>
                    <a:lnTo>
                      <a:pt x="1238" y="942"/>
                    </a:lnTo>
                    <a:cubicBezTo>
                      <a:pt x="1238" y="990"/>
                      <a:pt x="1253" y="1023"/>
                      <a:pt x="1289" y="1054"/>
                    </a:cubicBezTo>
                    <a:cubicBezTo>
                      <a:pt x="1290" y="1054"/>
                      <a:pt x="1343" y="1103"/>
                      <a:pt x="1375" y="1135"/>
                    </a:cubicBezTo>
                    <a:cubicBezTo>
                      <a:pt x="1396" y="1155"/>
                      <a:pt x="1422" y="1165"/>
                      <a:pt x="1446" y="1165"/>
                    </a:cubicBezTo>
                    <a:cubicBezTo>
                      <a:pt x="1457" y="1165"/>
                      <a:pt x="1468" y="1163"/>
                      <a:pt x="1479" y="1159"/>
                    </a:cubicBezTo>
                    <a:cubicBezTo>
                      <a:pt x="1510" y="1146"/>
                      <a:pt x="1529" y="1115"/>
                      <a:pt x="1529" y="1079"/>
                    </a:cubicBezTo>
                    <a:lnTo>
                      <a:pt x="1529" y="867"/>
                    </a:lnTo>
                    <a:cubicBezTo>
                      <a:pt x="1576" y="862"/>
                      <a:pt x="1621" y="857"/>
                      <a:pt x="1664" y="851"/>
                    </a:cubicBezTo>
                    <a:lnTo>
                      <a:pt x="1664" y="876"/>
                    </a:lnTo>
                    <a:cubicBezTo>
                      <a:pt x="1664" y="924"/>
                      <a:pt x="1699" y="961"/>
                      <a:pt x="1755" y="972"/>
                    </a:cubicBezTo>
                    <a:lnTo>
                      <a:pt x="1940" y="998"/>
                    </a:lnTo>
                    <a:lnTo>
                      <a:pt x="1945" y="999"/>
                    </a:lnTo>
                    <a:cubicBezTo>
                      <a:pt x="1999" y="999"/>
                      <a:pt x="2042" y="955"/>
                      <a:pt x="2042" y="901"/>
                    </a:cubicBezTo>
                    <a:lnTo>
                      <a:pt x="2042" y="771"/>
                    </a:lnTo>
                    <a:cubicBezTo>
                      <a:pt x="2192" y="727"/>
                      <a:pt x="2272" y="687"/>
                      <a:pt x="2279" y="683"/>
                    </a:cubicBezTo>
                    <a:cubicBezTo>
                      <a:pt x="2291" y="677"/>
                      <a:pt x="2298" y="664"/>
                      <a:pt x="2297" y="65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119" name="文本框 118"/>
          <p:cNvSpPr txBox="1"/>
          <p:nvPr/>
        </p:nvSpPr>
        <p:spPr bwMode="gray">
          <a:xfrm>
            <a:off x="8733516" y="5801859"/>
            <a:ext cx="377026"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VC</a:t>
            </a:r>
            <a:endParaRPr lang="en-US" sz="1200" dirty="0">
              <a:latin typeface="Huawei Sans" panose="020C0503030203020204" pitchFamily="34" charset="0"/>
            </a:endParaRPr>
          </a:p>
        </p:txBody>
      </p:sp>
      <p:grpSp>
        <p:nvGrpSpPr>
          <p:cNvPr id="120" name="组合 247"/>
          <p:cNvGrpSpPr>
            <a:grpSpLocks/>
          </p:cNvGrpSpPr>
          <p:nvPr/>
        </p:nvGrpSpPr>
        <p:grpSpPr bwMode="gray">
          <a:xfrm>
            <a:off x="10548710" y="5296873"/>
            <a:ext cx="504879" cy="504879"/>
            <a:chOff x="7069138" y="3554413"/>
            <a:chExt cx="1114425" cy="1117600"/>
          </a:xfrm>
        </p:grpSpPr>
        <p:sp>
          <p:nvSpPr>
            <p:cNvPr id="121" name="Freeform 35"/>
            <p:cNvSpPr>
              <a:spLocks/>
            </p:cNvSpPr>
            <p:nvPr/>
          </p:nvSpPr>
          <p:spPr bwMode="gray">
            <a:xfrm>
              <a:off x="7069138" y="3554413"/>
              <a:ext cx="1114425" cy="1117600"/>
            </a:xfrm>
            <a:custGeom>
              <a:avLst/>
              <a:gdLst>
                <a:gd name="T0" fmla="*/ 2147483647 w 2658"/>
                <a:gd name="T1" fmla="*/ 2147483647 h 2659"/>
                <a:gd name="T2" fmla="*/ 2147483647 w 2658"/>
                <a:gd name="T3" fmla="*/ 2147483647 h 2659"/>
                <a:gd name="T4" fmla="*/ 2147483647 w 2658"/>
                <a:gd name="T5" fmla="*/ 2147483647 h 2659"/>
                <a:gd name="T6" fmla="*/ 0 w 2658"/>
                <a:gd name="T7" fmla="*/ 2147483647 h 2659"/>
                <a:gd name="T8" fmla="*/ 2147483647 w 2658"/>
                <a:gd name="T9" fmla="*/ 0 h 2659"/>
                <a:gd name="T10" fmla="*/ 2147483647 w 2658"/>
                <a:gd name="T11" fmla="*/ 2147483647 h 2659"/>
                <a:gd name="T12" fmla="*/ 0 60000 65536"/>
                <a:gd name="T13" fmla="*/ 0 60000 65536"/>
                <a:gd name="T14" fmla="*/ 0 60000 65536"/>
                <a:gd name="T15" fmla="*/ 0 60000 65536"/>
                <a:gd name="T16" fmla="*/ 0 60000 65536"/>
                <a:gd name="T17" fmla="*/ 0 60000 65536"/>
                <a:gd name="T18" fmla="*/ 0 w 2658"/>
                <a:gd name="T19" fmla="*/ 0 h 2659"/>
                <a:gd name="T20" fmla="*/ 2658 w 2658"/>
                <a:gd name="T21" fmla="*/ 2659 h 2659"/>
              </a:gdLst>
              <a:ahLst/>
              <a:cxnLst>
                <a:cxn ang="T12">
                  <a:pos x="T0" y="T1"/>
                </a:cxn>
                <a:cxn ang="T13">
                  <a:pos x="T2" y="T3"/>
                </a:cxn>
                <a:cxn ang="T14">
                  <a:pos x="T4" y="T5"/>
                </a:cxn>
                <a:cxn ang="T15">
                  <a:pos x="T6" y="T7"/>
                </a:cxn>
                <a:cxn ang="T16">
                  <a:pos x="T8" y="T9"/>
                </a:cxn>
                <a:cxn ang="T17">
                  <a:pos x="T10" y="T11"/>
                </a:cxn>
              </a:cxnLst>
              <a:rect l="T18" t="T19" r="T20" b="T21"/>
              <a:pathLst>
                <a:path w="2658" h="2659">
                  <a:moveTo>
                    <a:pt x="2658" y="1329"/>
                  </a:moveTo>
                  <a:lnTo>
                    <a:pt x="2658" y="1329"/>
                  </a:lnTo>
                  <a:cubicBezTo>
                    <a:pt x="2658" y="2064"/>
                    <a:pt x="2063" y="2659"/>
                    <a:pt x="1329" y="2659"/>
                  </a:cubicBezTo>
                  <a:cubicBezTo>
                    <a:pt x="595" y="2659"/>
                    <a:pt x="0" y="2064"/>
                    <a:pt x="0" y="1329"/>
                  </a:cubicBezTo>
                  <a:cubicBezTo>
                    <a:pt x="0" y="595"/>
                    <a:pt x="595" y="0"/>
                    <a:pt x="1329" y="0"/>
                  </a:cubicBezTo>
                  <a:cubicBezTo>
                    <a:pt x="2063" y="0"/>
                    <a:pt x="2658" y="595"/>
                    <a:pt x="2658" y="1329"/>
                  </a:cubicBezTo>
                  <a:close/>
                </a:path>
              </a:pathLst>
            </a:custGeom>
            <a:solidFill>
              <a:srgbClr val="8BC9A0"/>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22" name="组合 233"/>
            <p:cNvGrpSpPr>
              <a:grpSpLocks/>
            </p:cNvGrpSpPr>
            <p:nvPr/>
          </p:nvGrpSpPr>
          <p:grpSpPr bwMode="gray">
            <a:xfrm>
              <a:off x="7288213" y="3895726"/>
              <a:ext cx="674687" cy="434975"/>
              <a:chOff x="7288213" y="3895726"/>
              <a:chExt cx="674687" cy="434975"/>
            </a:xfrm>
          </p:grpSpPr>
          <p:sp>
            <p:nvSpPr>
              <p:cNvPr id="123" name="Freeform 219"/>
              <p:cNvSpPr>
                <a:spLocks noEditPoints="1"/>
              </p:cNvSpPr>
              <p:nvPr/>
            </p:nvSpPr>
            <p:spPr bwMode="gray">
              <a:xfrm>
                <a:off x="7288213" y="3895726"/>
                <a:ext cx="623888" cy="419100"/>
              </a:xfrm>
              <a:custGeom>
                <a:avLst/>
                <a:gdLst>
                  <a:gd name="T0" fmla="*/ 2147483647 w 1486"/>
                  <a:gd name="T1" fmla="*/ 2147483647 h 997"/>
                  <a:gd name="T2" fmla="*/ 2147483647 w 1486"/>
                  <a:gd name="T3" fmla="*/ 2147483647 h 997"/>
                  <a:gd name="T4" fmla="*/ 2147483647 w 1486"/>
                  <a:gd name="T5" fmla="*/ 2147483647 h 997"/>
                  <a:gd name="T6" fmla="*/ 2147483647 w 1486"/>
                  <a:gd name="T7" fmla="*/ 2147483647 h 997"/>
                  <a:gd name="T8" fmla="*/ 2147483647 w 1486"/>
                  <a:gd name="T9" fmla="*/ 2147483647 h 997"/>
                  <a:gd name="T10" fmla="*/ 2147483647 w 1486"/>
                  <a:gd name="T11" fmla="*/ 2147483647 h 997"/>
                  <a:gd name="T12" fmla="*/ 2147483647 w 1486"/>
                  <a:gd name="T13" fmla="*/ 2147483647 h 997"/>
                  <a:gd name="T14" fmla="*/ 2147483647 w 1486"/>
                  <a:gd name="T15" fmla="*/ 2147483647 h 997"/>
                  <a:gd name="T16" fmla="*/ 2147483647 w 1486"/>
                  <a:gd name="T17" fmla="*/ 2147483647 h 997"/>
                  <a:gd name="T18" fmla="*/ 2147483647 w 1486"/>
                  <a:gd name="T19" fmla="*/ 2147483647 h 997"/>
                  <a:gd name="T20" fmla="*/ 2147483647 w 1486"/>
                  <a:gd name="T21" fmla="*/ 2147483647 h 997"/>
                  <a:gd name="T22" fmla="*/ 2147483647 w 1486"/>
                  <a:gd name="T23" fmla="*/ 2147483647 h 997"/>
                  <a:gd name="T24" fmla="*/ 2147483647 w 1486"/>
                  <a:gd name="T25" fmla="*/ 2147483647 h 997"/>
                  <a:gd name="T26" fmla="*/ 2147483647 w 1486"/>
                  <a:gd name="T27" fmla="*/ 2147483647 h 997"/>
                  <a:gd name="T28" fmla="*/ 2147483647 w 1486"/>
                  <a:gd name="T29" fmla="*/ 2147483647 h 997"/>
                  <a:gd name="T30" fmla="*/ 2147483647 w 1486"/>
                  <a:gd name="T31" fmla="*/ 2147483647 h 997"/>
                  <a:gd name="T32" fmla="*/ 2147483647 w 1486"/>
                  <a:gd name="T33" fmla="*/ 2147483647 h 997"/>
                  <a:gd name="T34" fmla="*/ 2147483647 w 1486"/>
                  <a:gd name="T35" fmla="*/ 2147483647 h 997"/>
                  <a:gd name="T36" fmla="*/ 2147483647 w 1486"/>
                  <a:gd name="T37" fmla="*/ 2147483647 h 997"/>
                  <a:gd name="T38" fmla="*/ 2147483647 w 1486"/>
                  <a:gd name="T39" fmla="*/ 2147483647 h 997"/>
                  <a:gd name="T40" fmla="*/ 2147483647 w 1486"/>
                  <a:gd name="T41" fmla="*/ 2147483647 h 997"/>
                  <a:gd name="T42" fmla="*/ 2147483647 w 1486"/>
                  <a:gd name="T43" fmla="*/ 2147483647 h 997"/>
                  <a:gd name="T44" fmla="*/ 2147483647 w 1486"/>
                  <a:gd name="T45" fmla="*/ 2147483647 h 997"/>
                  <a:gd name="T46" fmla="*/ 2147483647 w 1486"/>
                  <a:gd name="T47" fmla="*/ 2147483647 h 997"/>
                  <a:gd name="T48" fmla="*/ 2147483647 w 1486"/>
                  <a:gd name="T49" fmla="*/ 222822901 h 997"/>
                  <a:gd name="T50" fmla="*/ 2146073538 w 1486"/>
                  <a:gd name="T51" fmla="*/ 2147483647 h 997"/>
                  <a:gd name="T52" fmla="*/ 1406097026 w 1486"/>
                  <a:gd name="T53" fmla="*/ 2147483647 h 997"/>
                  <a:gd name="T54" fmla="*/ 2147483647 w 1486"/>
                  <a:gd name="T55" fmla="*/ 2147483647 h 997"/>
                  <a:gd name="T56" fmla="*/ 2147483647 w 1486"/>
                  <a:gd name="T57" fmla="*/ 2147483647 h 997"/>
                  <a:gd name="T58" fmla="*/ 2147483647 w 1486"/>
                  <a:gd name="T59" fmla="*/ 2147483647 h 997"/>
                  <a:gd name="T60" fmla="*/ 2147483647 w 1486"/>
                  <a:gd name="T61" fmla="*/ 2147483647 h 997"/>
                  <a:gd name="T62" fmla="*/ 2147483647 w 1486"/>
                  <a:gd name="T63" fmla="*/ 2147483647 h 997"/>
                  <a:gd name="T64" fmla="*/ 2147483647 w 1486"/>
                  <a:gd name="T65" fmla="*/ 2147483647 h 997"/>
                  <a:gd name="T66" fmla="*/ 2147483647 w 1486"/>
                  <a:gd name="T67" fmla="*/ 2147483647 h 997"/>
                  <a:gd name="T68" fmla="*/ 2147483647 w 1486"/>
                  <a:gd name="T69" fmla="*/ 2147483647 h 997"/>
                  <a:gd name="T70" fmla="*/ 2147483647 w 1486"/>
                  <a:gd name="T71" fmla="*/ 2147483647 h 99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486"/>
                  <a:gd name="T109" fmla="*/ 0 h 997"/>
                  <a:gd name="T110" fmla="*/ 1486 w 1486"/>
                  <a:gd name="T111" fmla="*/ 997 h 99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486" h="997">
                    <a:moveTo>
                      <a:pt x="1257" y="389"/>
                    </a:moveTo>
                    <a:lnTo>
                      <a:pt x="1257" y="389"/>
                    </a:lnTo>
                    <a:lnTo>
                      <a:pt x="1079" y="419"/>
                    </a:lnTo>
                    <a:lnTo>
                      <a:pt x="779" y="471"/>
                    </a:lnTo>
                    <a:lnTo>
                      <a:pt x="498" y="520"/>
                    </a:lnTo>
                    <a:cubicBezTo>
                      <a:pt x="516" y="464"/>
                      <a:pt x="504" y="396"/>
                      <a:pt x="493" y="354"/>
                    </a:cubicBezTo>
                    <a:lnTo>
                      <a:pt x="1377" y="185"/>
                    </a:lnTo>
                    <a:cubicBezTo>
                      <a:pt x="1396" y="328"/>
                      <a:pt x="1275" y="381"/>
                      <a:pt x="1257" y="389"/>
                    </a:cubicBezTo>
                    <a:close/>
                    <a:moveTo>
                      <a:pt x="935" y="739"/>
                    </a:moveTo>
                    <a:lnTo>
                      <a:pt x="935" y="739"/>
                    </a:lnTo>
                    <a:cubicBezTo>
                      <a:pt x="871" y="739"/>
                      <a:pt x="818" y="687"/>
                      <a:pt x="818" y="623"/>
                    </a:cubicBezTo>
                    <a:lnTo>
                      <a:pt x="818" y="532"/>
                    </a:lnTo>
                    <a:lnTo>
                      <a:pt x="1052" y="492"/>
                    </a:lnTo>
                    <a:lnTo>
                      <a:pt x="1052" y="623"/>
                    </a:lnTo>
                    <a:cubicBezTo>
                      <a:pt x="1052" y="687"/>
                      <a:pt x="999" y="739"/>
                      <a:pt x="935" y="739"/>
                    </a:cubicBezTo>
                    <a:close/>
                    <a:moveTo>
                      <a:pt x="305" y="515"/>
                    </a:moveTo>
                    <a:lnTo>
                      <a:pt x="305" y="515"/>
                    </a:lnTo>
                    <a:cubicBezTo>
                      <a:pt x="268" y="481"/>
                      <a:pt x="259" y="415"/>
                      <a:pt x="258" y="371"/>
                    </a:cubicBezTo>
                    <a:cubicBezTo>
                      <a:pt x="273" y="372"/>
                      <a:pt x="287" y="373"/>
                      <a:pt x="302" y="373"/>
                    </a:cubicBezTo>
                    <a:cubicBezTo>
                      <a:pt x="301" y="379"/>
                      <a:pt x="300" y="386"/>
                      <a:pt x="300" y="392"/>
                    </a:cubicBezTo>
                    <a:cubicBezTo>
                      <a:pt x="300" y="448"/>
                      <a:pt x="345" y="493"/>
                      <a:pt x="401" y="493"/>
                    </a:cubicBezTo>
                    <a:cubicBezTo>
                      <a:pt x="414" y="493"/>
                      <a:pt x="427" y="491"/>
                      <a:pt x="438" y="487"/>
                    </a:cubicBezTo>
                    <a:cubicBezTo>
                      <a:pt x="436" y="495"/>
                      <a:pt x="434" y="502"/>
                      <a:pt x="431" y="509"/>
                    </a:cubicBezTo>
                    <a:cubicBezTo>
                      <a:pt x="425" y="522"/>
                      <a:pt x="415" y="531"/>
                      <a:pt x="402" y="536"/>
                    </a:cubicBezTo>
                    <a:cubicBezTo>
                      <a:pt x="360" y="543"/>
                      <a:pt x="328" y="536"/>
                      <a:pt x="305" y="515"/>
                    </a:cubicBezTo>
                    <a:close/>
                    <a:moveTo>
                      <a:pt x="1394" y="68"/>
                    </a:moveTo>
                    <a:lnTo>
                      <a:pt x="1394" y="68"/>
                    </a:lnTo>
                    <a:cubicBezTo>
                      <a:pt x="1405" y="74"/>
                      <a:pt x="1407" y="80"/>
                      <a:pt x="1408" y="83"/>
                    </a:cubicBezTo>
                    <a:cubicBezTo>
                      <a:pt x="1411" y="91"/>
                      <a:pt x="1408" y="103"/>
                      <a:pt x="1405" y="112"/>
                    </a:cubicBezTo>
                    <a:lnTo>
                      <a:pt x="1397" y="113"/>
                    </a:lnTo>
                    <a:cubicBezTo>
                      <a:pt x="1397" y="113"/>
                      <a:pt x="1397" y="113"/>
                      <a:pt x="1397" y="113"/>
                    </a:cubicBezTo>
                    <a:lnTo>
                      <a:pt x="1395" y="113"/>
                    </a:lnTo>
                    <a:lnTo>
                      <a:pt x="374" y="302"/>
                    </a:lnTo>
                    <a:cubicBezTo>
                      <a:pt x="353" y="305"/>
                      <a:pt x="331" y="306"/>
                      <a:pt x="309" y="306"/>
                    </a:cubicBezTo>
                    <a:cubicBezTo>
                      <a:pt x="252" y="306"/>
                      <a:pt x="200" y="296"/>
                      <a:pt x="157" y="284"/>
                    </a:cubicBezTo>
                    <a:lnTo>
                      <a:pt x="1394" y="68"/>
                    </a:lnTo>
                    <a:close/>
                    <a:moveTo>
                      <a:pt x="435" y="400"/>
                    </a:moveTo>
                    <a:lnTo>
                      <a:pt x="435" y="400"/>
                    </a:lnTo>
                    <a:cubicBezTo>
                      <a:pt x="431" y="415"/>
                      <a:pt x="418" y="427"/>
                      <a:pt x="401" y="427"/>
                    </a:cubicBezTo>
                    <a:cubicBezTo>
                      <a:pt x="382" y="427"/>
                      <a:pt x="367" y="411"/>
                      <a:pt x="367" y="392"/>
                    </a:cubicBezTo>
                    <a:cubicBezTo>
                      <a:pt x="367" y="383"/>
                      <a:pt x="371" y="375"/>
                      <a:pt x="377" y="368"/>
                    </a:cubicBezTo>
                    <a:cubicBezTo>
                      <a:pt x="380" y="368"/>
                      <a:pt x="382" y="368"/>
                      <a:pt x="385" y="367"/>
                    </a:cubicBezTo>
                    <a:lnTo>
                      <a:pt x="425" y="360"/>
                    </a:lnTo>
                    <a:cubicBezTo>
                      <a:pt x="428" y="371"/>
                      <a:pt x="432" y="385"/>
                      <a:pt x="435" y="400"/>
                    </a:cubicBezTo>
                    <a:close/>
                    <a:moveTo>
                      <a:pt x="1442" y="171"/>
                    </a:moveTo>
                    <a:lnTo>
                      <a:pt x="1442" y="171"/>
                    </a:lnTo>
                    <a:cubicBezTo>
                      <a:pt x="1448" y="168"/>
                      <a:pt x="1453" y="164"/>
                      <a:pt x="1456" y="159"/>
                    </a:cubicBezTo>
                    <a:cubicBezTo>
                      <a:pt x="1459" y="154"/>
                      <a:pt x="1486" y="108"/>
                      <a:pt x="1471" y="62"/>
                    </a:cubicBezTo>
                    <a:cubicBezTo>
                      <a:pt x="1465" y="43"/>
                      <a:pt x="1449" y="18"/>
                      <a:pt x="1410" y="3"/>
                    </a:cubicBezTo>
                    <a:cubicBezTo>
                      <a:pt x="1404" y="0"/>
                      <a:pt x="1398" y="0"/>
                      <a:pt x="1392" y="1"/>
                    </a:cubicBezTo>
                    <a:lnTo>
                      <a:pt x="29" y="238"/>
                    </a:lnTo>
                    <a:cubicBezTo>
                      <a:pt x="16" y="241"/>
                      <a:pt x="5" y="252"/>
                      <a:pt x="2" y="266"/>
                    </a:cubicBezTo>
                    <a:cubicBezTo>
                      <a:pt x="0" y="280"/>
                      <a:pt x="7" y="293"/>
                      <a:pt x="19" y="300"/>
                    </a:cubicBezTo>
                    <a:cubicBezTo>
                      <a:pt x="23" y="303"/>
                      <a:pt x="92" y="341"/>
                      <a:pt x="192" y="361"/>
                    </a:cubicBezTo>
                    <a:cubicBezTo>
                      <a:pt x="191" y="410"/>
                      <a:pt x="199" y="507"/>
                      <a:pt x="259" y="563"/>
                    </a:cubicBezTo>
                    <a:cubicBezTo>
                      <a:pt x="289" y="591"/>
                      <a:pt x="327" y="605"/>
                      <a:pt x="373" y="605"/>
                    </a:cubicBezTo>
                    <a:cubicBezTo>
                      <a:pt x="387" y="605"/>
                      <a:pt x="402" y="604"/>
                      <a:pt x="417" y="602"/>
                    </a:cubicBezTo>
                    <a:lnTo>
                      <a:pt x="752" y="544"/>
                    </a:lnTo>
                    <a:lnTo>
                      <a:pt x="752" y="623"/>
                    </a:lnTo>
                    <a:cubicBezTo>
                      <a:pt x="752" y="714"/>
                      <a:pt x="818" y="789"/>
                      <a:pt x="905" y="803"/>
                    </a:cubicBezTo>
                    <a:cubicBezTo>
                      <a:pt x="917" y="864"/>
                      <a:pt x="966" y="945"/>
                      <a:pt x="1092" y="958"/>
                    </a:cubicBezTo>
                    <a:cubicBezTo>
                      <a:pt x="1104" y="981"/>
                      <a:pt x="1127" y="997"/>
                      <a:pt x="1154" y="997"/>
                    </a:cubicBezTo>
                    <a:cubicBezTo>
                      <a:pt x="1192" y="997"/>
                      <a:pt x="1223" y="965"/>
                      <a:pt x="1223" y="927"/>
                    </a:cubicBezTo>
                    <a:cubicBezTo>
                      <a:pt x="1223" y="889"/>
                      <a:pt x="1192" y="858"/>
                      <a:pt x="1154" y="858"/>
                    </a:cubicBezTo>
                    <a:cubicBezTo>
                      <a:pt x="1128" y="858"/>
                      <a:pt x="1106" y="871"/>
                      <a:pt x="1094" y="892"/>
                    </a:cubicBezTo>
                    <a:cubicBezTo>
                      <a:pt x="1011" y="881"/>
                      <a:pt x="983" y="834"/>
                      <a:pt x="973" y="802"/>
                    </a:cubicBezTo>
                    <a:cubicBezTo>
                      <a:pt x="1056" y="784"/>
                      <a:pt x="1118" y="711"/>
                      <a:pt x="1118" y="623"/>
                    </a:cubicBezTo>
                    <a:lnTo>
                      <a:pt x="1118" y="480"/>
                    </a:lnTo>
                    <a:lnTo>
                      <a:pt x="1271" y="454"/>
                    </a:lnTo>
                    <a:cubicBezTo>
                      <a:pt x="1273" y="454"/>
                      <a:pt x="1275" y="453"/>
                      <a:pt x="1276" y="452"/>
                    </a:cubicBezTo>
                    <a:cubicBezTo>
                      <a:pt x="1348" y="428"/>
                      <a:pt x="1468" y="338"/>
                      <a:pt x="1442" y="171"/>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4" name="Freeform 220"/>
              <p:cNvSpPr>
                <a:spLocks/>
              </p:cNvSpPr>
              <p:nvPr/>
            </p:nvSpPr>
            <p:spPr bwMode="gray">
              <a:xfrm>
                <a:off x="7832725" y="4240213"/>
                <a:ext cx="130175" cy="90488"/>
              </a:xfrm>
              <a:custGeom>
                <a:avLst/>
                <a:gdLst>
                  <a:gd name="T0" fmla="*/ 2147483647 w 312"/>
                  <a:gd name="T1" fmla="*/ 2147483647 h 215"/>
                  <a:gd name="T2" fmla="*/ 2147483647 w 312"/>
                  <a:gd name="T3" fmla="*/ 2147483647 h 215"/>
                  <a:gd name="T4" fmla="*/ 2147483647 w 312"/>
                  <a:gd name="T5" fmla="*/ 2147483647 h 215"/>
                  <a:gd name="T6" fmla="*/ 2147483647 w 312"/>
                  <a:gd name="T7" fmla="*/ 2147483647 h 215"/>
                  <a:gd name="T8" fmla="*/ 2147483647 w 312"/>
                  <a:gd name="T9" fmla="*/ 2147483647 h 215"/>
                  <a:gd name="T10" fmla="*/ 0 w 312"/>
                  <a:gd name="T11" fmla="*/ 2147483647 h 215"/>
                  <a:gd name="T12" fmla="*/ 2147483647 w 312"/>
                  <a:gd name="T13" fmla="*/ 2147483647 h 215"/>
                  <a:gd name="T14" fmla="*/ 2147483647 w 312"/>
                  <a:gd name="T15" fmla="*/ 2147483647 h 215"/>
                  <a:gd name="T16" fmla="*/ 2147483647 w 312"/>
                  <a:gd name="T17" fmla="*/ 2147483647 h 215"/>
                  <a:gd name="T18" fmla="*/ 2147483647 w 312"/>
                  <a:gd name="T19" fmla="*/ 2147483647 h 215"/>
                  <a:gd name="T20" fmla="*/ 2147483647 w 312"/>
                  <a:gd name="T21" fmla="*/ 2147483647 h 215"/>
                  <a:gd name="T22" fmla="*/ 2147483647 w 312"/>
                  <a:gd name="T23" fmla="*/ 0 h 215"/>
                  <a:gd name="T24" fmla="*/ 2147483647 w 312"/>
                  <a:gd name="T25" fmla="*/ 2147483647 h 21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12"/>
                  <a:gd name="T40" fmla="*/ 0 h 215"/>
                  <a:gd name="T41" fmla="*/ 312 w 312"/>
                  <a:gd name="T42" fmla="*/ 215 h 21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12" h="215">
                    <a:moveTo>
                      <a:pt x="210" y="74"/>
                    </a:moveTo>
                    <a:lnTo>
                      <a:pt x="210" y="74"/>
                    </a:lnTo>
                    <a:cubicBezTo>
                      <a:pt x="208" y="74"/>
                      <a:pt x="206" y="74"/>
                      <a:pt x="205" y="74"/>
                    </a:cubicBezTo>
                    <a:lnTo>
                      <a:pt x="130" y="74"/>
                    </a:lnTo>
                    <a:cubicBezTo>
                      <a:pt x="118" y="52"/>
                      <a:pt x="95" y="38"/>
                      <a:pt x="69" y="38"/>
                    </a:cubicBezTo>
                    <a:cubicBezTo>
                      <a:pt x="31" y="38"/>
                      <a:pt x="0" y="69"/>
                      <a:pt x="0" y="107"/>
                    </a:cubicBezTo>
                    <a:cubicBezTo>
                      <a:pt x="0" y="145"/>
                      <a:pt x="31" y="177"/>
                      <a:pt x="69" y="177"/>
                    </a:cubicBezTo>
                    <a:cubicBezTo>
                      <a:pt x="95" y="177"/>
                      <a:pt x="118" y="162"/>
                      <a:pt x="130" y="140"/>
                    </a:cubicBezTo>
                    <a:lnTo>
                      <a:pt x="205" y="140"/>
                    </a:lnTo>
                    <a:cubicBezTo>
                      <a:pt x="206" y="140"/>
                      <a:pt x="208" y="140"/>
                      <a:pt x="210" y="140"/>
                    </a:cubicBezTo>
                    <a:cubicBezTo>
                      <a:pt x="224" y="183"/>
                      <a:pt x="264" y="215"/>
                      <a:pt x="312" y="215"/>
                    </a:cubicBezTo>
                    <a:lnTo>
                      <a:pt x="312" y="0"/>
                    </a:lnTo>
                    <a:cubicBezTo>
                      <a:pt x="264" y="0"/>
                      <a:pt x="224" y="31"/>
                      <a:pt x="210" y="74"/>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125" name="文本框 124"/>
          <p:cNvSpPr txBox="1"/>
          <p:nvPr/>
        </p:nvSpPr>
        <p:spPr bwMode="gray">
          <a:xfrm>
            <a:off x="10054204" y="5801859"/>
            <a:ext cx="1499129"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Security protection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6" name="文本框 125"/>
          <p:cNvSpPr txBox="1"/>
          <p:nvPr/>
        </p:nvSpPr>
        <p:spPr bwMode="gray">
          <a:xfrm>
            <a:off x="2403867" y="3826705"/>
            <a:ext cx="829073" cy="338554"/>
          </a:xfrm>
          <a:prstGeom prst="rect">
            <a:avLst/>
          </a:prstGeom>
          <a:noFill/>
        </p:spPr>
        <p:txBody>
          <a:bodyPr wrap="none" rtlCol="0">
            <a:spAutoFit/>
          </a:bodyPr>
          <a:lstStyle/>
          <a:p>
            <a:pPr fontAlgn="ctr"/>
            <a:r>
              <a:rPr lang="en-US" sz="1600" dirty="0" smtClean="0">
                <a:solidFill>
                  <a:srgbClr val="30B5C5"/>
                </a:solidFill>
                <a:latin typeface="Huawei Sans" panose="020C0503030203020204" pitchFamily="34" charset="0"/>
              </a:rPr>
              <a:t>VXLAN</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7" name="文本框 126"/>
          <p:cNvSpPr txBox="1"/>
          <p:nvPr/>
        </p:nvSpPr>
        <p:spPr bwMode="gray">
          <a:xfrm>
            <a:off x="6719481" y="4092325"/>
            <a:ext cx="668773" cy="461665"/>
          </a:xfrm>
          <a:prstGeom prst="rect">
            <a:avLst/>
          </a:prstGeom>
          <a:noFill/>
        </p:spPr>
        <p:txBody>
          <a:bodyPr wrap="none" rtlCol="0">
            <a:spAutoFit/>
          </a:bodyPr>
          <a:lstStyle/>
          <a:p>
            <a:pPr algn="ctr" fontAlgn="ctr"/>
            <a:r>
              <a:rPr lang="en-US" sz="1200" dirty="0" smtClean="0">
                <a:solidFill>
                  <a:schemeClr val="bg1"/>
                </a:solidFill>
                <a:latin typeface="Huawei Sans" panose="020C0503030203020204" pitchFamily="34" charset="0"/>
              </a:rPr>
              <a:t>VN1</a:t>
            </a:r>
          </a:p>
          <a:p>
            <a:pPr algn="ctr" fontAlgn="ctr"/>
            <a:r>
              <a:rPr lang="en-US" sz="1200" dirty="0" smtClean="0">
                <a:solidFill>
                  <a:schemeClr val="bg1"/>
                </a:solidFill>
                <a:latin typeface="Huawei Sans" panose="020C0503030203020204" pitchFamily="34" charset="0"/>
              </a:rPr>
              <a:t>OA VN</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8" name="文本框 127"/>
          <p:cNvSpPr txBox="1"/>
          <p:nvPr/>
        </p:nvSpPr>
        <p:spPr bwMode="gray">
          <a:xfrm>
            <a:off x="8589446" y="4092325"/>
            <a:ext cx="639919" cy="461665"/>
          </a:xfrm>
          <a:prstGeom prst="rect">
            <a:avLst/>
          </a:prstGeom>
          <a:noFill/>
        </p:spPr>
        <p:txBody>
          <a:bodyPr wrap="none" rtlCol="0">
            <a:spAutoFit/>
          </a:bodyPr>
          <a:lstStyle/>
          <a:p>
            <a:pPr algn="ctr" fontAlgn="ctr"/>
            <a:r>
              <a:rPr lang="en-US" sz="1200" dirty="0" smtClean="0">
                <a:solidFill>
                  <a:schemeClr val="bg1"/>
                </a:solidFill>
                <a:latin typeface="Huawei Sans" panose="020C0503030203020204" pitchFamily="34" charset="0"/>
              </a:rPr>
              <a:t>VN2</a:t>
            </a:r>
          </a:p>
          <a:p>
            <a:pPr algn="ctr" fontAlgn="ctr"/>
            <a:r>
              <a:rPr lang="en-US" sz="1200" dirty="0" smtClean="0">
                <a:solidFill>
                  <a:schemeClr val="bg1"/>
                </a:solidFill>
                <a:latin typeface="Huawei Sans" panose="020C0503030203020204" pitchFamily="34" charset="0"/>
              </a:rPr>
              <a:t>VC VN</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9" name="文本框 128"/>
          <p:cNvSpPr txBox="1"/>
          <p:nvPr/>
        </p:nvSpPr>
        <p:spPr bwMode="gray">
          <a:xfrm>
            <a:off x="10122344" y="3928925"/>
            <a:ext cx="1346832" cy="646331"/>
          </a:xfrm>
          <a:prstGeom prst="rect">
            <a:avLst/>
          </a:prstGeom>
          <a:noFill/>
        </p:spPr>
        <p:txBody>
          <a:bodyPr wrap="square" rtlCol="0">
            <a:spAutoFit/>
          </a:bodyPr>
          <a:lstStyle/>
          <a:p>
            <a:pPr algn="ctr" fontAlgn="ctr"/>
            <a:r>
              <a:rPr lang="en-US" sz="1200" dirty="0" smtClean="0">
                <a:solidFill>
                  <a:schemeClr val="bg1"/>
                </a:solidFill>
                <a:latin typeface="Huawei Sans" panose="020C0503030203020204" pitchFamily="34" charset="0"/>
              </a:rPr>
              <a:t>VN3</a:t>
            </a:r>
          </a:p>
          <a:p>
            <a:pPr algn="ctr" fontAlgn="ctr"/>
            <a:r>
              <a:rPr lang="en-US" sz="1200" dirty="0" smtClean="0">
                <a:solidFill>
                  <a:schemeClr val="bg1"/>
                </a:solidFill>
                <a:latin typeface="Huawei Sans" panose="020C0503030203020204" pitchFamily="34" charset="0"/>
              </a:rPr>
              <a:t>Security protection VN</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0" name="矩形 1437"/>
          <p:cNvSpPr>
            <a:spLocks noChangeArrowheads="1"/>
          </p:cNvSpPr>
          <p:nvPr/>
        </p:nvSpPr>
        <p:spPr bwMode="gray">
          <a:xfrm>
            <a:off x="3989189" y="1385945"/>
            <a:ext cx="4462199" cy="1396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392" tIns="51195" rIns="102392" bIns="51195">
            <a:spAutoFit/>
          </a:bodyPr>
          <a:lstStyle>
            <a:lvl1pPr>
              <a:defRPr kumimoji="1" sz="2400">
                <a:solidFill>
                  <a:schemeClr val="tx1"/>
                </a:solidFill>
                <a:latin typeface="Arial" panose="020F0502020204030204" pitchFamily="34" charset="0"/>
                <a:ea typeface="宋体" panose="02010600030101010101" pitchFamily="2" charset="-122"/>
              </a:defRPr>
            </a:lvl1pPr>
            <a:lvl2pPr marL="742950" indent="-285750">
              <a:defRPr kumimoji="1" sz="2400">
                <a:solidFill>
                  <a:schemeClr val="tx1"/>
                </a:solidFill>
                <a:latin typeface="Arial" panose="020F0502020204030204" pitchFamily="34" charset="0"/>
                <a:ea typeface="宋体" panose="02010600030101010101" pitchFamily="2" charset="-122"/>
              </a:defRPr>
            </a:lvl2pPr>
            <a:lvl3pPr marL="1143000" indent="-228600">
              <a:defRPr kumimoji="1" sz="2400">
                <a:solidFill>
                  <a:schemeClr val="tx1"/>
                </a:solidFill>
                <a:latin typeface="Arial" panose="020F0502020204030204" pitchFamily="34" charset="0"/>
                <a:ea typeface="宋体" panose="02010600030101010101" pitchFamily="2" charset="-122"/>
              </a:defRPr>
            </a:lvl3pPr>
            <a:lvl4pPr marL="1600200" indent="-228600">
              <a:defRPr kumimoji="1" sz="2400">
                <a:solidFill>
                  <a:schemeClr val="tx1"/>
                </a:solidFill>
                <a:latin typeface="Arial" panose="020F0502020204030204" pitchFamily="34" charset="0"/>
                <a:ea typeface="宋体" panose="02010600030101010101" pitchFamily="2" charset="-122"/>
              </a:defRPr>
            </a:lvl4pPr>
            <a:lvl5pPr marL="2057400" indent="-228600">
              <a:defRPr kumimoji="1" sz="2400">
                <a:solidFill>
                  <a:schemeClr val="tx1"/>
                </a:solidFill>
                <a:latin typeface="Arial" panose="020F0502020204030204" pitchFamily="34" charset="0"/>
                <a:ea typeface="宋体" panose="02010600030101010101" pitchFamily="2" charset="-122"/>
              </a:defRPr>
            </a:lvl5pPr>
            <a:lvl6pPr marL="2514600" indent="-228600" defTabSz="454025" fontAlgn="base">
              <a:spcBef>
                <a:spcPct val="0"/>
              </a:spcBef>
              <a:spcAft>
                <a:spcPct val="0"/>
              </a:spcAft>
              <a:defRPr kumimoji="1" sz="2400">
                <a:solidFill>
                  <a:schemeClr val="tx1"/>
                </a:solidFill>
                <a:latin typeface="Arial" panose="020F0502020204030204" pitchFamily="34" charset="0"/>
                <a:ea typeface="宋体" panose="02010600030101010101" pitchFamily="2" charset="-122"/>
              </a:defRPr>
            </a:lvl6pPr>
            <a:lvl7pPr marL="2971800" indent="-228600" defTabSz="454025" fontAlgn="base">
              <a:spcBef>
                <a:spcPct val="0"/>
              </a:spcBef>
              <a:spcAft>
                <a:spcPct val="0"/>
              </a:spcAft>
              <a:defRPr kumimoji="1" sz="2400">
                <a:solidFill>
                  <a:schemeClr val="tx1"/>
                </a:solidFill>
                <a:latin typeface="Arial" panose="020F0502020204030204" pitchFamily="34" charset="0"/>
                <a:ea typeface="宋体" panose="02010600030101010101" pitchFamily="2" charset="-122"/>
              </a:defRPr>
            </a:lvl7pPr>
            <a:lvl8pPr marL="3429000" indent="-228600" defTabSz="454025" fontAlgn="base">
              <a:spcBef>
                <a:spcPct val="0"/>
              </a:spcBef>
              <a:spcAft>
                <a:spcPct val="0"/>
              </a:spcAft>
              <a:defRPr kumimoji="1" sz="2400">
                <a:solidFill>
                  <a:schemeClr val="tx1"/>
                </a:solidFill>
                <a:latin typeface="Arial" panose="020F0502020204030204" pitchFamily="34" charset="0"/>
                <a:ea typeface="宋体" panose="02010600030101010101" pitchFamily="2" charset="-122"/>
              </a:defRPr>
            </a:lvl8pPr>
            <a:lvl9pPr marL="3886200" indent="-228600" defTabSz="454025" fontAlgn="base">
              <a:spcBef>
                <a:spcPct val="0"/>
              </a:spcBef>
              <a:spcAft>
                <a:spcPct val="0"/>
              </a:spcAft>
              <a:defRPr kumimoji="1" sz="2400">
                <a:solidFill>
                  <a:schemeClr val="tx1"/>
                </a:solidFill>
                <a:latin typeface="Arial" panose="020F0502020204030204" pitchFamily="34" charset="0"/>
                <a:ea typeface="宋体" panose="02010600030101010101" pitchFamily="2" charset="-122"/>
              </a:defRPr>
            </a:lvl9pPr>
          </a:lstStyle>
          <a:p>
            <a:pPr marL="180000" indent="-180000" fontAlgn="ctr">
              <a:lnSpc>
                <a:spcPct val="150000"/>
              </a:lnSpc>
              <a:buFont typeface="Arial" panose="020B0604020202020204" pitchFamily="34" charset="0"/>
              <a:buChar char="•"/>
            </a:pPr>
            <a:r>
              <a:rPr lang="en-US" sz="1400" dirty="0" smtClean="0">
                <a:latin typeface="Huawei Sans" panose="020C0503030203020204" pitchFamily="34" charset="0"/>
              </a:rPr>
              <a:t>Multiple services carried on one </a:t>
            </a:r>
            <a:r>
              <a:rPr lang="en-US" sz="1400" dirty="0">
                <a:latin typeface="Huawei Sans" panose="020C0503030203020204" pitchFamily="34" charset="0"/>
              </a:rPr>
              <a:t>physical network</a:t>
            </a:r>
            <a:endParaRPr kumimoji="0"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80000" indent="-180000" fontAlgn="ctr">
              <a:lnSpc>
                <a:spcPct val="150000"/>
              </a:lnSpc>
              <a:buFont typeface="Arial" panose="020B0604020202020204" pitchFamily="34" charset="0"/>
              <a:buChar char="•"/>
            </a:pPr>
            <a:r>
              <a:rPr lang="en-US" sz="1400" dirty="0" smtClean="0">
                <a:latin typeface="Huawei Sans" panose="020C0503030203020204" pitchFamily="34" charset="0"/>
              </a:rPr>
              <a:t>Automated physical network deployment</a:t>
            </a:r>
            <a:endParaRPr kumimoji="0"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80000" indent="-180000" fontAlgn="ctr">
              <a:lnSpc>
                <a:spcPct val="150000"/>
              </a:lnSpc>
              <a:buFont typeface="Arial" panose="020B0604020202020204" pitchFamily="34" charset="0"/>
              <a:buChar char="•"/>
            </a:pPr>
            <a:r>
              <a:rPr lang="en-US" sz="1400" dirty="0" smtClean="0">
                <a:latin typeface="Huawei Sans" panose="020C0503030203020204" pitchFamily="34" charset="0"/>
              </a:rPr>
              <a:t>Automated VN provisioning</a:t>
            </a:r>
            <a:endParaRPr kumimoji="0"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80000" indent="-180000" fontAlgn="ctr">
              <a:lnSpc>
                <a:spcPct val="150000"/>
              </a:lnSpc>
              <a:buFont typeface="Arial" panose="020B0604020202020204" pitchFamily="34" charset="0"/>
              <a:buChar char="•"/>
            </a:pPr>
            <a:r>
              <a:rPr lang="en-US" sz="1400" dirty="0" smtClean="0">
                <a:latin typeface="Huawei Sans" panose="020C0503030203020204" pitchFamily="34" charset="0"/>
              </a:rPr>
              <a:t>Automated service policy delivery</a:t>
            </a:r>
            <a:endParaRPr kumimoji="0"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32" name="组合 212"/>
          <p:cNvGrpSpPr>
            <a:grpSpLocks/>
          </p:cNvGrpSpPr>
          <p:nvPr/>
        </p:nvGrpSpPr>
        <p:grpSpPr bwMode="gray">
          <a:xfrm>
            <a:off x="6796475" y="5328806"/>
            <a:ext cx="504879" cy="504879"/>
            <a:chOff x="1639888" y="560388"/>
            <a:chExt cx="1114425" cy="1116013"/>
          </a:xfrm>
        </p:grpSpPr>
        <p:sp>
          <p:nvSpPr>
            <p:cNvPr id="133" name="Freeform 39"/>
            <p:cNvSpPr>
              <a:spLocks/>
            </p:cNvSpPr>
            <p:nvPr/>
          </p:nvSpPr>
          <p:spPr bwMode="gray">
            <a:xfrm>
              <a:off x="1639888" y="560388"/>
              <a:ext cx="1114425" cy="1116013"/>
            </a:xfrm>
            <a:custGeom>
              <a:avLst/>
              <a:gdLst>
                <a:gd name="T0" fmla="*/ 2147483647 w 2659"/>
                <a:gd name="T1" fmla="*/ 2147483647 h 2659"/>
                <a:gd name="T2" fmla="*/ 2147483647 w 2659"/>
                <a:gd name="T3" fmla="*/ 2147483647 h 2659"/>
                <a:gd name="T4" fmla="*/ 2147483647 w 2659"/>
                <a:gd name="T5" fmla="*/ 2147483647 h 2659"/>
                <a:gd name="T6" fmla="*/ 0 w 2659"/>
                <a:gd name="T7" fmla="*/ 2147483647 h 2659"/>
                <a:gd name="T8" fmla="*/ 2147483647 w 2659"/>
                <a:gd name="T9" fmla="*/ 0 h 2659"/>
                <a:gd name="T10" fmla="*/ 2147483647 w 2659"/>
                <a:gd name="T11" fmla="*/ 2147483647 h 2659"/>
                <a:gd name="T12" fmla="*/ 0 60000 65536"/>
                <a:gd name="T13" fmla="*/ 0 60000 65536"/>
                <a:gd name="T14" fmla="*/ 0 60000 65536"/>
                <a:gd name="T15" fmla="*/ 0 60000 65536"/>
                <a:gd name="T16" fmla="*/ 0 60000 65536"/>
                <a:gd name="T17" fmla="*/ 0 60000 65536"/>
                <a:gd name="T18" fmla="*/ 0 w 2659"/>
                <a:gd name="T19" fmla="*/ 0 h 2659"/>
                <a:gd name="T20" fmla="*/ 2659 w 2659"/>
                <a:gd name="T21" fmla="*/ 2659 h 2659"/>
              </a:gdLst>
              <a:ahLst/>
              <a:cxnLst>
                <a:cxn ang="T12">
                  <a:pos x="T0" y="T1"/>
                </a:cxn>
                <a:cxn ang="T13">
                  <a:pos x="T2" y="T3"/>
                </a:cxn>
                <a:cxn ang="T14">
                  <a:pos x="T4" y="T5"/>
                </a:cxn>
                <a:cxn ang="T15">
                  <a:pos x="T6" y="T7"/>
                </a:cxn>
                <a:cxn ang="T16">
                  <a:pos x="T8" y="T9"/>
                </a:cxn>
                <a:cxn ang="T17">
                  <a:pos x="T10" y="T11"/>
                </a:cxn>
              </a:cxnLst>
              <a:rect l="T18" t="T19" r="T20" b="T21"/>
              <a:pathLst>
                <a:path w="2659" h="2659">
                  <a:moveTo>
                    <a:pt x="2659" y="1330"/>
                  </a:moveTo>
                  <a:lnTo>
                    <a:pt x="2659" y="1330"/>
                  </a:lnTo>
                  <a:cubicBezTo>
                    <a:pt x="2659" y="2064"/>
                    <a:pt x="2064" y="2659"/>
                    <a:pt x="1330" y="2659"/>
                  </a:cubicBezTo>
                  <a:cubicBezTo>
                    <a:pt x="595" y="2659"/>
                    <a:pt x="0" y="2064"/>
                    <a:pt x="0" y="1330"/>
                  </a:cubicBezTo>
                  <a:cubicBezTo>
                    <a:pt x="0" y="595"/>
                    <a:pt x="595" y="0"/>
                    <a:pt x="1330" y="0"/>
                  </a:cubicBezTo>
                  <a:cubicBezTo>
                    <a:pt x="2064" y="0"/>
                    <a:pt x="2659" y="595"/>
                    <a:pt x="2659" y="1330"/>
                  </a:cubicBezTo>
                  <a:close/>
                </a:path>
              </a:pathLst>
            </a:custGeom>
            <a:solidFill>
              <a:srgbClr val="56C4D2"/>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34" name="组合 193"/>
            <p:cNvGrpSpPr>
              <a:grpSpLocks/>
            </p:cNvGrpSpPr>
            <p:nvPr/>
          </p:nvGrpSpPr>
          <p:grpSpPr bwMode="gray">
            <a:xfrm>
              <a:off x="1836738" y="854075"/>
              <a:ext cx="720725" cy="528638"/>
              <a:chOff x="1836738" y="854075"/>
              <a:chExt cx="720725" cy="528638"/>
            </a:xfrm>
          </p:grpSpPr>
          <p:sp>
            <p:nvSpPr>
              <p:cNvPr id="135" name="Freeform 40"/>
              <p:cNvSpPr>
                <a:spLocks noEditPoints="1"/>
              </p:cNvSpPr>
              <p:nvPr/>
            </p:nvSpPr>
            <p:spPr bwMode="gray">
              <a:xfrm>
                <a:off x="2054225" y="854075"/>
                <a:ext cx="503238" cy="368300"/>
              </a:xfrm>
              <a:custGeom>
                <a:avLst/>
                <a:gdLst>
                  <a:gd name="T0" fmla="*/ 2147483647 w 1199"/>
                  <a:gd name="T1" fmla="*/ 2147483647 h 879"/>
                  <a:gd name="T2" fmla="*/ 2147483647 w 1199"/>
                  <a:gd name="T3" fmla="*/ 2147483647 h 879"/>
                  <a:gd name="T4" fmla="*/ 2147483647 w 1199"/>
                  <a:gd name="T5" fmla="*/ 2147483647 h 879"/>
                  <a:gd name="T6" fmla="*/ 2147483647 w 1199"/>
                  <a:gd name="T7" fmla="*/ 2147483647 h 879"/>
                  <a:gd name="T8" fmla="*/ 2147483647 w 1199"/>
                  <a:gd name="T9" fmla="*/ 2147483647 h 879"/>
                  <a:gd name="T10" fmla="*/ 2147483647 w 1199"/>
                  <a:gd name="T11" fmla="*/ 2147483647 h 879"/>
                  <a:gd name="T12" fmla="*/ 2147483647 w 1199"/>
                  <a:gd name="T13" fmla="*/ 2147483647 h 879"/>
                  <a:gd name="T14" fmla="*/ 2147483647 w 1199"/>
                  <a:gd name="T15" fmla="*/ 2147483647 h 879"/>
                  <a:gd name="T16" fmla="*/ 2147483647 w 1199"/>
                  <a:gd name="T17" fmla="*/ 2147483647 h 879"/>
                  <a:gd name="T18" fmla="*/ 2147483647 w 1199"/>
                  <a:gd name="T19" fmla="*/ 2147483647 h 879"/>
                  <a:gd name="T20" fmla="*/ 2147483647 w 1199"/>
                  <a:gd name="T21" fmla="*/ 0 h 879"/>
                  <a:gd name="T22" fmla="*/ 2147483647 w 1199"/>
                  <a:gd name="T23" fmla="*/ 0 h 879"/>
                  <a:gd name="T24" fmla="*/ 2147483647 w 1199"/>
                  <a:gd name="T25" fmla="*/ 0 h 879"/>
                  <a:gd name="T26" fmla="*/ 0 w 1199"/>
                  <a:gd name="T27" fmla="*/ 2147483647 h 879"/>
                  <a:gd name="T28" fmla="*/ 0 w 1199"/>
                  <a:gd name="T29" fmla="*/ 2147483647 h 879"/>
                  <a:gd name="T30" fmla="*/ 2147483647 w 1199"/>
                  <a:gd name="T31" fmla="*/ 2147483647 h 879"/>
                  <a:gd name="T32" fmla="*/ 2147483647 w 1199"/>
                  <a:gd name="T33" fmla="*/ 2147483647 h 879"/>
                  <a:gd name="T34" fmla="*/ 2147483647 w 1199"/>
                  <a:gd name="T35" fmla="*/ 2147483647 h 879"/>
                  <a:gd name="T36" fmla="*/ 2147483647 w 1199"/>
                  <a:gd name="T37" fmla="*/ 2147483647 h 879"/>
                  <a:gd name="T38" fmla="*/ 2147483647 w 1199"/>
                  <a:gd name="T39" fmla="*/ 0 h 87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99"/>
                  <a:gd name="T61" fmla="*/ 0 h 879"/>
                  <a:gd name="T62" fmla="*/ 1199 w 1199"/>
                  <a:gd name="T63" fmla="*/ 879 h 87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99" h="879">
                    <a:moveTo>
                      <a:pt x="1133" y="787"/>
                    </a:moveTo>
                    <a:lnTo>
                      <a:pt x="1133" y="787"/>
                    </a:lnTo>
                    <a:cubicBezTo>
                      <a:pt x="1133" y="801"/>
                      <a:pt x="1121" y="812"/>
                      <a:pt x="1108" y="812"/>
                    </a:cubicBezTo>
                    <a:lnTo>
                      <a:pt x="91" y="812"/>
                    </a:lnTo>
                    <a:cubicBezTo>
                      <a:pt x="78" y="812"/>
                      <a:pt x="67" y="801"/>
                      <a:pt x="67" y="787"/>
                    </a:cubicBezTo>
                    <a:lnTo>
                      <a:pt x="67" y="91"/>
                    </a:lnTo>
                    <a:cubicBezTo>
                      <a:pt x="67" y="77"/>
                      <a:pt x="78" y="66"/>
                      <a:pt x="91" y="66"/>
                    </a:cubicBezTo>
                    <a:lnTo>
                      <a:pt x="1108" y="66"/>
                    </a:lnTo>
                    <a:cubicBezTo>
                      <a:pt x="1121" y="66"/>
                      <a:pt x="1133" y="77"/>
                      <a:pt x="1133" y="91"/>
                    </a:cubicBezTo>
                    <a:lnTo>
                      <a:pt x="1133" y="787"/>
                    </a:lnTo>
                    <a:close/>
                    <a:moveTo>
                      <a:pt x="1108" y="0"/>
                    </a:moveTo>
                    <a:lnTo>
                      <a:pt x="1108" y="0"/>
                    </a:lnTo>
                    <a:lnTo>
                      <a:pt x="91" y="0"/>
                    </a:lnTo>
                    <a:cubicBezTo>
                      <a:pt x="41" y="0"/>
                      <a:pt x="0" y="41"/>
                      <a:pt x="0" y="91"/>
                    </a:cubicBezTo>
                    <a:lnTo>
                      <a:pt x="0" y="787"/>
                    </a:lnTo>
                    <a:cubicBezTo>
                      <a:pt x="0" y="838"/>
                      <a:pt x="41" y="879"/>
                      <a:pt x="91" y="879"/>
                    </a:cubicBezTo>
                    <a:lnTo>
                      <a:pt x="1108" y="879"/>
                    </a:lnTo>
                    <a:cubicBezTo>
                      <a:pt x="1158" y="879"/>
                      <a:pt x="1199" y="838"/>
                      <a:pt x="1199" y="787"/>
                    </a:cubicBezTo>
                    <a:lnTo>
                      <a:pt x="1199" y="91"/>
                    </a:lnTo>
                    <a:cubicBezTo>
                      <a:pt x="1199" y="41"/>
                      <a:pt x="1158" y="0"/>
                      <a:pt x="1108"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6" name="Freeform 41"/>
              <p:cNvSpPr>
                <a:spLocks/>
              </p:cNvSpPr>
              <p:nvPr/>
            </p:nvSpPr>
            <p:spPr bwMode="gray">
              <a:xfrm>
                <a:off x="2224088" y="1238250"/>
                <a:ext cx="161925" cy="26988"/>
              </a:xfrm>
              <a:custGeom>
                <a:avLst/>
                <a:gdLst>
                  <a:gd name="T0" fmla="*/ 2147483647 w 385"/>
                  <a:gd name="T1" fmla="*/ 2147483647 h 66"/>
                  <a:gd name="T2" fmla="*/ 2147483647 w 385"/>
                  <a:gd name="T3" fmla="*/ 2147483647 h 66"/>
                  <a:gd name="T4" fmla="*/ 2147483647 w 385"/>
                  <a:gd name="T5" fmla="*/ 2147483647 h 66"/>
                  <a:gd name="T6" fmla="*/ 2147483647 w 385"/>
                  <a:gd name="T7" fmla="*/ 0 h 66"/>
                  <a:gd name="T8" fmla="*/ 2147483647 w 385"/>
                  <a:gd name="T9" fmla="*/ 0 h 66"/>
                  <a:gd name="T10" fmla="*/ 0 w 385"/>
                  <a:gd name="T11" fmla="*/ 2147483647 h 66"/>
                  <a:gd name="T12" fmla="*/ 2147483647 w 385"/>
                  <a:gd name="T13" fmla="*/ 2147483647 h 66"/>
                  <a:gd name="T14" fmla="*/ 2147483647 w 385"/>
                  <a:gd name="T15" fmla="*/ 2147483647 h 66"/>
                  <a:gd name="T16" fmla="*/ 0 60000 65536"/>
                  <a:gd name="T17" fmla="*/ 0 60000 65536"/>
                  <a:gd name="T18" fmla="*/ 0 60000 65536"/>
                  <a:gd name="T19" fmla="*/ 0 60000 65536"/>
                  <a:gd name="T20" fmla="*/ 0 60000 65536"/>
                  <a:gd name="T21" fmla="*/ 0 60000 65536"/>
                  <a:gd name="T22" fmla="*/ 0 60000 65536"/>
                  <a:gd name="T23" fmla="*/ 0 60000 65536"/>
                  <a:gd name="T24" fmla="*/ 0 w 385"/>
                  <a:gd name="T25" fmla="*/ 0 h 66"/>
                  <a:gd name="T26" fmla="*/ 385 w 385"/>
                  <a:gd name="T27" fmla="*/ 66 h 6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5" h="66">
                    <a:moveTo>
                      <a:pt x="352" y="66"/>
                    </a:moveTo>
                    <a:lnTo>
                      <a:pt x="352" y="66"/>
                    </a:lnTo>
                    <a:cubicBezTo>
                      <a:pt x="370" y="66"/>
                      <a:pt x="385" y="52"/>
                      <a:pt x="385" y="33"/>
                    </a:cubicBezTo>
                    <a:cubicBezTo>
                      <a:pt x="385" y="15"/>
                      <a:pt x="370" y="0"/>
                      <a:pt x="352" y="0"/>
                    </a:cubicBezTo>
                    <a:lnTo>
                      <a:pt x="33" y="0"/>
                    </a:lnTo>
                    <a:cubicBezTo>
                      <a:pt x="15" y="0"/>
                      <a:pt x="0" y="15"/>
                      <a:pt x="0" y="33"/>
                    </a:cubicBezTo>
                    <a:cubicBezTo>
                      <a:pt x="0" y="52"/>
                      <a:pt x="15" y="66"/>
                      <a:pt x="33" y="66"/>
                    </a:cubicBezTo>
                    <a:lnTo>
                      <a:pt x="352" y="66"/>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7" name="Freeform 42"/>
              <p:cNvSpPr>
                <a:spLocks noEditPoints="1"/>
              </p:cNvSpPr>
              <p:nvPr/>
            </p:nvSpPr>
            <p:spPr bwMode="gray">
              <a:xfrm>
                <a:off x="2105025" y="900113"/>
                <a:ext cx="401638" cy="274638"/>
              </a:xfrm>
              <a:custGeom>
                <a:avLst/>
                <a:gdLst>
                  <a:gd name="T0" fmla="*/ 2147483647 w 957"/>
                  <a:gd name="T1" fmla="*/ 2147483647 h 653"/>
                  <a:gd name="T2" fmla="*/ 2147483647 w 957"/>
                  <a:gd name="T3" fmla="*/ 2147483647 h 653"/>
                  <a:gd name="T4" fmla="*/ 2147483647 w 957"/>
                  <a:gd name="T5" fmla="*/ 2147483647 h 653"/>
                  <a:gd name="T6" fmla="*/ 2147483647 w 957"/>
                  <a:gd name="T7" fmla="*/ 2147483647 h 653"/>
                  <a:gd name="T8" fmla="*/ 2147483647 w 957"/>
                  <a:gd name="T9" fmla="*/ 2147483647 h 653"/>
                  <a:gd name="T10" fmla="*/ 2147483647 w 957"/>
                  <a:gd name="T11" fmla="*/ 2147483647 h 653"/>
                  <a:gd name="T12" fmla="*/ 2147483647 w 957"/>
                  <a:gd name="T13" fmla="*/ 2147483647 h 653"/>
                  <a:gd name="T14" fmla="*/ 2147483647 w 957"/>
                  <a:gd name="T15" fmla="*/ 2147483647 h 653"/>
                  <a:gd name="T16" fmla="*/ 2147483647 w 957"/>
                  <a:gd name="T17" fmla="*/ 2147483647 h 653"/>
                  <a:gd name="T18" fmla="*/ 2147483647 w 957"/>
                  <a:gd name="T19" fmla="*/ 2147483647 h 653"/>
                  <a:gd name="T20" fmla="*/ 2147483647 w 957"/>
                  <a:gd name="T21" fmla="*/ 0 h 653"/>
                  <a:gd name="T22" fmla="*/ 2147483647 w 957"/>
                  <a:gd name="T23" fmla="*/ 0 h 653"/>
                  <a:gd name="T24" fmla="*/ 2147483647 w 957"/>
                  <a:gd name="T25" fmla="*/ 0 h 653"/>
                  <a:gd name="T26" fmla="*/ 0 w 957"/>
                  <a:gd name="T27" fmla="*/ 2147483647 h 653"/>
                  <a:gd name="T28" fmla="*/ 0 w 957"/>
                  <a:gd name="T29" fmla="*/ 2147483647 h 653"/>
                  <a:gd name="T30" fmla="*/ 2147483647 w 957"/>
                  <a:gd name="T31" fmla="*/ 2147483647 h 653"/>
                  <a:gd name="T32" fmla="*/ 2147483647 w 957"/>
                  <a:gd name="T33" fmla="*/ 2147483647 h 653"/>
                  <a:gd name="T34" fmla="*/ 2147483647 w 957"/>
                  <a:gd name="T35" fmla="*/ 2147483647 h 653"/>
                  <a:gd name="T36" fmla="*/ 2147483647 w 957"/>
                  <a:gd name="T37" fmla="*/ 2147483647 h 653"/>
                  <a:gd name="T38" fmla="*/ 2147483647 w 957"/>
                  <a:gd name="T39" fmla="*/ 0 h 65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957"/>
                  <a:gd name="T61" fmla="*/ 0 h 653"/>
                  <a:gd name="T62" fmla="*/ 957 w 957"/>
                  <a:gd name="T63" fmla="*/ 653 h 653"/>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957" h="653">
                    <a:moveTo>
                      <a:pt x="917" y="580"/>
                    </a:moveTo>
                    <a:lnTo>
                      <a:pt x="917" y="580"/>
                    </a:lnTo>
                    <a:cubicBezTo>
                      <a:pt x="917" y="598"/>
                      <a:pt x="903" y="613"/>
                      <a:pt x="885" y="613"/>
                    </a:cubicBezTo>
                    <a:lnTo>
                      <a:pt x="72" y="613"/>
                    </a:lnTo>
                    <a:cubicBezTo>
                      <a:pt x="54" y="613"/>
                      <a:pt x="40" y="598"/>
                      <a:pt x="40" y="580"/>
                    </a:cubicBezTo>
                    <a:lnTo>
                      <a:pt x="40" y="72"/>
                    </a:lnTo>
                    <a:cubicBezTo>
                      <a:pt x="40" y="54"/>
                      <a:pt x="54" y="40"/>
                      <a:pt x="72" y="40"/>
                    </a:cubicBezTo>
                    <a:lnTo>
                      <a:pt x="885" y="40"/>
                    </a:lnTo>
                    <a:cubicBezTo>
                      <a:pt x="903" y="40"/>
                      <a:pt x="917" y="54"/>
                      <a:pt x="917" y="72"/>
                    </a:cubicBezTo>
                    <a:lnTo>
                      <a:pt x="917" y="580"/>
                    </a:lnTo>
                    <a:close/>
                    <a:moveTo>
                      <a:pt x="885" y="0"/>
                    </a:moveTo>
                    <a:lnTo>
                      <a:pt x="885" y="0"/>
                    </a:lnTo>
                    <a:lnTo>
                      <a:pt x="72" y="0"/>
                    </a:lnTo>
                    <a:cubicBezTo>
                      <a:pt x="32" y="0"/>
                      <a:pt x="0" y="32"/>
                      <a:pt x="0" y="72"/>
                    </a:cubicBezTo>
                    <a:lnTo>
                      <a:pt x="0" y="580"/>
                    </a:lnTo>
                    <a:cubicBezTo>
                      <a:pt x="0" y="620"/>
                      <a:pt x="32" y="653"/>
                      <a:pt x="72" y="653"/>
                    </a:cubicBezTo>
                    <a:lnTo>
                      <a:pt x="885" y="653"/>
                    </a:lnTo>
                    <a:cubicBezTo>
                      <a:pt x="925" y="653"/>
                      <a:pt x="957" y="620"/>
                      <a:pt x="957" y="580"/>
                    </a:cubicBezTo>
                    <a:lnTo>
                      <a:pt x="957" y="72"/>
                    </a:lnTo>
                    <a:cubicBezTo>
                      <a:pt x="957" y="32"/>
                      <a:pt x="925" y="0"/>
                      <a:pt x="885"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8" name="Freeform 43"/>
              <p:cNvSpPr>
                <a:spLocks/>
              </p:cNvSpPr>
              <p:nvPr/>
            </p:nvSpPr>
            <p:spPr bwMode="gray">
              <a:xfrm>
                <a:off x="2063750" y="1282700"/>
                <a:ext cx="482600" cy="100013"/>
              </a:xfrm>
              <a:custGeom>
                <a:avLst/>
                <a:gdLst>
                  <a:gd name="T0" fmla="*/ 2147483647 w 1149"/>
                  <a:gd name="T1" fmla="*/ 2147483647 h 240"/>
                  <a:gd name="T2" fmla="*/ 2147483647 w 1149"/>
                  <a:gd name="T3" fmla="*/ 2147483647 h 240"/>
                  <a:gd name="T4" fmla="*/ 2147483647 w 1149"/>
                  <a:gd name="T5" fmla="*/ 0 h 240"/>
                  <a:gd name="T6" fmla="*/ 2147483647 w 1149"/>
                  <a:gd name="T7" fmla="*/ 0 h 240"/>
                  <a:gd name="T8" fmla="*/ 2147483647 w 1149"/>
                  <a:gd name="T9" fmla="*/ 2147483647 h 240"/>
                  <a:gd name="T10" fmla="*/ 2147483647 w 1149"/>
                  <a:gd name="T11" fmla="*/ 2147483647 h 240"/>
                  <a:gd name="T12" fmla="*/ 2147483647 w 1149"/>
                  <a:gd name="T13" fmla="*/ 2147483647 h 240"/>
                  <a:gd name="T14" fmla="*/ 2147483647 w 1149"/>
                  <a:gd name="T15" fmla="*/ 2147483647 h 240"/>
                  <a:gd name="T16" fmla="*/ 2147483647 w 1149"/>
                  <a:gd name="T17" fmla="*/ 2147483647 h 240"/>
                  <a:gd name="T18" fmla="*/ 2147483647 w 1149"/>
                  <a:gd name="T19" fmla="*/ 2147483647 h 240"/>
                  <a:gd name="T20" fmla="*/ 2147483647 w 1149"/>
                  <a:gd name="T21" fmla="*/ 2147483647 h 240"/>
                  <a:gd name="T22" fmla="*/ 2147483647 w 1149"/>
                  <a:gd name="T23" fmla="*/ 2147483647 h 240"/>
                  <a:gd name="T24" fmla="*/ 2147483647 w 1149"/>
                  <a:gd name="T25" fmla="*/ 2147483647 h 240"/>
                  <a:gd name="T26" fmla="*/ 2147483647 w 1149"/>
                  <a:gd name="T27" fmla="*/ 2147483647 h 240"/>
                  <a:gd name="T28" fmla="*/ 2147483647 w 1149"/>
                  <a:gd name="T29" fmla="*/ 2147483647 h 240"/>
                  <a:gd name="T30" fmla="*/ 2147483647 w 1149"/>
                  <a:gd name="T31" fmla="*/ 2147483647 h 240"/>
                  <a:gd name="T32" fmla="*/ 2147483647 w 1149"/>
                  <a:gd name="T33" fmla="*/ 2147483647 h 240"/>
                  <a:gd name="T34" fmla="*/ 2147483647 w 1149"/>
                  <a:gd name="T35" fmla="*/ 2147483647 h 240"/>
                  <a:gd name="T36" fmla="*/ 2147483647 w 1149"/>
                  <a:gd name="T37" fmla="*/ 2147483647 h 240"/>
                  <a:gd name="T38" fmla="*/ 2147483647 w 1149"/>
                  <a:gd name="T39" fmla="*/ 2147483647 h 240"/>
                  <a:gd name="T40" fmla="*/ 2147483647 w 1149"/>
                  <a:gd name="T41" fmla="*/ 2147483647 h 240"/>
                  <a:gd name="T42" fmla="*/ 2147483647 w 1149"/>
                  <a:gd name="T43" fmla="*/ 2147483647 h 240"/>
                  <a:gd name="T44" fmla="*/ 2147483647 w 1149"/>
                  <a:gd name="T45" fmla="*/ 2147483647 h 240"/>
                  <a:gd name="T46" fmla="*/ 2147483647 w 1149"/>
                  <a:gd name="T47" fmla="*/ 2147483647 h 240"/>
                  <a:gd name="T48" fmla="*/ 2147483647 w 1149"/>
                  <a:gd name="T49" fmla="*/ 2147483647 h 240"/>
                  <a:gd name="T50" fmla="*/ 2147483647 w 1149"/>
                  <a:gd name="T51" fmla="*/ 2147483647 h 24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149"/>
                  <a:gd name="T79" fmla="*/ 0 h 240"/>
                  <a:gd name="T80" fmla="*/ 1149 w 1149"/>
                  <a:gd name="T81" fmla="*/ 240 h 24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149" h="240">
                    <a:moveTo>
                      <a:pt x="1048" y="15"/>
                    </a:moveTo>
                    <a:lnTo>
                      <a:pt x="1048" y="15"/>
                    </a:lnTo>
                    <a:cubicBezTo>
                      <a:pt x="1042" y="6"/>
                      <a:pt x="1032" y="0"/>
                      <a:pt x="1021" y="0"/>
                    </a:cubicBezTo>
                    <a:lnTo>
                      <a:pt x="128" y="0"/>
                    </a:lnTo>
                    <a:cubicBezTo>
                      <a:pt x="117" y="0"/>
                      <a:pt x="107" y="6"/>
                      <a:pt x="101" y="15"/>
                    </a:cubicBezTo>
                    <a:lnTo>
                      <a:pt x="7" y="151"/>
                    </a:lnTo>
                    <a:cubicBezTo>
                      <a:pt x="0" y="162"/>
                      <a:pt x="0" y="175"/>
                      <a:pt x="5" y="186"/>
                    </a:cubicBezTo>
                    <a:cubicBezTo>
                      <a:pt x="11" y="197"/>
                      <a:pt x="22" y="204"/>
                      <a:pt x="35" y="204"/>
                    </a:cubicBezTo>
                    <a:lnTo>
                      <a:pt x="662" y="204"/>
                    </a:lnTo>
                    <a:cubicBezTo>
                      <a:pt x="674" y="225"/>
                      <a:pt x="697" y="240"/>
                      <a:pt x="723" y="240"/>
                    </a:cubicBezTo>
                    <a:cubicBezTo>
                      <a:pt x="761" y="240"/>
                      <a:pt x="792" y="208"/>
                      <a:pt x="792" y="170"/>
                    </a:cubicBezTo>
                    <a:cubicBezTo>
                      <a:pt x="792" y="132"/>
                      <a:pt x="761" y="101"/>
                      <a:pt x="723" y="101"/>
                    </a:cubicBezTo>
                    <a:cubicBezTo>
                      <a:pt x="697" y="101"/>
                      <a:pt x="674" y="115"/>
                      <a:pt x="662" y="137"/>
                    </a:cubicBezTo>
                    <a:lnTo>
                      <a:pt x="98" y="137"/>
                    </a:lnTo>
                    <a:lnTo>
                      <a:pt x="146" y="67"/>
                    </a:lnTo>
                    <a:lnTo>
                      <a:pt x="1003" y="67"/>
                    </a:lnTo>
                    <a:lnTo>
                      <a:pt x="1051" y="137"/>
                    </a:lnTo>
                    <a:lnTo>
                      <a:pt x="997" y="137"/>
                    </a:lnTo>
                    <a:cubicBezTo>
                      <a:pt x="985" y="115"/>
                      <a:pt x="962" y="101"/>
                      <a:pt x="936" y="101"/>
                    </a:cubicBezTo>
                    <a:cubicBezTo>
                      <a:pt x="897" y="101"/>
                      <a:pt x="867" y="132"/>
                      <a:pt x="867" y="170"/>
                    </a:cubicBezTo>
                    <a:cubicBezTo>
                      <a:pt x="867" y="208"/>
                      <a:pt x="897" y="240"/>
                      <a:pt x="936" y="240"/>
                    </a:cubicBezTo>
                    <a:cubicBezTo>
                      <a:pt x="962" y="240"/>
                      <a:pt x="985" y="225"/>
                      <a:pt x="997" y="204"/>
                    </a:cubicBezTo>
                    <a:lnTo>
                      <a:pt x="1114" y="204"/>
                    </a:lnTo>
                    <a:cubicBezTo>
                      <a:pt x="1127" y="204"/>
                      <a:pt x="1138" y="197"/>
                      <a:pt x="1144" y="186"/>
                    </a:cubicBezTo>
                    <a:cubicBezTo>
                      <a:pt x="1149" y="175"/>
                      <a:pt x="1149" y="162"/>
                      <a:pt x="1142" y="151"/>
                    </a:cubicBezTo>
                    <a:lnTo>
                      <a:pt x="1048" y="15"/>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9" name="Freeform 44"/>
              <p:cNvSpPr>
                <a:spLocks noEditPoints="1"/>
              </p:cNvSpPr>
              <p:nvPr/>
            </p:nvSpPr>
            <p:spPr bwMode="gray">
              <a:xfrm>
                <a:off x="1836738" y="925513"/>
                <a:ext cx="193675" cy="442913"/>
              </a:xfrm>
              <a:custGeom>
                <a:avLst/>
                <a:gdLst>
                  <a:gd name="T0" fmla="*/ 2147483647 w 461"/>
                  <a:gd name="T1" fmla="*/ 2147483647 h 1055"/>
                  <a:gd name="T2" fmla="*/ 2147483647 w 461"/>
                  <a:gd name="T3" fmla="*/ 2147483647 h 1055"/>
                  <a:gd name="T4" fmla="*/ 2147483647 w 461"/>
                  <a:gd name="T5" fmla="*/ 2147483647 h 1055"/>
                  <a:gd name="T6" fmla="*/ 2147483647 w 461"/>
                  <a:gd name="T7" fmla="*/ 2147483647 h 1055"/>
                  <a:gd name="T8" fmla="*/ 2147483647 w 461"/>
                  <a:gd name="T9" fmla="*/ 2147483647 h 1055"/>
                  <a:gd name="T10" fmla="*/ 2147483647 w 461"/>
                  <a:gd name="T11" fmla="*/ 2147483647 h 1055"/>
                  <a:gd name="T12" fmla="*/ 2147483647 w 461"/>
                  <a:gd name="T13" fmla="*/ 2147483647 h 1055"/>
                  <a:gd name="T14" fmla="*/ 2147483647 w 461"/>
                  <a:gd name="T15" fmla="*/ 2147483647 h 1055"/>
                  <a:gd name="T16" fmla="*/ 2147483647 w 461"/>
                  <a:gd name="T17" fmla="*/ 2147483647 h 1055"/>
                  <a:gd name="T18" fmla="*/ 2147483647 w 461"/>
                  <a:gd name="T19" fmla="*/ 2147483647 h 1055"/>
                  <a:gd name="T20" fmla="*/ 2147483647 w 461"/>
                  <a:gd name="T21" fmla="*/ 0 h 1055"/>
                  <a:gd name="T22" fmla="*/ 2147483647 w 461"/>
                  <a:gd name="T23" fmla="*/ 0 h 1055"/>
                  <a:gd name="T24" fmla="*/ 2147483647 w 461"/>
                  <a:gd name="T25" fmla="*/ 0 h 1055"/>
                  <a:gd name="T26" fmla="*/ 0 w 461"/>
                  <a:gd name="T27" fmla="*/ 2147483647 h 1055"/>
                  <a:gd name="T28" fmla="*/ 0 w 461"/>
                  <a:gd name="T29" fmla="*/ 2147483647 h 1055"/>
                  <a:gd name="T30" fmla="*/ 2147483647 w 461"/>
                  <a:gd name="T31" fmla="*/ 2147483647 h 1055"/>
                  <a:gd name="T32" fmla="*/ 2147483647 w 461"/>
                  <a:gd name="T33" fmla="*/ 2147483647 h 1055"/>
                  <a:gd name="T34" fmla="*/ 2147483647 w 461"/>
                  <a:gd name="T35" fmla="*/ 2147483647 h 1055"/>
                  <a:gd name="T36" fmla="*/ 2147483647 w 461"/>
                  <a:gd name="T37" fmla="*/ 2147483647 h 1055"/>
                  <a:gd name="T38" fmla="*/ 2147483647 w 461"/>
                  <a:gd name="T39" fmla="*/ 0 h 105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61"/>
                  <a:gd name="T61" fmla="*/ 0 h 1055"/>
                  <a:gd name="T62" fmla="*/ 461 w 461"/>
                  <a:gd name="T63" fmla="*/ 1055 h 105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61" h="1055">
                    <a:moveTo>
                      <a:pt x="394" y="955"/>
                    </a:moveTo>
                    <a:lnTo>
                      <a:pt x="394" y="955"/>
                    </a:lnTo>
                    <a:cubicBezTo>
                      <a:pt x="394" y="973"/>
                      <a:pt x="379" y="988"/>
                      <a:pt x="361" y="988"/>
                    </a:cubicBezTo>
                    <a:lnTo>
                      <a:pt x="100" y="988"/>
                    </a:lnTo>
                    <a:cubicBezTo>
                      <a:pt x="82" y="988"/>
                      <a:pt x="67" y="973"/>
                      <a:pt x="67" y="955"/>
                    </a:cubicBezTo>
                    <a:lnTo>
                      <a:pt x="67" y="100"/>
                    </a:lnTo>
                    <a:cubicBezTo>
                      <a:pt x="67" y="82"/>
                      <a:pt x="82" y="67"/>
                      <a:pt x="100" y="67"/>
                    </a:cubicBezTo>
                    <a:lnTo>
                      <a:pt x="361" y="67"/>
                    </a:lnTo>
                    <a:cubicBezTo>
                      <a:pt x="379" y="67"/>
                      <a:pt x="394" y="82"/>
                      <a:pt x="394" y="100"/>
                    </a:cubicBezTo>
                    <a:lnTo>
                      <a:pt x="394" y="955"/>
                    </a:lnTo>
                    <a:close/>
                    <a:moveTo>
                      <a:pt x="361" y="0"/>
                    </a:moveTo>
                    <a:lnTo>
                      <a:pt x="361" y="0"/>
                    </a:lnTo>
                    <a:lnTo>
                      <a:pt x="100" y="0"/>
                    </a:lnTo>
                    <a:cubicBezTo>
                      <a:pt x="45" y="0"/>
                      <a:pt x="0" y="45"/>
                      <a:pt x="0" y="100"/>
                    </a:cubicBezTo>
                    <a:lnTo>
                      <a:pt x="0" y="955"/>
                    </a:lnTo>
                    <a:cubicBezTo>
                      <a:pt x="0" y="1010"/>
                      <a:pt x="45" y="1055"/>
                      <a:pt x="100" y="1055"/>
                    </a:cubicBezTo>
                    <a:lnTo>
                      <a:pt x="361" y="1055"/>
                    </a:lnTo>
                    <a:cubicBezTo>
                      <a:pt x="416" y="1055"/>
                      <a:pt x="461" y="1010"/>
                      <a:pt x="461" y="955"/>
                    </a:cubicBezTo>
                    <a:lnTo>
                      <a:pt x="461" y="100"/>
                    </a:lnTo>
                    <a:cubicBezTo>
                      <a:pt x="461" y="45"/>
                      <a:pt x="416" y="0"/>
                      <a:pt x="361"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0" name="Freeform 45"/>
              <p:cNvSpPr>
                <a:spLocks/>
              </p:cNvSpPr>
              <p:nvPr/>
            </p:nvSpPr>
            <p:spPr bwMode="gray">
              <a:xfrm>
                <a:off x="1878013" y="1003300"/>
                <a:ext cx="112713" cy="28575"/>
              </a:xfrm>
              <a:custGeom>
                <a:avLst/>
                <a:gdLst>
                  <a:gd name="T0" fmla="*/ 2147483647 w 267"/>
                  <a:gd name="T1" fmla="*/ 0 h 66"/>
                  <a:gd name="T2" fmla="*/ 2147483647 w 267"/>
                  <a:gd name="T3" fmla="*/ 0 h 66"/>
                  <a:gd name="T4" fmla="*/ 2147483647 w 267"/>
                  <a:gd name="T5" fmla="*/ 0 h 66"/>
                  <a:gd name="T6" fmla="*/ 0 w 267"/>
                  <a:gd name="T7" fmla="*/ 2147483647 h 66"/>
                  <a:gd name="T8" fmla="*/ 2147483647 w 267"/>
                  <a:gd name="T9" fmla="*/ 2147483647 h 66"/>
                  <a:gd name="T10" fmla="*/ 2147483647 w 267"/>
                  <a:gd name="T11" fmla="*/ 2147483647 h 66"/>
                  <a:gd name="T12" fmla="*/ 2147483647 w 267"/>
                  <a:gd name="T13" fmla="*/ 2147483647 h 66"/>
                  <a:gd name="T14" fmla="*/ 2147483647 w 267"/>
                  <a:gd name="T15" fmla="*/ 0 h 66"/>
                  <a:gd name="T16" fmla="*/ 0 60000 65536"/>
                  <a:gd name="T17" fmla="*/ 0 60000 65536"/>
                  <a:gd name="T18" fmla="*/ 0 60000 65536"/>
                  <a:gd name="T19" fmla="*/ 0 60000 65536"/>
                  <a:gd name="T20" fmla="*/ 0 60000 65536"/>
                  <a:gd name="T21" fmla="*/ 0 60000 65536"/>
                  <a:gd name="T22" fmla="*/ 0 60000 65536"/>
                  <a:gd name="T23" fmla="*/ 0 60000 65536"/>
                  <a:gd name="T24" fmla="*/ 0 w 267"/>
                  <a:gd name="T25" fmla="*/ 0 h 66"/>
                  <a:gd name="T26" fmla="*/ 267 w 267"/>
                  <a:gd name="T27" fmla="*/ 66 h 6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7" h="66">
                    <a:moveTo>
                      <a:pt x="233" y="0"/>
                    </a:moveTo>
                    <a:lnTo>
                      <a:pt x="233" y="0"/>
                    </a:lnTo>
                    <a:lnTo>
                      <a:pt x="33" y="0"/>
                    </a:lnTo>
                    <a:cubicBezTo>
                      <a:pt x="15" y="0"/>
                      <a:pt x="0" y="15"/>
                      <a:pt x="0" y="33"/>
                    </a:cubicBezTo>
                    <a:cubicBezTo>
                      <a:pt x="0" y="52"/>
                      <a:pt x="15" y="66"/>
                      <a:pt x="33" y="66"/>
                    </a:cubicBezTo>
                    <a:lnTo>
                      <a:pt x="233" y="66"/>
                    </a:lnTo>
                    <a:cubicBezTo>
                      <a:pt x="252" y="66"/>
                      <a:pt x="267" y="52"/>
                      <a:pt x="267" y="33"/>
                    </a:cubicBezTo>
                    <a:cubicBezTo>
                      <a:pt x="267" y="15"/>
                      <a:pt x="252" y="0"/>
                      <a:pt x="233"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1" name="Freeform 46"/>
              <p:cNvSpPr>
                <a:spLocks/>
              </p:cNvSpPr>
              <p:nvPr/>
            </p:nvSpPr>
            <p:spPr bwMode="gray">
              <a:xfrm>
                <a:off x="1878013" y="1042988"/>
                <a:ext cx="112713" cy="28575"/>
              </a:xfrm>
              <a:custGeom>
                <a:avLst/>
                <a:gdLst>
                  <a:gd name="T0" fmla="*/ 2147483647 w 267"/>
                  <a:gd name="T1" fmla="*/ 0 h 67"/>
                  <a:gd name="T2" fmla="*/ 2147483647 w 267"/>
                  <a:gd name="T3" fmla="*/ 0 h 67"/>
                  <a:gd name="T4" fmla="*/ 2147483647 w 267"/>
                  <a:gd name="T5" fmla="*/ 0 h 67"/>
                  <a:gd name="T6" fmla="*/ 0 w 267"/>
                  <a:gd name="T7" fmla="*/ 2147483647 h 67"/>
                  <a:gd name="T8" fmla="*/ 2147483647 w 267"/>
                  <a:gd name="T9" fmla="*/ 2147483647 h 67"/>
                  <a:gd name="T10" fmla="*/ 2147483647 w 267"/>
                  <a:gd name="T11" fmla="*/ 2147483647 h 67"/>
                  <a:gd name="T12" fmla="*/ 2147483647 w 267"/>
                  <a:gd name="T13" fmla="*/ 2147483647 h 67"/>
                  <a:gd name="T14" fmla="*/ 2147483647 w 267"/>
                  <a:gd name="T15" fmla="*/ 0 h 67"/>
                  <a:gd name="T16" fmla="*/ 0 60000 65536"/>
                  <a:gd name="T17" fmla="*/ 0 60000 65536"/>
                  <a:gd name="T18" fmla="*/ 0 60000 65536"/>
                  <a:gd name="T19" fmla="*/ 0 60000 65536"/>
                  <a:gd name="T20" fmla="*/ 0 60000 65536"/>
                  <a:gd name="T21" fmla="*/ 0 60000 65536"/>
                  <a:gd name="T22" fmla="*/ 0 60000 65536"/>
                  <a:gd name="T23" fmla="*/ 0 60000 65536"/>
                  <a:gd name="T24" fmla="*/ 0 w 267"/>
                  <a:gd name="T25" fmla="*/ 0 h 67"/>
                  <a:gd name="T26" fmla="*/ 267 w 267"/>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7" h="67">
                    <a:moveTo>
                      <a:pt x="233" y="0"/>
                    </a:moveTo>
                    <a:lnTo>
                      <a:pt x="233" y="0"/>
                    </a:lnTo>
                    <a:lnTo>
                      <a:pt x="33" y="0"/>
                    </a:lnTo>
                    <a:cubicBezTo>
                      <a:pt x="15" y="0"/>
                      <a:pt x="0" y="15"/>
                      <a:pt x="0" y="33"/>
                    </a:cubicBezTo>
                    <a:cubicBezTo>
                      <a:pt x="0" y="52"/>
                      <a:pt x="15" y="67"/>
                      <a:pt x="33" y="67"/>
                    </a:cubicBezTo>
                    <a:lnTo>
                      <a:pt x="233" y="67"/>
                    </a:lnTo>
                    <a:cubicBezTo>
                      <a:pt x="252" y="67"/>
                      <a:pt x="267" y="52"/>
                      <a:pt x="267" y="33"/>
                    </a:cubicBezTo>
                    <a:cubicBezTo>
                      <a:pt x="267" y="15"/>
                      <a:pt x="252" y="0"/>
                      <a:pt x="233"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2" name="Freeform 47"/>
              <p:cNvSpPr>
                <a:spLocks/>
              </p:cNvSpPr>
              <p:nvPr/>
            </p:nvSpPr>
            <p:spPr bwMode="gray">
              <a:xfrm>
                <a:off x="1878013" y="1081088"/>
                <a:ext cx="112713" cy="28575"/>
              </a:xfrm>
              <a:custGeom>
                <a:avLst/>
                <a:gdLst>
                  <a:gd name="T0" fmla="*/ 2147483647 w 267"/>
                  <a:gd name="T1" fmla="*/ 0 h 67"/>
                  <a:gd name="T2" fmla="*/ 2147483647 w 267"/>
                  <a:gd name="T3" fmla="*/ 0 h 67"/>
                  <a:gd name="T4" fmla="*/ 2147483647 w 267"/>
                  <a:gd name="T5" fmla="*/ 0 h 67"/>
                  <a:gd name="T6" fmla="*/ 0 w 267"/>
                  <a:gd name="T7" fmla="*/ 2147483647 h 67"/>
                  <a:gd name="T8" fmla="*/ 2147483647 w 267"/>
                  <a:gd name="T9" fmla="*/ 2147483647 h 67"/>
                  <a:gd name="T10" fmla="*/ 2147483647 w 267"/>
                  <a:gd name="T11" fmla="*/ 2147483647 h 67"/>
                  <a:gd name="T12" fmla="*/ 2147483647 w 267"/>
                  <a:gd name="T13" fmla="*/ 2147483647 h 67"/>
                  <a:gd name="T14" fmla="*/ 2147483647 w 267"/>
                  <a:gd name="T15" fmla="*/ 0 h 67"/>
                  <a:gd name="T16" fmla="*/ 0 60000 65536"/>
                  <a:gd name="T17" fmla="*/ 0 60000 65536"/>
                  <a:gd name="T18" fmla="*/ 0 60000 65536"/>
                  <a:gd name="T19" fmla="*/ 0 60000 65536"/>
                  <a:gd name="T20" fmla="*/ 0 60000 65536"/>
                  <a:gd name="T21" fmla="*/ 0 60000 65536"/>
                  <a:gd name="T22" fmla="*/ 0 60000 65536"/>
                  <a:gd name="T23" fmla="*/ 0 60000 65536"/>
                  <a:gd name="T24" fmla="*/ 0 w 267"/>
                  <a:gd name="T25" fmla="*/ 0 h 67"/>
                  <a:gd name="T26" fmla="*/ 267 w 267"/>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7" h="67">
                    <a:moveTo>
                      <a:pt x="233" y="0"/>
                    </a:moveTo>
                    <a:lnTo>
                      <a:pt x="233" y="0"/>
                    </a:lnTo>
                    <a:lnTo>
                      <a:pt x="33" y="0"/>
                    </a:lnTo>
                    <a:cubicBezTo>
                      <a:pt x="15" y="0"/>
                      <a:pt x="0" y="15"/>
                      <a:pt x="0" y="34"/>
                    </a:cubicBezTo>
                    <a:cubicBezTo>
                      <a:pt x="0" y="52"/>
                      <a:pt x="15" y="67"/>
                      <a:pt x="33" y="67"/>
                    </a:cubicBezTo>
                    <a:lnTo>
                      <a:pt x="233" y="67"/>
                    </a:lnTo>
                    <a:cubicBezTo>
                      <a:pt x="252" y="67"/>
                      <a:pt x="267" y="52"/>
                      <a:pt x="267" y="34"/>
                    </a:cubicBezTo>
                    <a:cubicBezTo>
                      <a:pt x="267" y="15"/>
                      <a:pt x="252" y="0"/>
                      <a:pt x="233"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3" name="Freeform 48"/>
              <p:cNvSpPr>
                <a:spLocks noEditPoints="1"/>
              </p:cNvSpPr>
              <p:nvPr/>
            </p:nvSpPr>
            <p:spPr bwMode="gray">
              <a:xfrm>
                <a:off x="1892300" y="1227138"/>
                <a:ext cx="84138" cy="84138"/>
              </a:xfrm>
              <a:custGeom>
                <a:avLst/>
                <a:gdLst>
                  <a:gd name="T0" fmla="*/ 2147483647 w 200"/>
                  <a:gd name="T1" fmla="*/ 2147483647 h 200"/>
                  <a:gd name="T2" fmla="*/ 2147483647 w 200"/>
                  <a:gd name="T3" fmla="*/ 2147483647 h 200"/>
                  <a:gd name="T4" fmla="*/ 2147483647 w 200"/>
                  <a:gd name="T5" fmla="*/ 2147483647 h 200"/>
                  <a:gd name="T6" fmla="*/ 2147483647 w 200"/>
                  <a:gd name="T7" fmla="*/ 2147483647 h 200"/>
                  <a:gd name="T8" fmla="*/ 2147483647 w 200"/>
                  <a:gd name="T9" fmla="*/ 2147483647 h 200"/>
                  <a:gd name="T10" fmla="*/ 2147483647 w 200"/>
                  <a:gd name="T11" fmla="*/ 2147483647 h 200"/>
                  <a:gd name="T12" fmla="*/ 2147483647 w 200"/>
                  <a:gd name="T13" fmla="*/ 0 h 200"/>
                  <a:gd name="T14" fmla="*/ 2147483647 w 200"/>
                  <a:gd name="T15" fmla="*/ 0 h 200"/>
                  <a:gd name="T16" fmla="*/ 0 w 200"/>
                  <a:gd name="T17" fmla="*/ 2147483647 h 200"/>
                  <a:gd name="T18" fmla="*/ 2147483647 w 200"/>
                  <a:gd name="T19" fmla="*/ 2147483647 h 200"/>
                  <a:gd name="T20" fmla="*/ 2147483647 w 200"/>
                  <a:gd name="T21" fmla="*/ 2147483647 h 200"/>
                  <a:gd name="T22" fmla="*/ 2147483647 w 200"/>
                  <a:gd name="T23" fmla="*/ 0 h 2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0"/>
                  <a:gd name="T37" fmla="*/ 0 h 200"/>
                  <a:gd name="T38" fmla="*/ 200 w 200"/>
                  <a:gd name="T39" fmla="*/ 200 h 20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0" h="200">
                    <a:moveTo>
                      <a:pt x="100" y="133"/>
                    </a:moveTo>
                    <a:lnTo>
                      <a:pt x="100" y="133"/>
                    </a:lnTo>
                    <a:cubicBezTo>
                      <a:pt x="82" y="133"/>
                      <a:pt x="67" y="118"/>
                      <a:pt x="67" y="100"/>
                    </a:cubicBezTo>
                    <a:cubicBezTo>
                      <a:pt x="67" y="82"/>
                      <a:pt x="82" y="67"/>
                      <a:pt x="100" y="67"/>
                    </a:cubicBezTo>
                    <a:cubicBezTo>
                      <a:pt x="119" y="67"/>
                      <a:pt x="134" y="82"/>
                      <a:pt x="134" y="100"/>
                    </a:cubicBezTo>
                    <a:cubicBezTo>
                      <a:pt x="134" y="118"/>
                      <a:pt x="119" y="133"/>
                      <a:pt x="100" y="133"/>
                    </a:cubicBezTo>
                    <a:close/>
                    <a:moveTo>
                      <a:pt x="100" y="0"/>
                    </a:moveTo>
                    <a:lnTo>
                      <a:pt x="100" y="0"/>
                    </a:lnTo>
                    <a:cubicBezTo>
                      <a:pt x="45" y="0"/>
                      <a:pt x="0" y="45"/>
                      <a:pt x="0" y="100"/>
                    </a:cubicBezTo>
                    <a:cubicBezTo>
                      <a:pt x="0" y="155"/>
                      <a:pt x="45" y="200"/>
                      <a:pt x="100" y="200"/>
                    </a:cubicBezTo>
                    <a:cubicBezTo>
                      <a:pt x="155" y="200"/>
                      <a:pt x="200" y="155"/>
                      <a:pt x="200" y="100"/>
                    </a:cubicBezTo>
                    <a:cubicBezTo>
                      <a:pt x="200" y="45"/>
                      <a:pt x="155" y="0"/>
                      <a:pt x="100"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144" name="组合 212"/>
          <p:cNvGrpSpPr>
            <a:grpSpLocks/>
          </p:cNvGrpSpPr>
          <p:nvPr/>
        </p:nvGrpSpPr>
        <p:grpSpPr bwMode="gray">
          <a:xfrm>
            <a:off x="3233216" y="5311980"/>
            <a:ext cx="504879" cy="504879"/>
            <a:chOff x="1639888" y="560388"/>
            <a:chExt cx="1114425" cy="1116013"/>
          </a:xfrm>
        </p:grpSpPr>
        <p:sp>
          <p:nvSpPr>
            <p:cNvPr id="145" name="Freeform 39"/>
            <p:cNvSpPr>
              <a:spLocks/>
            </p:cNvSpPr>
            <p:nvPr/>
          </p:nvSpPr>
          <p:spPr bwMode="gray">
            <a:xfrm>
              <a:off x="1639888" y="560388"/>
              <a:ext cx="1114425" cy="1116013"/>
            </a:xfrm>
            <a:custGeom>
              <a:avLst/>
              <a:gdLst>
                <a:gd name="T0" fmla="*/ 2147483647 w 2659"/>
                <a:gd name="T1" fmla="*/ 2147483647 h 2659"/>
                <a:gd name="T2" fmla="*/ 2147483647 w 2659"/>
                <a:gd name="T3" fmla="*/ 2147483647 h 2659"/>
                <a:gd name="T4" fmla="*/ 2147483647 w 2659"/>
                <a:gd name="T5" fmla="*/ 2147483647 h 2659"/>
                <a:gd name="T6" fmla="*/ 0 w 2659"/>
                <a:gd name="T7" fmla="*/ 2147483647 h 2659"/>
                <a:gd name="T8" fmla="*/ 2147483647 w 2659"/>
                <a:gd name="T9" fmla="*/ 0 h 2659"/>
                <a:gd name="T10" fmla="*/ 2147483647 w 2659"/>
                <a:gd name="T11" fmla="*/ 2147483647 h 2659"/>
                <a:gd name="T12" fmla="*/ 0 60000 65536"/>
                <a:gd name="T13" fmla="*/ 0 60000 65536"/>
                <a:gd name="T14" fmla="*/ 0 60000 65536"/>
                <a:gd name="T15" fmla="*/ 0 60000 65536"/>
                <a:gd name="T16" fmla="*/ 0 60000 65536"/>
                <a:gd name="T17" fmla="*/ 0 60000 65536"/>
                <a:gd name="T18" fmla="*/ 0 w 2659"/>
                <a:gd name="T19" fmla="*/ 0 h 2659"/>
                <a:gd name="T20" fmla="*/ 2659 w 2659"/>
                <a:gd name="T21" fmla="*/ 2659 h 2659"/>
              </a:gdLst>
              <a:ahLst/>
              <a:cxnLst>
                <a:cxn ang="T12">
                  <a:pos x="T0" y="T1"/>
                </a:cxn>
                <a:cxn ang="T13">
                  <a:pos x="T2" y="T3"/>
                </a:cxn>
                <a:cxn ang="T14">
                  <a:pos x="T4" y="T5"/>
                </a:cxn>
                <a:cxn ang="T15">
                  <a:pos x="T6" y="T7"/>
                </a:cxn>
                <a:cxn ang="T16">
                  <a:pos x="T8" y="T9"/>
                </a:cxn>
                <a:cxn ang="T17">
                  <a:pos x="T10" y="T11"/>
                </a:cxn>
              </a:cxnLst>
              <a:rect l="T18" t="T19" r="T20" b="T21"/>
              <a:pathLst>
                <a:path w="2659" h="2659">
                  <a:moveTo>
                    <a:pt x="2659" y="1330"/>
                  </a:moveTo>
                  <a:lnTo>
                    <a:pt x="2659" y="1330"/>
                  </a:lnTo>
                  <a:cubicBezTo>
                    <a:pt x="2659" y="2064"/>
                    <a:pt x="2064" y="2659"/>
                    <a:pt x="1330" y="2659"/>
                  </a:cubicBezTo>
                  <a:cubicBezTo>
                    <a:pt x="595" y="2659"/>
                    <a:pt x="0" y="2064"/>
                    <a:pt x="0" y="1330"/>
                  </a:cubicBezTo>
                  <a:cubicBezTo>
                    <a:pt x="0" y="595"/>
                    <a:pt x="595" y="0"/>
                    <a:pt x="1330" y="0"/>
                  </a:cubicBezTo>
                  <a:cubicBezTo>
                    <a:pt x="2064" y="0"/>
                    <a:pt x="2659" y="595"/>
                    <a:pt x="2659" y="1330"/>
                  </a:cubicBezTo>
                  <a:close/>
                </a:path>
              </a:pathLst>
            </a:custGeom>
            <a:solidFill>
              <a:srgbClr val="56C4D2"/>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46" name="组合 193"/>
            <p:cNvGrpSpPr>
              <a:grpSpLocks/>
            </p:cNvGrpSpPr>
            <p:nvPr/>
          </p:nvGrpSpPr>
          <p:grpSpPr bwMode="gray">
            <a:xfrm>
              <a:off x="1836738" y="854075"/>
              <a:ext cx="720725" cy="528638"/>
              <a:chOff x="1836738" y="854075"/>
              <a:chExt cx="720725" cy="528638"/>
            </a:xfrm>
          </p:grpSpPr>
          <p:sp>
            <p:nvSpPr>
              <p:cNvPr id="147" name="Freeform 40"/>
              <p:cNvSpPr>
                <a:spLocks noEditPoints="1"/>
              </p:cNvSpPr>
              <p:nvPr/>
            </p:nvSpPr>
            <p:spPr bwMode="gray">
              <a:xfrm>
                <a:off x="2054225" y="854075"/>
                <a:ext cx="503238" cy="368300"/>
              </a:xfrm>
              <a:custGeom>
                <a:avLst/>
                <a:gdLst>
                  <a:gd name="T0" fmla="*/ 2147483647 w 1199"/>
                  <a:gd name="T1" fmla="*/ 2147483647 h 879"/>
                  <a:gd name="T2" fmla="*/ 2147483647 w 1199"/>
                  <a:gd name="T3" fmla="*/ 2147483647 h 879"/>
                  <a:gd name="T4" fmla="*/ 2147483647 w 1199"/>
                  <a:gd name="T5" fmla="*/ 2147483647 h 879"/>
                  <a:gd name="T6" fmla="*/ 2147483647 w 1199"/>
                  <a:gd name="T7" fmla="*/ 2147483647 h 879"/>
                  <a:gd name="T8" fmla="*/ 2147483647 w 1199"/>
                  <a:gd name="T9" fmla="*/ 2147483647 h 879"/>
                  <a:gd name="T10" fmla="*/ 2147483647 w 1199"/>
                  <a:gd name="T11" fmla="*/ 2147483647 h 879"/>
                  <a:gd name="T12" fmla="*/ 2147483647 w 1199"/>
                  <a:gd name="T13" fmla="*/ 2147483647 h 879"/>
                  <a:gd name="T14" fmla="*/ 2147483647 w 1199"/>
                  <a:gd name="T15" fmla="*/ 2147483647 h 879"/>
                  <a:gd name="T16" fmla="*/ 2147483647 w 1199"/>
                  <a:gd name="T17" fmla="*/ 2147483647 h 879"/>
                  <a:gd name="T18" fmla="*/ 2147483647 w 1199"/>
                  <a:gd name="T19" fmla="*/ 2147483647 h 879"/>
                  <a:gd name="T20" fmla="*/ 2147483647 w 1199"/>
                  <a:gd name="T21" fmla="*/ 0 h 879"/>
                  <a:gd name="T22" fmla="*/ 2147483647 w 1199"/>
                  <a:gd name="T23" fmla="*/ 0 h 879"/>
                  <a:gd name="T24" fmla="*/ 2147483647 w 1199"/>
                  <a:gd name="T25" fmla="*/ 0 h 879"/>
                  <a:gd name="T26" fmla="*/ 0 w 1199"/>
                  <a:gd name="T27" fmla="*/ 2147483647 h 879"/>
                  <a:gd name="T28" fmla="*/ 0 w 1199"/>
                  <a:gd name="T29" fmla="*/ 2147483647 h 879"/>
                  <a:gd name="T30" fmla="*/ 2147483647 w 1199"/>
                  <a:gd name="T31" fmla="*/ 2147483647 h 879"/>
                  <a:gd name="T32" fmla="*/ 2147483647 w 1199"/>
                  <a:gd name="T33" fmla="*/ 2147483647 h 879"/>
                  <a:gd name="T34" fmla="*/ 2147483647 w 1199"/>
                  <a:gd name="T35" fmla="*/ 2147483647 h 879"/>
                  <a:gd name="T36" fmla="*/ 2147483647 w 1199"/>
                  <a:gd name="T37" fmla="*/ 2147483647 h 879"/>
                  <a:gd name="T38" fmla="*/ 2147483647 w 1199"/>
                  <a:gd name="T39" fmla="*/ 0 h 87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99"/>
                  <a:gd name="T61" fmla="*/ 0 h 879"/>
                  <a:gd name="T62" fmla="*/ 1199 w 1199"/>
                  <a:gd name="T63" fmla="*/ 879 h 87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99" h="879">
                    <a:moveTo>
                      <a:pt x="1133" y="787"/>
                    </a:moveTo>
                    <a:lnTo>
                      <a:pt x="1133" y="787"/>
                    </a:lnTo>
                    <a:cubicBezTo>
                      <a:pt x="1133" y="801"/>
                      <a:pt x="1121" y="812"/>
                      <a:pt x="1108" y="812"/>
                    </a:cubicBezTo>
                    <a:lnTo>
                      <a:pt x="91" y="812"/>
                    </a:lnTo>
                    <a:cubicBezTo>
                      <a:pt x="78" y="812"/>
                      <a:pt x="67" y="801"/>
                      <a:pt x="67" y="787"/>
                    </a:cubicBezTo>
                    <a:lnTo>
                      <a:pt x="67" y="91"/>
                    </a:lnTo>
                    <a:cubicBezTo>
                      <a:pt x="67" y="77"/>
                      <a:pt x="78" y="66"/>
                      <a:pt x="91" y="66"/>
                    </a:cubicBezTo>
                    <a:lnTo>
                      <a:pt x="1108" y="66"/>
                    </a:lnTo>
                    <a:cubicBezTo>
                      <a:pt x="1121" y="66"/>
                      <a:pt x="1133" y="77"/>
                      <a:pt x="1133" y="91"/>
                    </a:cubicBezTo>
                    <a:lnTo>
                      <a:pt x="1133" y="787"/>
                    </a:lnTo>
                    <a:close/>
                    <a:moveTo>
                      <a:pt x="1108" y="0"/>
                    </a:moveTo>
                    <a:lnTo>
                      <a:pt x="1108" y="0"/>
                    </a:lnTo>
                    <a:lnTo>
                      <a:pt x="91" y="0"/>
                    </a:lnTo>
                    <a:cubicBezTo>
                      <a:pt x="41" y="0"/>
                      <a:pt x="0" y="41"/>
                      <a:pt x="0" y="91"/>
                    </a:cubicBezTo>
                    <a:lnTo>
                      <a:pt x="0" y="787"/>
                    </a:lnTo>
                    <a:cubicBezTo>
                      <a:pt x="0" y="838"/>
                      <a:pt x="41" y="879"/>
                      <a:pt x="91" y="879"/>
                    </a:cubicBezTo>
                    <a:lnTo>
                      <a:pt x="1108" y="879"/>
                    </a:lnTo>
                    <a:cubicBezTo>
                      <a:pt x="1158" y="879"/>
                      <a:pt x="1199" y="838"/>
                      <a:pt x="1199" y="787"/>
                    </a:cubicBezTo>
                    <a:lnTo>
                      <a:pt x="1199" y="91"/>
                    </a:lnTo>
                    <a:cubicBezTo>
                      <a:pt x="1199" y="41"/>
                      <a:pt x="1158" y="0"/>
                      <a:pt x="1108"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8" name="Freeform 41"/>
              <p:cNvSpPr>
                <a:spLocks/>
              </p:cNvSpPr>
              <p:nvPr/>
            </p:nvSpPr>
            <p:spPr bwMode="gray">
              <a:xfrm>
                <a:off x="2224088" y="1238250"/>
                <a:ext cx="161925" cy="26988"/>
              </a:xfrm>
              <a:custGeom>
                <a:avLst/>
                <a:gdLst>
                  <a:gd name="T0" fmla="*/ 2147483647 w 385"/>
                  <a:gd name="T1" fmla="*/ 2147483647 h 66"/>
                  <a:gd name="T2" fmla="*/ 2147483647 w 385"/>
                  <a:gd name="T3" fmla="*/ 2147483647 h 66"/>
                  <a:gd name="T4" fmla="*/ 2147483647 w 385"/>
                  <a:gd name="T5" fmla="*/ 2147483647 h 66"/>
                  <a:gd name="T6" fmla="*/ 2147483647 w 385"/>
                  <a:gd name="T7" fmla="*/ 0 h 66"/>
                  <a:gd name="T8" fmla="*/ 2147483647 w 385"/>
                  <a:gd name="T9" fmla="*/ 0 h 66"/>
                  <a:gd name="T10" fmla="*/ 0 w 385"/>
                  <a:gd name="T11" fmla="*/ 2147483647 h 66"/>
                  <a:gd name="T12" fmla="*/ 2147483647 w 385"/>
                  <a:gd name="T13" fmla="*/ 2147483647 h 66"/>
                  <a:gd name="T14" fmla="*/ 2147483647 w 385"/>
                  <a:gd name="T15" fmla="*/ 2147483647 h 66"/>
                  <a:gd name="T16" fmla="*/ 0 60000 65536"/>
                  <a:gd name="T17" fmla="*/ 0 60000 65536"/>
                  <a:gd name="T18" fmla="*/ 0 60000 65536"/>
                  <a:gd name="T19" fmla="*/ 0 60000 65536"/>
                  <a:gd name="T20" fmla="*/ 0 60000 65536"/>
                  <a:gd name="T21" fmla="*/ 0 60000 65536"/>
                  <a:gd name="T22" fmla="*/ 0 60000 65536"/>
                  <a:gd name="T23" fmla="*/ 0 60000 65536"/>
                  <a:gd name="T24" fmla="*/ 0 w 385"/>
                  <a:gd name="T25" fmla="*/ 0 h 66"/>
                  <a:gd name="T26" fmla="*/ 385 w 385"/>
                  <a:gd name="T27" fmla="*/ 66 h 6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5" h="66">
                    <a:moveTo>
                      <a:pt x="352" y="66"/>
                    </a:moveTo>
                    <a:lnTo>
                      <a:pt x="352" y="66"/>
                    </a:lnTo>
                    <a:cubicBezTo>
                      <a:pt x="370" y="66"/>
                      <a:pt x="385" y="52"/>
                      <a:pt x="385" y="33"/>
                    </a:cubicBezTo>
                    <a:cubicBezTo>
                      <a:pt x="385" y="15"/>
                      <a:pt x="370" y="0"/>
                      <a:pt x="352" y="0"/>
                    </a:cubicBezTo>
                    <a:lnTo>
                      <a:pt x="33" y="0"/>
                    </a:lnTo>
                    <a:cubicBezTo>
                      <a:pt x="15" y="0"/>
                      <a:pt x="0" y="15"/>
                      <a:pt x="0" y="33"/>
                    </a:cubicBezTo>
                    <a:cubicBezTo>
                      <a:pt x="0" y="52"/>
                      <a:pt x="15" y="66"/>
                      <a:pt x="33" y="66"/>
                    </a:cubicBezTo>
                    <a:lnTo>
                      <a:pt x="352" y="66"/>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9" name="Freeform 42"/>
              <p:cNvSpPr>
                <a:spLocks noEditPoints="1"/>
              </p:cNvSpPr>
              <p:nvPr/>
            </p:nvSpPr>
            <p:spPr bwMode="gray">
              <a:xfrm>
                <a:off x="2105025" y="900113"/>
                <a:ext cx="401638" cy="274638"/>
              </a:xfrm>
              <a:custGeom>
                <a:avLst/>
                <a:gdLst>
                  <a:gd name="T0" fmla="*/ 2147483647 w 957"/>
                  <a:gd name="T1" fmla="*/ 2147483647 h 653"/>
                  <a:gd name="T2" fmla="*/ 2147483647 w 957"/>
                  <a:gd name="T3" fmla="*/ 2147483647 h 653"/>
                  <a:gd name="T4" fmla="*/ 2147483647 w 957"/>
                  <a:gd name="T5" fmla="*/ 2147483647 h 653"/>
                  <a:gd name="T6" fmla="*/ 2147483647 w 957"/>
                  <a:gd name="T7" fmla="*/ 2147483647 h 653"/>
                  <a:gd name="T8" fmla="*/ 2147483647 w 957"/>
                  <a:gd name="T9" fmla="*/ 2147483647 h 653"/>
                  <a:gd name="T10" fmla="*/ 2147483647 w 957"/>
                  <a:gd name="T11" fmla="*/ 2147483647 h 653"/>
                  <a:gd name="T12" fmla="*/ 2147483647 w 957"/>
                  <a:gd name="T13" fmla="*/ 2147483647 h 653"/>
                  <a:gd name="T14" fmla="*/ 2147483647 w 957"/>
                  <a:gd name="T15" fmla="*/ 2147483647 h 653"/>
                  <a:gd name="T16" fmla="*/ 2147483647 w 957"/>
                  <a:gd name="T17" fmla="*/ 2147483647 h 653"/>
                  <a:gd name="T18" fmla="*/ 2147483647 w 957"/>
                  <a:gd name="T19" fmla="*/ 2147483647 h 653"/>
                  <a:gd name="T20" fmla="*/ 2147483647 w 957"/>
                  <a:gd name="T21" fmla="*/ 0 h 653"/>
                  <a:gd name="T22" fmla="*/ 2147483647 w 957"/>
                  <a:gd name="T23" fmla="*/ 0 h 653"/>
                  <a:gd name="T24" fmla="*/ 2147483647 w 957"/>
                  <a:gd name="T25" fmla="*/ 0 h 653"/>
                  <a:gd name="T26" fmla="*/ 0 w 957"/>
                  <a:gd name="T27" fmla="*/ 2147483647 h 653"/>
                  <a:gd name="T28" fmla="*/ 0 w 957"/>
                  <a:gd name="T29" fmla="*/ 2147483647 h 653"/>
                  <a:gd name="T30" fmla="*/ 2147483647 w 957"/>
                  <a:gd name="T31" fmla="*/ 2147483647 h 653"/>
                  <a:gd name="T32" fmla="*/ 2147483647 w 957"/>
                  <a:gd name="T33" fmla="*/ 2147483647 h 653"/>
                  <a:gd name="T34" fmla="*/ 2147483647 w 957"/>
                  <a:gd name="T35" fmla="*/ 2147483647 h 653"/>
                  <a:gd name="T36" fmla="*/ 2147483647 w 957"/>
                  <a:gd name="T37" fmla="*/ 2147483647 h 653"/>
                  <a:gd name="T38" fmla="*/ 2147483647 w 957"/>
                  <a:gd name="T39" fmla="*/ 0 h 65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957"/>
                  <a:gd name="T61" fmla="*/ 0 h 653"/>
                  <a:gd name="T62" fmla="*/ 957 w 957"/>
                  <a:gd name="T63" fmla="*/ 653 h 653"/>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957" h="653">
                    <a:moveTo>
                      <a:pt x="917" y="580"/>
                    </a:moveTo>
                    <a:lnTo>
                      <a:pt x="917" y="580"/>
                    </a:lnTo>
                    <a:cubicBezTo>
                      <a:pt x="917" y="598"/>
                      <a:pt x="903" y="613"/>
                      <a:pt x="885" y="613"/>
                    </a:cubicBezTo>
                    <a:lnTo>
                      <a:pt x="72" y="613"/>
                    </a:lnTo>
                    <a:cubicBezTo>
                      <a:pt x="54" y="613"/>
                      <a:pt x="40" y="598"/>
                      <a:pt x="40" y="580"/>
                    </a:cubicBezTo>
                    <a:lnTo>
                      <a:pt x="40" y="72"/>
                    </a:lnTo>
                    <a:cubicBezTo>
                      <a:pt x="40" y="54"/>
                      <a:pt x="54" y="40"/>
                      <a:pt x="72" y="40"/>
                    </a:cubicBezTo>
                    <a:lnTo>
                      <a:pt x="885" y="40"/>
                    </a:lnTo>
                    <a:cubicBezTo>
                      <a:pt x="903" y="40"/>
                      <a:pt x="917" y="54"/>
                      <a:pt x="917" y="72"/>
                    </a:cubicBezTo>
                    <a:lnTo>
                      <a:pt x="917" y="580"/>
                    </a:lnTo>
                    <a:close/>
                    <a:moveTo>
                      <a:pt x="885" y="0"/>
                    </a:moveTo>
                    <a:lnTo>
                      <a:pt x="885" y="0"/>
                    </a:lnTo>
                    <a:lnTo>
                      <a:pt x="72" y="0"/>
                    </a:lnTo>
                    <a:cubicBezTo>
                      <a:pt x="32" y="0"/>
                      <a:pt x="0" y="32"/>
                      <a:pt x="0" y="72"/>
                    </a:cubicBezTo>
                    <a:lnTo>
                      <a:pt x="0" y="580"/>
                    </a:lnTo>
                    <a:cubicBezTo>
                      <a:pt x="0" y="620"/>
                      <a:pt x="32" y="653"/>
                      <a:pt x="72" y="653"/>
                    </a:cubicBezTo>
                    <a:lnTo>
                      <a:pt x="885" y="653"/>
                    </a:lnTo>
                    <a:cubicBezTo>
                      <a:pt x="925" y="653"/>
                      <a:pt x="957" y="620"/>
                      <a:pt x="957" y="580"/>
                    </a:cubicBezTo>
                    <a:lnTo>
                      <a:pt x="957" y="72"/>
                    </a:lnTo>
                    <a:cubicBezTo>
                      <a:pt x="957" y="32"/>
                      <a:pt x="925" y="0"/>
                      <a:pt x="885"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0" name="Freeform 43"/>
              <p:cNvSpPr>
                <a:spLocks/>
              </p:cNvSpPr>
              <p:nvPr/>
            </p:nvSpPr>
            <p:spPr bwMode="gray">
              <a:xfrm>
                <a:off x="2063750" y="1282700"/>
                <a:ext cx="482600" cy="100013"/>
              </a:xfrm>
              <a:custGeom>
                <a:avLst/>
                <a:gdLst>
                  <a:gd name="T0" fmla="*/ 2147483647 w 1149"/>
                  <a:gd name="T1" fmla="*/ 2147483647 h 240"/>
                  <a:gd name="T2" fmla="*/ 2147483647 w 1149"/>
                  <a:gd name="T3" fmla="*/ 2147483647 h 240"/>
                  <a:gd name="T4" fmla="*/ 2147483647 w 1149"/>
                  <a:gd name="T5" fmla="*/ 0 h 240"/>
                  <a:gd name="T6" fmla="*/ 2147483647 w 1149"/>
                  <a:gd name="T7" fmla="*/ 0 h 240"/>
                  <a:gd name="T8" fmla="*/ 2147483647 w 1149"/>
                  <a:gd name="T9" fmla="*/ 2147483647 h 240"/>
                  <a:gd name="T10" fmla="*/ 2147483647 w 1149"/>
                  <a:gd name="T11" fmla="*/ 2147483647 h 240"/>
                  <a:gd name="T12" fmla="*/ 2147483647 w 1149"/>
                  <a:gd name="T13" fmla="*/ 2147483647 h 240"/>
                  <a:gd name="T14" fmla="*/ 2147483647 w 1149"/>
                  <a:gd name="T15" fmla="*/ 2147483647 h 240"/>
                  <a:gd name="T16" fmla="*/ 2147483647 w 1149"/>
                  <a:gd name="T17" fmla="*/ 2147483647 h 240"/>
                  <a:gd name="T18" fmla="*/ 2147483647 w 1149"/>
                  <a:gd name="T19" fmla="*/ 2147483647 h 240"/>
                  <a:gd name="T20" fmla="*/ 2147483647 w 1149"/>
                  <a:gd name="T21" fmla="*/ 2147483647 h 240"/>
                  <a:gd name="T22" fmla="*/ 2147483647 w 1149"/>
                  <a:gd name="T23" fmla="*/ 2147483647 h 240"/>
                  <a:gd name="T24" fmla="*/ 2147483647 w 1149"/>
                  <a:gd name="T25" fmla="*/ 2147483647 h 240"/>
                  <a:gd name="T26" fmla="*/ 2147483647 w 1149"/>
                  <a:gd name="T27" fmla="*/ 2147483647 h 240"/>
                  <a:gd name="T28" fmla="*/ 2147483647 w 1149"/>
                  <a:gd name="T29" fmla="*/ 2147483647 h 240"/>
                  <a:gd name="T30" fmla="*/ 2147483647 w 1149"/>
                  <a:gd name="T31" fmla="*/ 2147483647 h 240"/>
                  <a:gd name="T32" fmla="*/ 2147483647 w 1149"/>
                  <a:gd name="T33" fmla="*/ 2147483647 h 240"/>
                  <a:gd name="T34" fmla="*/ 2147483647 w 1149"/>
                  <a:gd name="T35" fmla="*/ 2147483647 h 240"/>
                  <a:gd name="T36" fmla="*/ 2147483647 w 1149"/>
                  <a:gd name="T37" fmla="*/ 2147483647 h 240"/>
                  <a:gd name="T38" fmla="*/ 2147483647 w 1149"/>
                  <a:gd name="T39" fmla="*/ 2147483647 h 240"/>
                  <a:gd name="T40" fmla="*/ 2147483647 w 1149"/>
                  <a:gd name="T41" fmla="*/ 2147483647 h 240"/>
                  <a:gd name="T42" fmla="*/ 2147483647 w 1149"/>
                  <a:gd name="T43" fmla="*/ 2147483647 h 240"/>
                  <a:gd name="T44" fmla="*/ 2147483647 w 1149"/>
                  <a:gd name="T45" fmla="*/ 2147483647 h 240"/>
                  <a:gd name="T46" fmla="*/ 2147483647 w 1149"/>
                  <a:gd name="T47" fmla="*/ 2147483647 h 240"/>
                  <a:gd name="T48" fmla="*/ 2147483647 w 1149"/>
                  <a:gd name="T49" fmla="*/ 2147483647 h 240"/>
                  <a:gd name="T50" fmla="*/ 2147483647 w 1149"/>
                  <a:gd name="T51" fmla="*/ 2147483647 h 24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149"/>
                  <a:gd name="T79" fmla="*/ 0 h 240"/>
                  <a:gd name="T80" fmla="*/ 1149 w 1149"/>
                  <a:gd name="T81" fmla="*/ 240 h 24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149" h="240">
                    <a:moveTo>
                      <a:pt x="1048" y="15"/>
                    </a:moveTo>
                    <a:lnTo>
                      <a:pt x="1048" y="15"/>
                    </a:lnTo>
                    <a:cubicBezTo>
                      <a:pt x="1042" y="6"/>
                      <a:pt x="1032" y="0"/>
                      <a:pt x="1021" y="0"/>
                    </a:cubicBezTo>
                    <a:lnTo>
                      <a:pt x="128" y="0"/>
                    </a:lnTo>
                    <a:cubicBezTo>
                      <a:pt x="117" y="0"/>
                      <a:pt x="107" y="6"/>
                      <a:pt x="101" y="15"/>
                    </a:cubicBezTo>
                    <a:lnTo>
                      <a:pt x="7" y="151"/>
                    </a:lnTo>
                    <a:cubicBezTo>
                      <a:pt x="0" y="162"/>
                      <a:pt x="0" y="175"/>
                      <a:pt x="5" y="186"/>
                    </a:cubicBezTo>
                    <a:cubicBezTo>
                      <a:pt x="11" y="197"/>
                      <a:pt x="22" y="204"/>
                      <a:pt x="35" y="204"/>
                    </a:cubicBezTo>
                    <a:lnTo>
                      <a:pt x="662" y="204"/>
                    </a:lnTo>
                    <a:cubicBezTo>
                      <a:pt x="674" y="225"/>
                      <a:pt x="697" y="240"/>
                      <a:pt x="723" y="240"/>
                    </a:cubicBezTo>
                    <a:cubicBezTo>
                      <a:pt x="761" y="240"/>
                      <a:pt x="792" y="208"/>
                      <a:pt x="792" y="170"/>
                    </a:cubicBezTo>
                    <a:cubicBezTo>
                      <a:pt x="792" y="132"/>
                      <a:pt x="761" y="101"/>
                      <a:pt x="723" y="101"/>
                    </a:cubicBezTo>
                    <a:cubicBezTo>
                      <a:pt x="697" y="101"/>
                      <a:pt x="674" y="115"/>
                      <a:pt x="662" y="137"/>
                    </a:cubicBezTo>
                    <a:lnTo>
                      <a:pt x="98" y="137"/>
                    </a:lnTo>
                    <a:lnTo>
                      <a:pt x="146" y="67"/>
                    </a:lnTo>
                    <a:lnTo>
                      <a:pt x="1003" y="67"/>
                    </a:lnTo>
                    <a:lnTo>
                      <a:pt x="1051" y="137"/>
                    </a:lnTo>
                    <a:lnTo>
                      <a:pt x="997" y="137"/>
                    </a:lnTo>
                    <a:cubicBezTo>
                      <a:pt x="985" y="115"/>
                      <a:pt x="962" y="101"/>
                      <a:pt x="936" y="101"/>
                    </a:cubicBezTo>
                    <a:cubicBezTo>
                      <a:pt x="897" y="101"/>
                      <a:pt x="867" y="132"/>
                      <a:pt x="867" y="170"/>
                    </a:cubicBezTo>
                    <a:cubicBezTo>
                      <a:pt x="867" y="208"/>
                      <a:pt x="897" y="240"/>
                      <a:pt x="936" y="240"/>
                    </a:cubicBezTo>
                    <a:cubicBezTo>
                      <a:pt x="962" y="240"/>
                      <a:pt x="985" y="225"/>
                      <a:pt x="997" y="204"/>
                    </a:cubicBezTo>
                    <a:lnTo>
                      <a:pt x="1114" y="204"/>
                    </a:lnTo>
                    <a:cubicBezTo>
                      <a:pt x="1127" y="204"/>
                      <a:pt x="1138" y="197"/>
                      <a:pt x="1144" y="186"/>
                    </a:cubicBezTo>
                    <a:cubicBezTo>
                      <a:pt x="1149" y="175"/>
                      <a:pt x="1149" y="162"/>
                      <a:pt x="1142" y="151"/>
                    </a:cubicBezTo>
                    <a:lnTo>
                      <a:pt x="1048" y="15"/>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1" name="Freeform 44"/>
              <p:cNvSpPr>
                <a:spLocks noEditPoints="1"/>
              </p:cNvSpPr>
              <p:nvPr/>
            </p:nvSpPr>
            <p:spPr bwMode="gray">
              <a:xfrm>
                <a:off x="1836738" y="925513"/>
                <a:ext cx="193675" cy="442913"/>
              </a:xfrm>
              <a:custGeom>
                <a:avLst/>
                <a:gdLst>
                  <a:gd name="T0" fmla="*/ 2147483647 w 461"/>
                  <a:gd name="T1" fmla="*/ 2147483647 h 1055"/>
                  <a:gd name="T2" fmla="*/ 2147483647 w 461"/>
                  <a:gd name="T3" fmla="*/ 2147483647 h 1055"/>
                  <a:gd name="T4" fmla="*/ 2147483647 w 461"/>
                  <a:gd name="T5" fmla="*/ 2147483647 h 1055"/>
                  <a:gd name="T6" fmla="*/ 2147483647 w 461"/>
                  <a:gd name="T7" fmla="*/ 2147483647 h 1055"/>
                  <a:gd name="T8" fmla="*/ 2147483647 w 461"/>
                  <a:gd name="T9" fmla="*/ 2147483647 h 1055"/>
                  <a:gd name="T10" fmla="*/ 2147483647 w 461"/>
                  <a:gd name="T11" fmla="*/ 2147483647 h 1055"/>
                  <a:gd name="T12" fmla="*/ 2147483647 w 461"/>
                  <a:gd name="T13" fmla="*/ 2147483647 h 1055"/>
                  <a:gd name="T14" fmla="*/ 2147483647 w 461"/>
                  <a:gd name="T15" fmla="*/ 2147483647 h 1055"/>
                  <a:gd name="T16" fmla="*/ 2147483647 w 461"/>
                  <a:gd name="T17" fmla="*/ 2147483647 h 1055"/>
                  <a:gd name="T18" fmla="*/ 2147483647 w 461"/>
                  <a:gd name="T19" fmla="*/ 2147483647 h 1055"/>
                  <a:gd name="T20" fmla="*/ 2147483647 w 461"/>
                  <a:gd name="T21" fmla="*/ 0 h 1055"/>
                  <a:gd name="T22" fmla="*/ 2147483647 w 461"/>
                  <a:gd name="T23" fmla="*/ 0 h 1055"/>
                  <a:gd name="T24" fmla="*/ 2147483647 w 461"/>
                  <a:gd name="T25" fmla="*/ 0 h 1055"/>
                  <a:gd name="T26" fmla="*/ 0 w 461"/>
                  <a:gd name="T27" fmla="*/ 2147483647 h 1055"/>
                  <a:gd name="T28" fmla="*/ 0 w 461"/>
                  <a:gd name="T29" fmla="*/ 2147483647 h 1055"/>
                  <a:gd name="T30" fmla="*/ 2147483647 w 461"/>
                  <a:gd name="T31" fmla="*/ 2147483647 h 1055"/>
                  <a:gd name="T32" fmla="*/ 2147483647 w 461"/>
                  <a:gd name="T33" fmla="*/ 2147483647 h 1055"/>
                  <a:gd name="T34" fmla="*/ 2147483647 w 461"/>
                  <a:gd name="T35" fmla="*/ 2147483647 h 1055"/>
                  <a:gd name="T36" fmla="*/ 2147483647 w 461"/>
                  <a:gd name="T37" fmla="*/ 2147483647 h 1055"/>
                  <a:gd name="T38" fmla="*/ 2147483647 w 461"/>
                  <a:gd name="T39" fmla="*/ 0 h 105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61"/>
                  <a:gd name="T61" fmla="*/ 0 h 1055"/>
                  <a:gd name="T62" fmla="*/ 461 w 461"/>
                  <a:gd name="T63" fmla="*/ 1055 h 105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61" h="1055">
                    <a:moveTo>
                      <a:pt x="394" y="955"/>
                    </a:moveTo>
                    <a:lnTo>
                      <a:pt x="394" y="955"/>
                    </a:lnTo>
                    <a:cubicBezTo>
                      <a:pt x="394" y="973"/>
                      <a:pt x="379" y="988"/>
                      <a:pt x="361" y="988"/>
                    </a:cubicBezTo>
                    <a:lnTo>
                      <a:pt x="100" y="988"/>
                    </a:lnTo>
                    <a:cubicBezTo>
                      <a:pt x="82" y="988"/>
                      <a:pt x="67" y="973"/>
                      <a:pt x="67" y="955"/>
                    </a:cubicBezTo>
                    <a:lnTo>
                      <a:pt x="67" y="100"/>
                    </a:lnTo>
                    <a:cubicBezTo>
                      <a:pt x="67" y="82"/>
                      <a:pt x="82" y="67"/>
                      <a:pt x="100" y="67"/>
                    </a:cubicBezTo>
                    <a:lnTo>
                      <a:pt x="361" y="67"/>
                    </a:lnTo>
                    <a:cubicBezTo>
                      <a:pt x="379" y="67"/>
                      <a:pt x="394" y="82"/>
                      <a:pt x="394" y="100"/>
                    </a:cubicBezTo>
                    <a:lnTo>
                      <a:pt x="394" y="955"/>
                    </a:lnTo>
                    <a:close/>
                    <a:moveTo>
                      <a:pt x="361" y="0"/>
                    </a:moveTo>
                    <a:lnTo>
                      <a:pt x="361" y="0"/>
                    </a:lnTo>
                    <a:lnTo>
                      <a:pt x="100" y="0"/>
                    </a:lnTo>
                    <a:cubicBezTo>
                      <a:pt x="45" y="0"/>
                      <a:pt x="0" y="45"/>
                      <a:pt x="0" y="100"/>
                    </a:cubicBezTo>
                    <a:lnTo>
                      <a:pt x="0" y="955"/>
                    </a:lnTo>
                    <a:cubicBezTo>
                      <a:pt x="0" y="1010"/>
                      <a:pt x="45" y="1055"/>
                      <a:pt x="100" y="1055"/>
                    </a:cubicBezTo>
                    <a:lnTo>
                      <a:pt x="361" y="1055"/>
                    </a:lnTo>
                    <a:cubicBezTo>
                      <a:pt x="416" y="1055"/>
                      <a:pt x="461" y="1010"/>
                      <a:pt x="461" y="955"/>
                    </a:cubicBezTo>
                    <a:lnTo>
                      <a:pt x="461" y="100"/>
                    </a:lnTo>
                    <a:cubicBezTo>
                      <a:pt x="461" y="45"/>
                      <a:pt x="416" y="0"/>
                      <a:pt x="361"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2" name="Freeform 45"/>
              <p:cNvSpPr>
                <a:spLocks/>
              </p:cNvSpPr>
              <p:nvPr/>
            </p:nvSpPr>
            <p:spPr bwMode="gray">
              <a:xfrm>
                <a:off x="1878013" y="1003300"/>
                <a:ext cx="112713" cy="28575"/>
              </a:xfrm>
              <a:custGeom>
                <a:avLst/>
                <a:gdLst>
                  <a:gd name="T0" fmla="*/ 2147483647 w 267"/>
                  <a:gd name="T1" fmla="*/ 0 h 66"/>
                  <a:gd name="T2" fmla="*/ 2147483647 w 267"/>
                  <a:gd name="T3" fmla="*/ 0 h 66"/>
                  <a:gd name="T4" fmla="*/ 2147483647 w 267"/>
                  <a:gd name="T5" fmla="*/ 0 h 66"/>
                  <a:gd name="T6" fmla="*/ 0 w 267"/>
                  <a:gd name="T7" fmla="*/ 2147483647 h 66"/>
                  <a:gd name="T8" fmla="*/ 2147483647 w 267"/>
                  <a:gd name="T9" fmla="*/ 2147483647 h 66"/>
                  <a:gd name="T10" fmla="*/ 2147483647 w 267"/>
                  <a:gd name="T11" fmla="*/ 2147483647 h 66"/>
                  <a:gd name="T12" fmla="*/ 2147483647 w 267"/>
                  <a:gd name="T13" fmla="*/ 2147483647 h 66"/>
                  <a:gd name="T14" fmla="*/ 2147483647 w 267"/>
                  <a:gd name="T15" fmla="*/ 0 h 66"/>
                  <a:gd name="T16" fmla="*/ 0 60000 65536"/>
                  <a:gd name="T17" fmla="*/ 0 60000 65536"/>
                  <a:gd name="T18" fmla="*/ 0 60000 65536"/>
                  <a:gd name="T19" fmla="*/ 0 60000 65536"/>
                  <a:gd name="T20" fmla="*/ 0 60000 65536"/>
                  <a:gd name="T21" fmla="*/ 0 60000 65536"/>
                  <a:gd name="T22" fmla="*/ 0 60000 65536"/>
                  <a:gd name="T23" fmla="*/ 0 60000 65536"/>
                  <a:gd name="T24" fmla="*/ 0 w 267"/>
                  <a:gd name="T25" fmla="*/ 0 h 66"/>
                  <a:gd name="T26" fmla="*/ 267 w 267"/>
                  <a:gd name="T27" fmla="*/ 66 h 6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7" h="66">
                    <a:moveTo>
                      <a:pt x="233" y="0"/>
                    </a:moveTo>
                    <a:lnTo>
                      <a:pt x="233" y="0"/>
                    </a:lnTo>
                    <a:lnTo>
                      <a:pt x="33" y="0"/>
                    </a:lnTo>
                    <a:cubicBezTo>
                      <a:pt x="15" y="0"/>
                      <a:pt x="0" y="15"/>
                      <a:pt x="0" y="33"/>
                    </a:cubicBezTo>
                    <a:cubicBezTo>
                      <a:pt x="0" y="52"/>
                      <a:pt x="15" y="66"/>
                      <a:pt x="33" y="66"/>
                    </a:cubicBezTo>
                    <a:lnTo>
                      <a:pt x="233" y="66"/>
                    </a:lnTo>
                    <a:cubicBezTo>
                      <a:pt x="252" y="66"/>
                      <a:pt x="267" y="52"/>
                      <a:pt x="267" y="33"/>
                    </a:cubicBezTo>
                    <a:cubicBezTo>
                      <a:pt x="267" y="15"/>
                      <a:pt x="252" y="0"/>
                      <a:pt x="233"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3" name="Freeform 46"/>
              <p:cNvSpPr>
                <a:spLocks/>
              </p:cNvSpPr>
              <p:nvPr/>
            </p:nvSpPr>
            <p:spPr bwMode="gray">
              <a:xfrm>
                <a:off x="1878013" y="1042988"/>
                <a:ext cx="112713" cy="28575"/>
              </a:xfrm>
              <a:custGeom>
                <a:avLst/>
                <a:gdLst>
                  <a:gd name="T0" fmla="*/ 2147483647 w 267"/>
                  <a:gd name="T1" fmla="*/ 0 h 67"/>
                  <a:gd name="T2" fmla="*/ 2147483647 w 267"/>
                  <a:gd name="T3" fmla="*/ 0 h 67"/>
                  <a:gd name="T4" fmla="*/ 2147483647 w 267"/>
                  <a:gd name="T5" fmla="*/ 0 h 67"/>
                  <a:gd name="T6" fmla="*/ 0 w 267"/>
                  <a:gd name="T7" fmla="*/ 2147483647 h 67"/>
                  <a:gd name="T8" fmla="*/ 2147483647 w 267"/>
                  <a:gd name="T9" fmla="*/ 2147483647 h 67"/>
                  <a:gd name="T10" fmla="*/ 2147483647 w 267"/>
                  <a:gd name="T11" fmla="*/ 2147483647 h 67"/>
                  <a:gd name="T12" fmla="*/ 2147483647 w 267"/>
                  <a:gd name="T13" fmla="*/ 2147483647 h 67"/>
                  <a:gd name="T14" fmla="*/ 2147483647 w 267"/>
                  <a:gd name="T15" fmla="*/ 0 h 67"/>
                  <a:gd name="T16" fmla="*/ 0 60000 65536"/>
                  <a:gd name="T17" fmla="*/ 0 60000 65536"/>
                  <a:gd name="T18" fmla="*/ 0 60000 65536"/>
                  <a:gd name="T19" fmla="*/ 0 60000 65536"/>
                  <a:gd name="T20" fmla="*/ 0 60000 65536"/>
                  <a:gd name="T21" fmla="*/ 0 60000 65536"/>
                  <a:gd name="T22" fmla="*/ 0 60000 65536"/>
                  <a:gd name="T23" fmla="*/ 0 60000 65536"/>
                  <a:gd name="T24" fmla="*/ 0 w 267"/>
                  <a:gd name="T25" fmla="*/ 0 h 67"/>
                  <a:gd name="T26" fmla="*/ 267 w 267"/>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7" h="67">
                    <a:moveTo>
                      <a:pt x="233" y="0"/>
                    </a:moveTo>
                    <a:lnTo>
                      <a:pt x="233" y="0"/>
                    </a:lnTo>
                    <a:lnTo>
                      <a:pt x="33" y="0"/>
                    </a:lnTo>
                    <a:cubicBezTo>
                      <a:pt x="15" y="0"/>
                      <a:pt x="0" y="15"/>
                      <a:pt x="0" y="33"/>
                    </a:cubicBezTo>
                    <a:cubicBezTo>
                      <a:pt x="0" y="52"/>
                      <a:pt x="15" y="67"/>
                      <a:pt x="33" y="67"/>
                    </a:cubicBezTo>
                    <a:lnTo>
                      <a:pt x="233" y="67"/>
                    </a:lnTo>
                    <a:cubicBezTo>
                      <a:pt x="252" y="67"/>
                      <a:pt x="267" y="52"/>
                      <a:pt x="267" y="33"/>
                    </a:cubicBezTo>
                    <a:cubicBezTo>
                      <a:pt x="267" y="15"/>
                      <a:pt x="252" y="0"/>
                      <a:pt x="233"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4" name="Freeform 47"/>
              <p:cNvSpPr>
                <a:spLocks/>
              </p:cNvSpPr>
              <p:nvPr/>
            </p:nvSpPr>
            <p:spPr bwMode="gray">
              <a:xfrm>
                <a:off x="1878013" y="1081088"/>
                <a:ext cx="112713" cy="28575"/>
              </a:xfrm>
              <a:custGeom>
                <a:avLst/>
                <a:gdLst>
                  <a:gd name="T0" fmla="*/ 2147483647 w 267"/>
                  <a:gd name="T1" fmla="*/ 0 h 67"/>
                  <a:gd name="T2" fmla="*/ 2147483647 w 267"/>
                  <a:gd name="T3" fmla="*/ 0 h 67"/>
                  <a:gd name="T4" fmla="*/ 2147483647 w 267"/>
                  <a:gd name="T5" fmla="*/ 0 h 67"/>
                  <a:gd name="T6" fmla="*/ 0 w 267"/>
                  <a:gd name="T7" fmla="*/ 2147483647 h 67"/>
                  <a:gd name="T8" fmla="*/ 2147483647 w 267"/>
                  <a:gd name="T9" fmla="*/ 2147483647 h 67"/>
                  <a:gd name="T10" fmla="*/ 2147483647 w 267"/>
                  <a:gd name="T11" fmla="*/ 2147483647 h 67"/>
                  <a:gd name="T12" fmla="*/ 2147483647 w 267"/>
                  <a:gd name="T13" fmla="*/ 2147483647 h 67"/>
                  <a:gd name="T14" fmla="*/ 2147483647 w 267"/>
                  <a:gd name="T15" fmla="*/ 0 h 67"/>
                  <a:gd name="T16" fmla="*/ 0 60000 65536"/>
                  <a:gd name="T17" fmla="*/ 0 60000 65536"/>
                  <a:gd name="T18" fmla="*/ 0 60000 65536"/>
                  <a:gd name="T19" fmla="*/ 0 60000 65536"/>
                  <a:gd name="T20" fmla="*/ 0 60000 65536"/>
                  <a:gd name="T21" fmla="*/ 0 60000 65536"/>
                  <a:gd name="T22" fmla="*/ 0 60000 65536"/>
                  <a:gd name="T23" fmla="*/ 0 60000 65536"/>
                  <a:gd name="T24" fmla="*/ 0 w 267"/>
                  <a:gd name="T25" fmla="*/ 0 h 67"/>
                  <a:gd name="T26" fmla="*/ 267 w 267"/>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7" h="67">
                    <a:moveTo>
                      <a:pt x="233" y="0"/>
                    </a:moveTo>
                    <a:lnTo>
                      <a:pt x="233" y="0"/>
                    </a:lnTo>
                    <a:lnTo>
                      <a:pt x="33" y="0"/>
                    </a:lnTo>
                    <a:cubicBezTo>
                      <a:pt x="15" y="0"/>
                      <a:pt x="0" y="15"/>
                      <a:pt x="0" y="34"/>
                    </a:cubicBezTo>
                    <a:cubicBezTo>
                      <a:pt x="0" y="52"/>
                      <a:pt x="15" y="67"/>
                      <a:pt x="33" y="67"/>
                    </a:cubicBezTo>
                    <a:lnTo>
                      <a:pt x="233" y="67"/>
                    </a:lnTo>
                    <a:cubicBezTo>
                      <a:pt x="252" y="67"/>
                      <a:pt x="267" y="52"/>
                      <a:pt x="267" y="34"/>
                    </a:cubicBezTo>
                    <a:cubicBezTo>
                      <a:pt x="267" y="15"/>
                      <a:pt x="252" y="0"/>
                      <a:pt x="233"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5" name="Freeform 48"/>
              <p:cNvSpPr>
                <a:spLocks noEditPoints="1"/>
              </p:cNvSpPr>
              <p:nvPr/>
            </p:nvSpPr>
            <p:spPr bwMode="gray">
              <a:xfrm>
                <a:off x="1892300" y="1227138"/>
                <a:ext cx="84138" cy="84138"/>
              </a:xfrm>
              <a:custGeom>
                <a:avLst/>
                <a:gdLst>
                  <a:gd name="T0" fmla="*/ 2147483647 w 200"/>
                  <a:gd name="T1" fmla="*/ 2147483647 h 200"/>
                  <a:gd name="T2" fmla="*/ 2147483647 w 200"/>
                  <a:gd name="T3" fmla="*/ 2147483647 h 200"/>
                  <a:gd name="T4" fmla="*/ 2147483647 w 200"/>
                  <a:gd name="T5" fmla="*/ 2147483647 h 200"/>
                  <a:gd name="T6" fmla="*/ 2147483647 w 200"/>
                  <a:gd name="T7" fmla="*/ 2147483647 h 200"/>
                  <a:gd name="T8" fmla="*/ 2147483647 w 200"/>
                  <a:gd name="T9" fmla="*/ 2147483647 h 200"/>
                  <a:gd name="T10" fmla="*/ 2147483647 w 200"/>
                  <a:gd name="T11" fmla="*/ 2147483647 h 200"/>
                  <a:gd name="T12" fmla="*/ 2147483647 w 200"/>
                  <a:gd name="T13" fmla="*/ 0 h 200"/>
                  <a:gd name="T14" fmla="*/ 2147483647 w 200"/>
                  <a:gd name="T15" fmla="*/ 0 h 200"/>
                  <a:gd name="T16" fmla="*/ 0 w 200"/>
                  <a:gd name="T17" fmla="*/ 2147483647 h 200"/>
                  <a:gd name="T18" fmla="*/ 2147483647 w 200"/>
                  <a:gd name="T19" fmla="*/ 2147483647 h 200"/>
                  <a:gd name="T20" fmla="*/ 2147483647 w 200"/>
                  <a:gd name="T21" fmla="*/ 2147483647 h 200"/>
                  <a:gd name="T22" fmla="*/ 2147483647 w 200"/>
                  <a:gd name="T23" fmla="*/ 0 h 2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0"/>
                  <a:gd name="T37" fmla="*/ 0 h 200"/>
                  <a:gd name="T38" fmla="*/ 200 w 200"/>
                  <a:gd name="T39" fmla="*/ 200 h 20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0" h="200">
                    <a:moveTo>
                      <a:pt x="100" y="133"/>
                    </a:moveTo>
                    <a:lnTo>
                      <a:pt x="100" y="133"/>
                    </a:lnTo>
                    <a:cubicBezTo>
                      <a:pt x="82" y="133"/>
                      <a:pt x="67" y="118"/>
                      <a:pt x="67" y="100"/>
                    </a:cubicBezTo>
                    <a:cubicBezTo>
                      <a:pt x="67" y="82"/>
                      <a:pt x="82" y="67"/>
                      <a:pt x="100" y="67"/>
                    </a:cubicBezTo>
                    <a:cubicBezTo>
                      <a:pt x="119" y="67"/>
                      <a:pt x="134" y="82"/>
                      <a:pt x="134" y="100"/>
                    </a:cubicBezTo>
                    <a:cubicBezTo>
                      <a:pt x="134" y="118"/>
                      <a:pt x="119" y="133"/>
                      <a:pt x="100" y="133"/>
                    </a:cubicBezTo>
                    <a:close/>
                    <a:moveTo>
                      <a:pt x="100" y="0"/>
                    </a:moveTo>
                    <a:lnTo>
                      <a:pt x="100" y="0"/>
                    </a:lnTo>
                    <a:cubicBezTo>
                      <a:pt x="45" y="0"/>
                      <a:pt x="0" y="45"/>
                      <a:pt x="0" y="100"/>
                    </a:cubicBezTo>
                    <a:cubicBezTo>
                      <a:pt x="0" y="155"/>
                      <a:pt x="45" y="200"/>
                      <a:pt x="100" y="200"/>
                    </a:cubicBezTo>
                    <a:cubicBezTo>
                      <a:pt x="155" y="200"/>
                      <a:pt x="200" y="155"/>
                      <a:pt x="200" y="100"/>
                    </a:cubicBezTo>
                    <a:cubicBezTo>
                      <a:pt x="200" y="45"/>
                      <a:pt x="155" y="0"/>
                      <a:pt x="100"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156" name="组合 212"/>
          <p:cNvGrpSpPr>
            <a:grpSpLocks/>
          </p:cNvGrpSpPr>
          <p:nvPr/>
        </p:nvGrpSpPr>
        <p:grpSpPr bwMode="gray">
          <a:xfrm>
            <a:off x="910928" y="5341006"/>
            <a:ext cx="504879" cy="504879"/>
            <a:chOff x="1639888" y="560388"/>
            <a:chExt cx="1114425" cy="1116013"/>
          </a:xfrm>
        </p:grpSpPr>
        <p:sp>
          <p:nvSpPr>
            <p:cNvPr id="157" name="Freeform 39"/>
            <p:cNvSpPr>
              <a:spLocks/>
            </p:cNvSpPr>
            <p:nvPr/>
          </p:nvSpPr>
          <p:spPr bwMode="gray">
            <a:xfrm>
              <a:off x="1639888" y="560388"/>
              <a:ext cx="1114425" cy="1116013"/>
            </a:xfrm>
            <a:custGeom>
              <a:avLst/>
              <a:gdLst>
                <a:gd name="T0" fmla="*/ 2147483647 w 2659"/>
                <a:gd name="T1" fmla="*/ 2147483647 h 2659"/>
                <a:gd name="T2" fmla="*/ 2147483647 w 2659"/>
                <a:gd name="T3" fmla="*/ 2147483647 h 2659"/>
                <a:gd name="T4" fmla="*/ 2147483647 w 2659"/>
                <a:gd name="T5" fmla="*/ 2147483647 h 2659"/>
                <a:gd name="T6" fmla="*/ 0 w 2659"/>
                <a:gd name="T7" fmla="*/ 2147483647 h 2659"/>
                <a:gd name="T8" fmla="*/ 2147483647 w 2659"/>
                <a:gd name="T9" fmla="*/ 0 h 2659"/>
                <a:gd name="T10" fmla="*/ 2147483647 w 2659"/>
                <a:gd name="T11" fmla="*/ 2147483647 h 2659"/>
                <a:gd name="T12" fmla="*/ 0 60000 65536"/>
                <a:gd name="T13" fmla="*/ 0 60000 65536"/>
                <a:gd name="T14" fmla="*/ 0 60000 65536"/>
                <a:gd name="T15" fmla="*/ 0 60000 65536"/>
                <a:gd name="T16" fmla="*/ 0 60000 65536"/>
                <a:gd name="T17" fmla="*/ 0 60000 65536"/>
                <a:gd name="T18" fmla="*/ 0 w 2659"/>
                <a:gd name="T19" fmla="*/ 0 h 2659"/>
                <a:gd name="T20" fmla="*/ 2659 w 2659"/>
                <a:gd name="T21" fmla="*/ 2659 h 2659"/>
              </a:gdLst>
              <a:ahLst/>
              <a:cxnLst>
                <a:cxn ang="T12">
                  <a:pos x="T0" y="T1"/>
                </a:cxn>
                <a:cxn ang="T13">
                  <a:pos x="T2" y="T3"/>
                </a:cxn>
                <a:cxn ang="T14">
                  <a:pos x="T4" y="T5"/>
                </a:cxn>
                <a:cxn ang="T15">
                  <a:pos x="T6" y="T7"/>
                </a:cxn>
                <a:cxn ang="T16">
                  <a:pos x="T8" y="T9"/>
                </a:cxn>
                <a:cxn ang="T17">
                  <a:pos x="T10" y="T11"/>
                </a:cxn>
              </a:cxnLst>
              <a:rect l="T18" t="T19" r="T20" b="T21"/>
              <a:pathLst>
                <a:path w="2659" h="2659">
                  <a:moveTo>
                    <a:pt x="2659" y="1330"/>
                  </a:moveTo>
                  <a:lnTo>
                    <a:pt x="2659" y="1330"/>
                  </a:lnTo>
                  <a:cubicBezTo>
                    <a:pt x="2659" y="2064"/>
                    <a:pt x="2064" y="2659"/>
                    <a:pt x="1330" y="2659"/>
                  </a:cubicBezTo>
                  <a:cubicBezTo>
                    <a:pt x="595" y="2659"/>
                    <a:pt x="0" y="2064"/>
                    <a:pt x="0" y="1330"/>
                  </a:cubicBezTo>
                  <a:cubicBezTo>
                    <a:pt x="0" y="595"/>
                    <a:pt x="595" y="0"/>
                    <a:pt x="1330" y="0"/>
                  </a:cubicBezTo>
                  <a:cubicBezTo>
                    <a:pt x="2064" y="0"/>
                    <a:pt x="2659" y="595"/>
                    <a:pt x="2659" y="1330"/>
                  </a:cubicBezTo>
                  <a:close/>
                </a:path>
              </a:pathLst>
            </a:custGeom>
            <a:solidFill>
              <a:srgbClr val="56C4D2"/>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58" name="组合 193"/>
            <p:cNvGrpSpPr>
              <a:grpSpLocks/>
            </p:cNvGrpSpPr>
            <p:nvPr/>
          </p:nvGrpSpPr>
          <p:grpSpPr bwMode="gray">
            <a:xfrm>
              <a:off x="1836738" y="854075"/>
              <a:ext cx="720725" cy="528638"/>
              <a:chOff x="1836738" y="854075"/>
              <a:chExt cx="720725" cy="528638"/>
            </a:xfrm>
          </p:grpSpPr>
          <p:sp>
            <p:nvSpPr>
              <p:cNvPr id="159" name="Freeform 40"/>
              <p:cNvSpPr>
                <a:spLocks noEditPoints="1"/>
              </p:cNvSpPr>
              <p:nvPr/>
            </p:nvSpPr>
            <p:spPr bwMode="gray">
              <a:xfrm>
                <a:off x="2054225" y="854075"/>
                <a:ext cx="503238" cy="368300"/>
              </a:xfrm>
              <a:custGeom>
                <a:avLst/>
                <a:gdLst>
                  <a:gd name="T0" fmla="*/ 2147483647 w 1199"/>
                  <a:gd name="T1" fmla="*/ 2147483647 h 879"/>
                  <a:gd name="T2" fmla="*/ 2147483647 w 1199"/>
                  <a:gd name="T3" fmla="*/ 2147483647 h 879"/>
                  <a:gd name="T4" fmla="*/ 2147483647 w 1199"/>
                  <a:gd name="T5" fmla="*/ 2147483647 h 879"/>
                  <a:gd name="T6" fmla="*/ 2147483647 w 1199"/>
                  <a:gd name="T7" fmla="*/ 2147483647 h 879"/>
                  <a:gd name="T8" fmla="*/ 2147483647 w 1199"/>
                  <a:gd name="T9" fmla="*/ 2147483647 h 879"/>
                  <a:gd name="T10" fmla="*/ 2147483647 w 1199"/>
                  <a:gd name="T11" fmla="*/ 2147483647 h 879"/>
                  <a:gd name="T12" fmla="*/ 2147483647 w 1199"/>
                  <a:gd name="T13" fmla="*/ 2147483647 h 879"/>
                  <a:gd name="T14" fmla="*/ 2147483647 w 1199"/>
                  <a:gd name="T15" fmla="*/ 2147483647 h 879"/>
                  <a:gd name="T16" fmla="*/ 2147483647 w 1199"/>
                  <a:gd name="T17" fmla="*/ 2147483647 h 879"/>
                  <a:gd name="T18" fmla="*/ 2147483647 w 1199"/>
                  <a:gd name="T19" fmla="*/ 2147483647 h 879"/>
                  <a:gd name="T20" fmla="*/ 2147483647 w 1199"/>
                  <a:gd name="T21" fmla="*/ 0 h 879"/>
                  <a:gd name="T22" fmla="*/ 2147483647 w 1199"/>
                  <a:gd name="T23" fmla="*/ 0 h 879"/>
                  <a:gd name="T24" fmla="*/ 2147483647 w 1199"/>
                  <a:gd name="T25" fmla="*/ 0 h 879"/>
                  <a:gd name="T26" fmla="*/ 0 w 1199"/>
                  <a:gd name="T27" fmla="*/ 2147483647 h 879"/>
                  <a:gd name="T28" fmla="*/ 0 w 1199"/>
                  <a:gd name="T29" fmla="*/ 2147483647 h 879"/>
                  <a:gd name="T30" fmla="*/ 2147483647 w 1199"/>
                  <a:gd name="T31" fmla="*/ 2147483647 h 879"/>
                  <a:gd name="T32" fmla="*/ 2147483647 w 1199"/>
                  <a:gd name="T33" fmla="*/ 2147483647 h 879"/>
                  <a:gd name="T34" fmla="*/ 2147483647 w 1199"/>
                  <a:gd name="T35" fmla="*/ 2147483647 h 879"/>
                  <a:gd name="T36" fmla="*/ 2147483647 w 1199"/>
                  <a:gd name="T37" fmla="*/ 2147483647 h 879"/>
                  <a:gd name="T38" fmla="*/ 2147483647 w 1199"/>
                  <a:gd name="T39" fmla="*/ 0 h 87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99"/>
                  <a:gd name="T61" fmla="*/ 0 h 879"/>
                  <a:gd name="T62" fmla="*/ 1199 w 1199"/>
                  <a:gd name="T63" fmla="*/ 879 h 87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99" h="879">
                    <a:moveTo>
                      <a:pt x="1133" y="787"/>
                    </a:moveTo>
                    <a:lnTo>
                      <a:pt x="1133" y="787"/>
                    </a:lnTo>
                    <a:cubicBezTo>
                      <a:pt x="1133" y="801"/>
                      <a:pt x="1121" y="812"/>
                      <a:pt x="1108" y="812"/>
                    </a:cubicBezTo>
                    <a:lnTo>
                      <a:pt x="91" y="812"/>
                    </a:lnTo>
                    <a:cubicBezTo>
                      <a:pt x="78" y="812"/>
                      <a:pt x="67" y="801"/>
                      <a:pt x="67" y="787"/>
                    </a:cubicBezTo>
                    <a:lnTo>
                      <a:pt x="67" y="91"/>
                    </a:lnTo>
                    <a:cubicBezTo>
                      <a:pt x="67" y="77"/>
                      <a:pt x="78" y="66"/>
                      <a:pt x="91" y="66"/>
                    </a:cubicBezTo>
                    <a:lnTo>
                      <a:pt x="1108" y="66"/>
                    </a:lnTo>
                    <a:cubicBezTo>
                      <a:pt x="1121" y="66"/>
                      <a:pt x="1133" y="77"/>
                      <a:pt x="1133" y="91"/>
                    </a:cubicBezTo>
                    <a:lnTo>
                      <a:pt x="1133" y="787"/>
                    </a:lnTo>
                    <a:close/>
                    <a:moveTo>
                      <a:pt x="1108" y="0"/>
                    </a:moveTo>
                    <a:lnTo>
                      <a:pt x="1108" y="0"/>
                    </a:lnTo>
                    <a:lnTo>
                      <a:pt x="91" y="0"/>
                    </a:lnTo>
                    <a:cubicBezTo>
                      <a:pt x="41" y="0"/>
                      <a:pt x="0" y="41"/>
                      <a:pt x="0" y="91"/>
                    </a:cubicBezTo>
                    <a:lnTo>
                      <a:pt x="0" y="787"/>
                    </a:lnTo>
                    <a:cubicBezTo>
                      <a:pt x="0" y="838"/>
                      <a:pt x="41" y="879"/>
                      <a:pt x="91" y="879"/>
                    </a:cubicBezTo>
                    <a:lnTo>
                      <a:pt x="1108" y="879"/>
                    </a:lnTo>
                    <a:cubicBezTo>
                      <a:pt x="1158" y="879"/>
                      <a:pt x="1199" y="838"/>
                      <a:pt x="1199" y="787"/>
                    </a:cubicBezTo>
                    <a:lnTo>
                      <a:pt x="1199" y="91"/>
                    </a:lnTo>
                    <a:cubicBezTo>
                      <a:pt x="1199" y="41"/>
                      <a:pt x="1158" y="0"/>
                      <a:pt x="1108"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0" name="Freeform 41"/>
              <p:cNvSpPr>
                <a:spLocks/>
              </p:cNvSpPr>
              <p:nvPr/>
            </p:nvSpPr>
            <p:spPr bwMode="gray">
              <a:xfrm>
                <a:off x="2224088" y="1238250"/>
                <a:ext cx="161925" cy="26988"/>
              </a:xfrm>
              <a:custGeom>
                <a:avLst/>
                <a:gdLst>
                  <a:gd name="T0" fmla="*/ 2147483647 w 385"/>
                  <a:gd name="T1" fmla="*/ 2147483647 h 66"/>
                  <a:gd name="T2" fmla="*/ 2147483647 w 385"/>
                  <a:gd name="T3" fmla="*/ 2147483647 h 66"/>
                  <a:gd name="T4" fmla="*/ 2147483647 w 385"/>
                  <a:gd name="T5" fmla="*/ 2147483647 h 66"/>
                  <a:gd name="T6" fmla="*/ 2147483647 w 385"/>
                  <a:gd name="T7" fmla="*/ 0 h 66"/>
                  <a:gd name="T8" fmla="*/ 2147483647 w 385"/>
                  <a:gd name="T9" fmla="*/ 0 h 66"/>
                  <a:gd name="T10" fmla="*/ 0 w 385"/>
                  <a:gd name="T11" fmla="*/ 2147483647 h 66"/>
                  <a:gd name="T12" fmla="*/ 2147483647 w 385"/>
                  <a:gd name="T13" fmla="*/ 2147483647 h 66"/>
                  <a:gd name="T14" fmla="*/ 2147483647 w 385"/>
                  <a:gd name="T15" fmla="*/ 2147483647 h 66"/>
                  <a:gd name="T16" fmla="*/ 0 60000 65536"/>
                  <a:gd name="T17" fmla="*/ 0 60000 65536"/>
                  <a:gd name="T18" fmla="*/ 0 60000 65536"/>
                  <a:gd name="T19" fmla="*/ 0 60000 65536"/>
                  <a:gd name="T20" fmla="*/ 0 60000 65536"/>
                  <a:gd name="T21" fmla="*/ 0 60000 65536"/>
                  <a:gd name="T22" fmla="*/ 0 60000 65536"/>
                  <a:gd name="T23" fmla="*/ 0 60000 65536"/>
                  <a:gd name="T24" fmla="*/ 0 w 385"/>
                  <a:gd name="T25" fmla="*/ 0 h 66"/>
                  <a:gd name="T26" fmla="*/ 385 w 385"/>
                  <a:gd name="T27" fmla="*/ 66 h 6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5" h="66">
                    <a:moveTo>
                      <a:pt x="352" y="66"/>
                    </a:moveTo>
                    <a:lnTo>
                      <a:pt x="352" y="66"/>
                    </a:lnTo>
                    <a:cubicBezTo>
                      <a:pt x="370" y="66"/>
                      <a:pt x="385" y="52"/>
                      <a:pt x="385" y="33"/>
                    </a:cubicBezTo>
                    <a:cubicBezTo>
                      <a:pt x="385" y="15"/>
                      <a:pt x="370" y="0"/>
                      <a:pt x="352" y="0"/>
                    </a:cubicBezTo>
                    <a:lnTo>
                      <a:pt x="33" y="0"/>
                    </a:lnTo>
                    <a:cubicBezTo>
                      <a:pt x="15" y="0"/>
                      <a:pt x="0" y="15"/>
                      <a:pt x="0" y="33"/>
                    </a:cubicBezTo>
                    <a:cubicBezTo>
                      <a:pt x="0" y="52"/>
                      <a:pt x="15" y="66"/>
                      <a:pt x="33" y="66"/>
                    </a:cubicBezTo>
                    <a:lnTo>
                      <a:pt x="352" y="66"/>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1" name="Freeform 42"/>
              <p:cNvSpPr>
                <a:spLocks noEditPoints="1"/>
              </p:cNvSpPr>
              <p:nvPr/>
            </p:nvSpPr>
            <p:spPr bwMode="gray">
              <a:xfrm>
                <a:off x="2105025" y="900113"/>
                <a:ext cx="401638" cy="274638"/>
              </a:xfrm>
              <a:custGeom>
                <a:avLst/>
                <a:gdLst>
                  <a:gd name="T0" fmla="*/ 2147483647 w 957"/>
                  <a:gd name="T1" fmla="*/ 2147483647 h 653"/>
                  <a:gd name="T2" fmla="*/ 2147483647 w 957"/>
                  <a:gd name="T3" fmla="*/ 2147483647 h 653"/>
                  <a:gd name="T4" fmla="*/ 2147483647 w 957"/>
                  <a:gd name="T5" fmla="*/ 2147483647 h 653"/>
                  <a:gd name="T6" fmla="*/ 2147483647 w 957"/>
                  <a:gd name="T7" fmla="*/ 2147483647 h 653"/>
                  <a:gd name="T8" fmla="*/ 2147483647 w 957"/>
                  <a:gd name="T9" fmla="*/ 2147483647 h 653"/>
                  <a:gd name="T10" fmla="*/ 2147483647 w 957"/>
                  <a:gd name="T11" fmla="*/ 2147483647 h 653"/>
                  <a:gd name="T12" fmla="*/ 2147483647 w 957"/>
                  <a:gd name="T13" fmla="*/ 2147483647 h 653"/>
                  <a:gd name="T14" fmla="*/ 2147483647 w 957"/>
                  <a:gd name="T15" fmla="*/ 2147483647 h 653"/>
                  <a:gd name="T16" fmla="*/ 2147483647 w 957"/>
                  <a:gd name="T17" fmla="*/ 2147483647 h 653"/>
                  <a:gd name="T18" fmla="*/ 2147483647 w 957"/>
                  <a:gd name="T19" fmla="*/ 2147483647 h 653"/>
                  <a:gd name="T20" fmla="*/ 2147483647 w 957"/>
                  <a:gd name="T21" fmla="*/ 0 h 653"/>
                  <a:gd name="T22" fmla="*/ 2147483647 w 957"/>
                  <a:gd name="T23" fmla="*/ 0 h 653"/>
                  <a:gd name="T24" fmla="*/ 2147483647 w 957"/>
                  <a:gd name="T25" fmla="*/ 0 h 653"/>
                  <a:gd name="T26" fmla="*/ 0 w 957"/>
                  <a:gd name="T27" fmla="*/ 2147483647 h 653"/>
                  <a:gd name="T28" fmla="*/ 0 w 957"/>
                  <a:gd name="T29" fmla="*/ 2147483647 h 653"/>
                  <a:gd name="T30" fmla="*/ 2147483647 w 957"/>
                  <a:gd name="T31" fmla="*/ 2147483647 h 653"/>
                  <a:gd name="T32" fmla="*/ 2147483647 w 957"/>
                  <a:gd name="T33" fmla="*/ 2147483647 h 653"/>
                  <a:gd name="T34" fmla="*/ 2147483647 w 957"/>
                  <a:gd name="T35" fmla="*/ 2147483647 h 653"/>
                  <a:gd name="T36" fmla="*/ 2147483647 w 957"/>
                  <a:gd name="T37" fmla="*/ 2147483647 h 653"/>
                  <a:gd name="T38" fmla="*/ 2147483647 w 957"/>
                  <a:gd name="T39" fmla="*/ 0 h 65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957"/>
                  <a:gd name="T61" fmla="*/ 0 h 653"/>
                  <a:gd name="T62" fmla="*/ 957 w 957"/>
                  <a:gd name="T63" fmla="*/ 653 h 653"/>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957" h="653">
                    <a:moveTo>
                      <a:pt x="917" y="580"/>
                    </a:moveTo>
                    <a:lnTo>
                      <a:pt x="917" y="580"/>
                    </a:lnTo>
                    <a:cubicBezTo>
                      <a:pt x="917" y="598"/>
                      <a:pt x="903" y="613"/>
                      <a:pt x="885" y="613"/>
                    </a:cubicBezTo>
                    <a:lnTo>
                      <a:pt x="72" y="613"/>
                    </a:lnTo>
                    <a:cubicBezTo>
                      <a:pt x="54" y="613"/>
                      <a:pt x="40" y="598"/>
                      <a:pt x="40" y="580"/>
                    </a:cubicBezTo>
                    <a:lnTo>
                      <a:pt x="40" y="72"/>
                    </a:lnTo>
                    <a:cubicBezTo>
                      <a:pt x="40" y="54"/>
                      <a:pt x="54" y="40"/>
                      <a:pt x="72" y="40"/>
                    </a:cubicBezTo>
                    <a:lnTo>
                      <a:pt x="885" y="40"/>
                    </a:lnTo>
                    <a:cubicBezTo>
                      <a:pt x="903" y="40"/>
                      <a:pt x="917" y="54"/>
                      <a:pt x="917" y="72"/>
                    </a:cubicBezTo>
                    <a:lnTo>
                      <a:pt x="917" y="580"/>
                    </a:lnTo>
                    <a:close/>
                    <a:moveTo>
                      <a:pt x="885" y="0"/>
                    </a:moveTo>
                    <a:lnTo>
                      <a:pt x="885" y="0"/>
                    </a:lnTo>
                    <a:lnTo>
                      <a:pt x="72" y="0"/>
                    </a:lnTo>
                    <a:cubicBezTo>
                      <a:pt x="32" y="0"/>
                      <a:pt x="0" y="32"/>
                      <a:pt x="0" y="72"/>
                    </a:cubicBezTo>
                    <a:lnTo>
                      <a:pt x="0" y="580"/>
                    </a:lnTo>
                    <a:cubicBezTo>
                      <a:pt x="0" y="620"/>
                      <a:pt x="32" y="653"/>
                      <a:pt x="72" y="653"/>
                    </a:cubicBezTo>
                    <a:lnTo>
                      <a:pt x="885" y="653"/>
                    </a:lnTo>
                    <a:cubicBezTo>
                      <a:pt x="925" y="653"/>
                      <a:pt x="957" y="620"/>
                      <a:pt x="957" y="580"/>
                    </a:cubicBezTo>
                    <a:lnTo>
                      <a:pt x="957" y="72"/>
                    </a:lnTo>
                    <a:cubicBezTo>
                      <a:pt x="957" y="32"/>
                      <a:pt x="925" y="0"/>
                      <a:pt x="885"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2" name="Freeform 43"/>
              <p:cNvSpPr>
                <a:spLocks/>
              </p:cNvSpPr>
              <p:nvPr/>
            </p:nvSpPr>
            <p:spPr bwMode="gray">
              <a:xfrm>
                <a:off x="2063750" y="1282700"/>
                <a:ext cx="482600" cy="100013"/>
              </a:xfrm>
              <a:custGeom>
                <a:avLst/>
                <a:gdLst>
                  <a:gd name="T0" fmla="*/ 2147483647 w 1149"/>
                  <a:gd name="T1" fmla="*/ 2147483647 h 240"/>
                  <a:gd name="T2" fmla="*/ 2147483647 w 1149"/>
                  <a:gd name="T3" fmla="*/ 2147483647 h 240"/>
                  <a:gd name="T4" fmla="*/ 2147483647 w 1149"/>
                  <a:gd name="T5" fmla="*/ 0 h 240"/>
                  <a:gd name="T6" fmla="*/ 2147483647 w 1149"/>
                  <a:gd name="T7" fmla="*/ 0 h 240"/>
                  <a:gd name="T8" fmla="*/ 2147483647 w 1149"/>
                  <a:gd name="T9" fmla="*/ 2147483647 h 240"/>
                  <a:gd name="T10" fmla="*/ 2147483647 w 1149"/>
                  <a:gd name="T11" fmla="*/ 2147483647 h 240"/>
                  <a:gd name="T12" fmla="*/ 2147483647 w 1149"/>
                  <a:gd name="T13" fmla="*/ 2147483647 h 240"/>
                  <a:gd name="T14" fmla="*/ 2147483647 w 1149"/>
                  <a:gd name="T15" fmla="*/ 2147483647 h 240"/>
                  <a:gd name="T16" fmla="*/ 2147483647 w 1149"/>
                  <a:gd name="T17" fmla="*/ 2147483647 h 240"/>
                  <a:gd name="T18" fmla="*/ 2147483647 w 1149"/>
                  <a:gd name="T19" fmla="*/ 2147483647 h 240"/>
                  <a:gd name="T20" fmla="*/ 2147483647 w 1149"/>
                  <a:gd name="T21" fmla="*/ 2147483647 h 240"/>
                  <a:gd name="T22" fmla="*/ 2147483647 w 1149"/>
                  <a:gd name="T23" fmla="*/ 2147483647 h 240"/>
                  <a:gd name="T24" fmla="*/ 2147483647 w 1149"/>
                  <a:gd name="T25" fmla="*/ 2147483647 h 240"/>
                  <a:gd name="T26" fmla="*/ 2147483647 w 1149"/>
                  <a:gd name="T27" fmla="*/ 2147483647 h 240"/>
                  <a:gd name="T28" fmla="*/ 2147483647 w 1149"/>
                  <a:gd name="T29" fmla="*/ 2147483647 h 240"/>
                  <a:gd name="T30" fmla="*/ 2147483647 w 1149"/>
                  <a:gd name="T31" fmla="*/ 2147483647 h 240"/>
                  <a:gd name="T32" fmla="*/ 2147483647 w 1149"/>
                  <a:gd name="T33" fmla="*/ 2147483647 h 240"/>
                  <a:gd name="T34" fmla="*/ 2147483647 w 1149"/>
                  <a:gd name="T35" fmla="*/ 2147483647 h 240"/>
                  <a:gd name="T36" fmla="*/ 2147483647 w 1149"/>
                  <a:gd name="T37" fmla="*/ 2147483647 h 240"/>
                  <a:gd name="T38" fmla="*/ 2147483647 w 1149"/>
                  <a:gd name="T39" fmla="*/ 2147483647 h 240"/>
                  <a:gd name="T40" fmla="*/ 2147483647 w 1149"/>
                  <a:gd name="T41" fmla="*/ 2147483647 h 240"/>
                  <a:gd name="T42" fmla="*/ 2147483647 w 1149"/>
                  <a:gd name="T43" fmla="*/ 2147483647 h 240"/>
                  <a:gd name="T44" fmla="*/ 2147483647 w 1149"/>
                  <a:gd name="T45" fmla="*/ 2147483647 h 240"/>
                  <a:gd name="T46" fmla="*/ 2147483647 w 1149"/>
                  <a:gd name="T47" fmla="*/ 2147483647 h 240"/>
                  <a:gd name="T48" fmla="*/ 2147483647 w 1149"/>
                  <a:gd name="T49" fmla="*/ 2147483647 h 240"/>
                  <a:gd name="T50" fmla="*/ 2147483647 w 1149"/>
                  <a:gd name="T51" fmla="*/ 2147483647 h 24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149"/>
                  <a:gd name="T79" fmla="*/ 0 h 240"/>
                  <a:gd name="T80" fmla="*/ 1149 w 1149"/>
                  <a:gd name="T81" fmla="*/ 240 h 24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149" h="240">
                    <a:moveTo>
                      <a:pt x="1048" y="15"/>
                    </a:moveTo>
                    <a:lnTo>
                      <a:pt x="1048" y="15"/>
                    </a:lnTo>
                    <a:cubicBezTo>
                      <a:pt x="1042" y="6"/>
                      <a:pt x="1032" y="0"/>
                      <a:pt x="1021" y="0"/>
                    </a:cubicBezTo>
                    <a:lnTo>
                      <a:pt x="128" y="0"/>
                    </a:lnTo>
                    <a:cubicBezTo>
                      <a:pt x="117" y="0"/>
                      <a:pt x="107" y="6"/>
                      <a:pt x="101" y="15"/>
                    </a:cubicBezTo>
                    <a:lnTo>
                      <a:pt x="7" y="151"/>
                    </a:lnTo>
                    <a:cubicBezTo>
                      <a:pt x="0" y="162"/>
                      <a:pt x="0" y="175"/>
                      <a:pt x="5" y="186"/>
                    </a:cubicBezTo>
                    <a:cubicBezTo>
                      <a:pt x="11" y="197"/>
                      <a:pt x="22" y="204"/>
                      <a:pt x="35" y="204"/>
                    </a:cubicBezTo>
                    <a:lnTo>
                      <a:pt x="662" y="204"/>
                    </a:lnTo>
                    <a:cubicBezTo>
                      <a:pt x="674" y="225"/>
                      <a:pt x="697" y="240"/>
                      <a:pt x="723" y="240"/>
                    </a:cubicBezTo>
                    <a:cubicBezTo>
                      <a:pt x="761" y="240"/>
                      <a:pt x="792" y="208"/>
                      <a:pt x="792" y="170"/>
                    </a:cubicBezTo>
                    <a:cubicBezTo>
                      <a:pt x="792" y="132"/>
                      <a:pt x="761" y="101"/>
                      <a:pt x="723" y="101"/>
                    </a:cubicBezTo>
                    <a:cubicBezTo>
                      <a:pt x="697" y="101"/>
                      <a:pt x="674" y="115"/>
                      <a:pt x="662" y="137"/>
                    </a:cubicBezTo>
                    <a:lnTo>
                      <a:pt x="98" y="137"/>
                    </a:lnTo>
                    <a:lnTo>
                      <a:pt x="146" y="67"/>
                    </a:lnTo>
                    <a:lnTo>
                      <a:pt x="1003" y="67"/>
                    </a:lnTo>
                    <a:lnTo>
                      <a:pt x="1051" y="137"/>
                    </a:lnTo>
                    <a:lnTo>
                      <a:pt x="997" y="137"/>
                    </a:lnTo>
                    <a:cubicBezTo>
                      <a:pt x="985" y="115"/>
                      <a:pt x="962" y="101"/>
                      <a:pt x="936" y="101"/>
                    </a:cubicBezTo>
                    <a:cubicBezTo>
                      <a:pt x="897" y="101"/>
                      <a:pt x="867" y="132"/>
                      <a:pt x="867" y="170"/>
                    </a:cubicBezTo>
                    <a:cubicBezTo>
                      <a:pt x="867" y="208"/>
                      <a:pt x="897" y="240"/>
                      <a:pt x="936" y="240"/>
                    </a:cubicBezTo>
                    <a:cubicBezTo>
                      <a:pt x="962" y="240"/>
                      <a:pt x="985" y="225"/>
                      <a:pt x="997" y="204"/>
                    </a:cubicBezTo>
                    <a:lnTo>
                      <a:pt x="1114" y="204"/>
                    </a:lnTo>
                    <a:cubicBezTo>
                      <a:pt x="1127" y="204"/>
                      <a:pt x="1138" y="197"/>
                      <a:pt x="1144" y="186"/>
                    </a:cubicBezTo>
                    <a:cubicBezTo>
                      <a:pt x="1149" y="175"/>
                      <a:pt x="1149" y="162"/>
                      <a:pt x="1142" y="151"/>
                    </a:cubicBezTo>
                    <a:lnTo>
                      <a:pt x="1048" y="15"/>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3" name="Freeform 44"/>
              <p:cNvSpPr>
                <a:spLocks noEditPoints="1"/>
              </p:cNvSpPr>
              <p:nvPr/>
            </p:nvSpPr>
            <p:spPr bwMode="gray">
              <a:xfrm>
                <a:off x="1836738" y="925513"/>
                <a:ext cx="193675" cy="442913"/>
              </a:xfrm>
              <a:custGeom>
                <a:avLst/>
                <a:gdLst>
                  <a:gd name="T0" fmla="*/ 2147483647 w 461"/>
                  <a:gd name="T1" fmla="*/ 2147483647 h 1055"/>
                  <a:gd name="T2" fmla="*/ 2147483647 w 461"/>
                  <a:gd name="T3" fmla="*/ 2147483647 h 1055"/>
                  <a:gd name="T4" fmla="*/ 2147483647 w 461"/>
                  <a:gd name="T5" fmla="*/ 2147483647 h 1055"/>
                  <a:gd name="T6" fmla="*/ 2147483647 w 461"/>
                  <a:gd name="T7" fmla="*/ 2147483647 h 1055"/>
                  <a:gd name="T8" fmla="*/ 2147483647 w 461"/>
                  <a:gd name="T9" fmla="*/ 2147483647 h 1055"/>
                  <a:gd name="T10" fmla="*/ 2147483647 w 461"/>
                  <a:gd name="T11" fmla="*/ 2147483647 h 1055"/>
                  <a:gd name="T12" fmla="*/ 2147483647 w 461"/>
                  <a:gd name="T13" fmla="*/ 2147483647 h 1055"/>
                  <a:gd name="T14" fmla="*/ 2147483647 w 461"/>
                  <a:gd name="T15" fmla="*/ 2147483647 h 1055"/>
                  <a:gd name="T16" fmla="*/ 2147483647 w 461"/>
                  <a:gd name="T17" fmla="*/ 2147483647 h 1055"/>
                  <a:gd name="T18" fmla="*/ 2147483647 w 461"/>
                  <a:gd name="T19" fmla="*/ 2147483647 h 1055"/>
                  <a:gd name="T20" fmla="*/ 2147483647 w 461"/>
                  <a:gd name="T21" fmla="*/ 0 h 1055"/>
                  <a:gd name="T22" fmla="*/ 2147483647 w 461"/>
                  <a:gd name="T23" fmla="*/ 0 h 1055"/>
                  <a:gd name="T24" fmla="*/ 2147483647 w 461"/>
                  <a:gd name="T25" fmla="*/ 0 h 1055"/>
                  <a:gd name="T26" fmla="*/ 0 w 461"/>
                  <a:gd name="T27" fmla="*/ 2147483647 h 1055"/>
                  <a:gd name="T28" fmla="*/ 0 w 461"/>
                  <a:gd name="T29" fmla="*/ 2147483647 h 1055"/>
                  <a:gd name="T30" fmla="*/ 2147483647 w 461"/>
                  <a:gd name="T31" fmla="*/ 2147483647 h 1055"/>
                  <a:gd name="T32" fmla="*/ 2147483647 w 461"/>
                  <a:gd name="T33" fmla="*/ 2147483647 h 1055"/>
                  <a:gd name="T34" fmla="*/ 2147483647 w 461"/>
                  <a:gd name="T35" fmla="*/ 2147483647 h 1055"/>
                  <a:gd name="T36" fmla="*/ 2147483647 w 461"/>
                  <a:gd name="T37" fmla="*/ 2147483647 h 1055"/>
                  <a:gd name="T38" fmla="*/ 2147483647 w 461"/>
                  <a:gd name="T39" fmla="*/ 0 h 105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61"/>
                  <a:gd name="T61" fmla="*/ 0 h 1055"/>
                  <a:gd name="T62" fmla="*/ 461 w 461"/>
                  <a:gd name="T63" fmla="*/ 1055 h 105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61" h="1055">
                    <a:moveTo>
                      <a:pt x="394" y="955"/>
                    </a:moveTo>
                    <a:lnTo>
                      <a:pt x="394" y="955"/>
                    </a:lnTo>
                    <a:cubicBezTo>
                      <a:pt x="394" y="973"/>
                      <a:pt x="379" y="988"/>
                      <a:pt x="361" y="988"/>
                    </a:cubicBezTo>
                    <a:lnTo>
                      <a:pt x="100" y="988"/>
                    </a:lnTo>
                    <a:cubicBezTo>
                      <a:pt x="82" y="988"/>
                      <a:pt x="67" y="973"/>
                      <a:pt x="67" y="955"/>
                    </a:cubicBezTo>
                    <a:lnTo>
                      <a:pt x="67" y="100"/>
                    </a:lnTo>
                    <a:cubicBezTo>
                      <a:pt x="67" y="82"/>
                      <a:pt x="82" y="67"/>
                      <a:pt x="100" y="67"/>
                    </a:cubicBezTo>
                    <a:lnTo>
                      <a:pt x="361" y="67"/>
                    </a:lnTo>
                    <a:cubicBezTo>
                      <a:pt x="379" y="67"/>
                      <a:pt x="394" y="82"/>
                      <a:pt x="394" y="100"/>
                    </a:cubicBezTo>
                    <a:lnTo>
                      <a:pt x="394" y="955"/>
                    </a:lnTo>
                    <a:close/>
                    <a:moveTo>
                      <a:pt x="361" y="0"/>
                    </a:moveTo>
                    <a:lnTo>
                      <a:pt x="361" y="0"/>
                    </a:lnTo>
                    <a:lnTo>
                      <a:pt x="100" y="0"/>
                    </a:lnTo>
                    <a:cubicBezTo>
                      <a:pt x="45" y="0"/>
                      <a:pt x="0" y="45"/>
                      <a:pt x="0" y="100"/>
                    </a:cubicBezTo>
                    <a:lnTo>
                      <a:pt x="0" y="955"/>
                    </a:lnTo>
                    <a:cubicBezTo>
                      <a:pt x="0" y="1010"/>
                      <a:pt x="45" y="1055"/>
                      <a:pt x="100" y="1055"/>
                    </a:cubicBezTo>
                    <a:lnTo>
                      <a:pt x="361" y="1055"/>
                    </a:lnTo>
                    <a:cubicBezTo>
                      <a:pt x="416" y="1055"/>
                      <a:pt x="461" y="1010"/>
                      <a:pt x="461" y="955"/>
                    </a:cubicBezTo>
                    <a:lnTo>
                      <a:pt x="461" y="100"/>
                    </a:lnTo>
                    <a:cubicBezTo>
                      <a:pt x="461" y="45"/>
                      <a:pt x="416" y="0"/>
                      <a:pt x="361"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4" name="Freeform 45"/>
              <p:cNvSpPr>
                <a:spLocks/>
              </p:cNvSpPr>
              <p:nvPr/>
            </p:nvSpPr>
            <p:spPr bwMode="gray">
              <a:xfrm>
                <a:off x="1878013" y="1003300"/>
                <a:ext cx="112713" cy="28575"/>
              </a:xfrm>
              <a:custGeom>
                <a:avLst/>
                <a:gdLst>
                  <a:gd name="T0" fmla="*/ 2147483647 w 267"/>
                  <a:gd name="T1" fmla="*/ 0 h 66"/>
                  <a:gd name="T2" fmla="*/ 2147483647 w 267"/>
                  <a:gd name="T3" fmla="*/ 0 h 66"/>
                  <a:gd name="T4" fmla="*/ 2147483647 w 267"/>
                  <a:gd name="T5" fmla="*/ 0 h 66"/>
                  <a:gd name="T6" fmla="*/ 0 w 267"/>
                  <a:gd name="T7" fmla="*/ 2147483647 h 66"/>
                  <a:gd name="T8" fmla="*/ 2147483647 w 267"/>
                  <a:gd name="T9" fmla="*/ 2147483647 h 66"/>
                  <a:gd name="T10" fmla="*/ 2147483647 w 267"/>
                  <a:gd name="T11" fmla="*/ 2147483647 h 66"/>
                  <a:gd name="T12" fmla="*/ 2147483647 w 267"/>
                  <a:gd name="T13" fmla="*/ 2147483647 h 66"/>
                  <a:gd name="T14" fmla="*/ 2147483647 w 267"/>
                  <a:gd name="T15" fmla="*/ 0 h 66"/>
                  <a:gd name="T16" fmla="*/ 0 60000 65536"/>
                  <a:gd name="T17" fmla="*/ 0 60000 65536"/>
                  <a:gd name="T18" fmla="*/ 0 60000 65536"/>
                  <a:gd name="T19" fmla="*/ 0 60000 65536"/>
                  <a:gd name="T20" fmla="*/ 0 60000 65536"/>
                  <a:gd name="T21" fmla="*/ 0 60000 65536"/>
                  <a:gd name="T22" fmla="*/ 0 60000 65536"/>
                  <a:gd name="T23" fmla="*/ 0 60000 65536"/>
                  <a:gd name="T24" fmla="*/ 0 w 267"/>
                  <a:gd name="T25" fmla="*/ 0 h 66"/>
                  <a:gd name="T26" fmla="*/ 267 w 267"/>
                  <a:gd name="T27" fmla="*/ 66 h 6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7" h="66">
                    <a:moveTo>
                      <a:pt x="233" y="0"/>
                    </a:moveTo>
                    <a:lnTo>
                      <a:pt x="233" y="0"/>
                    </a:lnTo>
                    <a:lnTo>
                      <a:pt x="33" y="0"/>
                    </a:lnTo>
                    <a:cubicBezTo>
                      <a:pt x="15" y="0"/>
                      <a:pt x="0" y="15"/>
                      <a:pt x="0" y="33"/>
                    </a:cubicBezTo>
                    <a:cubicBezTo>
                      <a:pt x="0" y="52"/>
                      <a:pt x="15" y="66"/>
                      <a:pt x="33" y="66"/>
                    </a:cubicBezTo>
                    <a:lnTo>
                      <a:pt x="233" y="66"/>
                    </a:lnTo>
                    <a:cubicBezTo>
                      <a:pt x="252" y="66"/>
                      <a:pt x="267" y="52"/>
                      <a:pt x="267" y="33"/>
                    </a:cubicBezTo>
                    <a:cubicBezTo>
                      <a:pt x="267" y="15"/>
                      <a:pt x="252" y="0"/>
                      <a:pt x="233"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5" name="Freeform 46"/>
              <p:cNvSpPr>
                <a:spLocks/>
              </p:cNvSpPr>
              <p:nvPr/>
            </p:nvSpPr>
            <p:spPr bwMode="gray">
              <a:xfrm>
                <a:off x="1878013" y="1042988"/>
                <a:ext cx="112713" cy="28575"/>
              </a:xfrm>
              <a:custGeom>
                <a:avLst/>
                <a:gdLst>
                  <a:gd name="T0" fmla="*/ 2147483647 w 267"/>
                  <a:gd name="T1" fmla="*/ 0 h 67"/>
                  <a:gd name="T2" fmla="*/ 2147483647 w 267"/>
                  <a:gd name="T3" fmla="*/ 0 h 67"/>
                  <a:gd name="T4" fmla="*/ 2147483647 w 267"/>
                  <a:gd name="T5" fmla="*/ 0 h 67"/>
                  <a:gd name="T6" fmla="*/ 0 w 267"/>
                  <a:gd name="T7" fmla="*/ 2147483647 h 67"/>
                  <a:gd name="T8" fmla="*/ 2147483647 w 267"/>
                  <a:gd name="T9" fmla="*/ 2147483647 h 67"/>
                  <a:gd name="T10" fmla="*/ 2147483647 w 267"/>
                  <a:gd name="T11" fmla="*/ 2147483647 h 67"/>
                  <a:gd name="T12" fmla="*/ 2147483647 w 267"/>
                  <a:gd name="T13" fmla="*/ 2147483647 h 67"/>
                  <a:gd name="T14" fmla="*/ 2147483647 w 267"/>
                  <a:gd name="T15" fmla="*/ 0 h 67"/>
                  <a:gd name="T16" fmla="*/ 0 60000 65536"/>
                  <a:gd name="T17" fmla="*/ 0 60000 65536"/>
                  <a:gd name="T18" fmla="*/ 0 60000 65536"/>
                  <a:gd name="T19" fmla="*/ 0 60000 65536"/>
                  <a:gd name="T20" fmla="*/ 0 60000 65536"/>
                  <a:gd name="T21" fmla="*/ 0 60000 65536"/>
                  <a:gd name="T22" fmla="*/ 0 60000 65536"/>
                  <a:gd name="T23" fmla="*/ 0 60000 65536"/>
                  <a:gd name="T24" fmla="*/ 0 w 267"/>
                  <a:gd name="T25" fmla="*/ 0 h 67"/>
                  <a:gd name="T26" fmla="*/ 267 w 267"/>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7" h="67">
                    <a:moveTo>
                      <a:pt x="233" y="0"/>
                    </a:moveTo>
                    <a:lnTo>
                      <a:pt x="233" y="0"/>
                    </a:lnTo>
                    <a:lnTo>
                      <a:pt x="33" y="0"/>
                    </a:lnTo>
                    <a:cubicBezTo>
                      <a:pt x="15" y="0"/>
                      <a:pt x="0" y="15"/>
                      <a:pt x="0" y="33"/>
                    </a:cubicBezTo>
                    <a:cubicBezTo>
                      <a:pt x="0" y="52"/>
                      <a:pt x="15" y="67"/>
                      <a:pt x="33" y="67"/>
                    </a:cubicBezTo>
                    <a:lnTo>
                      <a:pt x="233" y="67"/>
                    </a:lnTo>
                    <a:cubicBezTo>
                      <a:pt x="252" y="67"/>
                      <a:pt x="267" y="52"/>
                      <a:pt x="267" y="33"/>
                    </a:cubicBezTo>
                    <a:cubicBezTo>
                      <a:pt x="267" y="15"/>
                      <a:pt x="252" y="0"/>
                      <a:pt x="233"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6" name="Freeform 47"/>
              <p:cNvSpPr>
                <a:spLocks/>
              </p:cNvSpPr>
              <p:nvPr/>
            </p:nvSpPr>
            <p:spPr bwMode="gray">
              <a:xfrm>
                <a:off x="1878013" y="1081088"/>
                <a:ext cx="112713" cy="28575"/>
              </a:xfrm>
              <a:custGeom>
                <a:avLst/>
                <a:gdLst>
                  <a:gd name="T0" fmla="*/ 2147483647 w 267"/>
                  <a:gd name="T1" fmla="*/ 0 h 67"/>
                  <a:gd name="T2" fmla="*/ 2147483647 w 267"/>
                  <a:gd name="T3" fmla="*/ 0 h 67"/>
                  <a:gd name="T4" fmla="*/ 2147483647 w 267"/>
                  <a:gd name="T5" fmla="*/ 0 h 67"/>
                  <a:gd name="T6" fmla="*/ 0 w 267"/>
                  <a:gd name="T7" fmla="*/ 2147483647 h 67"/>
                  <a:gd name="T8" fmla="*/ 2147483647 w 267"/>
                  <a:gd name="T9" fmla="*/ 2147483647 h 67"/>
                  <a:gd name="T10" fmla="*/ 2147483647 w 267"/>
                  <a:gd name="T11" fmla="*/ 2147483647 h 67"/>
                  <a:gd name="T12" fmla="*/ 2147483647 w 267"/>
                  <a:gd name="T13" fmla="*/ 2147483647 h 67"/>
                  <a:gd name="T14" fmla="*/ 2147483647 w 267"/>
                  <a:gd name="T15" fmla="*/ 0 h 67"/>
                  <a:gd name="T16" fmla="*/ 0 60000 65536"/>
                  <a:gd name="T17" fmla="*/ 0 60000 65536"/>
                  <a:gd name="T18" fmla="*/ 0 60000 65536"/>
                  <a:gd name="T19" fmla="*/ 0 60000 65536"/>
                  <a:gd name="T20" fmla="*/ 0 60000 65536"/>
                  <a:gd name="T21" fmla="*/ 0 60000 65536"/>
                  <a:gd name="T22" fmla="*/ 0 60000 65536"/>
                  <a:gd name="T23" fmla="*/ 0 60000 65536"/>
                  <a:gd name="T24" fmla="*/ 0 w 267"/>
                  <a:gd name="T25" fmla="*/ 0 h 67"/>
                  <a:gd name="T26" fmla="*/ 267 w 267"/>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7" h="67">
                    <a:moveTo>
                      <a:pt x="233" y="0"/>
                    </a:moveTo>
                    <a:lnTo>
                      <a:pt x="233" y="0"/>
                    </a:lnTo>
                    <a:lnTo>
                      <a:pt x="33" y="0"/>
                    </a:lnTo>
                    <a:cubicBezTo>
                      <a:pt x="15" y="0"/>
                      <a:pt x="0" y="15"/>
                      <a:pt x="0" y="34"/>
                    </a:cubicBezTo>
                    <a:cubicBezTo>
                      <a:pt x="0" y="52"/>
                      <a:pt x="15" y="67"/>
                      <a:pt x="33" y="67"/>
                    </a:cubicBezTo>
                    <a:lnTo>
                      <a:pt x="233" y="67"/>
                    </a:lnTo>
                    <a:cubicBezTo>
                      <a:pt x="252" y="67"/>
                      <a:pt x="267" y="52"/>
                      <a:pt x="267" y="34"/>
                    </a:cubicBezTo>
                    <a:cubicBezTo>
                      <a:pt x="267" y="15"/>
                      <a:pt x="252" y="0"/>
                      <a:pt x="233"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7" name="Freeform 48"/>
              <p:cNvSpPr>
                <a:spLocks noEditPoints="1"/>
              </p:cNvSpPr>
              <p:nvPr/>
            </p:nvSpPr>
            <p:spPr bwMode="gray">
              <a:xfrm>
                <a:off x="1892300" y="1227138"/>
                <a:ext cx="84138" cy="84138"/>
              </a:xfrm>
              <a:custGeom>
                <a:avLst/>
                <a:gdLst>
                  <a:gd name="T0" fmla="*/ 2147483647 w 200"/>
                  <a:gd name="T1" fmla="*/ 2147483647 h 200"/>
                  <a:gd name="T2" fmla="*/ 2147483647 w 200"/>
                  <a:gd name="T3" fmla="*/ 2147483647 h 200"/>
                  <a:gd name="T4" fmla="*/ 2147483647 w 200"/>
                  <a:gd name="T5" fmla="*/ 2147483647 h 200"/>
                  <a:gd name="T6" fmla="*/ 2147483647 w 200"/>
                  <a:gd name="T7" fmla="*/ 2147483647 h 200"/>
                  <a:gd name="T8" fmla="*/ 2147483647 w 200"/>
                  <a:gd name="T9" fmla="*/ 2147483647 h 200"/>
                  <a:gd name="T10" fmla="*/ 2147483647 w 200"/>
                  <a:gd name="T11" fmla="*/ 2147483647 h 200"/>
                  <a:gd name="T12" fmla="*/ 2147483647 w 200"/>
                  <a:gd name="T13" fmla="*/ 0 h 200"/>
                  <a:gd name="T14" fmla="*/ 2147483647 w 200"/>
                  <a:gd name="T15" fmla="*/ 0 h 200"/>
                  <a:gd name="T16" fmla="*/ 0 w 200"/>
                  <a:gd name="T17" fmla="*/ 2147483647 h 200"/>
                  <a:gd name="T18" fmla="*/ 2147483647 w 200"/>
                  <a:gd name="T19" fmla="*/ 2147483647 h 200"/>
                  <a:gd name="T20" fmla="*/ 2147483647 w 200"/>
                  <a:gd name="T21" fmla="*/ 2147483647 h 200"/>
                  <a:gd name="T22" fmla="*/ 2147483647 w 200"/>
                  <a:gd name="T23" fmla="*/ 0 h 2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0"/>
                  <a:gd name="T37" fmla="*/ 0 h 200"/>
                  <a:gd name="T38" fmla="*/ 200 w 200"/>
                  <a:gd name="T39" fmla="*/ 200 h 20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0" h="200">
                    <a:moveTo>
                      <a:pt x="100" y="133"/>
                    </a:moveTo>
                    <a:lnTo>
                      <a:pt x="100" y="133"/>
                    </a:lnTo>
                    <a:cubicBezTo>
                      <a:pt x="82" y="133"/>
                      <a:pt x="67" y="118"/>
                      <a:pt x="67" y="100"/>
                    </a:cubicBezTo>
                    <a:cubicBezTo>
                      <a:pt x="67" y="82"/>
                      <a:pt x="82" y="67"/>
                      <a:pt x="100" y="67"/>
                    </a:cubicBezTo>
                    <a:cubicBezTo>
                      <a:pt x="119" y="67"/>
                      <a:pt x="134" y="82"/>
                      <a:pt x="134" y="100"/>
                    </a:cubicBezTo>
                    <a:cubicBezTo>
                      <a:pt x="134" y="118"/>
                      <a:pt x="119" y="133"/>
                      <a:pt x="100" y="133"/>
                    </a:cubicBezTo>
                    <a:close/>
                    <a:moveTo>
                      <a:pt x="100" y="0"/>
                    </a:moveTo>
                    <a:lnTo>
                      <a:pt x="100" y="0"/>
                    </a:lnTo>
                    <a:cubicBezTo>
                      <a:pt x="45" y="0"/>
                      <a:pt x="0" y="45"/>
                      <a:pt x="0" y="100"/>
                    </a:cubicBezTo>
                    <a:cubicBezTo>
                      <a:pt x="0" y="155"/>
                      <a:pt x="45" y="200"/>
                      <a:pt x="100" y="200"/>
                    </a:cubicBezTo>
                    <a:cubicBezTo>
                      <a:pt x="155" y="200"/>
                      <a:pt x="200" y="155"/>
                      <a:pt x="200" y="100"/>
                    </a:cubicBezTo>
                    <a:cubicBezTo>
                      <a:pt x="200" y="45"/>
                      <a:pt x="155" y="0"/>
                      <a:pt x="100"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Tree>
    <p:extLst>
      <p:ext uri="{BB962C8B-B14F-4D97-AF65-F5344CB8AC3E}">
        <p14:creationId xmlns:p14="http://schemas.microsoft.com/office/powerpoint/2010/main" val="405316214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Key Technologies for Virtualized Campus: Admission Authentication</a:t>
            </a:r>
            <a:endParaRPr lang="en-US" altLang="zh-CN" dirty="0"/>
          </a:p>
        </p:txBody>
      </p:sp>
      <p:sp>
        <p:nvSpPr>
          <p:cNvPr id="27" name="椭圆 26"/>
          <p:cNvSpPr/>
          <p:nvPr/>
        </p:nvSpPr>
        <p:spPr bwMode="gray">
          <a:xfrm>
            <a:off x="6136062" y="5981817"/>
            <a:ext cx="118533" cy="118533"/>
          </a:xfrm>
          <a:prstGeom prst="ellipse">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矩形 27"/>
          <p:cNvSpPr/>
          <p:nvPr/>
        </p:nvSpPr>
        <p:spPr bwMode="gray">
          <a:xfrm>
            <a:off x="6195328" y="5905251"/>
            <a:ext cx="1909852" cy="251711"/>
          </a:xfrm>
          <a:prstGeom prst="rect">
            <a:avLst/>
          </a:prstGeom>
        </p:spPr>
        <p:txBody>
          <a:bodyPr wrap="square">
            <a:noAutofit/>
          </a:bodyPr>
          <a:lstStyle/>
          <a:p>
            <a:pPr fontAlgn="ctr"/>
            <a:r>
              <a:rPr lang="en-US" sz="1200" dirty="0" smtClean="0">
                <a:latin typeface="Huawei Sans" panose="020C0503030203020204" pitchFamily="34" charset="0"/>
              </a:rPr>
              <a:t>Authentication point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1" name="图片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084039" y="2005567"/>
            <a:ext cx="1346845" cy="248394"/>
          </a:xfrm>
          <a:prstGeom prst="rect">
            <a:avLst/>
          </a:prstGeom>
        </p:spPr>
      </p:pic>
      <p:grpSp>
        <p:nvGrpSpPr>
          <p:cNvPr id="32" name="Group 165"/>
          <p:cNvGrpSpPr/>
          <p:nvPr/>
        </p:nvGrpSpPr>
        <p:grpSpPr bwMode="gray">
          <a:xfrm rot="10800000">
            <a:off x="2873848" y="1805865"/>
            <a:ext cx="715186" cy="837423"/>
            <a:chOff x="-1233037" y="914446"/>
            <a:chExt cx="1573823" cy="778776"/>
          </a:xfrm>
        </p:grpSpPr>
        <p:cxnSp>
          <p:nvCxnSpPr>
            <p:cNvPr id="33" name="Straight Connector 166"/>
            <p:cNvCxnSpPr/>
            <p:nvPr/>
          </p:nvCxnSpPr>
          <p:spPr bwMode="gray">
            <a:xfrm flipH="1" flipV="1">
              <a:off x="-1233037" y="914446"/>
              <a:ext cx="786912" cy="77877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167"/>
            <p:cNvCxnSpPr/>
            <p:nvPr/>
          </p:nvCxnSpPr>
          <p:spPr bwMode="gray">
            <a:xfrm flipV="1">
              <a:off x="-446125" y="914446"/>
              <a:ext cx="786911" cy="778776"/>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grpSp>
      <p:cxnSp>
        <p:nvCxnSpPr>
          <p:cNvPr id="35" name="直接连接符 34"/>
          <p:cNvCxnSpPr/>
          <p:nvPr/>
        </p:nvCxnSpPr>
        <p:spPr bwMode="gray">
          <a:xfrm flipH="1" flipV="1">
            <a:off x="2172460" y="2289267"/>
            <a:ext cx="705076" cy="428307"/>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6" name="直接连接符 35"/>
          <p:cNvCxnSpPr>
            <a:stCxn id="112" idx="2"/>
          </p:cNvCxnSpPr>
          <p:nvPr/>
        </p:nvCxnSpPr>
        <p:spPr bwMode="gray">
          <a:xfrm>
            <a:off x="4572726" y="4910567"/>
            <a:ext cx="0" cy="395052"/>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40" name="任意多边形 39"/>
          <p:cNvSpPr/>
          <p:nvPr/>
        </p:nvSpPr>
        <p:spPr bwMode="gray">
          <a:xfrm>
            <a:off x="1201432" y="2569828"/>
            <a:ext cx="4092505" cy="2223824"/>
          </a:xfrm>
          <a:custGeom>
            <a:avLst/>
            <a:gdLst>
              <a:gd name="connsiteX0" fmla="*/ 1522976 w 3069379"/>
              <a:gd name="connsiteY0" fmla="*/ 0 h 1667868"/>
              <a:gd name="connsiteX1" fmla="*/ 2105444 w 3069379"/>
              <a:gd name="connsiteY1" fmla="*/ 243498 h 1667868"/>
              <a:gd name="connsiteX2" fmla="*/ 2165457 w 3069379"/>
              <a:gd name="connsiteY2" fmla="*/ 316907 h 1667868"/>
              <a:gd name="connsiteX3" fmla="*/ 2204139 w 3069379"/>
              <a:gd name="connsiteY3" fmla="*/ 313329 h 1667868"/>
              <a:gd name="connsiteX4" fmla="*/ 2688456 w 3069379"/>
              <a:gd name="connsiteY4" fmla="*/ 757688 h 1667868"/>
              <a:gd name="connsiteX5" fmla="*/ 2679008 w 3069379"/>
              <a:gd name="connsiteY5" fmla="*/ 843679 h 1667868"/>
              <a:gd name="connsiteX6" fmla="*/ 2742591 w 3069379"/>
              <a:gd name="connsiteY6" fmla="*/ 850148 h 1667868"/>
              <a:gd name="connsiteX7" fmla="*/ 3069379 w 3069379"/>
              <a:gd name="connsiteY7" fmla="*/ 1254812 h 1667868"/>
              <a:gd name="connsiteX8" fmla="*/ 2742591 w 3069379"/>
              <a:gd name="connsiteY8" fmla="*/ 1659476 h 1667868"/>
              <a:gd name="connsiteX9" fmla="*/ 2727471 w 3069379"/>
              <a:gd name="connsiteY9" fmla="*/ 1661015 h 1667868"/>
              <a:gd name="connsiteX10" fmla="*/ 2727471 w 3069379"/>
              <a:gd name="connsiteY10" fmla="*/ 1667868 h 1667868"/>
              <a:gd name="connsiteX11" fmla="*/ 2660108 w 3069379"/>
              <a:gd name="connsiteY11" fmla="*/ 1667868 h 1667868"/>
              <a:gd name="connsiteX12" fmla="*/ 450197 w 3069379"/>
              <a:gd name="connsiteY12" fmla="*/ 1667868 h 1667868"/>
              <a:gd name="connsiteX13" fmla="*/ 373665 w 3069379"/>
              <a:gd name="connsiteY13" fmla="*/ 1667868 h 1667868"/>
              <a:gd name="connsiteX14" fmla="*/ 373665 w 3069379"/>
              <a:gd name="connsiteY14" fmla="*/ 1660082 h 1667868"/>
              <a:gd name="connsiteX15" fmla="*/ 359467 w 3069379"/>
              <a:gd name="connsiteY15" fmla="*/ 1658637 h 1667868"/>
              <a:gd name="connsiteX16" fmla="*/ 0 w 3069379"/>
              <a:gd name="connsiteY16" fmla="*/ 1213505 h 1667868"/>
              <a:gd name="connsiteX17" fmla="*/ 274960 w 3069379"/>
              <a:gd name="connsiteY17" fmla="*/ 794848 h 1667868"/>
              <a:gd name="connsiteX18" fmla="*/ 303951 w 3069379"/>
              <a:gd name="connsiteY18" fmla="*/ 785765 h 1667868"/>
              <a:gd name="connsiteX19" fmla="*/ 315888 w 3069379"/>
              <a:gd name="connsiteY19" fmla="*/ 677121 h 1667868"/>
              <a:gd name="connsiteX20" fmla="*/ 931587 w 3069379"/>
              <a:gd name="connsiteY20" fmla="*/ 216713 h 1667868"/>
              <a:gd name="connsiteX21" fmla="*/ 968567 w 3069379"/>
              <a:gd name="connsiteY21" fmla="*/ 220133 h 1667868"/>
              <a:gd name="connsiteX22" fmla="*/ 1062419 w 3069379"/>
              <a:gd name="connsiteY22" fmla="*/ 141982 h 1667868"/>
              <a:gd name="connsiteX23" fmla="*/ 1522976 w 3069379"/>
              <a:gd name="connsiteY23" fmla="*/ 0 h 1667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69379" h="1667868">
                <a:moveTo>
                  <a:pt x="1522976" y="0"/>
                </a:moveTo>
                <a:cubicBezTo>
                  <a:pt x="1750444" y="0"/>
                  <a:pt x="1956378" y="93052"/>
                  <a:pt x="2105444" y="243498"/>
                </a:cubicBezTo>
                <a:lnTo>
                  <a:pt x="2165457" y="316907"/>
                </a:lnTo>
                <a:lnTo>
                  <a:pt x="2204139" y="313329"/>
                </a:lnTo>
                <a:cubicBezTo>
                  <a:pt x="2471620" y="313329"/>
                  <a:pt x="2688456" y="512275"/>
                  <a:pt x="2688456" y="757688"/>
                </a:cubicBezTo>
                <a:lnTo>
                  <a:pt x="2679008" y="843679"/>
                </a:lnTo>
                <a:lnTo>
                  <a:pt x="2742591" y="850148"/>
                </a:lnTo>
                <a:cubicBezTo>
                  <a:pt x="2929088" y="888664"/>
                  <a:pt x="3069379" y="1055202"/>
                  <a:pt x="3069379" y="1254812"/>
                </a:cubicBezTo>
                <a:cubicBezTo>
                  <a:pt x="3069379" y="1454421"/>
                  <a:pt x="2929088" y="1620960"/>
                  <a:pt x="2742591" y="1659476"/>
                </a:cubicBezTo>
                <a:lnTo>
                  <a:pt x="2727471" y="1661015"/>
                </a:lnTo>
                <a:lnTo>
                  <a:pt x="2727471" y="1667868"/>
                </a:lnTo>
                <a:lnTo>
                  <a:pt x="2660108" y="1667868"/>
                </a:lnTo>
                <a:lnTo>
                  <a:pt x="450197" y="1667868"/>
                </a:lnTo>
                <a:lnTo>
                  <a:pt x="373665" y="1667868"/>
                </a:lnTo>
                <a:lnTo>
                  <a:pt x="373665" y="1660082"/>
                </a:lnTo>
                <a:lnTo>
                  <a:pt x="359467" y="1658637"/>
                </a:lnTo>
                <a:cubicBezTo>
                  <a:pt x="154319" y="1616269"/>
                  <a:pt x="0" y="1433076"/>
                  <a:pt x="0" y="1213505"/>
                </a:cubicBezTo>
                <a:cubicBezTo>
                  <a:pt x="0" y="1025301"/>
                  <a:pt x="113377" y="863824"/>
                  <a:pt x="274960" y="794848"/>
                </a:cubicBezTo>
                <a:lnTo>
                  <a:pt x="303951" y="785765"/>
                </a:lnTo>
                <a:lnTo>
                  <a:pt x="315888" y="677121"/>
                </a:lnTo>
                <a:cubicBezTo>
                  <a:pt x="374490" y="414367"/>
                  <a:pt x="627881" y="216713"/>
                  <a:pt x="931587" y="216713"/>
                </a:cubicBezTo>
                <a:lnTo>
                  <a:pt x="968567" y="220133"/>
                </a:lnTo>
                <a:lnTo>
                  <a:pt x="1062419" y="141982"/>
                </a:lnTo>
                <a:cubicBezTo>
                  <a:pt x="1193887" y="52342"/>
                  <a:pt x="1352375" y="0"/>
                  <a:pt x="1522976" y="0"/>
                </a:cubicBezTo>
                <a:close/>
              </a:path>
            </a:pathLst>
          </a:cu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3"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gray">
          <a:xfrm>
            <a:off x="1877000" y="2171573"/>
            <a:ext cx="369473" cy="302297"/>
          </a:xfrm>
          <a:prstGeom prst="rect">
            <a:avLst/>
          </a:prstGeom>
        </p:spPr>
      </p:pic>
      <p:pic>
        <p:nvPicPr>
          <p:cNvPr id="46" name="图片 105" descr="AP.png"/>
          <p:cNvPicPr>
            <a:picLocks noChangeAspect="1"/>
          </p:cNvPicPr>
          <p:nvPr/>
        </p:nvPicPr>
        <p:blipFill>
          <a:blip r:embed="rId5"/>
          <a:stretch>
            <a:fillRect/>
          </a:stretch>
        </p:blipFill>
        <p:spPr bwMode="gray">
          <a:xfrm>
            <a:off x="5140905" y="4622982"/>
            <a:ext cx="333509" cy="272873"/>
          </a:xfrm>
          <a:prstGeom prst="rect">
            <a:avLst/>
          </a:prstGeom>
        </p:spPr>
      </p:pic>
      <p:pic>
        <p:nvPicPr>
          <p:cNvPr id="47" name="Picture 2" descr="G:\做的项目\公共\扁平图标切换\更新2015_01_21\oss扁平图标库2015_01_21更新-04.png"/>
          <p:cNvPicPr>
            <a:picLocks noChangeAspect="1" noChangeArrowheads="1"/>
          </p:cNvPicPr>
          <p:nvPr/>
        </p:nvPicPr>
        <p:blipFill>
          <a:blip r:embed="rId6"/>
          <a:stretch>
            <a:fillRect/>
          </a:stretch>
        </p:blipFill>
        <p:spPr bwMode="gray">
          <a:xfrm>
            <a:off x="3039967" y="1727899"/>
            <a:ext cx="369473" cy="302297"/>
          </a:xfrm>
          <a:prstGeom prst="rect">
            <a:avLst/>
          </a:prstGeom>
          <a:noFill/>
        </p:spPr>
      </p:pic>
      <p:sp>
        <p:nvSpPr>
          <p:cNvPr id="48" name="文本框 47"/>
          <p:cNvSpPr txBox="1"/>
          <p:nvPr/>
        </p:nvSpPr>
        <p:spPr bwMode="gray">
          <a:xfrm>
            <a:off x="2597649" y="3535445"/>
            <a:ext cx="1254108" cy="330552"/>
          </a:xfrm>
          <a:prstGeom prst="rect">
            <a:avLst/>
          </a:prstGeom>
          <a:noFill/>
        </p:spPr>
        <p:txBody>
          <a:bodyPr wrap="square" rtlCol="0">
            <a:noAutofit/>
          </a:bodyPr>
          <a:lstStyle/>
          <a:p>
            <a:pPr algn="ctr" fontAlgn="ctr"/>
            <a:r>
              <a:rPr lang="en-US" sz="1600" dirty="0" smtClean="0">
                <a:solidFill>
                  <a:srgbClr val="30B5C5"/>
                </a:solidFill>
                <a:latin typeface="Huawei Sans" panose="020C0503030203020204" pitchFamily="34" charset="0"/>
              </a:rPr>
              <a:t>VXLAN</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9" name="图片 86" descr="核心交换机.png"/>
          <p:cNvPicPr>
            <a:picLocks noChangeAspect="1"/>
          </p:cNvPicPr>
          <p:nvPr/>
        </p:nvPicPr>
        <p:blipFill>
          <a:blip r:embed="rId7"/>
          <a:stretch>
            <a:fillRect/>
          </a:stretch>
        </p:blipFill>
        <p:spPr bwMode="gray">
          <a:xfrm>
            <a:off x="2717837" y="2574721"/>
            <a:ext cx="369473" cy="302297"/>
          </a:xfrm>
          <a:prstGeom prst="rect">
            <a:avLst/>
          </a:prstGeom>
        </p:spPr>
      </p:pic>
      <p:pic>
        <p:nvPicPr>
          <p:cNvPr id="50" name="图片 86" descr="核心交换机.png"/>
          <p:cNvPicPr>
            <a:picLocks noChangeAspect="1"/>
          </p:cNvPicPr>
          <p:nvPr/>
        </p:nvPicPr>
        <p:blipFill>
          <a:blip r:embed="rId7"/>
          <a:stretch>
            <a:fillRect/>
          </a:stretch>
        </p:blipFill>
        <p:spPr bwMode="gray">
          <a:xfrm>
            <a:off x="3409440" y="2574721"/>
            <a:ext cx="369473" cy="302297"/>
          </a:xfrm>
          <a:prstGeom prst="rect">
            <a:avLst/>
          </a:prstGeom>
        </p:spPr>
      </p:pic>
      <p:cxnSp>
        <p:nvCxnSpPr>
          <p:cNvPr id="51" name="直接连接符 50"/>
          <p:cNvCxnSpPr>
            <a:stCxn id="49" idx="3"/>
            <a:endCxn id="50" idx="1"/>
          </p:cNvCxnSpPr>
          <p:nvPr/>
        </p:nvCxnSpPr>
        <p:spPr bwMode="gray">
          <a:xfrm>
            <a:off x="3087310" y="2725870"/>
            <a:ext cx="322130"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sp>
        <p:nvSpPr>
          <p:cNvPr id="54" name="圆角矩形 53"/>
          <p:cNvSpPr/>
          <p:nvPr/>
        </p:nvSpPr>
        <p:spPr bwMode="gray">
          <a:xfrm>
            <a:off x="2621022" y="2479298"/>
            <a:ext cx="1253068" cy="476853"/>
          </a:xfrm>
          <a:prstGeom prst="roundRect">
            <a:avLst>
              <a:gd name="adj" fmla="val 24302"/>
            </a:avLst>
          </a:prstGeom>
          <a:noFill/>
          <a:ln w="19050" cap="flat" cmpd="sng" algn="ctr">
            <a:solidFill>
              <a:srgbClr val="30B5C5"/>
            </a:solidFill>
            <a:prstDash val="sysDot"/>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rtlCol="0" anchor="t" anchorCtr="0" compatLnSpc="1">
            <a:prstTxWarp prst="textNoShape">
              <a:avLst/>
            </a:prstTxWarp>
            <a:noAutofit/>
          </a:bodyPr>
          <a:lstStyle/>
          <a:p>
            <a:pPr fontAlgn="ctr">
              <a:spcBef>
                <a:spcPct val="0"/>
              </a:spcBef>
              <a:spcAft>
                <a:spcPct val="0"/>
              </a:spcAft>
              <a:buClr>
                <a:srgbClr val="CC9900"/>
              </a:buClr>
              <a:buSzPct val="60000"/>
              <a:buFont typeface="Wingdings" panose="05000000000000000000" pitchFamily="2" charset="2"/>
              <a:buChar char="n"/>
              <a:defRPr/>
            </a:pPr>
            <a:endParaRPr lang="en-US" altLang="zh-CN" kern="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7" name="直接连接符 56"/>
          <p:cNvCxnSpPr>
            <a:stCxn id="100" idx="2"/>
            <a:endCxn id="59" idx="0"/>
          </p:cNvCxnSpPr>
          <p:nvPr/>
        </p:nvCxnSpPr>
        <p:spPr bwMode="gray">
          <a:xfrm>
            <a:off x="2344388" y="4910567"/>
            <a:ext cx="0" cy="395052"/>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pic>
        <p:nvPicPr>
          <p:cNvPr id="59" name="图片 11" descr="开放网络-蓝.png"/>
          <p:cNvPicPr>
            <a:picLocks noChangeAspect="1"/>
          </p:cNvPicPr>
          <p:nvPr/>
        </p:nvPicPr>
        <p:blipFill>
          <a:blip r:embed="rId8"/>
          <a:stretch>
            <a:fillRect/>
          </a:stretch>
        </p:blipFill>
        <p:spPr bwMode="gray">
          <a:xfrm>
            <a:off x="2141680" y="5305619"/>
            <a:ext cx="405415" cy="312082"/>
          </a:xfrm>
          <a:prstGeom prst="rect">
            <a:avLst/>
          </a:prstGeom>
        </p:spPr>
      </p:pic>
      <p:pic>
        <p:nvPicPr>
          <p:cNvPr id="61" name="图片 157" descr="故障链路.png"/>
          <p:cNvPicPr>
            <a:picLocks noChangeAspect="1"/>
          </p:cNvPicPr>
          <p:nvPr/>
        </p:nvPicPr>
        <p:blipFill>
          <a:blip r:embed="rId9"/>
          <a:stretch>
            <a:fillRect/>
          </a:stretch>
        </p:blipFill>
        <p:spPr bwMode="gray">
          <a:xfrm>
            <a:off x="5109406" y="5295269"/>
            <a:ext cx="446281" cy="332783"/>
          </a:xfrm>
          <a:prstGeom prst="rect">
            <a:avLst/>
          </a:prstGeom>
        </p:spPr>
      </p:pic>
      <p:cxnSp>
        <p:nvCxnSpPr>
          <p:cNvPr id="63" name="直接连接符 62"/>
          <p:cNvCxnSpPr>
            <a:stCxn id="112" idx="3"/>
            <a:endCxn id="46" idx="1"/>
          </p:cNvCxnSpPr>
          <p:nvPr/>
        </p:nvCxnSpPr>
        <p:spPr bwMode="gray">
          <a:xfrm>
            <a:off x="4757462" y="4759419"/>
            <a:ext cx="383443" cy="0"/>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65" name="文本框 64"/>
          <p:cNvSpPr txBox="1"/>
          <p:nvPr/>
        </p:nvSpPr>
        <p:spPr bwMode="gray">
          <a:xfrm>
            <a:off x="1873680" y="2571913"/>
            <a:ext cx="794451" cy="305105"/>
          </a:xfrm>
          <a:prstGeom prst="rect">
            <a:avLst/>
          </a:prstGeom>
          <a:noFill/>
        </p:spPr>
        <p:txBody>
          <a:bodyPr wrap="square" rtlCol="0">
            <a:noAutofit/>
          </a:bodyPr>
          <a:lstStyle/>
          <a:p>
            <a:pPr algn="ctr" fontAlgn="ctr"/>
            <a:r>
              <a:rPr lang="en-US" sz="1400" dirty="0" smtClean="0">
                <a:solidFill>
                  <a:srgbClr val="30B5C5"/>
                </a:solidFill>
                <a:latin typeface="Huawei Sans" panose="020C0503030203020204" pitchFamily="34" charset="0"/>
              </a:rPr>
              <a:t>Border</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文本框 71"/>
          <p:cNvSpPr txBox="1"/>
          <p:nvPr/>
        </p:nvSpPr>
        <p:spPr bwMode="gray">
          <a:xfrm>
            <a:off x="461392" y="2637411"/>
            <a:ext cx="1097312" cy="251711"/>
          </a:xfrm>
          <a:prstGeom prst="rect">
            <a:avLst/>
          </a:prstGeom>
          <a:noFill/>
        </p:spPr>
        <p:txBody>
          <a:bodyPr wrap="square" rtlCol="0">
            <a:noAutofit/>
          </a:bodyPr>
          <a:lstStyle/>
          <a:p>
            <a:pPr fontAlgn="ctr">
              <a:spcBef>
                <a:spcPct val="0"/>
              </a:spcBef>
              <a:spcAft>
                <a:spcPct val="0"/>
              </a:spcAft>
              <a:defRPr/>
            </a:pPr>
            <a:r>
              <a:rPr lang="en-US" sz="1200" dirty="0" smtClean="0">
                <a:solidFill>
                  <a:prstClr val="black"/>
                </a:solidFill>
                <a:latin typeface="Huawei Sans" panose="020C0503030203020204" pitchFamily="34" charset="0"/>
              </a:rPr>
              <a:t>Core</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文本框 72"/>
          <p:cNvSpPr txBox="1"/>
          <p:nvPr/>
        </p:nvSpPr>
        <p:spPr bwMode="gray">
          <a:xfrm>
            <a:off x="461392" y="3518100"/>
            <a:ext cx="1097312" cy="251711"/>
          </a:xfrm>
          <a:prstGeom prst="rect">
            <a:avLst/>
          </a:prstGeom>
          <a:noFill/>
        </p:spPr>
        <p:txBody>
          <a:bodyPr wrap="square" rtlCol="0">
            <a:noAutofit/>
          </a:bodyPr>
          <a:lstStyle/>
          <a:p>
            <a:pPr fontAlgn="ctr">
              <a:spcBef>
                <a:spcPct val="0"/>
              </a:spcBef>
              <a:spcAft>
                <a:spcPct val="0"/>
              </a:spcAft>
              <a:defRPr/>
            </a:pPr>
            <a:r>
              <a:rPr lang="en-US" sz="1200" dirty="0" smtClean="0">
                <a:solidFill>
                  <a:prstClr val="black"/>
                </a:solidFill>
                <a:latin typeface="Huawei Sans" panose="020C0503030203020204" pitchFamily="34" charset="0"/>
              </a:rPr>
              <a:t>Aggregation</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文本框 73"/>
          <p:cNvSpPr txBox="1"/>
          <p:nvPr/>
        </p:nvSpPr>
        <p:spPr bwMode="gray">
          <a:xfrm>
            <a:off x="461392" y="4633563"/>
            <a:ext cx="1097312" cy="251711"/>
          </a:xfrm>
          <a:prstGeom prst="rect">
            <a:avLst/>
          </a:prstGeom>
          <a:noFill/>
        </p:spPr>
        <p:txBody>
          <a:bodyPr wrap="square" rtlCol="0">
            <a:noAutofit/>
          </a:bodyPr>
          <a:lstStyle/>
          <a:p>
            <a:pPr fontAlgn="ctr">
              <a:spcBef>
                <a:spcPct val="0"/>
              </a:spcBef>
              <a:spcAft>
                <a:spcPct val="0"/>
              </a:spcAft>
              <a:defRPr/>
            </a:pPr>
            <a:r>
              <a:rPr lang="en-US" sz="1200" dirty="0" smtClean="0">
                <a:solidFill>
                  <a:prstClr val="black"/>
                </a:solidFill>
                <a:latin typeface="Huawei Sans" panose="020C0503030203020204" pitchFamily="34" charset="0"/>
              </a:rPr>
              <a:t>Access</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文本框 74"/>
          <p:cNvSpPr txBox="1"/>
          <p:nvPr/>
        </p:nvSpPr>
        <p:spPr bwMode="gray">
          <a:xfrm>
            <a:off x="461392" y="2168819"/>
            <a:ext cx="1097312" cy="251711"/>
          </a:xfrm>
          <a:prstGeom prst="rect">
            <a:avLst/>
          </a:prstGeom>
          <a:noFill/>
        </p:spPr>
        <p:txBody>
          <a:bodyPr wrap="square" rtlCol="0">
            <a:noAutofit/>
          </a:bodyPr>
          <a:lstStyle/>
          <a:p>
            <a:pPr fontAlgn="ctr">
              <a:spcBef>
                <a:spcPct val="0"/>
              </a:spcBef>
              <a:spcAft>
                <a:spcPct val="0"/>
              </a:spcAft>
              <a:defRPr/>
            </a:pPr>
            <a:r>
              <a:rPr lang="en-US" sz="1200" dirty="0" smtClean="0">
                <a:solidFill>
                  <a:prstClr val="black"/>
                </a:solidFill>
                <a:latin typeface="Huawei Sans" panose="020C0503030203020204" pitchFamily="34" charset="0"/>
              </a:rPr>
              <a:t>Egress</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文本框 76"/>
          <p:cNvSpPr txBox="1"/>
          <p:nvPr/>
        </p:nvSpPr>
        <p:spPr bwMode="gray">
          <a:xfrm>
            <a:off x="5305655" y="4602299"/>
            <a:ext cx="799292" cy="305105"/>
          </a:xfrm>
          <a:prstGeom prst="rect">
            <a:avLst/>
          </a:prstGeom>
          <a:noFill/>
        </p:spPr>
        <p:txBody>
          <a:bodyPr wrap="square" rtlCol="0">
            <a:noAutofit/>
          </a:bodyPr>
          <a:lstStyle/>
          <a:p>
            <a:pPr algn="ctr" fontAlgn="ctr"/>
            <a:r>
              <a:rPr lang="en-US" sz="1400" dirty="0" smtClean="0">
                <a:solidFill>
                  <a:srgbClr val="30B5C5"/>
                </a:solidFill>
                <a:latin typeface="Huawei Sans" panose="020C0503030203020204" pitchFamily="34" charset="0"/>
              </a:rPr>
              <a:t>AP</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2" name="图片 87" descr="汇聚交换机.png"/>
          <p:cNvPicPr>
            <a:picLocks noChangeAspect="1"/>
          </p:cNvPicPr>
          <p:nvPr/>
        </p:nvPicPr>
        <p:blipFill>
          <a:blip r:embed="rId10"/>
          <a:stretch>
            <a:fillRect/>
          </a:stretch>
        </p:blipFill>
        <p:spPr bwMode="gray">
          <a:xfrm>
            <a:off x="4370018" y="3490158"/>
            <a:ext cx="369473" cy="302297"/>
          </a:xfrm>
          <a:prstGeom prst="rect">
            <a:avLst/>
          </a:prstGeom>
        </p:spPr>
      </p:pic>
      <p:pic>
        <p:nvPicPr>
          <p:cNvPr id="93" name="图片 87" descr="汇聚交换机.png"/>
          <p:cNvPicPr>
            <a:picLocks noChangeAspect="1"/>
          </p:cNvPicPr>
          <p:nvPr/>
        </p:nvPicPr>
        <p:blipFill>
          <a:blip r:embed="rId10"/>
          <a:stretch>
            <a:fillRect/>
          </a:stretch>
        </p:blipFill>
        <p:spPr bwMode="gray">
          <a:xfrm>
            <a:off x="2159651" y="3490559"/>
            <a:ext cx="369473" cy="302297"/>
          </a:xfrm>
          <a:prstGeom prst="rect">
            <a:avLst/>
          </a:prstGeom>
        </p:spPr>
      </p:pic>
      <p:pic>
        <p:nvPicPr>
          <p:cNvPr id="100" name="图片 76" descr="接入交换机.png"/>
          <p:cNvPicPr>
            <a:picLocks noChangeAspect="1"/>
          </p:cNvPicPr>
          <p:nvPr/>
        </p:nvPicPr>
        <p:blipFill>
          <a:blip r:embed="rId11"/>
          <a:stretch>
            <a:fillRect/>
          </a:stretch>
        </p:blipFill>
        <p:spPr bwMode="gray">
          <a:xfrm>
            <a:off x="2159651" y="4608270"/>
            <a:ext cx="369473" cy="302297"/>
          </a:xfrm>
          <a:prstGeom prst="rect">
            <a:avLst/>
          </a:prstGeom>
        </p:spPr>
      </p:pic>
      <p:pic>
        <p:nvPicPr>
          <p:cNvPr id="112" name="图片 76" descr="接入交换机.png"/>
          <p:cNvPicPr>
            <a:picLocks noChangeAspect="1"/>
          </p:cNvPicPr>
          <p:nvPr/>
        </p:nvPicPr>
        <p:blipFill>
          <a:blip r:embed="rId11"/>
          <a:stretch>
            <a:fillRect/>
          </a:stretch>
        </p:blipFill>
        <p:spPr bwMode="gray">
          <a:xfrm>
            <a:off x="4387989" y="4608270"/>
            <a:ext cx="369473" cy="302297"/>
          </a:xfrm>
          <a:prstGeom prst="rect">
            <a:avLst/>
          </a:prstGeom>
        </p:spPr>
      </p:pic>
      <p:sp>
        <p:nvSpPr>
          <p:cNvPr id="115" name="文本框 114"/>
          <p:cNvSpPr txBox="1"/>
          <p:nvPr/>
        </p:nvSpPr>
        <p:spPr bwMode="gray">
          <a:xfrm>
            <a:off x="1520303" y="4532042"/>
            <a:ext cx="750603" cy="305105"/>
          </a:xfrm>
          <a:prstGeom prst="rect">
            <a:avLst/>
          </a:prstGeom>
          <a:noFill/>
        </p:spPr>
        <p:txBody>
          <a:bodyPr wrap="square" rtlCol="0">
            <a:noAutofit/>
          </a:bodyPr>
          <a:lstStyle/>
          <a:p>
            <a:pPr algn="ctr" fontAlgn="ctr"/>
            <a:r>
              <a:rPr lang="en-US" sz="1400" dirty="0" smtClean="0">
                <a:solidFill>
                  <a:srgbClr val="30B5C5"/>
                </a:solidFill>
                <a:latin typeface="Huawei Sans" panose="020C0503030203020204" pitchFamily="34" charset="0"/>
              </a:rPr>
              <a:t>Edge</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椭圆 84"/>
          <p:cNvSpPr/>
          <p:nvPr/>
        </p:nvSpPr>
        <p:spPr bwMode="gray">
          <a:xfrm>
            <a:off x="2285121" y="4837147"/>
            <a:ext cx="118533" cy="118533"/>
          </a:xfrm>
          <a:prstGeom prst="ellipse">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6" name="椭圆 115"/>
          <p:cNvSpPr/>
          <p:nvPr/>
        </p:nvSpPr>
        <p:spPr bwMode="gray">
          <a:xfrm>
            <a:off x="4509631" y="4837147"/>
            <a:ext cx="118533" cy="118533"/>
          </a:xfrm>
          <a:prstGeom prst="ellipse">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17" name="组合 758"/>
          <p:cNvGrpSpPr/>
          <p:nvPr/>
        </p:nvGrpSpPr>
        <p:grpSpPr bwMode="gray">
          <a:xfrm flipV="1">
            <a:off x="5192805" y="4978648"/>
            <a:ext cx="225699" cy="191129"/>
            <a:chOff x="7440613" y="4868863"/>
            <a:chExt cx="1019175" cy="828675"/>
          </a:xfrm>
          <a:solidFill>
            <a:schemeClr val="bg1">
              <a:lumMod val="50000"/>
            </a:schemeClr>
          </a:solidFill>
        </p:grpSpPr>
        <p:sp>
          <p:nvSpPr>
            <p:cNvPr id="118"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9"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20" name="文本框 119"/>
          <p:cNvSpPr txBox="1"/>
          <p:nvPr/>
        </p:nvSpPr>
        <p:spPr bwMode="gray">
          <a:xfrm>
            <a:off x="3718829" y="4532042"/>
            <a:ext cx="750603" cy="305105"/>
          </a:xfrm>
          <a:prstGeom prst="rect">
            <a:avLst/>
          </a:prstGeom>
          <a:noFill/>
        </p:spPr>
        <p:txBody>
          <a:bodyPr wrap="square" rtlCol="0">
            <a:noAutofit/>
          </a:bodyPr>
          <a:lstStyle/>
          <a:p>
            <a:pPr algn="ctr" fontAlgn="ctr"/>
            <a:r>
              <a:rPr lang="en-US" sz="1400" dirty="0" smtClean="0">
                <a:solidFill>
                  <a:srgbClr val="30B5C5"/>
                </a:solidFill>
                <a:latin typeface="Huawei Sans" panose="020C0503030203020204" pitchFamily="34" charset="0"/>
              </a:rPr>
              <a:t>Edge</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1" name="文本框 120"/>
          <p:cNvSpPr txBox="1"/>
          <p:nvPr/>
        </p:nvSpPr>
        <p:spPr bwMode="gray">
          <a:xfrm>
            <a:off x="4287976" y="2222404"/>
            <a:ext cx="3047629" cy="461665"/>
          </a:xfrm>
          <a:prstGeom prst="rect">
            <a:avLst/>
          </a:prstGeom>
          <a:noFill/>
        </p:spPr>
        <p:txBody>
          <a:bodyPr wrap="none" rtlCol="0">
            <a:spAutoFit/>
          </a:bodyPr>
          <a:lstStyle/>
          <a:p>
            <a:pPr fontAlgn="ctr"/>
            <a:r>
              <a:rPr lang="en-US" sz="1200" b="1" dirty="0" smtClean="0">
                <a:latin typeface="Huawei Sans" panose="020C0503030203020204" pitchFamily="34" charset="0"/>
              </a:rPr>
              <a:t>Built-in server of iMaster NCE-Campus</a:t>
            </a:r>
            <a:endParaRPr lang="en-US" altLang="zh-CN" sz="1200" b="1" dirty="0" smtClean="0">
              <a:latin typeface="Huawei Sans" panose="020C0503030203020204" pitchFamily="34" charset="0"/>
              <a:ea typeface="方正兰亭黑简体" panose="02000000000000000000" pitchFamily="2" charset="-122"/>
              <a:cs typeface="Huawei Sans" panose="020C0503030203020204" pitchFamily="34" charset="0"/>
            </a:endParaRPr>
          </a:p>
          <a:p>
            <a:pPr fontAlgn="ctr"/>
            <a:r>
              <a:rPr lang="en-US" sz="1200" dirty="0" smtClean="0">
                <a:latin typeface="Huawei Sans" panose="020C0503030203020204" pitchFamily="34" charset="0"/>
              </a:rPr>
              <a:t>RADIUS server &amp; Portal server</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22" name="任意多边形 121"/>
          <p:cNvSpPr/>
          <p:nvPr/>
        </p:nvSpPr>
        <p:spPr bwMode="gray">
          <a:xfrm>
            <a:off x="2132550" y="2326823"/>
            <a:ext cx="2062378" cy="3035431"/>
          </a:xfrm>
          <a:custGeom>
            <a:avLst/>
            <a:gdLst>
              <a:gd name="connsiteX0" fmla="*/ 214724 w 2062378"/>
              <a:gd name="connsiteY0" fmla="*/ 3035431 h 3035431"/>
              <a:gd name="connsiteX1" fmla="*/ 167590 w 2062378"/>
              <a:gd name="connsiteY1" fmla="*/ 1253765 h 3035431"/>
              <a:gd name="connsiteX2" fmla="*/ 2062378 w 2062378"/>
              <a:gd name="connsiteY2" fmla="*/ 0 h 3035431"/>
            </a:gdLst>
            <a:ahLst/>
            <a:cxnLst>
              <a:cxn ang="0">
                <a:pos x="connsiteX0" y="connsiteY0"/>
              </a:cxn>
              <a:cxn ang="0">
                <a:pos x="connsiteX1" y="connsiteY1"/>
              </a:cxn>
              <a:cxn ang="0">
                <a:pos x="connsiteX2" y="connsiteY2"/>
              </a:cxn>
            </a:cxnLst>
            <a:rect l="l" t="t" r="r" b="b"/>
            <a:pathLst>
              <a:path w="2062378" h="3035431">
                <a:moveTo>
                  <a:pt x="214724" y="3035431"/>
                </a:moveTo>
                <a:cubicBezTo>
                  <a:pt x="37186" y="2397550"/>
                  <a:pt x="-140352" y="1759670"/>
                  <a:pt x="167590" y="1253765"/>
                </a:cubicBezTo>
                <a:cubicBezTo>
                  <a:pt x="475532" y="747860"/>
                  <a:pt x="1268955" y="373930"/>
                  <a:pt x="2062378" y="0"/>
                </a:cubicBezTo>
              </a:path>
            </a:pathLst>
          </a:custGeom>
          <a:noFill/>
          <a:ln w="28575">
            <a:solidFill>
              <a:srgbClr val="00B050"/>
            </a:solidFill>
            <a:prstDash val="solid"/>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23" name="任意多边形 122"/>
          <p:cNvSpPr/>
          <p:nvPr/>
        </p:nvSpPr>
        <p:spPr bwMode="gray">
          <a:xfrm>
            <a:off x="3682082" y="2559326"/>
            <a:ext cx="1705709" cy="2755794"/>
          </a:xfrm>
          <a:custGeom>
            <a:avLst/>
            <a:gdLst>
              <a:gd name="connsiteX0" fmla="*/ 1729032 w 1743545"/>
              <a:gd name="connsiteY0" fmla="*/ 2884602 h 2884602"/>
              <a:gd name="connsiteX1" fmla="*/ 1729032 w 1743545"/>
              <a:gd name="connsiteY1" fmla="*/ 2714920 h 2884602"/>
              <a:gd name="connsiteX2" fmla="*/ 1578203 w 1743545"/>
              <a:gd name="connsiteY2" fmla="*/ 2328421 h 2884602"/>
              <a:gd name="connsiteX3" fmla="*/ 937181 w 1743545"/>
              <a:gd name="connsiteY3" fmla="*/ 2290714 h 2884602"/>
              <a:gd name="connsiteX4" fmla="*/ 890047 w 1743545"/>
              <a:gd name="connsiteY4" fmla="*/ 1159497 h 2884602"/>
              <a:gd name="connsiteX5" fmla="*/ 3927 w 1743545"/>
              <a:gd name="connsiteY5" fmla="*/ 339365 h 2884602"/>
              <a:gd name="connsiteX6" fmla="*/ 626096 w 1743545"/>
              <a:gd name="connsiteY6" fmla="*/ 0 h 2884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43545" h="2884602">
                <a:moveTo>
                  <a:pt x="1729032" y="2884602"/>
                </a:moveTo>
                <a:cubicBezTo>
                  <a:pt x="1741601" y="2846109"/>
                  <a:pt x="1754170" y="2807617"/>
                  <a:pt x="1729032" y="2714920"/>
                </a:cubicBezTo>
                <a:cubicBezTo>
                  <a:pt x="1703894" y="2622223"/>
                  <a:pt x="1710178" y="2399122"/>
                  <a:pt x="1578203" y="2328421"/>
                </a:cubicBezTo>
                <a:cubicBezTo>
                  <a:pt x="1446228" y="2257720"/>
                  <a:pt x="1051874" y="2485535"/>
                  <a:pt x="937181" y="2290714"/>
                </a:cubicBezTo>
                <a:cubicBezTo>
                  <a:pt x="822488" y="2095893"/>
                  <a:pt x="1045589" y="1484722"/>
                  <a:pt x="890047" y="1159497"/>
                </a:cubicBezTo>
                <a:cubicBezTo>
                  <a:pt x="734505" y="834272"/>
                  <a:pt x="47919" y="532614"/>
                  <a:pt x="3927" y="339365"/>
                </a:cubicBezTo>
                <a:cubicBezTo>
                  <a:pt x="-40065" y="146116"/>
                  <a:pt x="293015" y="73058"/>
                  <a:pt x="626096" y="0"/>
                </a:cubicBezTo>
              </a:path>
            </a:pathLst>
          </a:custGeom>
          <a:noFill/>
          <a:ln w="28575">
            <a:solidFill>
              <a:srgbClr val="C7000B"/>
            </a:solidFill>
            <a:prstDash val="dashDot"/>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25" name="文本框 124"/>
          <p:cNvSpPr txBox="1"/>
          <p:nvPr/>
        </p:nvSpPr>
        <p:spPr bwMode="gray">
          <a:xfrm>
            <a:off x="1936263" y="5638806"/>
            <a:ext cx="816250" cy="461665"/>
          </a:xfrm>
          <a:prstGeom prst="rect">
            <a:avLst/>
          </a:prstGeom>
          <a:noFill/>
        </p:spPr>
        <p:txBody>
          <a:bodyPr wrap="none" rtlCol="0">
            <a:spAutoFit/>
          </a:bodyPr>
          <a:lstStyle/>
          <a:p>
            <a:pPr algn="ctr" fontAlgn="ctr"/>
            <a:r>
              <a:rPr lang="en-US" sz="1200" b="1" dirty="0" smtClean="0">
                <a:latin typeface="Huawei Sans" panose="020C0503030203020204" pitchFamily="34" charset="0"/>
              </a:rPr>
              <a:t>Sales</a:t>
            </a:r>
          </a:p>
          <a:p>
            <a:pPr algn="ctr" fontAlgn="ctr"/>
            <a:r>
              <a:rPr lang="en-US" sz="1200" b="1" dirty="0" smtClean="0">
                <a:latin typeface="Huawei Sans" panose="020C0503030203020204" pitchFamily="34" charset="0"/>
              </a:rPr>
              <a:t>(802.1X)</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26" name="文本框 125"/>
          <p:cNvSpPr txBox="1"/>
          <p:nvPr/>
        </p:nvSpPr>
        <p:spPr bwMode="gray">
          <a:xfrm>
            <a:off x="4917566" y="5639190"/>
            <a:ext cx="776175" cy="461665"/>
          </a:xfrm>
          <a:prstGeom prst="rect">
            <a:avLst/>
          </a:prstGeom>
          <a:noFill/>
        </p:spPr>
        <p:txBody>
          <a:bodyPr wrap="none" rtlCol="0">
            <a:spAutoFit/>
          </a:bodyPr>
          <a:lstStyle/>
          <a:p>
            <a:pPr algn="ctr" fontAlgn="ctr"/>
            <a:r>
              <a:rPr lang="en-US" sz="1200" b="1" dirty="0" smtClean="0">
                <a:latin typeface="Huawei Sans" panose="020C0503030203020204" pitchFamily="34" charset="0"/>
              </a:rPr>
              <a:t>Guest</a:t>
            </a:r>
          </a:p>
          <a:p>
            <a:pPr algn="ctr" fontAlgn="ctr"/>
            <a:r>
              <a:rPr lang="en-US" sz="1200" b="1" dirty="0" smtClean="0">
                <a:latin typeface="Huawei Sans" panose="020C0503030203020204" pitchFamily="34" charset="0"/>
              </a:rPr>
              <a:t>(Portal)</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cxnSp>
        <p:nvCxnSpPr>
          <p:cNvPr id="127" name="直接连接符 126"/>
          <p:cNvCxnSpPr/>
          <p:nvPr/>
        </p:nvCxnSpPr>
        <p:spPr bwMode="gray">
          <a:xfrm>
            <a:off x="6638016" y="2542950"/>
            <a:ext cx="2340000" cy="0"/>
          </a:xfrm>
          <a:prstGeom prst="line">
            <a:avLst/>
          </a:prstGeom>
          <a:ln w="1905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8" name="直接连接符 127"/>
          <p:cNvCxnSpPr/>
          <p:nvPr/>
        </p:nvCxnSpPr>
        <p:spPr bwMode="gray">
          <a:xfrm>
            <a:off x="6638016" y="4712034"/>
            <a:ext cx="2340000" cy="0"/>
          </a:xfrm>
          <a:prstGeom prst="line">
            <a:avLst/>
          </a:prstGeom>
          <a:ln w="1905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0" name="直接箭头连接符 129"/>
          <p:cNvCxnSpPr/>
          <p:nvPr/>
        </p:nvCxnSpPr>
        <p:spPr bwMode="gray">
          <a:xfrm flipV="1">
            <a:off x="7836100" y="4712550"/>
            <a:ext cx="0" cy="838338"/>
          </a:xfrm>
          <a:prstGeom prst="straightConnector1">
            <a:avLst/>
          </a:prstGeom>
          <a:ln w="28575">
            <a:solidFill>
              <a:srgbClr val="30B5C5"/>
            </a:solidFill>
            <a:tailEnd type="triangle"/>
          </a:ln>
        </p:spPr>
        <p:style>
          <a:lnRef idx="1">
            <a:schemeClr val="accent1"/>
          </a:lnRef>
          <a:fillRef idx="0">
            <a:schemeClr val="accent1"/>
          </a:fillRef>
          <a:effectRef idx="0">
            <a:schemeClr val="accent1"/>
          </a:effectRef>
          <a:fontRef idx="minor">
            <a:schemeClr val="tx1"/>
          </a:fontRef>
        </p:style>
      </p:cxnSp>
      <p:sp>
        <p:nvSpPr>
          <p:cNvPr id="131" name="文本框 130"/>
          <p:cNvSpPr txBox="1"/>
          <p:nvPr/>
        </p:nvSpPr>
        <p:spPr bwMode="gray">
          <a:xfrm>
            <a:off x="6304360" y="4793652"/>
            <a:ext cx="1407916" cy="738664"/>
          </a:xfrm>
          <a:prstGeom prst="rect">
            <a:avLst/>
          </a:prstGeom>
          <a:noFill/>
        </p:spPr>
        <p:txBody>
          <a:bodyPr wrap="square" rtlCol="0">
            <a:spAutoFit/>
          </a:bodyPr>
          <a:lstStyle/>
          <a:p>
            <a:pPr algn="r" fontAlgn="ctr"/>
            <a:r>
              <a:rPr lang="en-US" sz="1400" dirty="0" smtClean="0">
                <a:solidFill>
                  <a:srgbClr val="30B5C5"/>
                </a:solidFill>
                <a:latin typeface="Huawei Sans" panose="020C0503030203020204" pitchFamily="34" charset="0"/>
              </a:rPr>
              <a:t>Request for user identity authentication</a:t>
            </a:r>
            <a:endParaRPr lang="en-US" sz="1400" dirty="0">
              <a:solidFill>
                <a:srgbClr val="30B5C5"/>
              </a:solidFill>
              <a:latin typeface="Huawei Sans" panose="020C0503030203020204" pitchFamily="34" charset="0"/>
            </a:endParaRPr>
          </a:p>
        </p:txBody>
      </p:sp>
      <p:cxnSp>
        <p:nvCxnSpPr>
          <p:cNvPr id="132" name="直接箭头连接符 131"/>
          <p:cNvCxnSpPr/>
          <p:nvPr/>
        </p:nvCxnSpPr>
        <p:spPr bwMode="gray">
          <a:xfrm flipV="1">
            <a:off x="8011198" y="2643041"/>
            <a:ext cx="0" cy="2069329"/>
          </a:xfrm>
          <a:prstGeom prst="straightConnector1">
            <a:avLst/>
          </a:prstGeom>
          <a:ln w="28575">
            <a:solidFill>
              <a:srgbClr val="30B5C5"/>
            </a:solidFill>
            <a:tailEnd type="triangle"/>
          </a:ln>
        </p:spPr>
        <p:style>
          <a:lnRef idx="1">
            <a:schemeClr val="accent1"/>
          </a:lnRef>
          <a:fillRef idx="0">
            <a:schemeClr val="accent1"/>
          </a:fillRef>
          <a:effectRef idx="0">
            <a:schemeClr val="accent1"/>
          </a:effectRef>
          <a:fontRef idx="minor">
            <a:schemeClr val="tx1"/>
          </a:fontRef>
        </p:style>
      </p:cxnSp>
      <p:sp>
        <p:nvSpPr>
          <p:cNvPr id="133" name="文本框 132"/>
          <p:cNvSpPr txBox="1"/>
          <p:nvPr/>
        </p:nvSpPr>
        <p:spPr bwMode="gray">
          <a:xfrm>
            <a:off x="6550564" y="3182860"/>
            <a:ext cx="1450884" cy="738664"/>
          </a:xfrm>
          <a:prstGeom prst="rect">
            <a:avLst/>
          </a:prstGeom>
          <a:noFill/>
        </p:spPr>
        <p:txBody>
          <a:bodyPr wrap="square" rtlCol="0">
            <a:spAutoFit/>
          </a:bodyPr>
          <a:lstStyle/>
          <a:p>
            <a:pPr algn="r" fontAlgn="ctr"/>
            <a:r>
              <a:rPr lang="en-US" sz="1400" dirty="0" smtClean="0">
                <a:solidFill>
                  <a:srgbClr val="30B5C5"/>
                </a:solidFill>
                <a:latin typeface="Huawei Sans" panose="020C0503030203020204" pitchFamily="34" charset="0"/>
              </a:rPr>
              <a:t>Transfer of user identity credential</a:t>
            </a:r>
            <a:endParaRPr lang="en-US" sz="1400" dirty="0">
              <a:solidFill>
                <a:srgbClr val="30B5C5"/>
              </a:solidFill>
              <a:latin typeface="Huawei Sans" panose="020C0503030203020204" pitchFamily="34" charset="0"/>
            </a:endParaRPr>
          </a:p>
        </p:txBody>
      </p:sp>
      <p:sp>
        <p:nvSpPr>
          <p:cNvPr id="134" name="弧形 133"/>
          <p:cNvSpPr/>
          <p:nvPr/>
        </p:nvSpPr>
        <p:spPr bwMode="gray">
          <a:xfrm>
            <a:off x="8022659" y="2137444"/>
            <a:ext cx="864126" cy="784153"/>
          </a:xfrm>
          <a:prstGeom prst="arc">
            <a:avLst>
              <a:gd name="adj1" fmla="val 10728388"/>
              <a:gd name="adj2" fmla="val 0"/>
            </a:avLst>
          </a:prstGeom>
          <a:ln w="28575">
            <a:solidFill>
              <a:srgbClr val="30B5C5"/>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ndParaRPr>
          </a:p>
        </p:txBody>
      </p:sp>
      <p:sp>
        <p:nvSpPr>
          <p:cNvPr id="135" name="文本框 134"/>
          <p:cNvSpPr txBox="1"/>
          <p:nvPr/>
        </p:nvSpPr>
        <p:spPr bwMode="gray">
          <a:xfrm>
            <a:off x="7719630" y="1466289"/>
            <a:ext cx="1899408" cy="523220"/>
          </a:xfrm>
          <a:prstGeom prst="rect">
            <a:avLst/>
          </a:prstGeom>
          <a:noFill/>
        </p:spPr>
        <p:txBody>
          <a:bodyPr wrap="square" rtlCol="0">
            <a:spAutoFit/>
          </a:bodyPr>
          <a:lstStyle/>
          <a:p>
            <a:pPr fontAlgn="ctr"/>
            <a:r>
              <a:rPr lang="en-US" sz="1400" dirty="0" smtClean="0">
                <a:solidFill>
                  <a:srgbClr val="30B5C5"/>
                </a:solidFill>
                <a:latin typeface="Huawei Sans" panose="020C0503030203020204" pitchFamily="34" charset="0"/>
              </a:rPr>
              <a:t>User identity verification</a:t>
            </a:r>
            <a:endParaRPr lang="en-US" sz="1400" dirty="0">
              <a:solidFill>
                <a:srgbClr val="30B5C5"/>
              </a:solidFill>
              <a:latin typeface="Huawei Sans" panose="020C0503030203020204" pitchFamily="34" charset="0"/>
            </a:endParaRPr>
          </a:p>
        </p:txBody>
      </p:sp>
      <p:cxnSp>
        <p:nvCxnSpPr>
          <p:cNvPr id="136" name="直接箭头连接符 135"/>
          <p:cNvCxnSpPr/>
          <p:nvPr/>
        </p:nvCxnSpPr>
        <p:spPr bwMode="gray">
          <a:xfrm flipV="1">
            <a:off x="8886785" y="2642705"/>
            <a:ext cx="0" cy="2070000"/>
          </a:xfrm>
          <a:prstGeom prst="straightConnector1">
            <a:avLst/>
          </a:prstGeom>
          <a:ln w="28575">
            <a:solidFill>
              <a:srgbClr val="30B5C5"/>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37" name="文本框 136"/>
          <p:cNvSpPr txBox="1"/>
          <p:nvPr/>
        </p:nvSpPr>
        <p:spPr bwMode="gray">
          <a:xfrm>
            <a:off x="8873201" y="3182860"/>
            <a:ext cx="1338243" cy="523220"/>
          </a:xfrm>
          <a:prstGeom prst="rect">
            <a:avLst/>
          </a:prstGeom>
          <a:noFill/>
        </p:spPr>
        <p:txBody>
          <a:bodyPr wrap="square" rtlCol="0">
            <a:spAutoFit/>
          </a:bodyPr>
          <a:lstStyle/>
          <a:p>
            <a:pPr fontAlgn="ctr"/>
            <a:r>
              <a:rPr lang="en-US" sz="1400" dirty="0" smtClean="0">
                <a:solidFill>
                  <a:srgbClr val="30B5C5"/>
                </a:solidFill>
                <a:latin typeface="Huawei Sans" panose="020C0503030203020204" pitchFamily="34" charset="0"/>
              </a:rPr>
              <a:t>User policy authorization</a:t>
            </a:r>
            <a:endParaRPr lang="en-US" altLang="zh-CN" sz="1400" dirty="0">
              <a:solidFill>
                <a:srgbClr val="30B5C5"/>
              </a:solidFill>
              <a:latin typeface="Huawei Sans" panose="020C0503030203020204" pitchFamily="34" charset="0"/>
            </a:endParaRPr>
          </a:p>
        </p:txBody>
      </p:sp>
      <p:sp>
        <p:nvSpPr>
          <p:cNvPr id="138" name="椭圆 137"/>
          <p:cNvSpPr>
            <a:spLocks noChangeAspect="1"/>
          </p:cNvSpPr>
          <p:nvPr/>
        </p:nvSpPr>
        <p:spPr bwMode="gray">
          <a:xfrm>
            <a:off x="7717440" y="5222703"/>
            <a:ext cx="252000" cy="252000"/>
          </a:xfrm>
          <a:prstGeom prst="ellipse">
            <a:avLst/>
          </a:prstGeom>
          <a:solidFill>
            <a:srgbClr val="30B5C5"/>
          </a:solidFill>
          <a:ln w="1905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rPr>
              <a:t>1</a:t>
            </a:r>
            <a:endParaRPr kumimoji="0" lang="en-US" altLang="zh-CN" sz="14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9" name="椭圆 138"/>
          <p:cNvSpPr>
            <a:spLocks noChangeAspect="1"/>
          </p:cNvSpPr>
          <p:nvPr/>
        </p:nvSpPr>
        <p:spPr bwMode="gray">
          <a:xfrm>
            <a:off x="7885198" y="2916009"/>
            <a:ext cx="252000" cy="252000"/>
          </a:xfrm>
          <a:prstGeom prst="ellipse">
            <a:avLst/>
          </a:prstGeom>
          <a:solidFill>
            <a:srgbClr val="30B5C5"/>
          </a:solidFill>
          <a:ln w="1905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rPr>
              <a:t>2</a:t>
            </a:r>
            <a:endParaRPr kumimoji="0" lang="en-US" altLang="zh-CN" sz="14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0" name="椭圆 139"/>
          <p:cNvSpPr>
            <a:spLocks noChangeAspect="1"/>
          </p:cNvSpPr>
          <p:nvPr/>
        </p:nvSpPr>
        <p:spPr bwMode="gray">
          <a:xfrm>
            <a:off x="8328722" y="2028859"/>
            <a:ext cx="252000" cy="252000"/>
          </a:xfrm>
          <a:prstGeom prst="ellipse">
            <a:avLst/>
          </a:prstGeom>
          <a:solidFill>
            <a:srgbClr val="30B5C5"/>
          </a:solidFill>
          <a:ln w="1905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rPr>
              <a:t>3</a:t>
            </a:r>
            <a:endParaRPr kumimoji="0" lang="en-US" altLang="zh-CN" sz="14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1" name="椭圆 140"/>
          <p:cNvSpPr>
            <a:spLocks noChangeAspect="1"/>
          </p:cNvSpPr>
          <p:nvPr/>
        </p:nvSpPr>
        <p:spPr bwMode="gray">
          <a:xfrm>
            <a:off x="8772245" y="2916009"/>
            <a:ext cx="252000" cy="252000"/>
          </a:xfrm>
          <a:prstGeom prst="ellipse">
            <a:avLst/>
          </a:prstGeom>
          <a:solidFill>
            <a:srgbClr val="30B5C5"/>
          </a:solidFill>
          <a:ln w="1905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rPr>
              <a:t>4</a:t>
            </a:r>
            <a:endParaRPr kumimoji="0" lang="en-US" altLang="zh-CN" sz="14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42" name="直接连接符 141"/>
          <p:cNvCxnSpPr/>
          <p:nvPr/>
        </p:nvCxnSpPr>
        <p:spPr bwMode="gray">
          <a:xfrm>
            <a:off x="6638016" y="5550888"/>
            <a:ext cx="2340000" cy="0"/>
          </a:xfrm>
          <a:prstGeom prst="line">
            <a:avLst/>
          </a:prstGeom>
          <a:ln w="1905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62" name="图片 61" descr="IP电话.png"/>
          <p:cNvPicPr>
            <a:picLocks noChangeAspect="1"/>
          </p:cNvPicPr>
          <p:nvPr/>
        </p:nvPicPr>
        <p:blipFill>
          <a:blip r:embed="rId12" cstate="print"/>
          <a:stretch>
            <a:fillRect/>
          </a:stretch>
        </p:blipFill>
        <p:spPr bwMode="gray">
          <a:xfrm>
            <a:off x="4397636" y="5303432"/>
            <a:ext cx="333159" cy="313200"/>
          </a:xfrm>
          <a:prstGeom prst="rect">
            <a:avLst/>
          </a:prstGeom>
        </p:spPr>
      </p:pic>
      <p:sp>
        <p:nvSpPr>
          <p:cNvPr id="64" name="文本框 63"/>
          <p:cNvSpPr txBox="1"/>
          <p:nvPr/>
        </p:nvSpPr>
        <p:spPr bwMode="gray">
          <a:xfrm>
            <a:off x="4226621" y="5639190"/>
            <a:ext cx="675186" cy="461665"/>
          </a:xfrm>
          <a:prstGeom prst="rect">
            <a:avLst/>
          </a:prstGeom>
          <a:noFill/>
        </p:spPr>
        <p:txBody>
          <a:bodyPr wrap="none" rtlCol="0">
            <a:spAutoFit/>
          </a:bodyPr>
          <a:lstStyle/>
          <a:p>
            <a:pPr algn="ctr" fontAlgn="ctr"/>
            <a:r>
              <a:rPr lang="en-US" sz="1200" b="1" dirty="0" smtClean="0">
                <a:latin typeface="Huawei Sans" panose="020C0503030203020204" pitchFamily="34" charset="0"/>
              </a:rPr>
              <a:t>Phone</a:t>
            </a:r>
          </a:p>
          <a:p>
            <a:pPr algn="ctr" fontAlgn="ctr"/>
            <a:r>
              <a:rPr lang="en-US" sz="1200" b="1" dirty="0" smtClean="0">
                <a:latin typeface="Huawei Sans" panose="020C0503030203020204" pitchFamily="34" charset="0"/>
              </a:rPr>
              <a:t>(MAC)</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3" name="任意多边形 2"/>
          <p:cNvSpPr/>
          <p:nvPr/>
        </p:nvSpPr>
        <p:spPr bwMode="gray">
          <a:xfrm>
            <a:off x="3492909" y="2447925"/>
            <a:ext cx="990049" cy="2743200"/>
          </a:xfrm>
          <a:custGeom>
            <a:avLst/>
            <a:gdLst>
              <a:gd name="connsiteX0" fmla="*/ 945741 w 1015025"/>
              <a:gd name="connsiteY0" fmla="*/ 2743200 h 2743200"/>
              <a:gd name="connsiteX1" fmla="*/ 917166 w 1015025"/>
              <a:gd name="connsiteY1" fmla="*/ 1323975 h 2743200"/>
              <a:gd name="connsiteX2" fmla="*/ 2766 w 1015025"/>
              <a:gd name="connsiteY2" fmla="*/ 409575 h 2743200"/>
              <a:gd name="connsiteX3" fmla="*/ 688566 w 1015025"/>
              <a:gd name="connsiteY3" fmla="*/ 0 h 2743200"/>
            </a:gdLst>
            <a:ahLst/>
            <a:cxnLst>
              <a:cxn ang="0">
                <a:pos x="connsiteX0" y="connsiteY0"/>
              </a:cxn>
              <a:cxn ang="0">
                <a:pos x="connsiteX1" y="connsiteY1"/>
              </a:cxn>
              <a:cxn ang="0">
                <a:pos x="connsiteX2" y="connsiteY2"/>
              </a:cxn>
              <a:cxn ang="0">
                <a:pos x="connsiteX3" y="connsiteY3"/>
              </a:cxn>
            </a:cxnLst>
            <a:rect l="l" t="t" r="r" b="b"/>
            <a:pathLst>
              <a:path w="1015025" h="2743200">
                <a:moveTo>
                  <a:pt x="945741" y="2743200"/>
                </a:moveTo>
                <a:cubicBezTo>
                  <a:pt x="1010034" y="2228056"/>
                  <a:pt x="1074328" y="1712912"/>
                  <a:pt x="917166" y="1323975"/>
                </a:cubicBezTo>
                <a:cubicBezTo>
                  <a:pt x="760004" y="935038"/>
                  <a:pt x="40866" y="630237"/>
                  <a:pt x="2766" y="409575"/>
                </a:cubicBezTo>
                <a:cubicBezTo>
                  <a:pt x="-35334" y="188913"/>
                  <a:pt x="326616" y="94456"/>
                  <a:pt x="688566" y="0"/>
                </a:cubicBezTo>
              </a:path>
            </a:pathLst>
          </a:custGeom>
          <a:noFill/>
          <a:ln w="28575">
            <a:solidFill>
              <a:srgbClr val="F28944"/>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Tree>
    <p:extLst>
      <p:ext uri="{BB962C8B-B14F-4D97-AF65-F5344CB8AC3E}">
        <p14:creationId xmlns:p14="http://schemas.microsoft.com/office/powerpoint/2010/main" val="8398126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Autofit/>
          </a:bodyPr>
          <a:lstStyle/>
          <a:p>
            <a:r>
              <a:rPr lang="en-US" dirty="0" smtClean="0"/>
              <a:t>Large- and Medium-Sized Virtualized Campus Network Design</a:t>
            </a:r>
            <a:endParaRPr lang="en-US" altLang="zh-CN" dirty="0">
              <a:sym typeface="Huawei Sans" panose="020C0503030203020204" pitchFamily="34" charset="0"/>
            </a:endParaRPr>
          </a:p>
        </p:txBody>
      </p:sp>
    </p:spTree>
    <p:extLst>
      <p:ext uri="{BB962C8B-B14F-4D97-AF65-F5344CB8AC3E}">
        <p14:creationId xmlns:p14="http://schemas.microsoft.com/office/powerpoint/2010/main" val="190841568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mtClean="0"/>
              <a:t>Key Technologies for Virtualized Campus: </a:t>
            </a:r>
            <a:r>
              <a:rPr lang="en-US" smtClean="0"/>
              <a:t>Policy Association</a:t>
            </a:r>
            <a:endParaRPr lang="en-US" altLang="zh-CN" dirty="0">
              <a:sym typeface="Huawei Sans" panose="020C0503030203020204" pitchFamily="34" charset="0"/>
            </a:endParaRPr>
          </a:p>
        </p:txBody>
      </p:sp>
      <p:sp>
        <p:nvSpPr>
          <p:cNvPr id="8" name="文本占位符 7"/>
          <p:cNvSpPr>
            <a:spLocks noGrp="1"/>
          </p:cNvSpPr>
          <p:nvPr>
            <p:ph type="body" sz="quarter" idx="10"/>
          </p:nvPr>
        </p:nvSpPr>
        <p:spPr>
          <a:xfrm>
            <a:off x="5714246" y="1052514"/>
            <a:ext cx="6034842" cy="4153202"/>
          </a:xfrm>
        </p:spPr>
        <p:txBody>
          <a:bodyPr/>
          <a:lstStyle/>
          <a:p>
            <a:r>
              <a:rPr lang="en-US" sz="1400" dirty="0" smtClean="0"/>
              <a:t>If access switches do not support VXLAN, policy association can be deployed between access and aggregation switches (gateways). The gateway manages user access policies in a unified manner, and the access switch enforces user access policies.</a:t>
            </a:r>
            <a:endParaRPr lang="en-US" altLang="zh-CN" sz="1400" dirty="0" smtClean="0">
              <a:sym typeface="Huawei Sans" panose="020C0503030203020204" pitchFamily="34" charset="0"/>
            </a:endParaRPr>
          </a:p>
          <a:p>
            <a:pPr lvl="1"/>
            <a:r>
              <a:rPr lang="en-US" sz="1200" dirty="0" smtClean="0"/>
              <a:t>Authentication control points and enforcement points are connected through CAPWAP tunnels (which are the management tunnels used by policy association).</a:t>
            </a:r>
            <a:endParaRPr lang="en-US" altLang="zh-CN" sz="1200" dirty="0" smtClean="0">
              <a:sym typeface="Huawei Sans" panose="020C0503030203020204" pitchFamily="34" charset="0"/>
            </a:endParaRPr>
          </a:p>
          <a:p>
            <a:pPr lvl="1"/>
            <a:r>
              <a:rPr lang="en-US" sz="1200" dirty="0" smtClean="0"/>
              <a:t>CAPWAP tunnels implement user association, message transmission, user authorization policy delivery, user information synchronization, and other functions.</a:t>
            </a:r>
            <a:endParaRPr lang="en-US" altLang="zh-CN" sz="1200" dirty="0" smtClean="0">
              <a:sym typeface="Huawei Sans" panose="020C0503030203020204" pitchFamily="34" charset="0"/>
            </a:endParaRPr>
          </a:p>
          <a:p>
            <a:pPr lvl="1"/>
            <a:r>
              <a:rPr lang="en-US" sz="1200" dirty="0" smtClean="0"/>
              <a:t>After policy association is configured, authentication enforcement points can transparently transmit BPDUs, report user logout and access locations in real time, and enforce user access policies, thereby controlling user access to the network.</a:t>
            </a:r>
          </a:p>
          <a:p>
            <a:endParaRPr lang="en-US" altLang="zh-CN" sz="1400" dirty="0">
              <a:sym typeface="Huawei Sans" panose="020C0503030203020204" pitchFamily="34" charset="0"/>
            </a:endParaRPr>
          </a:p>
        </p:txBody>
      </p:sp>
      <p:grpSp>
        <p:nvGrpSpPr>
          <p:cNvPr id="7" name="组合 6"/>
          <p:cNvGrpSpPr/>
          <p:nvPr/>
        </p:nvGrpSpPr>
        <p:grpSpPr>
          <a:xfrm>
            <a:off x="10119135" y="5851828"/>
            <a:ext cx="1113122" cy="249134"/>
            <a:chOff x="9695338" y="5916397"/>
            <a:chExt cx="1113122" cy="249134"/>
          </a:xfrm>
        </p:grpSpPr>
        <p:sp>
          <p:nvSpPr>
            <p:cNvPr id="40" name="圆角矩形 39"/>
            <p:cNvSpPr/>
            <p:nvPr/>
          </p:nvSpPr>
          <p:spPr bwMode="gray">
            <a:xfrm>
              <a:off x="9735853" y="5916397"/>
              <a:ext cx="1032092" cy="246221"/>
            </a:xfrm>
            <a:prstGeom prst="roundRect">
              <a:avLst>
                <a:gd name="adj" fmla="val 24302"/>
              </a:avLst>
            </a:prstGeom>
            <a:noFill/>
            <a:ln w="19050" cap="flat" cmpd="sng" algn="ctr">
              <a:solidFill>
                <a:srgbClr val="30B5C5"/>
              </a:solidFill>
              <a:prstDash val="sysDot"/>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rtlCol="0" anchor="t" anchorCtr="0" compatLnSpc="1">
              <a:prstTxWarp prst="textNoShape">
                <a:avLst/>
              </a:prstTxWarp>
              <a:noAutofit/>
            </a:bodyPr>
            <a:lstStyle/>
            <a:p>
              <a:pPr fontAlgn="ctr">
                <a:spcBef>
                  <a:spcPct val="0"/>
                </a:spcBef>
                <a:spcAft>
                  <a:spcPct val="0"/>
                </a:spcAft>
                <a:buClr>
                  <a:srgbClr val="CC9900"/>
                </a:buClr>
                <a:buSzPct val="60000"/>
                <a:buFont typeface="Wingdings" panose="05000000000000000000" pitchFamily="2" charset="2"/>
                <a:buChar char="n"/>
                <a:defRPr/>
              </a:pPr>
              <a:endParaRPr lang="en-US" altLang="zh-CN" sz="1200" kern="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文本框 40"/>
            <p:cNvSpPr txBox="1"/>
            <p:nvPr/>
          </p:nvSpPr>
          <p:spPr bwMode="gray">
            <a:xfrm>
              <a:off x="9695338" y="5919310"/>
              <a:ext cx="1113122" cy="246221"/>
            </a:xfrm>
            <a:prstGeom prst="rect">
              <a:avLst/>
            </a:prstGeom>
            <a:noFill/>
          </p:spPr>
          <p:txBody>
            <a:bodyPr wrap="square" rtlCol="0" anchor="ctr">
              <a:noAutofit/>
            </a:bodyPr>
            <a:lstStyle/>
            <a:p>
              <a:pPr algn="ctr" fontAlgn="ctr"/>
              <a:r>
                <a:rPr lang="en-US" sz="1200" dirty="0" smtClean="0">
                  <a:solidFill>
                    <a:schemeClr val="tx1">
                      <a:lumMod val="50000"/>
                      <a:lumOff val="50000"/>
                    </a:schemeClr>
                  </a:solidFill>
                  <a:latin typeface="Huawei Sans" panose="020C0503030203020204" pitchFamily="34" charset="0"/>
                </a:rPr>
                <a:t>CSS/</a:t>
              </a:r>
              <a:r>
                <a:rPr lang="en-US" sz="1200" dirty="0" err="1" smtClean="0">
                  <a:solidFill>
                    <a:schemeClr val="tx1">
                      <a:lumMod val="50000"/>
                      <a:lumOff val="50000"/>
                    </a:schemeClr>
                  </a:solidFill>
                  <a:latin typeface="Huawei Sans" panose="020C0503030203020204" pitchFamily="34" charset="0"/>
                </a:rPr>
                <a:t>iStack</a:t>
              </a:r>
              <a:endParaRPr lang="en-US" altLang="zh-CN" sz="1200" dirty="0">
                <a:solidFill>
                  <a:schemeClr val="tx1">
                    <a:lumMod val="50000"/>
                    <a:lumOff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50" name="椭圆 49"/>
          <p:cNvSpPr/>
          <p:nvPr/>
        </p:nvSpPr>
        <p:spPr bwMode="gray">
          <a:xfrm>
            <a:off x="6213180" y="5527800"/>
            <a:ext cx="118533" cy="118533"/>
          </a:xfrm>
          <a:prstGeom prst="ellipse">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矩形 50"/>
          <p:cNvSpPr/>
          <p:nvPr/>
        </p:nvSpPr>
        <p:spPr bwMode="gray">
          <a:xfrm>
            <a:off x="6327388" y="5483053"/>
            <a:ext cx="2467416" cy="208027"/>
          </a:xfrm>
          <a:prstGeom prst="rect">
            <a:avLst/>
          </a:prstGeom>
        </p:spPr>
        <p:txBody>
          <a:bodyPr wrap="square" anchor="ctr">
            <a:noAutofit/>
          </a:bodyPr>
          <a:lstStyle/>
          <a:p>
            <a:pPr fontAlgn="ctr"/>
            <a:r>
              <a:rPr lang="en-US" sz="1200" dirty="0" smtClean="0">
                <a:solidFill>
                  <a:prstClr val="black"/>
                </a:solidFill>
                <a:latin typeface="Huawei Sans" panose="020C0503030203020204" pitchFamily="34" charset="0"/>
              </a:rPr>
              <a:t>Authentication control point</a:t>
            </a:r>
            <a:endParaRPr lang="en-US" altLang="zh-CN" sz="1200" dirty="0">
              <a:solidFill>
                <a:prstClr val="black"/>
              </a:solidFill>
              <a:latin typeface="Huawei Sans" panose="020C0503030203020204" pitchFamily="34" charset="0"/>
              <a:cs typeface="Arial"/>
            </a:endParaRPr>
          </a:p>
        </p:txBody>
      </p:sp>
      <p:sp>
        <p:nvSpPr>
          <p:cNvPr id="52" name="椭圆 51"/>
          <p:cNvSpPr/>
          <p:nvPr/>
        </p:nvSpPr>
        <p:spPr bwMode="gray">
          <a:xfrm>
            <a:off x="8677633" y="5527800"/>
            <a:ext cx="118533" cy="118533"/>
          </a:xfrm>
          <a:prstGeom prst="ellipse">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矩形 52"/>
          <p:cNvSpPr/>
          <p:nvPr/>
        </p:nvSpPr>
        <p:spPr bwMode="gray">
          <a:xfrm>
            <a:off x="8794804" y="5461211"/>
            <a:ext cx="2630000" cy="251711"/>
          </a:xfrm>
          <a:prstGeom prst="rect">
            <a:avLst/>
          </a:prstGeom>
        </p:spPr>
        <p:txBody>
          <a:bodyPr wrap="square" anchor="ctr">
            <a:noAutofit/>
          </a:bodyPr>
          <a:lstStyle/>
          <a:p>
            <a:pPr fontAlgn="ctr"/>
            <a:r>
              <a:rPr lang="en-US" sz="1200" dirty="0" smtClean="0">
                <a:solidFill>
                  <a:prstClr val="black"/>
                </a:solidFill>
                <a:latin typeface="Huawei Sans" panose="020C0503030203020204" pitchFamily="34" charset="0"/>
              </a:rPr>
              <a:t>Authentication enforcement point</a:t>
            </a:r>
            <a:endParaRPr lang="en-US" altLang="zh-CN" sz="1200" dirty="0">
              <a:solidFill>
                <a:prstClr val="black"/>
              </a:solidFill>
              <a:latin typeface="Huawei Sans" panose="020C0503030203020204" pitchFamily="34" charset="0"/>
              <a:cs typeface="Arial"/>
            </a:endParaRPr>
          </a:p>
        </p:txBody>
      </p:sp>
      <p:cxnSp>
        <p:nvCxnSpPr>
          <p:cNvPr id="54" name="Straight Connector 166"/>
          <p:cNvCxnSpPr/>
          <p:nvPr/>
        </p:nvCxnSpPr>
        <p:spPr bwMode="gray">
          <a:xfrm>
            <a:off x="6013022" y="5976395"/>
            <a:ext cx="506720" cy="0"/>
          </a:xfrm>
          <a:prstGeom prst="line">
            <a:avLst/>
          </a:prstGeom>
          <a:ln w="12700">
            <a:solidFill>
              <a:srgbClr val="30B5C5"/>
            </a:solidFill>
            <a:prstDash val="sysDash"/>
          </a:ln>
        </p:spPr>
        <p:style>
          <a:lnRef idx="1">
            <a:schemeClr val="accent1"/>
          </a:lnRef>
          <a:fillRef idx="0">
            <a:schemeClr val="accent1"/>
          </a:fillRef>
          <a:effectRef idx="0">
            <a:schemeClr val="accent1"/>
          </a:effectRef>
          <a:fontRef idx="minor">
            <a:schemeClr val="tx1"/>
          </a:fontRef>
        </p:style>
      </p:cxnSp>
      <p:sp>
        <p:nvSpPr>
          <p:cNvPr id="55" name="矩形 54"/>
          <p:cNvSpPr/>
          <p:nvPr/>
        </p:nvSpPr>
        <p:spPr bwMode="gray">
          <a:xfrm>
            <a:off x="6539538" y="5842763"/>
            <a:ext cx="1660223" cy="267264"/>
          </a:xfrm>
          <a:prstGeom prst="rect">
            <a:avLst/>
          </a:prstGeom>
        </p:spPr>
        <p:txBody>
          <a:bodyPr wrap="square">
            <a:noAutofit/>
          </a:bodyPr>
          <a:lstStyle/>
          <a:p>
            <a:pPr fontAlgn="ctr"/>
            <a:r>
              <a:rPr lang="en-US" sz="1200" dirty="0" smtClean="0">
                <a:latin typeface="Huawei Sans" panose="020C0503030203020204" pitchFamily="34" charset="0"/>
              </a:rPr>
              <a:t>CAPWAP </a:t>
            </a:r>
            <a:r>
              <a:rPr lang="en-US" sz="1200" dirty="0" smtClean="0">
                <a:solidFill>
                  <a:prstClr val="black"/>
                </a:solidFill>
                <a:latin typeface="Huawei Sans" panose="020C0503030203020204" pitchFamily="34" charset="0"/>
              </a:rPr>
              <a:t>tunnel</a:t>
            </a: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2" name="图片 9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349300" y="1403160"/>
            <a:ext cx="1346845" cy="248394"/>
          </a:xfrm>
          <a:prstGeom prst="rect">
            <a:avLst/>
          </a:prstGeom>
        </p:spPr>
      </p:pic>
      <p:grpSp>
        <p:nvGrpSpPr>
          <p:cNvPr id="69" name="Group 165"/>
          <p:cNvGrpSpPr/>
          <p:nvPr/>
        </p:nvGrpSpPr>
        <p:grpSpPr bwMode="gray">
          <a:xfrm rot="10800000">
            <a:off x="3160128" y="1194720"/>
            <a:ext cx="715186" cy="837423"/>
            <a:chOff x="-1233037" y="914446"/>
            <a:chExt cx="1573823" cy="778776"/>
          </a:xfrm>
        </p:grpSpPr>
        <p:cxnSp>
          <p:nvCxnSpPr>
            <p:cNvPr id="70" name="Straight Connector 166"/>
            <p:cNvCxnSpPr/>
            <p:nvPr/>
          </p:nvCxnSpPr>
          <p:spPr bwMode="gray">
            <a:xfrm flipH="1" flipV="1">
              <a:off x="-1233037" y="914446"/>
              <a:ext cx="786912" cy="77877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1" name="Straight Connector 167"/>
            <p:cNvCxnSpPr/>
            <p:nvPr/>
          </p:nvCxnSpPr>
          <p:spPr bwMode="gray">
            <a:xfrm flipV="1">
              <a:off x="-446125" y="914446"/>
              <a:ext cx="786911" cy="778776"/>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grpSp>
      <p:cxnSp>
        <p:nvCxnSpPr>
          <p:cNvPr id="76" name="直接连接符 75"/>
          <p:cNvCxnSpPr/>
          <p:nvPr/>
        </p:nvCxnSpPr>
        <p:spPr bwMode="gray">
          <a:xfrm flipH="1" flipV="1">
            <a:off x="2458740" y="1678122"/>
            <a:ext cx="705076" cy="428307"/>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bwMode="gray">
          <a:xfrm flipH="1">
            <a:off x="4980308" y="4331805"/>
            <a:ext cx="0" cy="1522166"/>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grpSp>
        <p:nvGrpSpPr>
          <p:cNvPr id="84" name="Group 165"/>
          <p:cNvGrpSpPr/>
          <p:nvPr/>
        </p:nvGrpSpPr>
        <p:grpSpPr bwMode="gray">
          <a:xfrm rot="10800000" flipV="1">
            <a:off x="2102870" y="4269785"/>
            <a:ext cx="715186" cy="1093839"/>
            <a:chOff x="-1233037" y="914446"/>
            <a:chExt cx="1573823" cy="778776"/>
          </a:xfrm>
        </p:grpSpPr>
        <p:cxnSp>
          <p:nvCxnSpPr>
            <p:cNvPr id="85" name="Straight Connector 166"/>
            <p:cNvCxnSpPr/>
            <p:nvPr/>
          </p:nvCxnSpPr>
          <p:spPr bwMode="gray">
            <a:xfrm flipH="1" flipV="1">
              <a:off x="-1233037" y="914446"/>
              <a:ext cx="786912" cy="77877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6" name="Straight Connector 167"/>
            <p:cNvCxnSpPr/>
            <p:nvPr/>
          </p:nvCxnSpPr>
          <p:spPr bwMode="gray">
            <a:xfrm flipV="1">
              <a:off x="-446125" y="914446"/>
              <a:ext cx="786911" cy="778776"/>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grpSp>
      <p:sp>
        <p:nvSpPr>
          <p:cNvPr id="87" name="任意多边形 86"/>
          <p:cNvSpPr/>
          <p:nvPr/>
        </p:nvSpPr>
        <p:spPr bwMode="gray">
          <a:xfrm>
            <a:off x="1487712" y="1958683"/>
            <a:ext cx="4092505" cy="2223824"/>
          </a:xfrm>
          <a:custGeom>
            <a:avLst/>
            <a:gdLst>
              <a:gd name="connsiteX0" fmla="*/ 1522976 w 3069379"/>
              <a:gd name="connsiteY0" fmla="*/ 0 h 1667868"/>
              <a:gd name="connsiteX1" fmla="*/ 2105444 w 3069379"/>
              <a:gd name="connsiteY1" fmla="*/ 243498 h 1667868"/>
              <a:gd name="connsiteX2" fmla="*/ 2165457 w 3069379"/>
              <a:gd name="connsiteY2" fmla="*/ 316907 h 1667868"/>
              <a:gd name="connsiteX3" fmla="*/ 2204139 w 3069379"/>
              <a:gd name="connsiteY3" fmla="*/ 313329 h 1667868"/>
              <a:gd name="connsiteX4" fmla="*/ 2688456 w 3069379"/>
              <a:gd name="connsiteY4" fmla="*/ 757688 h 1667868"/>
              <a:gd name="connsiteX5" fmla="*/ 2679008 w 3069379"/>
              <a:gd name="connsiteY5" fmla="*/ 843679 h 1667868"/>
              <a:gd name="connsiteX6" fmla="*/ 2742591 w 3069379"/>
              <a:gd name="connsiteY6" fmla="*/ 850148 h 1667868"/>
              <a:gd name="connsiteX7" fmla="*/ 3069379 w 3069379"/>
              <a:gd name="connsiteY7" fmla="*/ 1254812 h 1667868"/>
              <a:gd name="connsiteX8" fmla="*/ 2742591 w 3069379"/>
              <a:gd name="connsiteY8" fmla="*/ 1659476 h 1667868"/>
              <a:gd name="connsiteX9" fmla="*/ 2727471 w 3069379"/>
              <a:gd name="connsiteY9" fmla="*/ 1661015 h 1667868"/>
              <a:gd name="connsiteX10" fmla="*/ 2727471 w 3069379"/>
              <a:gd name="connsiteY10" fmla="*/ 1667868 h 1667868"/>
              <a:gd name="connsiteX11" fmla="*/ 2660108 w 3069379"/>
              <a:gd name="connsiteY11" fmla="*/ 1667868 h 1667868"/>
              <a:gd name="connsiteX12" fmla="*/ 450197 w 3069379"/>
              <a:gd name="connsiteY12" fmla="*/ 1667868 h 1667868"/>
              <a:gd name="connsiteX13" fmla="*/ 373665 w 3069379"/>
              <a:gd name="connsiteY13" fmla="*/ 1667868 h 1667868"/>
              <a:gd name="connsiteX14" fmla="*/ 373665 w 3069379"/>
              <a:gd name="connsiteY14" fmla="*/ 1660082 h 1667868"/>
              <a:gd name="connsiteX15" fmla="*/ 359467 w 3069379"/>
              <a:gd name="connsiteY15" fmla="*/ 1658637 h 1667868"/>
              <a:gd name="connsiteX16" fmla="*/ 0 w 3069379"/>
              <a:gd name="connsiteY16" fmla="*/ 1213505 h 1667868"/>
              <a:gd name="connsiteX17" fmla="*/ 274960 w 3069379"/>
              <a:gd name="connsiteY17" fmla="*/ 794848 h 1667868"/>
              <a:gd name="connsiteX18" fmla="*/ 303951 w 3069379"/>
              <a:gd name="connsiteY18" fmla="*/ 785765 h 1667868"/>
              <a:gd name="connsiteX19" fmla="*/ 315888 w 3069379"/>
              <a:gd name="connsiteY19" fmla="*/ 677121 h 1667868"/>
              <a:gd name="connsiteX20" fmla="*/ 931587 w 3069379"/>
              <a:gd name="connsiteY20" fmla="*/ 216713 h 1667868"/>
              <a:gd name="connsiteX21" fmla="*/ 968567 w 3069379"/>
              <a:gd name="connsiteY21" fmla="*/ 220133 h 1667868"/>
              <a:gd name="connsiteX22" fmla="*/ 1062419 w 3069379"/>
              <a:gd name="connsiteY22" fmla="*/ 141982 h 1667868"/>
              <a:gd name="connsiteX23" fmla="*/ 1522976 w 3069379"/>
              <a:gd name="connsiteY23" fmla="*/ 0 h 1667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69379" h="1667868">
                <a:moveTo>
                  <a:pt x="1522976" y="0"/>
                </a:moveTo>
                <a:cubicBezTo>
                  <a:pt x="1750444" y="0"/>
                  <a:pt x="1956378" y="93052"/>
                  <a:pt x="2105444" y="243498"/>
                </a:cubicBezTo>
                <a:lnTo>
                  <a:pt x="2165457" y="316907"/>
                </a:lnTo>
                <a:lnTo>
                  <a:pt x="2204139" y="313329"/>
                </a:lnTo>
                <a:cubicBezTo>
                  <a:pt x="2471620" y="313329"/>
                  <a:pt x="2688456" y="512275"/>
                  <a:pt x="2688456" y="757688"/>
                </a:cubicBezTo>
                <a:lnTo>
                  <a:pt x="2679008" y="843679"/>
                </a:lnTo>
                <a:lnTo>
                  <a:pt x="2742591" y="850148"/>
                </a:lnTo>
                <a:cubicBezTo>
                  <a:pt x="2929088" y="888664"/>
                  <a:pt x="3069379" y="1055202"/>
                  <a:pt x="3069379" y="1254812"/>
                </a:cubicBezTo>
                <a:cubicBezTo>
                  <a:pt x="3069379" y="1454421"/>
                  <a:pt x="2929088" y="1620960"/>
                  <a:pt x="2742591" y="1659476"/>
                </a:cubicBezTo>
                <a:lnTo>
                  <a:pt x="2727471" y="1661015"/>
                </a:lnTo>
                <a:lnTo>
                  <a:pt x="2727471" y="1667868"/>
                </a:lnTo>
                <a:lnTo>
                  <a:pt x="2660108" y="1667868"/>
                </a:lnTo>
                <a:lnTo>
                  <a:pt x="450197" y="1667868"/>
                </a:lnTo>
                <a:lnTo>
                  <a:pt x="373665" y="1667868"/>
                </a:lnTo>
                <a:lnTo>
                  <a:pt x="373665" y="1660082"/>
                </a:lnTo>
                <a:lnTo>
                  <a:pt x="359467" y="1658637"/>
                </a:lnTo>
                <a:cubicBezTo>
                  <a:pt x="154319" y="1616269"/>
                  <a:pt x="0" y="1433076"/>
                  <a:pt x="0" y="1213505"/>
                </a:cubicBezTo>
                <a:cubicBezTo>
                  <a:pt x="0" y="1025301"/>
                  <a:pt x="113377" y="863824"/>
                  <a:pt x="274960" y="794848"/>
                </a:cubicBezTo>
                <a:lnTo>
                  <a:pt x="303951" y="785765"/>
                </a:lnTo>
                <a:lnTo>
                  <a:pt x="315888" y="677121"/>
                </a:lnTo>
                <a:cubicBezTo>
                  <a:pt x="374490" y="414367"/>
                  <a:pt x="627881" y="216713"/>
                  <a:pt x="931587" y="216713"/>
                </a:cubicBezTo>
                <a:lnTo>
                  <a:pt x="968567" y="220133"/>
                </a:lnTo>
                <a:lnTo>
                  <a:pt x="1062419" y="141982"/>
                </a:lnTo>
                <a:cubicBezTo>
                  <a:pt x="1193887" y="52342"/>
                  <a:pt x="1352375" y="0"/>
                  <a:pt x="1522976" y="0"/>
                </a:cubicBezTo>
                <a:close/>
              </a:path>
            </a:pathLst>
          </a:cu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sz="2800"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8" name="图片 87" descr="汇聚交换机.png"/>
          <p:cNvPicPr>
            <a:picLocks noChangeAspect="1"/>
          </p:cNvPicPr>
          <p:nvPr/>
        </p:nvPicPr>
        <p:blipFill>
          <a:blip r:embed="rId4"/>
          <a:stretch>
            <a:fillRect/>
          </a:stretch>
        </p:blipFill>
        <p:spPr bwMode="gray">
          <a:xfrm>
            <a:off x="2633320" y="4029508"/>
            <a:ext cx="369473" cy="302297"/>
          </a:xfrm>
          <a:prstGeom prst="rect">
            <a:avLst/>
          </a:prstGeom>
        </p:spPr>
      </p:pic>
      <p:pic>
        <p:nvPicPr>
          <p:cNvPr id="93" name="图片 76" descr="接入交换机.png"/>
          <p:cNvPicPr>
            <a:picLocks noChangeAspect="1"/>
          </p:cNvPicPr>
          <p:nvPr/>
        </p:nvPicPr>
        <p:blipFill>
          <a:blip r:embed="rId5"/>
          <a:stretch>
            <a:fillRect/>
          </a:stretch>
        </p:blipFill>
        <p:spPr bwMode="gray">
          <a:xfrm>
            <a:off x="2274005" y="5207628"/>
            <a:ext cx="369473" cy="302297"/>
          </a:xfrm>
          <a:prstGeom prst="rect">
            <a:avLst/>
          </a:prstGeom>
        </p:spPr>
      </p:pic>
      <p:pic>
        <p:nvPicPr>
          <p:cNvPr id="94" name="图片 9"/>
          <p:cNvPicPr>
            <a:picLocks noChangeAspect="1"/>
          </p:cNvPicPr>
          <p:nvPr/>
        </p:nvPicPr>
        <p:blipFill>
          <a:blip r:embed="rId6">
            <a:extLst>
              <a:ext uri="{28A0092B-C50C-407E-A947-70E740481C1C}">
                <a14:useLocalDpi xmlns:a14="http://schemas.microsoft.com/office/drawing/2010/main" val="0"/>
              </a:ext>
            </a:extLst>
          </a:blip>
          <a:stretch>
            <a:fillRect/>
          </a:stretch>
        </p:blipFill>
        <p:spPr bwMode="gray">
          <a:xfrm>
            <a:off x="2163280" y="1560428"/>
            <a:ext cx="369473" cy="302297"/>
          </a:xfrm>
          <a:prstGeom prst="rect">
            <a:avLst/>
          </a:prstGeom>
        </p:spPr>
      </p:pic>
      <p:pic>
        <p:nvPicPr>
          <p:cNvPr id="95" name="图片 87" descr="汇聚交换机.png"/>
          <p:cNvPicPr>
            <a:picLocks noChangeAspect="1"/>
          </p:cNvPicPr>
          <p:nvPr/>
        </p:nvPicPr>
        <p:blipFill>
          <a:blip r:embed="rId4"/>
          <a:stretch>
            <a:fillRect/>
          </a:stretch>
        </p:blipFill>
        <p:spPr bwMode="gray">
          <a:xfrm>
            <a:off x="4795572" y="4029508"/>
            <a:ext cx="369473" cy="302297"/>
          </a:xfrm>
          <a:prstGeom prst="rect">
            <a:avLst/>
          </a:prstGeom>
        </p:spPr>
      </p:pic>
      <p:pic>
        <p:nvPicPr>
          <p:cNvPr id="96" name="图片 76" descr="接入交换机.png"/>
          <p:cNvPicPr>
            <a:picLocks noChangeAspect="1"/>
          </p:cNvPicPr>
          <p:nvPr/>
        </p:nvPicPr>
        <p:blipFill>
          <a:blip r:embed="rId5"/>
          <a:stretch>
            <a:fillRect/>
          </a:stretch>
        </p:blipFill>
        <p:spPr bwMode="gray">
          <a:xfrm>
            <a:off x="4795572" y="5207628"/>
            <a:ext cx="369473" cy="302297"/>
          </a:xfrm>
          <a:prstGeom prst="rect">
            <a:avLst/>
          </a:prstGeom>
        </p:spPr>
      </p:pic>
      <p:pic>
        <p:nvPicPr>
          <p:cNvPr id="97" name="图片 105" descr="AP.png"/>
          <p:cNvPicPr>
            <a:picLocks noChangeAspect="1"/>
          </p:cNvPicPr>
          <p:nvPr/>
        </p:nvPicPr>
        <p:blipFill>
          <a:blip r:embed="rId7"/>
          <a:stretch>
            <a:fillRect/>
          </a:stretch>
        </p:blipFill>
        <p:spPr bwMode="gray">
          <a:xfrm>
            <a:off x="5406691" y="5221165"/>
            <a:ext cx="333509" cy="272873"/>
          </a:xfrm>
          <a:prstGeom prst="rect">
            <a:avLst/>
          </a:prstGeom>
        </p:spPr>
      </p:pic>
      <p:pic>
        <p:nvPicPr>
          <p:cNvPr id="98" name="Picture 2" descr="G:\做的项目\公共\扁平图标切换\更新2015_01_21\oss扁平图标库2015_01_21更新-04.png"/>
          <p:cNvPicPr>
            <a:picLocks noChangeAspect="1" noChangeArrowheads="1"/>
          </p:cNvPicPr>
          <p:nvPr/>
        </p:nvPicPr>
        <p:blipFill>
          <a:blip r:embed="rId8"/>
          <a:stretch>
            <a:fillRect/>
          </a:stretch>
        </p:blipFill>
        <p:spPr bwMode="gray">
          <a:xfrm>
            <a:off x="3326247" y="1116754"/>
            <a:ext cx="369473" cy="302297"/>
          </a:xfrm>
          <a:prstGeom prst="rect">
            <a:avLst/>
          </a:prstGeom>
          <a:noFill/>
        </p:spPr>
      </p:pic>
      <p:sp>
        <p:nvSpPr>
          <p:cNvPr id="99" name="文本框 98"/>
          <p:cNvSpPr txBox="1"/>
          <p:nvPr/>
        </p:nvSpPr>
        <p:spPr bwMode="gray">
          <a:xfrm>
            <a:off x="2497701" y="3030019"/>
            <a:ext cx="1932244" cy="333914"/>
          </a:xfrm>
          <a:prstGeom prst="rect">
            <a:avLst/>
          </a:prstGeom>
          <a:noFill/>
        </p:spPr>
        <p:txBody>
          <a:bodyPr wrap="square" rtlCol="0">
            <a:noAutofit/>
          </a:bodyPr>
          <a:lstStyle/>
          <a:p>
            <a:pPr algn="ctr" fontAlgn="ctr"/>
            <a:r>
              <a:rPr lang="en-US" sz="1400" dirty="0" smtClean="0">
                <a:solidFill>
                  <a:srgbClr val="30B5C5"/>
                </a:solidFill>
                <a:latin typeface="Huawei Sans" panose="020C0503030203020204" pitchFamily="34" charset="0"/>
              </a:rPr>
              <a:t>VXLAN</a:t>
            </a:r>
            <a:endParaRPr lang="en-US" altLang="zh-CN" sz="1400" dirty="0">
              <a:solidFill>
                <a:srgbClr val="30B5C5"/>
              </a:solidFill>
              <a:latin typeface="Huawei Sans" panose="020C0503030203020204" pitchFamily="34" charset="0"/>
            </a:endParaRPr>
          </a:p>
        </p:txBody>
      </p:sp>
      <p:pic>
        <p:nvPicPr>
          <p:cNvPr id="100" name="图片 86" descr="核心交换机.png"/>
          <p:cNvPicPr>
            <a:picLocks noChangeAspect="1"/>
          </p:cNvPicPr>
          <p:nvPr/>
        </p:nvPicPr>
        <p:blipFill>
          <a:blip r:embed="rId9"/>
          <a:stretch>
            <a:fillRect/>
          </a:stretch>
        </p:blipFill>
        <p:spPr bwMode="gray">
          <a:xfrm>
            <a:off x="3004117" y="1963576"/>
            <a:ext cx="369473" cy="302297"/>
          </a:xfrm>
          <a:prstGeom prst="rect">
            <a:avLst/>
          </a:prstGeom>
        </p:spPr>
      </p:pic>
      <p:pic>
        <p:nvPicPr>
          <p:cNvPr id="101" name="图片 86" descr="核心交换机.png"/>
          <p:cNvPicPr>
            <a:picLocks noChangeAspect="1"/>
          </p:cNvPicPr>
          <p:nvPr/>
        </p:nvPicPr>
        <p:blipFill>
          <a:blip r:embed="rId9"/>
          <a:stretch>
            <a:fillRect/>
          </a:stretch>
        </p:blipFill>
        <p:spPr bwMode="gray">
          <a:xfrm>
            <a:off x="3695720" y="1963576"/>
            <a:ext cx="369473" cy="302297"/>
          </a:xfrm>
          <a:prstGeom prst="rect">
            <a:avLst/>
          </a:prstGeom>
        </p:spPr>
      </p:pic>
      <p:cxnSp>
        <p:nvCxnSpPr>
          <p:cNvPr id="102" name="直接连接符 101"/>
          <p:cNvCxnSpPr>
            <a:stCxn id="100" idx="3"/>
            <a:endCxn id="101" idx="1"/>
          </p:cNvCxnSpPr>
          <p:nvPr/>
        </p:nvCxnSpPr>
        <p:spPr bwMode="gray">
          <a:xfrm>
            <a:off x="3373590" y="2114725"/>
            <a:ext cx="322130"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pic>
        <p:nvPicPr>
          <p:cNvPr id="103" name="图片 87" descr="汇聚交换机.png"/>
          <p:cNvPicPr>
            <a:picLocks noChangeAspect="1"/>
          </p:cNvPicPr>
          <p:nvPr/>
        </p:nvPicPr>
        <p:blipFill>
          <a:blip r:embed="rId4"/>
          <a:stretch>
            <a:fillRect/>
          </a:stretch>
        </p:blipFill>
        <p:spPr bwMode="gray">
          <a:xfrm>
            <a:off x="1914691" y="4029508"/>
            <a:ext cx="369473" cy="302297"/>
          </a:xfrm>
          <a:prstGeom prst="rect">
            <a:avLst/>
          </a:prstGeom>
        </p:spPr>
      </p:pic>
      <p:cxnSp>
        <p:nvCxnSpPr>
          <p:cNvPr id="104" name="直接连接符 103"/>
          <p:cNvCxnSpPr>
            <a:stCxn id="103" idx="3"/>
            <a:endCxn id="88" idx="1"/>
          </p:cNvCxnSpPr>
          <p:nvPr/>
        </p:nvCxnSpPr>
        <p:spPr bwMode="gray">
          <a:xfrm>
            <a:off x="2284164" y="4180657"/>
            <a:ext cx="349156"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sp>
        <p:nvSpPr>
          <p:cNvPr id="105" name="圆角矩形 104"/>
          <p:cNvSpPr/>
          <p:nvPr/>
        </p:nvSpPr>
        <p:spPr bwMode="gray">
          <a:xfrm>
            <a:off x="2907302" y="1868153"/>
            <a:ext cx="1253068" cy="476853"/>
          </a:xfrm>
          <a:prstGeom prst="roundRect">
            <a:avLst>
              <a:gd name="adj" fmla="val 24302"/>
            </a:avLst>
          </a:prstGeom>
          <a:noFill/>
          <a:ln w="19050" cap="flat" cmpd="sng" algn="ctr">
            <a:solidFill>
              <a:srgbClr val="30B5C5"/>
            </a:solidFill>
            <a:prstDash val="sysDot"/>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rtlCol="0" anchor="t" anchorCtr="0" compatLnSpc="1">
            <a:prstTxWarp prst="textNoShape">
              <a:avLst/>
            </a:prstTxWarp>
            <a:noAutofit/>
          </a:bodyPr>
          <a:lstStyle/>
          <a:p>
            <a:pPr fontAlgn="ctr">
              <a:spcBef>
                <a:spcPct val="0"/>
              </a:spcBef>
              <a:spcAft>
                <a:spcPct val="0"/>
              </a:spcAft>
              <a:buClr>
                <a:srgbClr val="CC9900"/>
              </a:buClr>
              <a:buSzPct val="60000"/>
              <a:buFont typeface="Wingdings" panose="05000000000000000000" pitchFamily="2" charset="2"/>
              <a:buChar char="n"/>
              <a:defRPr/>
            </a:pPr>
            <a:endParaRPr lang="en-US" altLang="zh-CN" sz="2800" kern="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圆角矩形 105"/>
          <p:cNvSpPr/>
          <p:nvPr/>
        </p:nvSpPr>
        <p:spPr bwMode="gray">
          <a:xfrm>
            <a:off x="1823916" y="3942229"/>
            <a:ext cx="1269652" cy="476853"/>
          </a:xfrm>
          <a:prstGeom prst="roundRect">
            <a:avLst>
              <a:gd name="adj" fmla="val 27853"/>
            </a:avLst>
          </a:prstGeom>
          <a:noFill/>
          <a:ln w="19050" cap="flat" cmpd="sng" algn="ctr">
            <a:solidFill>
              <a:srgbClr val="30B5C5"/>
            </a:solidFill>
            <a:prstDash val="sysDot"/>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rtlCol="0" anchor="t" anchorCtr="0" compatLnSpc="1">
            <a:prstTxWarp prst="textNoShape">
              <a:avLst/>
            </a:prstTxWarp>
            <a:noAutofit/>
          </a:bodyPr>
          <a:lstStyle/>
          <a:p>
            <a:pPr fontAlgn="ctr">
              <a:spcBef>
                <a:spcPct val="0"/>
              </a:spcBef>
              <a:spcAft>
                <a:spcPct val="0"/>
              </a:spcAft>
              <a:buClr>
                <a:srgbClr val="CC9900"/>
              </a:buClr>
              <a:buSzPct val="60000"/>
              <a:buFont typeface="Wingdings" panose="05000000000000000000" pitchFamily="2" charset="2"/>
              <a:buChar char="n"/>
              <a:defRPr/>
            </a:pPr>
            <a:endParaRPr lang="en-US" altLang="zh-CN" sz="2800" kern="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7" name="图片 87" descr="汇聚交换机.png"/>
          <p:cNvPicPr>
            <a:picLocks noChangeAspect="1"/>
          </p:cNvPicPr>
          <p:nvPr/>
        </p:nvPicPr>
        <p:blipFill>
          <a:blip r:embed="rId4"/>
          <a:stretch>
            <a:fillRect/>
          </a:stretch>
        </p:blipFill>
        <p:spPr bwMode="gray">
          <a:xfrm>
            <a:off x="3570428" y="4029508"/>
            <a:ext cx="369473" cy="302297"/>
          </a:xfrm>
          <a:prstGeom prst="rect">
            <a:avLst/>
          </a:prstGeom>
        </p:spPr>
      </p:pic>
      <p:cxnSp>
        <p:nvCxnSpPr>
          <p:cNvPr id="108" name="直接连接符 107"/>
          <p:cNvCxnSpPr/>
          <p:nvPr/>
        </p:nvCxnSpPr>
        <p:spPr bwMode="gray">
          <a:xfrm flipH="1">
            <a:off x="3755164" y="4331805"/>
            <a:ext cx="0" cy="1522166"/>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pic>
        <p:nvPicPr>
          <p:cNvPr id="109" name="图片 11" descr="开放网络-蓝.png"/>
          <p:cNvPicPr>
            <a:picLocks noChangeAspect="1"/>
          </p:cNvPicPr>
          <p:nvPr/>
        </p:nvPicPr>
        <p:blipFill>
          <a:blip r:embed="rId10"/>
          <a:stretch>
            <a:fillRect/>
          </a:stretch>
        </p:blipFill>
        <p:spPr bwMode="gray">
          <a:xfrm>
            <a:off x="2256033" y="5853971"/>
            <a:ext cx="405415" cy="312082"/>
          </a:xfrm>
          <a:prstGeom prst="rect">
            <a:avLst/>
          </a:prstGeom>
        </p:spPr>
      </p:pic>
      <p:pic>
        <p:nvPicPr>
          <p:cNvPr id="110" name="图片 11" descr="开放网络-蓝.png"/>
          <p:cNvPicPr>
            <a:picLocks noChangeAspect="1"/>
          </p:cNvPicPr>
          <p:nvPr/>
        </p:nvPicPr>
        <p:blipFill>
          <a:blip r:embed="rId10"/>
          <a:stretch>
            <a:fillRect/>
          </a:stretch>
        </p:blipFill>
        <p:spPr bwMode="gray">
          <a:xfrm>
            <a:off x="3526191" y="5853971"/>
            <a:ext cx="405415" cy="312082"/>
          </a:xfrm>
          <a:prstGeom prst="rect">
            <a:avLst/>
          </a:prstGeom>
        </p:spPr>
      </p:pic>
      <p:pic>
        <p:nvPicPr>
          <p:cNvPr id="111" name="图片 11" descr="开放网络-蓝.png"/>
          <p:cNvPicPr>
            <a:picLocks noChangeAspect="1"/>
          </p:cNvPicPr>
          <p:nvPr/>
        </p:nvPicPr>
        <p:blipFill>
          <a:blip r:embed="rId10"/>
          <a:stretch>
            <a:fillRect/>
          </a:stretch>
        </p:blipFill>
        <p:spPr bwMode="gray">
          <a:xfrm>
            <a:off x="4777601" y="5853971"/>
            <a:ext cx="405415" cy="312082"/>
          </a:xfrm>
          <a:prstGeom prst="rect">
            <a:avLst/>
          </a:prstGeom>
        </p:spPr>
      </p:pic>
      <p:pic>
        <p:nvPicPr>
          <p:cNvPr id="112" name="图片 157" descr="故障链路.png"/>
          <p:cNvPicPr>
            <a:picLocks noChangeAspect="1"/>
          </p:cNvPicPr>
          <p:nvPr/>
        </p:nvPicPr>
        <p:blipFill>
          <a:blip r:embed="rId11"/>
          <a:stretch>
            <a:fillRect/>
          </a:stretch>
        </p:blipFill>
        <p:spPr bwMode="gray">
          <a:xfrm>
            <a:off x="5398211" y="5843620"/>
            <a:ext cx="446281" cy="332783"/>
          </a:xfrm>
          <a:prstGeom prst="rect">
            <a:avLst/>
          </a:prstGeom>
        </p:spPr>
      </p:pic>
      <p:sp>
        <p:nvSpPr>
          <p:cNvPr id="113" name="椭圆 112"/>
          <p:cNvSpPr/>
          <p:nvPr/>
        </p:nvSpPr>
        <p:spPr bwMode="gray">
          <a:xfrm>
            <a:off x="2263254" y="4932197"/>
            <a:ext cx="394420" cy="101992"/>
          </a:xfrm>
          <a:prstGeom prst="ellips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sz="28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14" name="直接连接符 113"/>
          <p:cNvCxnSpPr>
            <a:stCxn id="96" idx="3"/>
            <a:endCxn id="97" idx="1"/>
          </p:cNvCxnSpPr>
          <p:nvPr/>
        </p:nvCxnSpPr>
        <p:spPr bwMode="gray">
          <a:xfrm flipV="1">
            <a:off x="5165045" y="5357602"/>
            <a:ext cx="241646" cy="1175"/>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115" name="任意多边形 114"/>
          <p:cNvSpPr/>
          <p:nvPr/>
        </p:nvSpPr>
        <p:spPr bwMode="gray">
          <a:xfrm>
            <a:off x="2508523" y="4440161"/>
            <a:ext cx="356180" cy="923078"/>
          </a:xfrm>
          <a:custGeom>
            <a:avLst/>
            <a:gdLst>
              <a:gd name="connsiteX0" fmla="*/ 0 w 356180"/>
              <a:gd name="connsiteY0" fmla="*/ 0 h 923078"/>
              <a:gd name="connsiteX1" fmla="*/ 143086 w 356180"/>
              <a:gd name="connsiteY1" fmla="*/ 923078 h 923078"/>
              <a:gd name="connsiteX2" fmla="*/ 127846 w 485153"/>
              <a:gd name="connsiteY2" fmla="*/ 904028 h 904028"/>
            </a:gdLst>
            <a:ahLst/>
            <a:cxnLst>
              <a:cxn ang="0">
                <a:pos x="connsiteX0" y="connsiteY0"/>
              </a:cxn>
              <a:cxn ang="0">
                <a:pos x="connsiteX1" y="connsiteY1"/>
              </a:cxn>
            </a:cxnLst>
            <a:rect l="l" t="t" r="r" b="b"/>
            <a:pathLst>
              <a:path w="356180" h="923078">
                <a:moveTo>
                  <a:pt x="0" y="0"/>
                </a:moveTo>
                <a:cubicBezTo>
                  <a:pt x="438855" y="291818"/>
                  <a:pt x="454801" y="600780"/>
                  <a:pt x="143086" y="923078"/>
                </a:cubicBezTo>
              </a:path>
            </a:pathLst>
          </a:custGeom>
          <a:ln w="12700">
            <a:solidFill>
              <a:srgbClr val="30B5C5"/>
            </a:solidFill>
            <a:prstDash val="sysDash"/>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sz="2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6" name="文本框 115"/>
          <p:cNvSpPr txBox="1"/>
          <p:nvPr/>
        </p:nvSpPr>
        <p:spPr bwMode="gray">
          <a:xfrm>
            <a:off x="4139977" y="1960768"/>
            <a:ext cx="794451" cy="305105"/>
          </a:xfrm>
          <a:prstGeom prst="rect">
            <a:avLst/>
          </a:prstGeom>
          <a:noFill/>
        </p:spPr>
        <p:txBody>
          <a:bodyPr wrap="square" rtlCol="0">
            <a:noAutofit/>
          </a:bodyPr>
          <a:lstStyle/>
          <a:p>
            <a:pPr algn="ctr" fontAlgn="ctr"/>
            <a:r>
              <a:rPr lang="en-US" sz="1400" dirty="0" smtClean="0">
                <a:solidFill>
                  <a:srgbClr val="30B5C5"/>
                </a:solidFill>
                <a:latin typeface="Huawei Sans" panose="020C0503030203020204" pitchFamily="34" charset="0"/>
              </a:rPr>
              <a:t>Border</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7" name="文本框 116"/>
          <p:cNvSpPr txBox="1"/>
          <p:nvPr/>
        </p:nvSpPr>
        <p:spPr bwMode="gray">
          <a:xfrm>
            <a:off x="2094028" y="3633298"/>
            <a:ext cx="770675" cy="305105"/>
          </a:xfrm>
          <a:prstGeom prst="rect">
            <a:avLst/>
          </a:prstGeom>
          <a:noFill/>
        </p:spPr>
        <p:txBody>
          <a:bodyPr wrap="square" rtlCol="0">
            <a:noAutofit/>
          </a:bodyPr>
          <a:lstStyle/>
          <a:p>
            <a:pPr algn="ctr" fontAlgn="ctr"/>
            <a:r>
              <a:rPr lang="en-US" sz="1400" dirty="0" smtClean="0">
                <a:solidFill>
                  <a:srgbClr val="30B5C5"/>
                </a:solidFill>
                <a:latin typeface="Huawei Sans" panose="020C0503030203020204" pitchFamily="34" charset="0"/>
              </a:rPr>
              <a:t>Edge</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8" name="文本框 117"/>
          <p:cNvSpPr txBox="1"/>
          <p:nvPr/>
        </p:nvSpPr>
        <p:spPr bwMode="gray">
          <a:xfrm>
            <a:off x="3395425" y="3633298"/>
            <a:ext cx="750603" cy="305105"/>
          </a:xfrm>
          <a:prstGeom prst="rect">
            <a:avLst/>
          </a:prstGeom>
          <a:noFill/>
        </p:spPr>
        <p:txBody>
          <a:bodyPr wrap="square" rtlCol="0">
            <a:noAutofit/>
          </a:bodyPr>
          <a:lstStyle/>
          <a:p>
            <a:pPr algn="ctr" fontAlgn="ctr"/>
            <a:r>
              <a:rPr lang="en-US" sz="1400" dirty="0" smtClean="0">
                <a:solidFill>
                  <a:srgbClr val="30B5C5"/>
                </a:solidFill>
                <a:latin typeface="Huawei Sans" panose="020C0503030203020204" pitchFamily="34" charset="0"/>
              </a:rPr>
              <a:t>Edge</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9" name="文本框 118"/>
          <p:cNvSpPr txBox="1"/>
          <p:nvPr/>
        </p:nvSpPr>
        <p:spPr bwMode="gray">
          <a:xfrm>
            <a:off x="4630323" y="3633298"/>
            <a:ext cx="699970" cy="305105"/>
          </a:xfrm>
          <a:prstGeom prst="rect">
            <a:avLst/>
          </a:prstGeom>
          <a:noFill/>
        </p:spPr>
        <p:txBody>
          <a:bodyPr wrap="square" rtlCol="0">
            <a:noAutofit/>
          </a:bodyPr>
          <a:lstStyle/>
          <a:p>
            <a:pPr algn="ctr" fontAlgn="ctr"/>
            <a:r>
              <a:rPr lang="en-US" sz="1400" dirty="0" smtClean="0">
                <a:solidFill>
                  <a:srgbClr val="30B5C5"/>
                </a:solidFill>
                <a:latin typeface="Huawei Sans" panose="020C0503030203020204" pitchFamily="34" charset="0"/>
              </a:rPr>
              <a:t>Edge</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20" name="直接连接符 119"/>
          <p:cNvCxnSpPr/>
          <p:nvPr/>
        </p:nvCxnSpPr>
        <p:spPr bwMode="gray">
          <a:xfrm flipH="1">
            <a:off x="1543028" y="4172240"/>
            <a:ext cx="23122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21" name="文本框 120"/>
          <p:cNvSpPr txBox="1"/>
          <p:nvPr/>
        </p:nvSpPr>
        <p:spPr bwMode="gray">
          <a:xfrm>
            <a:off x="1439254" y="4167450"/>
            <a:ext cx="462742" cy="259339"/>
          </a:xfrm>
          <a:prstGeom prst="rect">
            <a:avLst/>
          </a:prstGeom>
          <a:noFill/>
        </p:spPr>
        <p:txBody>
          <a:bodyPr wrap="square" rtlCol="0">
            <a:noAutofit/>
          </a:bodyPr>
          <a:lstStyle/>
          <a:p>
            <a:pPr algn="ctr" fontAlgn="ctr"/>
            <a:r>
              <a:rPr lang="en-US" sz="1200" dirty="0" smtClean="0">
                <a:latin typeface="Huawei Sans" panose="020C0503030203020204" pitchFamily="34" charset="0"/>
              </a:rPr>
              <a:t>L2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2" name="文本框 121"/>
          <p:cNvSpPr txBox="1"/>
          <p:nvPr/>
        </p:nvSpPr>
        <p:spPr bwMode="gray">
          <a:xfrm>
            <a:off x="1431308" y="3913413"/>
            <a:ext cx="478633" cy="259339"/>
          </a:xfrm>
          <a:prstGeom prst="rect">
            <a:avLst/>
          </a:prstGeom>
          <a:noFill/>
        </p:spPr>
        <p:txBody>
          <a:bodyPr wrap="square" rtlCol="0">
            <a:noAutofit/>
          </a:bodyPr>
          <a:lstStyle/>
          <a:p>
            <a:pPr algn="ctr" fontAlgn="ctr"/>
            <a:r>
              <a:rPr lang="en-US" sz="1200" dirty="0" smtClean="0">
                <a:latin typeface="Huawei Sans" panose="020C0503030203020204" pitchFamily="34" charset="0"/>
              </a:rPr>
              <a:t>L3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7" name="文本框 126"/>
          <p:cNvSpPr txBox="1"/>
          <p:nvPr/>
        </p:nvSpPr>
        <p:spPr bwMode="gray">
          <a:xfrm>
            <a:off x="1547419" y="5211071"/>
            <a:ext cx="776368" cy="305105"/>
          </a:xfrm>
          <a:prstGeom prst="rect">
            <a:avLst/>
          </a:prstGeom>
          <a:noFill/>
        </p:spPr>
        <p:txBody>
          <a:bodyPr wrap="square" rtlCol="0">
            <a:noAutofit/>
          </a:bodyPr>
          <a:lstStyle/>
          <a:p>
            <a:pPr algn="ctr" fontAlgn="ctr"/>
            <a:r>
              <a:rPr lang="en-US" sz="1400" dirty="0" smtClean="0">
                <a:solidFill>
                  <a:srgbClr val="30B5C5"/>
                </a:solidFill>
                <a:latin typeface="Huawei Sans" panose="020C0503030203020204" pitchFamily="34" charset="0"/>
              </a:rPr>
              <a:t>Access</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8" name="文本框 127"/>
          <p:cNvSpPr txBox="1"/>
          <p:nvPr/>
        </p:nvSpPr>
        <p:spPr bwMode="gray">
          <a:xfrm>
            <a:off x="5282495" y="4900611"/>
            <a:ext cx="799292" cy="305105"/>
          </a:xfrm>
          <a:prstGeom prst="rect">
            <a:avLst/>
          </a:prstGeom>
          <a:noFill/>
        </p:spPr>
        <p:txBody>
          <a:bodyPr wrap="square" rtlCol="0">
            <a:noAutofit/>
          </a:bodyPr>
          <a:lstStyle/>
          <a:p>
            <a:pPr algn="ctr" fontAlgn="ctr"/>
            <a:r>
              <a:rPr lang="en-US" sz="1400" dirty="0" smtClean="0">
                <a:solidFill>
                  <a:srgbClr val="30B5C5"/>
                </a:solidFill>
                <a:latin typeface="Huawei Sans" panose="020C0503030203020204" pitchFamily="34" charset="0"/>
              </a:rPr>
              <a:t>AP</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9" name="文本框 128"/>
          <p:cNvSpPr txBox="1"/>
          <p:nvPr/>
        </p:nvSpPr>
        <p:spPr bwMode="gray">
          <a:xfrm>
            <a:off x="4100918" y="5211071"/>
            <a:ext cx="776368" cy="305105"/>
          </a:xfrm>
          <a:prstGeom prst="rect">
            <a:avLst/>
          </a:prstGeom>
          <a:noFill/>
        </p:spPr>
        <p:txBody>
          <a:bodyPr wrap="square" rtlCol="0">
            <a:noAutofit/>
          </a:bodyPr>
          <a:lstStyle/>
          <a:p>
            <a:pPr algn="ctr" fontAlgn="ctr"/>
            <a:r>
              <a:rPr lang="en-US" sz="1400" dirty="0" smtClean="0">
                <a:solidFill>
                  <a:srgbClr val="30B5C5"/>
                </a:solidFill>
                <a:latin typeface="Huawei Sans" panose="020C0503030203020204" pitchFamily="34" charset="0"/>
              </a:rPr>
              <a:t>Access</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0" name="任意多边形 129"/>
          <p:cNvSpPr/>
          <p:nvPr/>
        </p:nvSpPr>
        <p:spPr bwMode="gray">
          <a:xfrm flipH="1">
            <a:off x="4621056" y="4338561"/>
            <a:ext cx="256230" cy="940858"/>
          </a:xfrm>
          <a:custGeom>
            <a:avLst/>
            <a:gdLst>
              <a:gd name="connsiteX0" fmla="*/ 0 w 356180"/>
              <a:gd name="connsiteY0" fmla="*/ 0 h 923078"/>
              <a:gd name="connsiteX1" fmla="*/ 143086 w 356180"/>
              <a:gd name="connsiteY1" fmla="*/ 923078 h 923078"/>
              <a:gd name="connsiteX2" fmla="*/ 127846 w 485153"/>
              <a:gd name="connsiteY2" fmla="*/ 904028 h 904028"/>
              <a:gd name="connsiteX0" fmla="*/ 17811 w 293614"/>
              <a:gd name="connsiteY0" fmla="*/ 0 h 1024678"/>
              <a:gd name="connsiteX1" fmla="*/ 0 w 293614"/>
              <a:gd name="connsiteY1" fmla="*/ 1024678 h 1024678"/>
              <a:gd name="connsiteX0" fmla="*/ 17811 w 296916"/>
              <a:gd name="connsiteY0" fmla="*/ 0 h 1024678"/>
              <a:gd name="connsiteX1" fmla="*/ 0 w 296916"/>
              <a:gd name="connsiteY1" fmla="*/ 1024678 h 1024678"/>
              <a:gd name="connsiteX0" fmla="*/ 17811 w 288130"/>
              <a:gd name="connsiteY0" fmla="*/ 0 h 1024678"/>
              <a:gd name="connsiteX1" fmla="*/ 0 w 288130"/>
              <a:gd name="connsiteY1" fmla="*/ 1024678 h 1024678"/>
              <a:gd name="connsiteX0" fmla="*/ 0 w 286998"/>
              <a:gd name="connsiteY0" fmla="*/ 0 h 940858"/>
              <a:gd name="connsiteX1" fmla="*/ 19731 w 286998"/>
              <a:gd name="connsiteY1" fmla="*/ 940858 h 940858"/>
              <a:gd name="connsiteX0" fmla="*/ 0 w 261214"/>
              <a:gd name="connsiteY0" fmla="*/ 0 h 940858"/>
              <a:gd name="connsiteX1" fmla="*/ 19731 w 261214"/>
              <a:gd name="connsiteY1" fmla="*/ 940858 h 940858"/>
              <a:gd name="connsiteX0" fmla="*/ 0 w 246992"/>
              <a:gd name="connsiteY0" fmla="*/ 0 h 940858"/>
              <a:gd name="connsiteX1" fmla="*/ 19731 w 246992"/>
              <a:gd name="connsiteY1" fmla="*/ 940858 h 940858"/>
              <a:gd name="connsiteX0" fmla="*/ 0 w 270514"/>
              <a:gd name="connsiteY0" fmla="*/ 0 h 940858"/>
              <a:gd name="connsiteX1" fmla="*/ 19731 w 270514"/>
              <a:gd name="connsiteY1" fmla="*/ 940858 h 940858"/>
            </a:gdLst>
            <a:ahLst/>
            <a:cxnLst>
              <a:cxn ang="0">
                <a:pos x="connsiteX0" y="connsiteY0"/>
              </a:cxn>
              <a:cxn ang="0">
                <a:pos x="connsiteX1" y="connsiteY1"/>
              </a:cxn>
            </a:cxnLst>
            <a:rect l="l" t="t" r="r" b="b"/>
            <a:pathLst>
              <a:path w="270514" h="940858">
                <a:moveTo>
                  <a:pt x="0" y="0"/>
                </a:moveTo>
                <a:cubicBezTo>
                  <a:pt x="390586" y="362938"/>
                  <a:pt x="323401" y="636340"/>
                  <a:pt x="19731" y="940858"/>
                </a:cubicBezTo>
              </a:path>
            </a:pathLst>
          </a:custGeom>
          <a:ln w="12700">
            <a:solidFill>
              <a:srgbClr val="30B5C5"/>
            </a:solidFill>
            <a:prstDash val="sysDash"/>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sz="2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1" name="任意多边形 130"/>
          <p:cNvSpPr/>
          <p:nvPr/>
        </p:nvSpPr>
        <p:spPr bwMode="gray">
          <a:xfrm flipH="1">
            <a:off x="5117505" y="4352977"/>
            <a:ext cx="410570" cy="900218"/>
          </a:xfrm>
          <a:custGeom>
            <a:avLst/>
            <a:gdLst>
              <a:gd name="connsiteX0" fmla="*/ 0 w 356180"/>
              <a:gd name="connsiteY0" fmla="*/ 0 h 923078"/>
              <a:gd name="connsiteX1" fmla="*/ 143086 w 356180"/>
              <a:gd name="connsiteY1" fmla="*/ 923078 h 923078"/>
              <a:gd name="connsiteX2" fmla="*/ 127846 w 485153"/>
              <a:gd name="connsiteY2" fmla="*/ 904028 h 904028"/>
              <a:gd name="connsiteX0" fmla="*/ 315469 w 499778"/>
              <a:gd name="connsiteY0" fmla="*/ 0 h 724958"/>
              <a:gd name="connsiteX1" fmla="*/ 0 w 499778"/>
              <a:gd name="connsiteY1" fmla="*/ 724958 h 724958"/>
              <a:gd name="connsiteX0" fmla="*/ 315469 w 495276"/>
              <a:gd name="connsiteY0" fmla="*/ 0 h 724958"/>
              <a:gd name="connsiteX1" fmla="*/ 0 w 495276"/>
              <a:gd name="connsiteY1" fmla="*/ 724958 h 724958"/>
              <a:gd name="connsiteX0" fmla="*/ 315469 w 495276"/>
              <a:gd name="connsiteY0" fmla="*/ 0 h 714798"/>
              <a:gd name="connsiteX1" fmla="*/ 0 w 495276"/>
              <a:gd name="connsiteY1" fmla="*/ 714798 h 714798"/>
              <a:gd name="connsiteX0" fmla="*/ 315469 w 315469"/>
              <a:gd name="connsiteY0" fmla="*/ 0 h 714798"/>
              <a:gd name="connsiteX1" fmla="*/ 0 w 315469"/>
              <a:gd name="connsiteY1" fmla="*/ 714798 h 714798"/>
              <a:gd name="connsiteX0" fmla="*/ 433460 w 433460"/>
              <a:gd name="connsiteY0" fmla="*/ 0 h 900218"/>
              <a:gd name="connsiteX1" fmla="*/ 0 w 433460"/>
              <a:gd name="connsiteY1" fmla="*/ 900218 h 900218"/>
            </a:gdLst>
            <a:ahLst/>
            <a:cxnLst>
              <a:cxn ang="0">
                <a:pos x="connsiteX0" y="connsiteY0"/>
              </a:cxn>
              <a:cxn ang="0">
                <a:pos x="connsiteX1" y="connsiteY1"/>
              </a:cxn>
            </a:cxnLst>
            <a:rect l="l" t="t" r="r" b="b"/>
            <a:pathLst>
              <a:path w="433460" h="900218">
                <a:moveTo>
                  <a:pt x="433460" y="0"/>
                </a:moveTo>
                <a:cubicBezTo>
                  <a:pt x="421806" y="497558"/>
                  <a:pt x="287580" y="885260"/>
                  <a:pt x="0" y="900218"/>
                </a:cubicBezTo>
              </a:path>
            </a:pathLst>
          </a:custGeom>
          <a:ln w="12700">
            <a:solidFill>
              <a:srgbClr val="30B5C5"/>
            </a:solidFill>
            <a:prstDash val="sysDash"/>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sz="2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2" name="矩形 131"/>
          <p:cNvSpPr/>
          <p:nvPr/>
        </p:nvSpPr>
        <p:spPr bwMode="gray">
          <a:xfrm>
            <a:off x="2820094" y="4635237"/>
            <a:ext cx="1063404" cy="400110"/>
          </a:xfrm>
          <a:prstGeom prst="rect">
            <a:avLst/>
          </a:prstGeom>
        </p:spPr>
        <p:txBody>
          <a:bodyPr wrap="square">
            <a:noAutofit/>
          </a:bodyPr>
          <a:lstStyle/>
          <a:p>
            <a:pPr fontAlgn="ctr"/>
            <a:r>
              <a:rPr lang="en-US" sz="1200" dirty="0" smtClean="0">
                <a:solidFill>
                  <a:prstClr val="black"/>
                </a:solidFill>
                <a:latin typeface="Huawei Sans" panose="020C0503030203020204" pitchFamily="34" charset="0"/>
              </a:rPr>
              <a:t>Policy association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3" name="矩形 132"/>
          <p:cNvSpPr/>
          <p:nvPr/>
        </p:nvSpPr>
        <p:spPr bwMode="gray">
          <a:xfrm>
            <a:off x="3685899" y="4634079"/>
            <a:ext cx="977213" cy="400110"/>
          </a:xfrm>
          <a:prstGeom prst="rect">
            <a:avLst/>
          </a:prstGeom>
        </p:spPr>
        <p:txBody>
          <a:bodyPr wrap="square">
            <a:noAutofit/>
          </a:bodyPr>
          <a:lstStyle/>
          <a:p>
            <a:pPr algn="r" fontAlgn="ctr"/>
            <a:r>
              <a:rPr lang="en-US" sz="1200" dirty="0" smtClean="0">
                <a:solidFill>
                  <a:prstClr val="black"/>
                </a:solidFill>
                <a:latin typeface="Huawei Sans" panose="020C0503030203020204" pitchFamily="34" charset="0"/>
              </a:rPr>
              <a:t>Policy association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4" name="椭圆 133"/>
          <p:cNvSpPr/>
          <p:nvPr/>
        </p:nvSpPr>
        <p:spPr bwMode="gray">
          <a:xfrm>
            <a:off x="2402864" y="4259836"/>
            <a:ext cx="118533" cy="118533"/>
          </a:xfrm>
          <a:prstGeom prst="ellipse">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2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5" name="椭圆 134"/>
          <p:cNvSpPr/>
          <p:nvPr/>
        </p:nvSpPr>
        <p:spPr bwMode="gray">
          <a:xfrm>
            <a:off x="2577462" y="5295251"/>
            <a:ext cx="118533" cy="118533"/>
          </a:xfrm>
          <a:prstGeom prst="ellipse">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2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6" name="椭圆 135"/>
          <p:cNvSpPr/>
          <p:nvPr/>
        </p:nvSpPr>
        <p:spPr bwMode="gray">
          <a:xfrm>
            <a:off x="3604983" y="4259836"/>
            <a:ext cx="118533" cy="118533"/>
          </a:xfrm>
          <a:prstGeom prst="ellipse">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2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7" name="椭圆 136"/>
          <p:cNvSpPr/>
          <p:nvPr/>
        </p:nvSpPr>
        <p:spPr bwMode="gray">
          <a:xfrm>
            <a:off x="3762797" y="4259836"/>
            <a:ext cx="118533" cy="118533"/>
          </a:xfrm>
          <a:prstGeom prst="ellipse">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2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8" name="椭圆 137"/>
          <p:cNvSpPr/>
          <p:nvPr/>
        </p:nvSpPr>
        <p:spPr bwMode="gray">
          <a:xfrm>
            <a:off x="4818943" y="4259836"/>
            <a:ext cx="118533" cy="118533"/>
          </a:xfrm>
          <a:prstGeom prst="ellipse">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2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9" name="椭圆 138"/>
          <p:cNvSpPr/>
          <p:nvPr/>
        </p:nvSpPr>
        <p:spPr bwMode="gray">
          <a:xfrm>
            <a:off x="5706344" y="5295251"/>
            <a:ext cx="118533" cy="118533"/>
          </a:xfrm>
          <a:prstGeom prst="ellipse">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28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2" name="直接连接符 71"/>
          <p:cNvCxnSpPr>
            <a:stCxn id="93" idx="2"/>
            <a:endCxn id="109" idx="0"/>
          </p:cNvCxnSpPr>
          <p:nvPr/>
        </p:nvCxnSpPr>
        <p:spPr bwMode="gray">
          <a:xfrm flipH="1">
            <a:off x="2458741" y="5509925"/>
            <a:ext cx="1" cy="344046"/>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73" name="椭圆 72"/>
          <p:cNvSpPr/>
          <p:nvPr/>
        </p:nvSpPr>
        <p:spPr bwMode="gray">
          <a:xfrm>
            <a:off x="8108882" y="5925399"/>
            <a:ext cx="394420" cy="101992"/>
          </a:xfrm>
          <a:prstGeom prst="ellips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sz="2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文本框 73"/>
          <p:cNvSpPr txBox="1"/>
          <p:nvPr/>
        </p:nvSpPr>
        <p:spPr bwMode="gray">
          <a:xfrm>
            <a:off x="8503302" y="5852877"/>
            <a:ext cx="1418911" cy="247037"/>
          </a:xfrm>
          <a:prstGeom prst="rect">
            <a:avLst/>
          </a:prstGeom>
          <a:noFill/>
        </p:spPr>
        <p:txBody>
          <a:bodyPr wrap="square" rtlCol="0">
            <a:noAutofit/>
          </a:bodyPr>
          <a:lstStyle/>
          <a:p>
            <a:pPr algn="ctr" fontAlgn="ctr">
              <a:spcBef>
                <a:spcPct val="0"/>
              </a:spcBef>
              <a:spcAft>
                <a:spcPct val="0"/>
              </a:spcAft>
              <a:defRPr/>
            </a:pPr>
            <a:r>
              <a:rPr lang="en-US" sz="1200" dirty="0" smtClean="0">
                <a:solidFill>
                  <a:prstClr val="black"/>
                </a:solidFill>
                <a:latin typeface="Huawei Sans" panose="020C0503030203020204" pitchFamily="34" charset="0"/>
              </a:rPr>
              <a:t>Link aggregation</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文本框 77"/>
          <p:cNvSpPr txBox="1"/>
          <p:nvPr/>
        </p:nvSpPr>
        <p:spPr bwMode="gray">
          <a:xfrm>
            <a:off x="442730" y="1985274"/>
            <a:ext cx="1097312" cy="251711"/>
          </a:xfrm>
          <a:prstGeom prst="rect">
            <a:avLst/>
          </a:prstGeom>
          <a:noFill/>
        </p:spPr>
        <p:txBody>
          <a:bodyPr wrap="square" rtlCol="0">
            <a:noAutofit/>
          </a:bodyPr>
          <a:lstStyle/>
          <a:p>
            <a:pPr fontAlgn="ctr">
              <a:spcBef>
                <a:spcPct val="0"/>
              </a:spcBef>
              <a:spcAft>
                <a:spcPct val="0"/>
              </a:spcAft>
              <a:defRPr/>
            </a:pPr>
            <a:r>
              <a:rPr lang="en-US" sz="1200" dirty="0" smtClean="0">
                <a:solidFill>
                  <a:prstClr val="black"/>
                </a:solidFill>
                <a:latin typeface="Huawei Sans" panose="020C0503030203020204" pitchFamily="34" charset="0"/>
              </a:rPr>
              <a:t>Core</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文本框 78"/>
          <p:cNvSpPr txBox="1"/>
          <p:nvPr/>
        </p:nvSpPr>
        <p:spPr bwMode="gray">
          <a:xfrm>
            <a:off x="442730" y="4005445"/>
            <a:ext cx="1097312" cy="251711"/>
          </a:xfrm>
          <a:prstGeom prst="rect">
            <a:avLst/>
          </a:prstGeom>
          <a:noFill/>
        </p:spPr>
        <p:txBody>
          <a:bodyPr wrap="square" rtlCol="0">
            <a:noAutofit/>
          </a:bodyPr>
          <a:lstStyle/>
          <a:p>
            <a:pPr fontAlgn="ctr">
              <a:spcBef>
                <a:spcPct val="0"/>
              </a:spcBef>
              <a:spcAft>
                <a:spcPct val="0"/>
              </a:spcAft>
              <a:defRPr/>
            </a:pPr>
            <a:r>
              <a:rPr lang="en-US" sz="1200" dirty="0" smtClean="0">
                <a:solidFill>
                  <a:prstClr val="black"/>
                </a:solidFill>
                <a:latin typeface="Huawei Sans" panose="020C0503030203020204" pitchFamily="34" charset="0"/>
              </a:rPr>
              <a:t>Aggregation</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文本框 79"/>
          <p:cNvSpPr txBox="1"/>
          <p:nvPr/>
        </p:nvSpPr>
        <p:spPr bwMode="gray">
          <a:xfrm>
            <a:off x="442730" y="5242327"/>
            <a:ext cx="1097312" cy="251711"/>
          </a:xfrm>
          <a:prstGeom prst="rect">
            <a:avLst/>
          </a:prstGeom>
          <a:noFill/>
        </p:spPr>
        <p:txBody>
          <a:bodyPr wrap="square" rtlCol="0">
            <a:noAutofit/>
          </a:bodyPr>
          <a:lstStyle/>
          <a:p>
            <a:pPr fontAlgn="ctr">
              <a:spcBef>
                <a:spcPct val="0"/>
              </a:spcBef>
              <a:spcAft>
                <a:spcPct val="0"/>
              </a:spcAft>
              <a:defRPr/>
            </a:pPr>
            <a:r>
              <a:rPr lang="en-US" sz="1200" dirty="0" smtClean="0">
                <a:solidFill>
                  <a:prstClr val="black"/>
                </a:solidFill>
                <a:latin typeface="Huawei Sans" panose="020C0503030203020204" pitchFamily="34" charset="0"/>
              </a:rPr>
              <a:t>Access</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文本框 80"/>
          <p:cNvSpPr txBox="1"/>
          <p:nvPr/>
        </p:nvSpPr>
        <p:spPr bwMode="gray">
          <a:xfrm>
            <a:off x="442730" y="1468506"/>
            <a:ext cx="1097312" cy="251711"/>
          </a:xfrm>
          <a:prstGeom prst="rect">
            <a:avLst/>
          </a:prstGeom>
          <a:noFill/>
        </p:spPr>
        <p:txBody>
          <a:bodyPr wrap="square" rtlCol="0">
            <a:noAutofit/>
          </a:bodyPr>
          <a:lstStyle/>
          <a:p>
            <a:pPr fontAlgn="ctr">
              <a:spcBef>
                <a:spcPct val="0"/>
              </a:spcBef>
              <a:spcAft>
                <a:spcPct val="0"/>
              </a:spcAft>
              <a:defRPr/>
            </a:pPr>
            <a:r>
              <a:rPr lang="en-US" sz="1200" dirty="0" smtClean="0">
                <a:solidFill>
                  <a:prstClr val="black"/>
                </a:solidFill>
                <a:latin typeface="Huawei Sans" panose="020C0503030203020204" pitchFamily="34" charset="0"/>
              </a:rPr>
              <a:t>Egress</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71267336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Key Technologies for Virtualized Campus: Free Mobility</a:t>
            </a:r>
            <a:endParaRPr lang="en-US" altLang="zh-CN" dirty="0">
              <a:sym typeface="Huawei Sans" panose="020C0503030203020204" pitchFamily="34" charset="0"/>
            </a:endParaRPr>
          </a:p>
        </p:txBody>
      </p:sp>
      <p:sp>
        <p:nvSpPr>
          <p:cNvPr id="3" name="文本占位符 2"/>
          <p:cNvSpPr>
            <a:spLocks noGrp="1"/>
          </p:cNvSpPr>
          <p:nvPr>
            <p:ph type="body" sz="quarter" idx="10"/>
          </p:nvPr>
        </p:nvSpPr>
        <p:spPr>
          <a:xfrm>
            <a:off x="455612" y="1052514"/>
            <a:ext cx="11293476" cy="1105200"/>
          </a:xfrm>
        </p:spPr>
        <p:txBody>
          <a:bodyPr/>
          <a:lstStyle/>
          <a:p>
            <a:r>
              <a:rPr lang="en-US" sz="1600" smtClean="0"/>
              <a:t>Free mobility manages policies and controls permissions based on security groups. Regardless of user locations and IP addresses in use, this technology ensures that users can obtain consistent network permissions and corresponding policies can be enforced on the users.</a:t>
            </a:r>
            <a:endParaRPr lang="en-US" altLang="zh-CN" sz="1600" dirty="0">
              <a:sym typeface="Huawei Sans" panose="020C0503030203020204" pitchFamily="34" charset="0"/>
            </a:endParaRPr>
          </a:p>
        </p:txBody>
      </p:sp>
      <p:sp>
        <p:nvSpPr>
          <p:cNvPr id="4" name="Freeform 159"/>
          <p:cNvSpPr/>
          <p:nvPr/>
        </p:nvSpPr>
        <p:spPr bwMode="gray">
          <a:xfrm flipH="1">
            <a:off x="780670" y="2622881"/>
            <a:ext cx="6336264" cy="357789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lumMod val="9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Freeform 159"/>
          <p:cNvSpPr/>
          <p:nvPr/>
        </p:nvSpPr>
        <p:spPr bwMode="gray">
          <a:xfrm flipH="1">
            <a:off x="3322269" y="4094464"/>
            <a:ext cx="1253066" cy="72930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56C4D2"/>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文本框 3"/>
          <p:cNvSpPr txBox="1"/>
          <p:nvPr/>
        </p:nvSpPr>
        <p:spPr bwMode="gray">
          <a:xfrm>
            <a:off x="3219450" y="4248145"/>
            <a:ext cx="1458704" cy="584775"/>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600" dirty="0" smtClean="0">
                <a:solidFill>
                  <a:schemeClr val="bg1"/>
                </a:solidFill>
                <a:latin typeface="Huawei Sans" panose="020C0503030203020204" pitchFamily="34" charset="0"/>
              </a:rPr>
              <a:t>Campus network</a:t>
            </a:r>
            <a:endParaRPr lang="en-US" altLang="zh-CN"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5" name="组合 14"/>
          <p:cNvGrpSpPr>
            <a:grpSpLocks noChangeAspect="1"/>
          </p:cNvGrpSpPr>
          <p:nvPr/>
        </p:nvGrpSpPr>
        <p:grpSpPr bwMode="gray">
          <a:xfrm>
            <a:off x="1870221" y="5617773"/>
            <a:ext cx="416479" cy="416479"/>
            <a:chOff x="373063" y="2114551"/>
            <a:chExt cx="1114425" cy="1116013"/>
          </a:xfrm>
        </p:grpSpPr>
        <p:sp>
          <p:nvSpPr>
            <p:cNvPr id="46" name="Freeform 84"/>
            <p:cNvSpPr>
              <a:spLocks/>
            </p:cNvSpPr>
            <p:nvPr/>
          </p:nvSpPr>
          <p:spPr bwMode="gray">
            <a:xfrm>
              <a:off x="373063" y="2114551"/>
              <a:ext cx="1114425" cy="1116013"/>
            </a:xfrm>
            <a:custGeom>
              <a:avLst/>
              <a:gdLst>
                <a:gd name="T0" fmla="*/ 2147483647 w 2659"/>
                <a:gd name="T1" fmla="*/ 2147483647 h 2658"/>
                <a:gd name="T2" fmla="*/ 2147483647 w 2659"/>
                <a:gd name="T3" fmla="*/ 2147483647 h 2658"/>
                <a:gd name="T4" fmla="*/ 2147483647 w 2659"/>
                <a:gd name="T5" fmla="*/ 2147483647 h 2658"/>
                <a:gd name="T6" fmla="*/ 0 w 2659"/>
                <a:gd name="T7" fmla="*/ 2147483647 h 2658"/>
                <a:gd name="T8" fmla="*/ 2147483647 w 2659"/>
                <a:gd name="T9" fmla="*/ 0 h 2658"/>
                <a:gd name="T10" fmla="*/ 2147483647 w 2659"/>
                <a:gd name="T11" fmla="*/ 2147483647 h 2658"/>
                <a:gd name="T12" fmla="*/ 0 60000 65536"/>
                <a:gd name="T13" fmla="*/ 0 60000 65536"/>
                <a:gd name="T14" fmla="*/ 0 60000 65536"/>
                <a:gd name="T15" fmla="*/ 0 60000 65536"/>
                <a:gd name="T16" fmla="*/ 0 60000 65536"/>
                <a:gd name="T17" fmla="*/ 0 60000 65536"/>
                <a:gd name="T18" fmla="*/ 0 w 2659"/>
                <a:gd name="T19" fmla="*/ 0 h 2658"/>
                <a:gd name="T20" fmla="*/ 2659 w 2659"/>
                <a:gd name="T21" fmla="*/ 2658 h 2658"/>
              </a:gdLst>
              <a:ahLst/>
              <a:cxnLst>
                <a:cxn ang="T12">
                  <a:pos x="T0" y="T1"/>
                </a:cxn>
                <a:cxn ang="T13">
                  <a:pos x="T2" y="T3"/>
                </a:cxn>
                <a:cxn ang="T14">
                  <a:pos x="T4" y="T5"/>
                </a:cxn>
                <a:cxn ang="T15">
                  <a:pos x="T6" y="T7"/>
                </a:cxn>
                <a:cxn ang="T16">
                  <a:pos x="T8" y="T9"/>
                </a:cxn>
                <a:cxn ang="T17">
                  <a:pos x="T10" y="T11"/>
                </a:cxn>
              </a:cxnLst>
              <a:rect l="T18" t="T19" r="T20" b="T21"/>
              <a:pathLst>
                <a:path w="2659" h="2658">
                  <a:moveTo>
                    <a:pt x="2659" y="1329"/>
                  </a:moveTo>
                  <a:lnTo>
                    <a:pt x="2659" y="1329"/>
                  </a:lnTo>
                  <a:cubicBezTo>
                    <a:pt x="2659" y="2063"/>
                    <a:pt x="2064" y="2658"/>
                    <a:pt x="1329" y="2658"/>
                  </a:cubicBezTo>
                  <a:cubicBezTo>
                    <a:pt x="595" y="2658"/>
                    <a:pt x="0" y="2063"/>
                    <a:pt x="0" y="1329"/>
                  </a:cubicBezTo>
                  <a:cubicBezTo>
                    <a:pt x="0" y="595"/>
                    <a:pt x="595" y="0"/>
                    <a:pt x="1329" y="0"/>
                  </a:cubicBezTo>
                  <a:cubicBezTo>
                    <a:pt x="2064" y="0"/>
                    <a:pt x="2659" y="595"/>
                    <a:pt x="2659" y="1329"/>
                  </a:cubicBezTo>
                  <a:close/>
                </a:path>
              </a:pathLst>
            </a:custGeom>
            <a:solidFill>
              <a:srgbClr val="56C4D2"/>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7" name="组合 46"/>
            <p:cNvGrpSpPr>
              <a:grpSpLocks/>
            </p:cNvGrpSpPr>
            <p:nvPr/>
          </p:nvGrpSpPr>
          <p:grpSpPr bwMode="gray">
            <a:xfrm>
              <a:off x="649288" y="2289176"/>
              <a:ext cx="561975" cy="769938"/>
              <a:chOff x="649288" y="2289176"/>
              <a:chExt cx="561975" cy="769938"/>
            </a:xfrm>
          </p:grpSpPr>
          <p:sp>
            <p:nvSpPr>
              <p:cNvPr id="48" name="Freeform 85"/>
              <p:cNvSpPr>
                <a:spLocks noEditPoints="1"/>
              </p:cNvSpPr>
              <p:nvPr/>
            </p:nvSpPr>
            <p:spPr bwMode="gray">
              <a:xfrm>
                <a:off x="768350" y="2289176"/>
                <a:ext cx="323850" cy="327025"/>
              </a:xfrm>
              <a:custGeom>
                <a:avLst/>
                <a:gdLst>
                  <a:gd name="T0" fmla="*/ 2147483647 w 775"/>
                  <a:gd name="T1" fmla="*/ 2147483647 h 776"/>
                  <a:gd name="T2" fmla="*/ 2147483647 w 775"/>
                  <a:gd name="T3" fmla="*/ 2147483647 h 776"/>
                  <a:gd name="T4" fmla="*/ 2147483647 w 775"/>
                  <a:gd name="T5" fmla="*/ 2147483647 h 776"/>
                  <a:gd name="T6" fmla="*/ 2147483647 w 775"/>
                  <a:gd name="T7" fmla="*/ 2147483647 h 776"/>
                  <a:gd name="T8" fmla="*/ 2147483647 w 775"/>
                  <a:gd name="T9" fmla="*/ 2147483647 h 776"/>
                  <a:gd name="T10" fmla="*/ 2147483647 w 775"/>
                  <a:gd name="T11" fmla="*/ 2147483647 h 776"/>
                  <a:gd name="T12" fmla="*/ 2147483647 w 775"/>
                  <a:gd name="T13" fmla="*/ 2147483647 h 776"/>
                  <a:gd name="T14" fmla="*/ 2147483647 w 775"/>
                  <a:gd name="T15" fmla="*/ 2147483647 h 776"/>
                  <a:gd name="T16" fmla="*/ 0 w 775"/>
                  <a:gd name="T17" fmla="*/ 2147483647 h 776"/>
                  <a:gd name="T18" fmla="*/ 2147483647 w 775"/>
                  <a:gd name="T19" fmla="*/ 0 h 776"/>
                  <a:gd name="T20" fmla="*/ 2147483647 w 775"/>
                  <a:gd name="T21" fmla="*/ 2147483647 h 776"/>
                  <a:gd name="T22" fmla="*/ 2147483647 w 775"/>
                  <a:gd name="T23" fmla="*/ 2147483647 h 7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5"/>
                  <a:gd name="T37" fmla="*/ 0 h 776"/>
                  <a:gd name="T38" fmla="*/ 775 w 775"/>
                  <a:gd name="T39" fmla="*/ 776 h 7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5" h="776">
                    <a:moveTo>
                      <a:pt x="387" y="67"/>
                    </a:moveTo>
                    <a:lnTo>
                      <a:pt x="387" y="67"/>
                    </a:lnTo>
                    <a:cubicBezTo>
                      <a:pt x="210" y="67"/>
                      <a:pt x="66" y="211"/>
                      <a:pt x="66" y="388"/>
                    </a:cubicBezTo>
                    <a:cubicBezTo>
                      <a:pt x="66" y="565"/>
                      <a:pt x="210" y="709"/>
                      <a:pt x="387" y="709"/>
                    </a:cubicBezTo>
                    <a:cubicBezTo>
                      <a:pt x="565" y="709"/>
                      <a:pt x="709" y="565"/>
                      <a:pt x="709" y="388"/>
                    </a:cubicBezTo>
                    <a:cubicBezTo>
                      <a:pt x="709" y="211"/>
                      <a:pt x="565" y="67"/>
                      <a:pt x="387" y="67"/>
                    </a:cubicBezTo>
                    <a:close/>
                    <a:moveTo>
                      <a:pt x="387" y="776"/>
                    </a:moveTo>
                    <a:lnTo>
                      <a:pt x="387" y="776"/>
                    </a:lnTo>
                    <a:cubicBezTo>
                      <a:pt x="174" y="776"/>
                      <a:pt x="0" y="602"/>
                      <a:pt x="0" y="388"/>
                    </a:cubicBezTo>
                    <a:cubicBezTo>
                      <a:pt x="0" y="174"/>
                      <a:pt x="174" y="0"/>
                      <a:pt x="387" y="0"/>
                    </a:cubicBezTo>
                    <a:cubicBezTo>
                      <a:pt x="601" y="0"/>
                      <a:pt x="775" y="174"/>
                      <a:pt x="775" y="388"/>
                    </a:cubicBezTo>
                    <a:cubicBezTo>
                      <a:pt x="775" y="602"/>
                      <a:pt x="601" y="776"/>
                      <a:pt x="387" y="776"/>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Freeform 86"/>
              <p:cNvSpPr>
                <a:spLocks/>
              </p:cNvSpPr>
              <p:nvPr/>
            </p:nvSpPr>
            <p:spPr bwMode="gray">
              <a:xfrm>
                <a:off x="649288" y="2652713"/>
                <a:ext cx="561975" cy="390525"/>
              </a:xfrm>
              <a:custGeom>
                <a:avLst/>
                <a:gdLst>
                  <a:gd name="T0" fmla="*/ 2147483647 w 1337"/>
                  <a:gd name="T1" fmla="*/ 2147483647 h 932"/>
                  <a:gd name="T2" fmla="*/ 2147483647 w 1337"/>
                  <a:gd name="T3" fmla="*/ 2147483647 h 932"/>
                  <a:gd name="T4" fmla="*/ 2147483647 w 1337"/>
                  <a:gd name="T5" fmla="*/ 2147483647 h 932"/>
                  <a:gd name="T6" fmla="*/ 2147483647 w 1337"/>
                  <a:gd name="T7" fmla="*/ 2147483647 h 932"/>
                  <a:gd name="T8" fmla="*/ 2147483647 w 1337"/>
                  <a:gd name="T9" fmla="*/ 2147483647 h 932"/>
                  <a:gd name="T10" fmla="*/ 2147483647 w 1337"/>
                  <a:gd name="T11" fmla="*/ 2147483647 h 932"/>
                  <a:gd name="T12" fmla="*/ 2147483647 w 1337"/>
                  <a:gd name="T13" fmla="*/ 2147483647 h 932"/>
                  <a:gd name="T14" fmla="*/ 2147483647 w 1337"/>
                  <a:gd name="T15" fmla="*/ 2147483647 h 932"/>
                  <a:gd name="T16" fmla="*/ 2147483647 w 1337"/>
                  <a:gd name="T17" fmla="*/ 2147483647 h 932"/>
                  <a:gd name="T18" fmla="*/ 2147483647 w 1337"/>
                  <a:gd name="T19" fmla="*/ 2147483647 h 932"/>
                  <a:gd name="T20" fmla="*/ 2147483647 w 1337"/>
                  <a:gd name="T21" fmla="*/ 2147483647 h 932"/>
                  <a:gd name="T22" fmla="*/ 2147483647 w 1337"/>
                  <a:gd name="T23" fmla="*/ 2147483647 h 932"/>
                  <a:gd name="T24" fmla="*/ 2147483647 w 1337"/>
                  <a:gd name="T25" fmla="*/ 2147483647 h 932"/>
                  <a:gd name="T26" fmla="*/ 2147483647 w 1337"/>
                  <a:gd name="T27" fmla="*/ 2147483647 h 932"/>
                  <a:gd name="T28" fmla="*/ 2147483647 w 1337"/>
                  <a:gd name="T29" fmla="*/ 2147483647 h 932"/>
                  <a:gd name="T30" fmla="*/ 0 w 1337"/>
                  <a:gd name="T31" fmla="*/ 2147483647 h 932"/>
                  <a:gd name="T32" fmla="*/ 0 w 1337"/>
                  <a:gd name="T33" fmla="*/ 2147483647 h 932"/>
                  <a:gd name="T34" fmla="*/ 2147483647 w 1337"/>
                  <a:gd name="T35" fmla="*/ 2147483647 h 932"/>
                  <a:gd name="T36" fmla="*/ 2147483647 w 1337"/>
                  <a:gd name="T37" fmla="*/ 2147483647 h 932"/>
                  <a:gd name="T38" fmla="*/ 2147483647 w 1337"/>
                  <a:gd name="T39" fmla="*/ 2147483647 h 932"/>
                  <a:gd name="T40" fmla="*/ 2147483647 w 1337"/>
                  <a:gd name="T41" fmla="*/ 2147483647 h 932"/>
                  <a:gd name="T42" fmla="*/ 2147483647 w 1337"/>
                  <a:gd name="T43" fmla="*/ 2147483647 h 932"/>
                  <a:gd name="T44" fmla="*/ 2147483647 w 1337"/>
                  <a:gd name="T45" fmla="*/ 2147483647 h 932"/>
                  <a:gd name="T46" fmla="*/ 2147483647 w 1337"/>
                  <a:gd name="T47" fmla="*/ 2147483647 h 932"/>
                  <a:gd name="T48" fmla="*/ 2147483647 w 1337"/>
                  <a:gd name="T49" fmla="*/ 2147483647 h 9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37"/>
                  <a:gd name="T76" fmla="*/ 0 h 932"/>
                  <a:gd name="T77" fmla="*/ 1337 w 1337"/>
                  <a:gd name="T78" fmla="*/ 932 h 93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37" h="932">
                    <a:moveTo>
                      <a:pt x="1304" y="932"/>
                    </a:moveTo>
                    <a:lnTo>
                      <a:pt x="1304" y="932"/>
                    </a:lnTo>
                    <a:lnTo>
                      <a:pt x="1080" y="932"/>
                    </a:lnTo>
                    <a:lnTo>
                      <a:pt x="1080" y="866"/>
                    </a:lnTo>
                    <a:lnTo>
                      <a:pt x="1270" y="866"/>
                    </a:lnTo>
                    <a:lnTo>
                      <a:pt x="1270" y="429"/>
                    </a:lnTo>
                    <a:cubicBezTo>
                      <a:pt x="1270" y="255"/>
                      <a:pt x="1151" y="108"/>
                      <a:pt x="983" y="71"/>
                    </a:cubicBezTo>
                    <a:lnTo>
                      <a:pt x="694" y="412"/>
                    </a:lnTo>
                    <a:cubicBezTo>
                      <a:pt x="681" y="427"/>
                      <a:pt x="656" y="427"/>
                      <a:pt x="643" y="412"/>
                    </a:cubicBezTo>
                    <a:lnTo>
                      <a:pt x="353" y="71"/>
                    </a:lnTo>
                    <a:cubicBezTo>
                      <a:pt x="186" y="108"/>
                      <a:pt x="67" y="255"/>
                      <a:pt x="67" y="429"/>
                    </a:cubicBezTo>
                    <a:lnTo>
                      <a:pt x="67" y="866"/>
                    </a:lnTo>
                    <a:lnTo>
                      <a:pt x="896" y="866"/>
                    </a:lnTo>
                    <a:lnTo>
                      <a:pt x="896" y="932"/>
                    </a:lnTo>
                    <a:lnTo>
                      <a:pt x="33" y="932"/>
                    </a:lnTo>
                    <a:cubicBezTo>
                      <a:pt x="15" y="932"/>
                      <a:pt x="0" y="917"/>
                      <a:pt x="0" y="899"/>
                    </a:cubicBezTo>
                    <a:lnTo>
                      <a:pt x="0" y="429"/>
                    </a:lnTo>
                    <a:cubicBezTo>
                      <a:pt x="0" y="217"/>
                      <a:pt x="152" y="37"/>
                      <a:pt x="361" y="2"/>
                    </a:cubicBezTo>
                    <a:cubicBezTo>
                      <a:pt x="372" y="0"/>
                      <a:pt x="384" y="4"/>
                      <a:pt x="392" y="13"/>
                    </a:cubicBezTo>
                    <a:lnTo>
                      <a:pt x="668" y="339"/>
                    </a:lnTo>
                    <a:lnTo>
                      <a:pt x="945" y="13"/>
                    </a:lnTo>
                    <a:cubicBezTo>
                      <a:pt x="953" y="4"/>
                      <a:pt x="965" y="0"/>
                      <a:pt x="976" y="2"/>
                    </a:cubicBezTo>
                    <a:cubicBezTo>
                      <a:pt x="1185" y="37"/>
                      <a:pt x="1337" y="216"/>
                      <a:pt x="1337" y="429"/>
                    </a:cubicBezTo>
                    <a:lnTo>
                      <a:pt x="1337" y="899"/>
                    </a:lnTo>
                    <a:cubicBezTo>
                      <a:pt x="1337" y="917"/>
                      <a:pt x="1322" y="932"/>
                      <a:pt x="1304" y="932"/>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Freeform 87"/>
              <p:cNvSpPr>
                <a:spLocks/>
              </p:cNvSpPr>
              <p:nvPr/>
            </p:nvSpPr>
            <p:spPr bwMode="gray">
              <a:xfrm>
                <a:off x="879475" y="2667001"/>
                <a:ext cx="101600" cy="149225"/>
              </a:xfrm>
              <a:custGeom>
                <a:avLst/>
                <a:gdLst>
                  <a:gd name="T0" fmla="*/ 2147483647 w 239"/>
                  <a:gd name="T1" fmla="*/ 2147483647 h 357"/>
                  <a:gd name="T2" fmla="*/ 2147483647 w 239"/>
                  <a:gd name="T3" fmla="*/ 2147483647 h 357"/>
                  <a:gd name="T4" fmla="*/ 2147483647 w 239"/>
                  <a:gd name="T5" fmla="*/ 2147483647 h 357"/>
                  <a:gd name="T6" fmla="*/ 2147483647 w 239"/>
                  <a:gd name="T7" fmla="*/ 0 h 357"/>
                  <a:gd name="T8" fmla="*/ 0 w 239"/>
                  <a:gd name="T9" fmla="*/ 0 h 357"/>
                  <a:gd name="T10" fmla="*/ 2147483647 w 239"/>
                  <a:gd name="T11" fmla="*/ 2147483647 h 357"/>
                  <a:gd name="T12" fmla="*/ 2147483647 w 239"/>
                  <a:gd name="T13" fmla="*/ 2147483647 h 357"/>
                  <a:gd name="T14" fmla="*/ 2147483647 w 239"/>
                  <a:gd name="T15" fmla="*/ 2147483647 h 357"/>
                  <a:gd name="T16" fmla="*/ 2147483647 w 239"/>
                  <a:gd name="T17" fmla="*/ 2147483647 h 3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357"/>
                  <a:gd name="T29" fmla="*/ 239 w 239"/>
                  <a:gd name="T30" fmla="*/ 357 h 3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357">
                    <a:moveTo>
                      <a:pt x="210" y="260"/>
                    </a:moveTo>
                    <a:lnTo>
                      <a:pt x="210" y="260"/>
                    </a:lnTo>
                    <a:lnTo>
                      <a:pt x="135" y="112"/>
                    </a:lnTo>
                    <a:lnTo>
                      <a:pt x="239" y="0"/>
                    </a:lnTo>
                    <a:lnTo>
                      <a:pt x="0" y="0"/>
                    </a:lnTo>
                    <a:lnTo>
                      <a:pt x="104" y="112"/>
                    </a:lnTo>
                    <a:lnTo>
                      <a:pt x="29" y="260"/>
                    </a:lnTo>
                    <a:lnTo>
                      <a:pt x="119" y="357"/>
                    </a:lnTo>
                    <a:lnTo>
                      <a:pt x="210" y="26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Freeform 88"/>
              <p:cNvSpPr>
                <a:spLocks/>
              </p:cNvSpPr>
              <p:nvPr/>
            </p:nvSpPr>
            <p:spPr bwMode="gray">
              <a:xfrm>
                <a:off x="803275" y="2652713"/>
                <a:ext cx="254000" cy="28575"/>
              </a:xfrm>
              <a:custGeom>
                <a:avLst/>
                <a:gdLst>
                  <a:gd name="T0" fmla="*/ 2147483647 w 605"/>
                  <a:gd name="T1" fmla="*/ 2147483647 h 67"/>
                  <a:gd name="T2" fmla="*/ 2147483647 w 605"/>
                  <a:gd name="T3" fmla="*/ 2147483647 h 67"/>
                  <a:gd name="T4" fmla="*/ 0 w 605"/>
                  <a:gd name="T5" fmla="*/ 2147483647 h 67"/>
                  <a:gd name="T6" fmla="*/ 0 w 605"/>
                  <a:gd name="T7" fmla="*/ 0 h 67"/>
                  <a:gd name="T8" fmla="*/ 2147483647 w 605"/>
                  <a:gd name="T9" fmla="*/ 0 h 67"/>
                  <a:gd name="T10" fmla="*/ 2147483647 w 605"/>
                  <a:gd name="T11" fmla="*/ 2147483647 h 67"/>
                  <a:gd name="T12" fmla="*/ 0 60000 65536"/>
                  <a:gd name="T13" fmla="*/ 0 60000 65536"/>
                  <a:gd name="T14" fmla="*/ 0 60000 65536"/>
                  <a:gd name="T15" fmla="*/ 0 60000 65536"/>
                  <a:gd name="T16" fmla="*/ 0 60000 65536"/>
                  <a:gd name="T17" fmla="*/ 0 60000 65536"/>
                  <a:gd name="T18" fmla="*/ 0 w 605"/>
                  <a:gd name="T19" fmla="*/ 0 h 67"/>
                  <a:gd name="T20" fmla="*/ 605 w 605"/>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605" h="67">
                    <a:moveTo>
                      <a:pt x="605" y="67"/>
                    </a:moveTo>
                    <a:lnTo>
                      <a:pt x="605" y="67"/>
                    </a:lnTo>
                    <a:lnTo>
                      <a:pt x="0" y="67"/>
                    </a:lnTo>
                    <a:lnTo>
                      <a:pt x="0" y="0"/>
                    </a:lnTo>
                    <a:lnTo>
                      <a:pt x="605" y="0"/>
                    </a:lnTo>
                    <a:lnTo>
                      <a:pt x="605" y="67"/>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Freeform 89"/>
              <p:cNvSpPr>
                <a:spLocks/>
              </p:cNvSpPr>
              <p:nvPr/>
            </p:nvSpPr>
            <p:spPr bwMode="gray">
              <a:xfrm>
                <a:off x="990600" y="3000376"/>
                <a:ext cx="58738"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Freeform 90"/>
              <p:cNvSpPr>
                <a:spLocks/>
              </p:cNvSpPr>
              <p:nvPr/>
            </p:nvSpPr>
            <p:spPr bwMode="gray">
              <a:xfrm>
                <a:off x="1081088" y="3000376"/>
                <a:ext cx="57150"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16" name="组合 15"/>
          <p:cNvGrpSpPr>
            <a:grpSpLocks noChangeAspect="1"/>
          </p:cNvGrpSpPr>
          <p:nvPr/>
        </p:nvGrpSpPr>
        <p:grpSpPr bwMode="gray">
          <a:xfrm>
            <a:off x="3497818" y="5617773"/>
            <a:ext cx="416479" cy="416479"/>
            <a:chOff x="373063" y="2114551"/>
            <a:chExt cx="1114425" cy="1116013"/>
          </a:xfrm>
        </p:grpSpPr>
        <p:sp>
          <p:nvSpPr>
            <p:cNvPr id="38" name="Freeform 84"/>
            <p:cNvSpPr>
              <a:spLocks/>
            </p:cNvSpPr>
            <p:nvPr/>
          </p:nvSpPr>
          <p:spPr bwMode="gray">
            <a:xfrm>
              <a:off x="373063" y="2114551"/>
              <a:ext cx="1114425" cy="1116013"/>
            </a:xfrm>
            <a:custGeom>
              <a:avLst/>
              <a:gdLst>
                <a:gd name="T0" fmla="*/ 2147483647 w 2659"/>
                <a:gd name="T1" fmla="*/ 2147483647 h 2658"/>
                <a:gd name="T2" fmla="*/ 2147483647 w 2659"/>
                <a:gd name="T3" fmla="*/ 2147483647 h 2658"/>
                <a:gd name="T4" fmla="*/ 2147483647 w 2659"/>
                <a:gd name="T5" fmla="*/ 2147483647 h 2658"/>
                <a:gd name="T6" fmla="*/ 0 w 2659"/>
                <a:gd name="T7" fmla="*/ 2147483647 h 2658"/>
                <a:gd name="T8" fmla="*/ 2147483647 w 2659"/>
                <a:gd name="T9" fmla="*/ 0 h 2658"/>
                <a:gd name="T10" fmla="*/ 2147483647 w 2659"/>
                <a:gd name="T11" fmla="*/ 2147483647 h 2658"/>
                <a:gd name="T12" fmla="*/ 0 60000 65536"/>
                <a:gd name="T13" fmla="*/ 0 60000 65536"/>
                <a:gd name="T14" fmla="*/ 0 60000 65536"/>
                <a:gd name="T15" fmla="*/ 0 60000 65536"/>
                <a:gd name="T16" fmla="*/ 0 60000 65536"/>
                <a:gd name="T17" fmla="*/ 0 60000 65536"/>
                <a:gd name="T18" fmla="*/ 0 w 2659"/>
                <a:gd name="T19" fmla="*/ 0 h 2658"/>
                <a:gd name="T20" fmla="*/ 2659 w 2659"/>
                <a:gd name="T21" fmla="*/ 2658 h 2658"/>
              </a:gdLst>
              <a:ahLst/>
              <a:cxnLst>
                <a:cxn ang="T12">
                  <a:pos x="T0" y="T1"/>
                </a:cxn>
                <a:cxn ang="T13">
                  <a:pos x="T2" y="T3"/>
                </a:cxn>
                <a:cxn ang="T14">
                  <a:pos x="T4" y="T5"/>
                </a:cxn>
                <a:cxn ang="T15">
                  <a:pos x="T6" y="T7"/>
                </a:cxn>
                <a:cxn ang="T16">
                  <a:pos x="T8" y="T9"/>
                </a:cxn>
                <a:cxn ang="T17">
                  <a:pos x="T10" y="T11"/>
                </a:cxn>
              </a:cxnLst>
              <a:rect l="T18" t="T19" r="T20" b="T21"/>
              <a:pathLst>
                <a:path w="2659" h="2658">
                  <a:moveTo>
                    <a:pt x="2659" y="1329"/>
                  </a:moveTo>
                  <a:lnTo>
                    <a:pt x="2659" y="1329"/>
                  </a:lnTo>
                  <a:cubicBezTo>
                    <a:pt x="2659" y="2063"/>
                    <a:pt x="2064" y="2658"/>
                    <a:pt x="1329" y="2658"/>
                  </a:cubicBezTo>
                  <a:cubicBezTo>
                    <a:pt x="595" y="2658"/>
                    <a:pt x="0" y="2063"/>
                    <a:pt x="0" y="1329"/>
                  </a:cubicBezTo>
                  <a:cubicBezTo>
                    <a:pt x="0" y="595"/>
                    <a:pt x="595" y="0"/>
                    <a:pt x="1329" y="0"/>
                  </a:cubicBezTo>
                  <a:cubicBezTo>
                    <a:pt x="2064" y="0"/>
                    <a:pt x="2659" y="595"/>
                    <a:pt x="2659" y="1329"/>
                  </a:cubicBezTo>
                  <a:close/>
                </a:path>
              </a:pathLst>
            </a:custGeom>
            <a:solidFill>
              <a:srgbClr val="56C4D2"/>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9" name="组合 38"/>
            <p:cNvGrpSpPr>
              <a:grpSpLocks/>
            </p:cNvGrpSpPr>
            <p:nvPr/>
          </p:nvGrpSpPr>
          <p:grpSpPr bwMode="gray">
            <a:xfrm>
              <a:off x="649288" y="2289176"/>
              <a:ext cx="561975" cy="769938"/>
              <a:chOff x="649288" y="2289176"/>
              <a:chExt cx="561975" cy="769938"/>
            </a:xfrm>
          </p:grpSpPr>
          <p:sp>
            <p:nvSpPr>
              <p:cNvPr id="40" name="Freeform 85"/>
              <p:cNvSpPr>
                <a:spLocks noEditPoints="1"/>
              </p:cNvSpPr>
              <p:nvPr/>
            </p:nvSpPr>
            <p:spPr bwMode="gray">
              <a:xfrm>
                <a:off x="768350" y="2289176"/>
                <a:ext cx="323850" cy="327025"/>
              </a:xfrm>
              <a:custGeom>
                <a:avLst/>
                <a:gdLst>
                  <a:gd name="T0" fmla="*/ 2147483647 w 775"/>
                  <a:gd name="T1" fmla="*/ 2147483647 h 776"/>
                  <a:gd name="T2" fmla="*/ 2147483647 w 775"/>
                  <a:gd name="T3" fmla="*/ 2147483647 h 776"/>
                  <a:gd name="T4" fmla="*/ 2147483647 w 775"/>
                  <a:gd name="T5" fmla="*/ 2147483647 h 776"/>
                  <a:gd name="T6" fmla="*/ 2147483647 w 775"/>
                  <a:gd name="T7" fmla="*/ 2147483647 h 776"/>
                  <a:gd name="T8" fmla="*/ 2147483647 w 775"/>
                  <a:gd name="T9" fmla="*/ 2147483647 h 776"/>
                  <a:gd name="T10" fmla="*/ 2147483647 w 775"/>
                  <a:gd name="T11" fmla="*/ 2147483647 h 776"/>
                  <a:gd name="T12" fmla="*/ 2147483647 w 775"/>
                  <a:gd name="T13" fmla="*/ 2147483647 h 776"/>
                  <a:gd name="T14" fmla="*/ 2147483647 w 775"/>
                  <a:gd name="T15" fmla="*/ 2147483647 h 776"/>
                  <a:gd name="T16" fmla="*/ 0 w 775"/>
                  <a:gd name="T17" fmla="*/ 2147483647 h 776"/>
                  <a:gd name="T18" fmla="*/ 2147483647 w 775"/>
                  <a:gd name="T19" fmla="*/ 0 h 776"/>
                  <a:gd name="T20" fmla="*/ 2147483647 w 775"/>
                  <a:gd name="T21" fmla="*/ 2147483647 h 776"/>
                  <a:gd name="T22" fmla="*/ 2147483647 w 775"/>
                  <a:gd name="T23" fmla="*/ 2147483647 h 7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5"/>
                  <a:gd name="T37" fmla="*/ 0 h 776"/>
                  <a:gd name="T38" fmla="*/ 775 w 775"/>
                  <a:gd name="T39" fmla="*/ 776 h 7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5" h="776">
                    <a:moveTo>
                      <a:pt x="387" y="67"/>
                    </a:moveTo>
                    <a:lnTo>
                      <a:pt x="387" y="67"/>
                    </a:lnTo>
                    <a:cubicBezTo>
                      <a:pt x="210" y="67"/>
                      <a:pt x="66" y="211"/>
                      <a:pt x="66" y="388"/>
                    </a:cubicBezTo>
                    <a:cubicBezTo>
                      <a:pt x="66" y="565"/>
                      <a:pt x="210" y="709"/>
                      <a:pt x="387" y="709"/>
                    </a:cubicBezTo>
                    <a:cubicBezTo>
                      <a:pt x="565" y="709"/>
                      <a:pt x="709" y="565"/>
                      <a:pt x="709" y="388"/>
                    </a:cubicBezTo>
                    <a:cubicBezTo>
                      <a:pt x="709" y="211"/>
                      <a:pt x="565" y="67"/>
                      <a:pt x="387" y="67"/>
                    </a:cubicBezTo>
                    <a:close/>
                    <a:moveTo>
                      <a:pt x="387" y="776"/>
                    </a:moveTo>
                    <a:lnTo>
                      <a:pt x="387" y="776"/>
                    </a:lnTo>
                    <a:cubicBezTo>
                      <a:pt x="174" y="776"/>
                      <a:pt x="0" y="602"/>
                      <a:pt x="0" y="388"/>
                    </a:cubicBezTo>
                    <a:cubicBezTo>
                      <a:pt x="0" y="174"/>
                      <a:pt x="174" y="0"/>
                      <a:pt x="387" y="0"/>
                    </a:cubicBezTo>
                    <a:cubicBezTo>
                      <a:pt x="601" y="0"/>
                      <a:pt x="775" y="174"/>
                      <a:pt x="775" y="388"/>
                    </a:cubicBezTo>
                    <a:cubicBezTo>
                      <a:pt x="775" y="602"/>
                      <a:pt x="601" y="776"/>
                      <a:pt x="387" y="776"/>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Freeform 86"/>
              <p:cNvSpPr>
                <a:spLocks/>
              </p:cNvSpPr>
              <p:nvPr/>
            </p:nvSpPr>
            <p:spPr bwMode="gray">
              <a:xfrm>
                <a:off x="649288" y="2652713"/>
                <a:ext cx="561975" cy="390525"/>
              </a:xfrm>
              <a:custGeom>
                <a:avLst/>
                <a:gdLst>
                  <a:gd name="T0" fmla="*/ 2147483647 w 1337"/>
                  <a:gd name="T1" fmla="*/ 2147483647 h 932"/>
                  <a:gd name="T2" fmla="*/ 2147483647 w 1337"/>
                  <a:gd name="T3" fmla="*/ 2147483647 h 932"/>
                  <a:gd name="T4" fmla="*/ 2147483647 w 1337"/>
                  <a:gd name="T5" fmla="*/ 2147483647 h 932"/>
                  <a:gd name="T6" fmla="*/ 2147483647 w 1337"/>
                  <a:gd name="T7" fmla="*/ 2147483647 h 932"/>
                  <a:gd name="T8" fmla="*/ 2147483647 w 1337"/>
                  <a:gd name="T9" fmla="*/ 2147483647 h 932"/>
                  <a:gd name="T10" fmla="*/ 2147483647 w 1337"/>
                  <a:gd name="T11" fmla="*/ 2147483647 h 932"/>
                  <a:gd name="T12" fmla="*/ 2147483647 w 1337"/>
                  <a:gd name="T13" fmla="*/ 2147483647 h 932"/>
                  <a:gd name="T14" fmla="*/ 2147483647 w 1337"/>
                  <a:gd name="T15" fmla="*/ 2147483647 h 932"/>
                  <a:gd name="T16" fmla="*/ 2147483647 w 1337"/>
                  <a:gd name="T17" fmla="*/ 2147483647 h 932"/>
                  <a:gd name="T18" fmla="*/ 2147483647 w 1337"/>
                  <a:gd name="T19" fmla="*/ 2147483647 h 932"/>
                  <a:gd name="T20" fmla="*/ 2147483647 w 1337"/>
                  <a:gd name="T21" fmla="*/ 2147483647 h 932"/>
                  <a:gd name="T22" fmla="*/ 2147483647 w 1337"/>
                  <a:gd name="T23" fmla="*/ 2147483647 h 932"/>
                  <a:gd name="T24" fmla="*/ 2147483647 w 1337"/>
                  <a:gd name="T25" fmla="*/ 2147483647 h 932"/>
                  <a:gd name="T26" fmla="*/ 2147483647 w 1337"/>
                  <a:gd name="T27" fmla="*/ 2147483647 h 932"/>
                  <a:gd name="T28" fmla="*/ 2147483647 w 1337"/>
                  <a:gd name="T29" fmla="*/ 2147483647 h 932"/>
                  <a:gd name="T30" fmla="*/ 0 w 1337"/>
                  <a:gd name="T31" fmla="*/ 2147483647 h 932"/>
                  <a:gd name="T32" fmla="*/ 0 w 1337"/>
                  <a:gd name="T33" fmla="*/ 2147483647 h 932"/>
                  <a:gd name="T34" fmla="*/ 2147483647 w 1337"/>
                  <a:gd name="T35" fmla="*/ 2147483647 h 932"/>
                  <a:gd name="T36" fmla="*/ 2147483647 w 1337"/>
                  <a:gd name="T37" fmla="*/ 2147483647 h 932"/>
                  <a:gd name="T38" fmla="*/ 2147483647 w 1337"/>
                  <a:gd name="T39" fmla="*/ 2147483647 h 932"/>
                  <a:gd name="T40" fmla="*/ 2147483647 w 1337"/>
                  <a:gd name="T41" fmla="*/ 2147483647 h 932"/>
                  <a:gd name="T42" fmla="*/ 2147483647 w 1337"/>
                  <a:gd name="T43" fmla="*/ 2147483647 h 932"/>
                  <a:gd name="T44" fmla="*/ 2147483647 w 1337"/>
                  <a:gd name="T45" fmla="*/ 2147483647 h 932"/>
                  <a:gd name="T46" fmla="*/ 2147483647 w 1337"/>
                  <a:gd name="T47" fmla="*/ 2147483647 h 932"/>
                  <a:gd name="T48" fmla="*/ 2147483647 w 1337"/>
                  <a:gd name="T49" fmla="*/ 2147483647 h 9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37"/>
                  <a:gd name="T76" fmla="*/ 0 h 932"/>
                  <a:gd name="T77" fmla="*/ 1337 w 1337"/>
                  <a:gd name="T78" fmla="*/ 932 h 93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37" h="932">
                    <a:moveTo>
                      <a:pt x="1304" y="932"/>
                    </a:moveTo>
                    <a:lnTo>
                      <a:pt x="1304" y="932"/>
                    </a:lnTo>
                    <a:lnTo>
                      <a:pt x="1080" y="932"/>
                    </a:lnTo>
                    <a:lnTo>
                      <a:pt x="1080" y="866"/>
                    </a:lnTo>
                    <a:lnTo>
                      <a:pt x="1270" y="866"/>
                    </a:lnTo>
                    <a:lnTo>
                      <a:pt x="1270" y="429"/>
                    </a:lnTo>
                    <a:cubicBezTo>
                      <a:pt x="1270" y="255"/>
                      <a:pt x="1151" y="108"/>
                      <a:pt x="983" y="71"/>
                    </a:cubicBezTo>
                    <a:lnTo>
                      <a:pt x="694" y="412"/>
                    </a:lnTo>
                    <a:cubicBezTo>
                      <a:pt x="681" y="427"/>
                      <a:pt x="656" y="427"/>
                      <a:pt x="643" y="412"/>
                    </a:cubicBezTo>
                    <a:lnTo>
                      <a:pt x="353" y="71"/>
                    </a:lnTo>
                    <a:cubicBezTo>
                      <a:pt x="186" y="108"/>
                      <a:pt x="67" y="255"/>
                      <a:pt x="67" y="429"/>
                    </a:cubicBezTo>
                    <a:lnTo>
                      <a:pt x="67" y="866"/>
                    </a:lnTo>
                    <a:lnTo>
                      <a:pt x="896" y="866"/>
                    </a:lnTo>
                    <a:lnTo>
                      <a:pt x="896" y="932"/>
                    </a:lnTo>
                    <a:lnTo>
                      <a:pt x="33" y="932"/>
                    </a:lnTo>
                    <a:cubicBezTo>
                      <a:pt x="15" y="932"/>
                      <a:pt x="0" y="917"/>
                      <a:pt x="0" y="899"/>
                    </a:cubicBezTo>
                    <a:lnTo>
                      <a:pt x="0" y="429"/>
                    </a:lnTo>
                    <a:cubicBezTo>
                      <a:pt x="0" y="217"/>
                      <a:pt x="152" y="37"/>
                      <a:pt x="361" y="2"/>
                    </a:cubicBezTo>
                    <a:cubicBezTo>
                      <a:pt x="372" y="0"/>
                      <a:pt x="384" y="4"/>
                      <a:pt x="392" y="13"/>
                    </a:cubicBezTo>
                    <a:lnTo>
                      <a:pt x="668" y="339"/>
                    </a:lnTo>
                    <a:lnTo>
                      <a:pt x="945" y="13"/>
                    </a:lnTo>
                    <a:cubicBezTo>
                      <a:pt x="953" y="4"/>
                      <a:pt x="965" y="0"/>
                      <a:pt x="976" y="2"/>
                    </a:cubicBezTo>
                    <a:cubicBezTo>
                      <a:pt x="1185" y="37"/>
                      <a:pt x="1337" y="216"/>
                      <a:pt x="1337" y="429"/>
                    </a:cubicBezTo>
                    <a:lnTo>
                      <a:pt x="1337" y="899"/>
                    </a:lnTo>
                    <a:cubicBezTo>
                      <a:pt x="1337" y="917"/>
                      <a:pt x="1322" y="932"/>
                      <a:pt x="1304" y="932"/>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Freeform 87"/>
              <p:cNvSpPr>
                <a:spLocks/>
              </p:cNvSpPr>
              <p:nvPr/>
            </p:nvSpPr>
            <p:spPr bwMode="gray">
              <a:xfrm>
                <a:off x="879475" y="2667001"/>
                <a:ext cx="101600" cy="149225"/>
              </a:xfrm>
              <a:custGeom>
                <a:avLst/>
                <a:gdLst>
                  <a:gd name="T0" fmla="*/ 2147483647 w 239"/>
                  <a:gd name="T1" fmla="*/ 2147483647 h 357"/>
                  <a:gd name="T2" fmla="*/ 2147483647 w 239"/>
                  <a:gd name="T3" fmla="*/ 2147483647 h 357"/>
                  <a:gd name="T4" fmla="*/ 2147483647 w 239"/>
                  <a:gd name="T5" fmla="*/ 2147483647 h 357"/>
                  <a:gd name="T6" fmla="*/ 2147483647 w 239"/>
                  <a:gd name="T7" fmla="*/ 0 h 357"/>
                  <a:gd name="T8" fmla="*/ 0 w 239"/>
                  <a:gd name="T9" fmla="*/ 0 h 357"/>
                  <a:gd name="T10" fmla="*/ 2147483647 w 239"/>
                  <a:gd name="T11" fmla="*/ 2147483647 h 357"/>
                  <a:gd name="T12" fmla="*/ 2147483647 w 239"/>
                  <a:gd name="T13" fmla="*/ 2147483647 h 357"/>
                  <a:gd name="T14" fmla="*/ 2147483647 w 239"/>
                  <a:gd name="T15" fmla="*/ 2147483647 h 357"/>
                  <a:gd name="T16" fmla="*/ 2147483647 w 239"/>
                  <a:gd name="T17" fmla="*/ 2147483647 h 3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357"/>
                  <a:gd name="T29" fmla="*/ 239 w 239"/>
                  <a:gd name="T30" fmla="*/ 357 h 3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357">
                    <a:moveTo>
                      <a:pt x="210" y="260"/>
                    </a:moveTo>
                    <a:lnTo>
                      <a:pt x="210" y="260"/>
                    </a:lnTo>
                    <a:lnTo>
                      <a:pt x="135" y="112"/>
                    </a:lnTo>
                    <a:lnTo>
                      <a:pt x="239" y="0"/>
                    </a:lnTo>
                    <a:lnTo>
                      <a:pt x="0" y="0"/>
                    </a:lnTo>
                    <a:lnTo>
                      <a:pt x="104" y="112"/>
                    </a:lnTo>
                    <a:lnTo>
                      <a:pt x="29" y="260"/>
                    </a:lnTo>
                    <a:lnTo>
                      <a:pt x="119" y="357"/>
                    </a:lnTo>
                    <a:lnTo>
                      <a:pt x="210" y="26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Freeform 88"/>
              <p:cNvSpPr>
                <a:spLocks/>
              </p:cNvSpPr>
              <p:nvPr/>
            </p:nvSpPr>
            <p:spPr bwMode="gray">
              <a:xfrm>
                <a:off x="803275" y="2652713"/>
                <a:ext cx="254000" cy="28575"/>
              </a:xfrm>
              <a:custGeom>
                <a:avLst/>
                <a:gdLst>
                  <a:gd name="T0" fmla="*/ 2147483647 w 605"/>
                  <a:gd name="T1" fmla="*/ 2147483647 h 67"/>
                  <a:gd name="T2" fmla="*/ 2147483647 w 605"/>
                  <a:gd name="T3" fmla="*/ 2147483647 h 67"/>
                  <a:gd name="T4" fmla="*/ 0 w 605"/>
                  <a:gd name="T5" fmla="*/ 2147483647 h 67"/>
                  <a:gd name="T6" fmla="*/ 0 w 605"/>
                  <a:gd name="T7" fmla="*/ 0 h 67"/>
                  <a:gd name="T8" fmla="*/ 2147483647 w 605"/>
                  <a:gd name="T9" fmla="*/ 0 h 67"/>
                  <a:gd name="T10" fmla="*/ 2147483647 w 605"/>
                  <a:gd name="T11" fmla="*/ 2147483647 h 67"/>
                  <a:gd name="T12" fmla="*/ 0 60000 65536"/>
                  <a:gd name="T13" fmla="*/ 0 60000 65536"/>
                  <a:gd name="T14" fmla="*/ 0 60000 65536"/>
                  <a:gd name="T15" fmla="*/ 0 60000 65536"/>
                  <a:gd name="T16" fmla="*/ 0 60000 65536"/>
                  <a:gd name="T17" fmla="*/ 0 60000 65536"/>
                  <a:gd name="T18" fmla="*/ 0 w 605"/>
                  <a:gd name="T19" fmla="*/ 0 h 67"/>
                  <a:gd name="T20" fmla="*/ 605 w 605"/>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605" h="67">
                    <a:moveTo>
                      <a:pt x="605" y="67"/>
                    </a:moveTo>
                    <a:lnTo>
                      <a:pt x="605" y="67"/>
                    </a:lnTo>
                    <a:lnTo>
                      <a:pt x="0" y="67"/>
                    </a:lnTo>
                    <a:lnTo>
                      <a:pt x="0" y="0"/>
                    </a:lnTo>
                    <a:lnTo>
                      <a:pt x="605" y="0"/>
                    </a:lnTo>
                    <a:lnTo>
                      <a:pt x="605" y="67"/>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Freeform 89"/>
              <p:cNvSpPr>
                <a:spLocks/>
              </p:cNvSpPr>
              <p:nvPr/>
            </p:nvSpPr>
            <p:spPr bwMode="gray">
              <a:xfrm>
                <a:off x="990600" y="3000376"/>
                <a:ext cx="58738"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Freeform 90"/>
              <p:cNvSpPr>
                <a:spLocks/>
              </p:cNvSpPr>
              <p:nvPr/>
            </p:nvSpPr>
            <p:spPr bwMode="gray">
              <a:xfrm>
                <a:off x="1081088" y="3000376"/>
                <a:ext cx="57150"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17" name="组合 16"/>
          <p:cNvGrpSpPr>
            <a:grpSpLocks noChangeAspect="1"/>
          </p:cNvGrpSpPr>
          <p:nvPr/>
        </p:nvGrpSpPr>
        <p:grpSpPr bwMode="gray">
          <a:xfrm>
            <a:off x="5121688" y="5617773"/>
            <a:ext cx="416479" cy="416479"/>
            <a:chOff x="373063" y="2114551"/>
            <a:chExt cx="1114425" cy="1116013"/>
          </a:xfrm>
        </p:grpSpPr>
        <p:sp>
          <p:nvSpPr>
            <p:cNvPr id="30" name="Freeform 84"/>
            <p:cNvSpPr>
              <a:spLocks/>
            </p:cNvSpPr>
            <p:nvPr/>
          </p:nvSpPr>
          <p:spPr bwMode="gray">
            <a:xfrm>
              <a:off x="373063" y="2114551"/>
              <a:ext cx="1114425" cy="1116013"/>
            </a:xfrm>
            <a:custGeom>
              <a:avLst/>
              <a:gdLst>
                <a:gd name="T0" fmla="*/ 2147483647 w 2659"/>
                <a:gd name="T1" fmla="*/ 2147483647 h 2658"/>
                <a:gd name="T2" fmla="*/ 2147483647 w 2659"/>
                <a:gd name="T3" fmla="*/ 2147483647 h 2658"/>
                <a:gd name="T4" fmla="*/ 2147483647 w 2659"/>
                <a:gd name="T5" fmla="*/ 2147483647 h 2658"/>
                <a:gd name="T6" fmla="*/ 0 w 2659"/>
                <a:gd name="T7" fmla="*/ 2147483647 h 2658"/>
                <a:gd name="T8" fmla="*/ 2147483647 w 2659"/>
                <a:gd name="T9" fmla="*/ 0 h 2658"/>
                <a:gd name="T10" fmla="*/ 2147483647 w 2659"/>
                <a:gd name="T11" fmla="*/ 2147483647 h 2658"/>
                <a:gd name="T12" fmla="*/ 0 60000 65536"/>
                <a:gd name="T13" fmla="*/ 0 60000 65536"/>
                <a:gd name="T14" fmla="*/ 0 60000 65536"/>
                <a:gd name="T15" fmla="*/ 0 60000 65536"/>
                <a:gd name="T16" fmla="*/ 0 60000 65536"/>
                <a:gd name="T17" fmla="*/ 0 60000 65536"/>
                <a:gd name="T18" fmla="*/ 0 w 2659"/>
                <a:gd name="T19" fmla="*/ 0 h 2658"/>
                <a:gd name="T20" fmla="*/ 2659 w 2659"/>
                <a:gd name="T21" fmla="*/ 2658 h 2658"/>
              </a:gdLst>
              <a:ahLst/>
              <a:cxnLst>
                <a:cxn ang="T12">
                  <a:pos x="T0" y="T1"/>
                </a:cxn>
                <a:cxn ang="T13">
                  <a:pos x="T2" y="T3"/>
                </a:cxn>
                <a:cxn ang="T14">
                  <a:pos x="T4" y="T5"/>
                </a:cxn>
                <a:cxn ang="T15">
                  <a:pos x="T6" y="T7"/>
                </a:cxn>
                <a:cxn ang="T16">
                  <a:pos x="T8" y="T9"/>
                </a:cxn>
                <a:cxn ang="T17">
                  <a:pos x="T10" y="T11"/>
                </a:cxn>
              </a:cxnLst>
              <a:rect l="T18" t="T19" r="T20" b="T21"/>
              <a:pathLst>
                <a:path w="2659" h="2658">
                  <a:moveTo>
                    <a:pt x="2659" y="1329"/>
                  </a:moveTo>
                  <a:lnTo>
                    <a:pt x="2659" y="1329"/>
                  </a:lnTo>
                  <a:cubicBezTo>
                    <a:pt x="2659" y="2063"/>
                    <a:pt x="2064" y="2658"/>
                    <a:pt x="1329" y="2658"/>
                  </a:cubicBezTo>
                  <a:cubicBezTo>
                    <a:pt x="595" y="2658"/>
                    <a:pt x="0" y="2063"/>
                    <a:pt x="0" y="1329"/>
                  </a:cubicBezTo>
                  <a:cubicBezTo>
                    <a:pt x="0" y="595"/>
                    <a:pt x="595" y="0"/>
                    <a:pt x="1329" y="0"/>
                  </a:cubicBezTo>
                  <a:cubicBezTo>
                    <a:pt x="2064" y="0"/>
                    <a:pt x="2659" y="595"/>
                    <a:pt x="2659" y="1329"/>
                  </a:cubicBezTo>
                  <a:close/>
                </a:path>
              </a:pathLst>
            </a:custGeom>
            <a:solidFill>
              <a:srgbClr val="56C4D2"/>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1" name="组合 30"/>
            <p:cNvGrpSpPr>
              <a:grpSpLocks/>
            </p:cNvGrpSpPr>
            <p:nvPr/>
          </p:nvGrpSpPr>
          <p:grpSpPr bwMode="gray">
            <a:xfrm>
              <a:off x="649288" y="2289176"/>
              <a:ext cx="561975" cy="769938"/>
              <a:chOff x="649288" y="2289176"/>
              <a:chExt cx="561975" cy="769938"/>
            </a:xfrm>
          </p:grpSpPr>
          <p:sp>
            <p:nvSpPr>
              <p:cNvPr id="32" name="Freeform 85"/>
              <p:cNvSpPr>
                <a:spLocks noEditPoints="1"/>
              </p:cNvSpPr>
              <p:nvPr/>
            </p:nvSpPr>
            <p:spPr bwMode="gray">
              <a:xfrm>
                <a:off x="768350" y="2289176"/>
                <a:ext cx="323850" cy="327025"/>
              </a:xfrm>
              <a:custGeom>
                <a:avLst/>
                <a:gdLst>
                  <a:gd name="T0" fmla="*/ 2147483647 w 775"/>
                  <a:gd name="T1" fmla="*/ 2147483647 h 776"/>
                  <a:gd name="T2" fmla="*/ 2147483647 w 775"/>
                  <a:gd name="T3" fmla="*/ 2147483647 h 776"/>
                  <a:gd name="T4" fmla="*/ 2147483647 w 775"/>
                  <a:gd name="T5" fmla="*/ 2147483647 h 776"/>
                  <a:gd name="T6" fmla="*/ 2147483647 w 775"/>
                  <a:gd name="T7" fmla="*/ 2147483647 h 776"/>
                  <a:gd name="T8" fmla="*/ 2147483647 w 775"/>
                  <a:gd name="T9" fmla="*/ 2147483647 h 776"/>
                  <a:gd name="T10" fmla="*/ 2147483647 w 775"/>
                  <a:gd name="T11" fmla="*/ 2147483647 h 776"/>
                  <a:gd name="T12" fmla="*/ 2147483647 w 775"/>
                  <a:gd name="T13" fmla="*/ 2147483647 h 776"/>
                  <a:gd name="T14" fmla="*/ 2147483647 w 775"/>
                  <a:gd name="T15" fmla="*/ 2147483647 h 776"/>
                  <a:gd name="T16" fmla="*/ 0 w 775"/>
                  <a:gd name="T17" fmla="*/ 2147483647 h 776"/>
                  <a:gd name="T18" fmla="*/ 2147483647 w 775"/>
                  <a:gd name="T19" fmla="*/ 0 h 776"/>
                  <a:gd name="T20" fmla="*/ 2147483647 w 775"/>
                  <a:gd name="T21" fmla="*/ 2147483647 h 776"/>
                  <a:gd name="T22" fmla="*/ 2147483647 w 775"/>
                  <a:gd name="T23" fmla="*/ 2147483647 h 7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5"/>
                  <a:gd name="T37" fmla="*/ 0 h 776"/>
                  <a:gd name="T38" fmla="*/ 775 w 775"/>
                  <a:gd name="T39" fmla="*/ 776 h 7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5" h="776">
                    <a:moveTo>
                      <a:pt x="387" y="67"/>
                    </a:moveTo>
                    <a:lnTo>
                      <a:pt x="387" y="67"/>
                    </a:lnTo>
                    <a:cubicBezTo>
                      <a:pt x="210" y="67"/>
                      <a:pt x="66" y="211"/>
                      <a:pt x="66" y="388"/>
                    </a:cubicBezTo>
                    <a:cubicBezTo>
                      <a:pt x="66" y="565"/>
                      <a:pt x="210" y="709"/>
                      <a:pt x="387" y="709"/>
                    </a:cubicBezTo>
                    <a:cubicBezTo>
                      <a:pt x="565" y="709"/>
                      <a:pt x="709" y="565"/>
                      <a:pt x="709" y="388"/>
                    </a:cubicBezTo>
                    <a:cubicBezTo>
                      <a:pt x="709" y="211"/>
                      <a:pt x="565" y="67"/>
                      <a:pt x="387" y="67"/>
                    </a:cubicBezTo>
                    <a:close/>
                    <a:moveTo>
                      <a:pt x="387" y="776"/>
                    </a:moveTo>
                    <a:lnTo>
                      <a:pt x="387" y="776"/>
                    </a:lnTo>
                    <a:cubicBezTo>
                      <a:pt x="174" y="776"/>
                      <a:pt x="0" y="602"/>
                      <a:pt x="0" y="388"/>
                    </a:cubicBezTo>
                    <a:cubicBezTo>
                      <a:pt x="0" y="174"/>
                      <a:pt x="174" y="0"/>
                      <a:pt x="387" y="0"/>
                    </a:cubicBezTo>
                    <a:cubicBezTo>
                      <a:pt x="601" y="0"/>
                      <a:pt x="775" y="174"/>
                      <a:pt x="775" y="388"/>
                    </a:cubicBezTo>
                    <a:cubicBezTo>
                      <a:pt x="775" y="602"/>
                      <a:pt x="601" y="776"/>
                      <a:pt x="387" y="776"/>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Freeform 86"/>
              <p:cNvSpPr>
                <a:spLocks/>
              </p:cNvSpPr>
              <p:nvPr/>
            </p:nvSpPr>
            <p:spPr bwMode="gray">
              <a:xfrm>
                <a:off x="649288" y="2652713"/>
                <a:ext cx="561975" cy="390525"/>
              </a:xfrm>
              <a:custGeom>
                <a:avLst/>
                <a:gdLst>
                  <a:gd name="T0" fmla="*/ 2147483647 w 1337"/>
                  <a:gd name="T1" fmla="*/ 2147483647 h 932"/>
                  <a:gd name="T2" fmla="*/ 2147483647 w 1337"/>
                  <a:gd name="T3" fmla="*/ 2147483647 h 932"/>
                  <a:gd name="T4" fmla="*/ 2147483647 w 1337"/>
                  <a:gd name="T5" fmla="*/ 2147483647 h 932"/>
                  <a:gd name="T6" fmla="*/ 2147483647 w 1337"/>
                  <a:gd name="T7" fmla="*/ 2147483647 h 932"/>
                  <a:gd name="T8" fmla="*/ 2147483647 w 1337"/>
                  <a:gd name="T9" fmla="*/ 2147483647 h 932"/>
                  <a:gd name="T10" fmla="*/ 2147483647 w 1337"/>
                  <a:gd name="T11" fmla="*/ 2147483647 h 932"/>
                  <a:gd name="T12" fmla="*/ 2147483647 w 1337"/>
                  <a:gd name="T13" fmla="*/ 2147483647 h 932"/>
                  <a:gd name="T14" fmla="*/ 2147483647 w 1337"/>
                  <a:gd name="T15" fmla="*/ 2147483647 h 932"/>
                  <a:gd name="T16" fmla="*/ 2147483647 w 1337"/>
                  <a:gd name="T17" fmla="*/ 2147483647 h 932"/>
                  <a:gd name="T18" fmla="*/ 2147483647 w 1337"/>
                  <a:gd name="T19" fmla="*/ 2147483647 h 932"/>
                  <a:gd name="T20" fmla="*/ 2147483647 w 1337"/>
                  <a:gd name="T21" fmla="*/ 2147483647 h 932"/>
                  <a:gd name="T22" fmla="*/ 2147483647 w 1337"/>
                  <a:gd name="T23" fmla="*/ 2147483647 h 932"/>
                  <a:gd name="T24" fmla="*/ 2147483647 w 1337"/>
                  <a:gd name="T25" fmla="*/ 2147483647 h 932"/>
                  <a:gd name="T26" fmla="*/ 2147483647 w 1337"/>
                  <a:gd name="T27" fmla="*/ 2147483647 h 932"/>
                  <a:gd name="T28" fmla="*/ 2147483647 w 1337"/>
                  <a:gd name="T29" fmla="*/ 2147483647 h 932"/>
                  <a:gd name="T30" fmla="*/ 0 w 1337"/>
                  <a:gd name="T31" fmla="*/ 2147483647 h 932"/>
                  <a:gd name="T32" fmla="*/ 0 w 1337"/>
                  <a:gd name="T33" fmla="*/ 2147483647 h 932"/>
                  <a:gd name="T34" fmla="*/ 2147483647 w 1337"/>
                  <a:gd name="T35" fmla="*/ 2147483647 h 932"/>
                  <a:gd name="T36" fmla="*/ 2147483647 w 1337"/>
                  <a:gd name="T37" fmla="*/ 2147483647 h 932"/>
                  <a:gd name="T38" fmla="*/ 2147483647 w 1337"/>
                  <a:gd name="T39" fmla="*/ 2147483647 h 932"/>
                  <a:gd name="T40" fmla="*/ 2147483647 w 1337"/>
                  <a:gd name="T41" fmla="*/ 2147483647 h 932"/>
                  <a:gd name="T42" fmla="*/ 2147483647 w 1337"/>
                  <a:gd name="T43" fmla="*/ 2147483647 h 932"/>
                  <a:gd name="T44" fmla="*/ 2147483647 w 1337"/>
                  <a:gd name="T45" fmla="*/ 2147483647 h 932"/>
                  <a:gd name="T46" fmla="*/ 2147483647 w 1337"/>
                  <a:gd name="T47" fmla="*/ 2147483647 h 932"/>
                  <a:gd name="T48" fmla="*/ 2147483647 w 1337"/>
                  <a:gd name="T49" fmla="*/ 2147483647 h 9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37"/>
                  <a:gd name="T76" fmla="*/ 0 h 932"/>
                  <a:gd name="T77" fmla="*/ 1337 w 1337"/>
                  <a:gd name="T78" fmla="*/ 932 h 93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37" h="932">
                    <a:moveTo>
                      <a:pt x="1304" y="932"/>
                    </a:moveTo>
                    <a:lnTo>
                      <a:pt x="1304" y="932"/>
                    </a:lnTo>
                    <a:lnTo>
                      <a:pt x="1080" y="932"/>
                    </a:lnTo>
                    <a:lnTo>
                      <a:pt x="1080" y="866"/>
                    </a:lnTo>
                    <a:lnTo>
                      <a:pt x="1270" y="866"/>
                    </a:lnTo>
                    <a:lnTo>
                      <a:pt x="1270" y="429"/>
                    </a:lnTo>
                    <a:cubicBezTo>
                      <a:pt x="1270" y="255"/>
                      <a:pt x="1151" y="108"/>
                      <a:pt x="983" y="71"/>
                    </a:cubicBezTo>
                    <a:lnTo>
                      <a:pt x="694" y="412"/>
                    </a:lnTo>
                    <a:cubicBezTo>
                      <a:pt x="681" y="427"/>
                      <a:pt x="656" y="427"/>
                      <a:pt x="643" y="412"/>
                    </a:cubicBezTo>
                    <a:lnTo>
                      <a:pt x="353" y="71"/>
                    </a:lnTo>
                    <a:cubicBezTo>
                      <a:pt x="186" y="108"/>
                      <a:pt x="67" y="255"/>
                      <a:pt x="67" y="429"/>
                    </a:cubicBezTo>
                    <a:lnTo>
                      <a:pt x="67" y="866"/>
                    </a:lnTo>
                    <a:lnTo>
                      <a:pt x="896" y="866"/>
                    </a:lnTo>
                    <a:lnTo>
                      <a:pt x="896" y="932"/>
                    </a:lnTo>
                    <a:lnTo>
                      <a:pt x="33" y="932"/>
                    </a:lnTo>
                    <a:cubicBezTo>
                      <a:pt x="15" y="932"/>
                      <a:pt x="0" y="917"/>
                      <a:pt x="0" y="899"/>
                    </a:cubicBezTo>
                    <a:lnTo>
                      <a:pt x="0" y="429"/>
                    </a:lnTo>
                    <a:cubicBezTo>
                      <a:pt x="0" y="217"/>
                      <a:pt x="152" y="37"/>
                      <a:pt x="361" y="2"/>
                    </a:cubicBezTo>
                    <a:cubicBezTo>
                      <a:pt x="372" y="0"/>
                      <a:pt x="384" y="4"/>
                      <a:pt x="392" y="13"/>
                    </a:cubicBezTo>
                    <a:lnTo>
                      <a:pt x="668" y="339"/>
                    </a:lnTo>
                    <a:lnTo>
                      <a:pt x="945" y="13"/>
                    </a:lnTo>
                    <a:cubicBezTo>
                      <a:pt x="953" y="4"/>
                      <a:pt x="965" y="0"/>
                      <a:pt x="976" y="2"/>
                    </a:cubicBezTo>
                    <a:cubicBezTo>
                      <a:pt x="1185" y="37"/>
                      <a:pt x="1337" y="216"/>
                      <a:pt x="1337" y="429"/>
                    </a:cubicBezTo>
                    <a:lnTo>
                      <a:pt x="1337" y="899"/>
                    </a:lnTo>
                    <a:cubicBezTo>
                      <a:pt x="1337" y="917"/>
                      <a:pt x="1322" y="932"/>
                      <a:pt x="1304" y="932"/>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Freeform 87"/>
              <p:cNvSpPr>
                <a:spLocks/>
              </p:cNvSpPr>
              <p:nvPr/>
            </p:nvSpPr>
            <p:spPr bwMode="gray">
              <a:xfrm>
                <a:off x="879475" y="2667001"/>
                <a:ext cx="101600" cy="149225"/>
              </a:xfrm>
              <a:custGeom>
                <a:avLst/>
                <a:gdLst>
                  <a:gd name="T0" fmla="*/ 2147483647 w 239"/>
                  <a:gd name="T1" fmla="*/ 2147483647 h 357"/>
                  <a:gd name="T2" fmla="*/ 2147483647 w 239"/>
                  <a:gd name="T3" fmla="*/ 2147483647 h 357"/>
                  <a:gd name="T4" fmla="*/ 2147483647 w 239"/>
                  <a:gd name="T5" fmla="*/ 2147483647 h 357"/>
                  <a:gd name="T6" fmla="*/ 2147483647 w 239"/>
                  <a:gd name="T7" fmla="*/ 0 h 357"/>
                  <a:gd name="T8" fmla="*/ 0 w 239"/>
                  <a:gd name="T9" fmla="*/ 0 h 357"/>
                  <a:gd name="T10" fmla="*/ 2147483647 w 239"/>
                  <a:gd name="T11" fmla="*/ 2147483647 h 357"/>
                  <a:gd name="T12" fmla="*/ 2147483647 w 239"/>
                  <a:gd name="T13" fmla="*/ 2147483647 h 357"/>
                  <a:gd name="T14" fmla="*/ 2147483647 w 239"/>
                  <a:gd name="T15" fmla="*/ 2147483647 h 357"/>
                  <a:gd name="T16" fmla="*/ 2147483647 w 239"/>
                  <a:gd name="T17" fmla="*/ 2147483647 h 3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357"/>
                  <a:gd name="T29" fmla="*/ 239 w 239"/>
                  <a:gd name="T30" fmla="*/ 357 h 3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357">
                    <a:moveTo>
                      <a:pt x="210" y="260"/>
                    </a:moveTo>
                    <a:lnTo>
                      <a:pt x="210" y="260"/>
                    </a:lnTo>
                    <a:lnTo>
                      <a:pt x="135" y="112"/>
                    </a:lnTo>
                    <a:lnTo>
                      <a:pt x="239" y="0"/>
                    </a:lnTo>
                    <a:lnTo>
                      <a:pt x="0" y="0"/>
                    </a:lnTo>
                    <a:lnTo>
                      <a:pt x="104" y="112"/>
                    </a:lnTo>
                    <a:lnTo>
                      <a:pt x="29" y="260"/>
                    </a:lnTo>
                    <a:lnTo>
                      <a:pt x="119" y="357"/>
                    </a:lnTo>
                    <a:lnTo>
                      <a:pt x="210" y="26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Freeform 88"/>
              <p:cNvSpPr>
                <a:spLocks/>
              </p:cNvSpPr>
              <p:nvPr/>
            </p:nvSpPr>
            <p:spPr bwMode="gray">
              <a:xfrm>
                <a:off x="803275" y="2652713"/>
                <a:ext cx="254000" cy="28575"/>
              </a:xfrm>
              <a:custGeom>
                <a:avLst/>
                <a:gdLst>
                  <a:gd name="T0" fmla="*/ 2147483647 w 605"/>
                  <a:gd name="T1" fmla="*/ 2147483647 h 67"/>
                  <a:gd name="T2" fmla="*/ 2147483647 w 605"/>
                  <a:gd name="T3" fmla="*/ 2147483647 h 67"/>
                  <a:gd name="T4" fmla="*/ 0 w 605"/>
                  <a:gd name="T5" fmla="*/ 2147483647 h 67"/>
                  <a:gd name="T6" fmla="*/ 0 w 605"/>
                  <a:gd name="T7" fmla="*/ 0 h 67"/>
                  <a:gd name="T8" fmla="*/ 2147483647 w 605"/>
                  <a:gd name="T9" fmla="*/ 0 h 67"/>
                  <a:gd name="T10" fmla="*/ 2147483647 w 605"/>
                  <a:gd name="T11" fmla="*/ 2147483647 h 67"/>
                  <a:gd name="T12" fmla="*/ 0 60000 65536"/>
                  <a:gd name="T13" fmla="*/ 0 60000 65536"/>
                  <a:gd name="T14" fmla="*/ 0 60000 65536"/>
                  <a:gd name="T15" fmla="*/ 0 60000 65536"/>
                  <a:gd name="T16" fmla="*/ 0 60000 65536"/>
                  <a:gd name="T17" fmla="*/ 0 60000 65536"/>
                  <a:gd name="T18" fmla="*/ 0 w 605"/>
                  <a:gd name="T19" fmla="*/ 0 h 67"/>
                  <a:gd name="T20" fmla="*/ 605 w 605"/>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605" h="67">
                    <a:moveTo>
                      <a:pt x="605" y="67"/>
                    </a:moveTo>
                    <a:lnTo>
                      <a:pt x="605" y="67"/>
                    </a:lnTo>
                    <a:lnTo>
                      <a:pt x="0" y="67"/>
                    </a:lnTo>
                    <a:lnTo>
                      <a:pt x="0" y="0"/>
                    </a:lnTo>
                    <a:lnTo>
                      <a:pt x="605" y="0"/>
                    </a:lnTo>
                    <a:lnTo>
                      <a:pt x="605" y="67"/>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Freeform 89"/>
              <p:cNvSpPr>
                <a:spLocks/>
              </p:cNvSpPr>
              <p:nvPr/>
            </p:nvSpPr>
            <p:spPr bwMode="gray">
              <a:xfrm>
                <a:off x="990600" y="3000376"/>
                <a:ext cx="58738"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Freeform 90"/>
              <p:cNvSpPr>
                <a:spLocks/>
              </p:cNvSpPr>
              <p:nvPr/>
            </p:nvSpPr>
            <p:spPr bwMode="gray">
              <a:xfrm>
                <a:off x="1081088" y="3000376"/>
                <a:ext cx="57150"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18" name="Freeform 222"/>
          <p:cNvSpPr/>
          <p:nvPr/>
        </p:nvSpPr>
        <p:spPr bwMode="gray">
          <a:xfrm rot="16761088">
            <a:off x="2166816" y="4833715"/>
            <a:ext cx="936838" cy="796839"/>
          </a:xfrm>
          <a:custGeom>
            <a:avLst/>
            <a:gdLst>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084915"/>
              <a:gd name="connsiteX1" fmla="*/ 2264144 w 2370470"/>
              <a:gd name="connsiteY1" fmla="*/ 776571 h 1084915"/>
              <a:gd name="connsiteX2" fmla="*/ 2370470 w 2370470"/>
              <a:gd name="connsiteY2" fmla="*/ 617082 h 1084915"/>
              <a:gd name="connsiteX3" fmla="*/ 2359837 w 2370470"/>
              <a:gd name="connsiteY3" fmla="*/ 1084915 h 1084915"/>
              <a:gd name="connsiteX4" fmla="*/ 1915928 w 2370470"/>
              <a:gd name="connsiteY4" fmla="*/ 1066110 h 1084915"/>
              <a:gd name="connsiteX5" fmla="*/ 2168451 w 2370470"/>
              <a:gd name="connsiteY5" fmla="*/ 914794 h 1084915"/>
              <a:gd name="connsiteX6" fmla="*/ 116860 w 2370470"/>
              <a:gd name="connsiteY6" fmla="*/ 695448 h 1084915"/>
              <a:gd name="connsiteX0" fmla="*/ 0 w 2370470"/>
              <a:gd name="connsiteY0" fmla="*/ 0 h 1144182"/>
              <a:gd name="connsiteX1" fmla="*/ 2264144 w 2370470"/>
              <a:gd name="connsiteY1" fmla="*/ 776571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70470"/>
              <a:gd name="connsiteY0" fmla="*/ 0 h 1144182"/>
              <a:gd name="connsiteX1" fmla="*/ 2238744 w 2370470"/>
              <a:gd name="connsiteY1" fmla="*/ 835838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1915928 w 2332370"/>
              <a:gd name="connsiteY4" fmla="*/ 1066110 h 1144182"/>
              <a:gd name="connsiteX5" fmla="*/ 2168451 w 2332370"/>
              <a:gd name="connsiteY5" fmla="*/ 914794 h 1144182"/>
              <a:gd name="connsiteX6" fmla="*/ 116860 w 23323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2025995 w 2332370"/>
              <a:gd name="connsiteY4" fmla="*/ 1040710 h 1144182"/>
              <a:gd name="connsiteX5" fmla="*/ 2168451 w 2332370"/>
              <a:gd name="connsiteY5" fmla="*/ 914794 h 1144182"/>
              <a:gd name="connsiteX6" fmla="*/ 116860 w 2332370"/>
              <a:gd name="connsiteY6" fmla="*/ 695448 h 1144182"/>
              <a:gd name="connsiteX0" fmla="*/ 0 w 2357770"/>
              <a:gd name="connsiteY0" fmla="*/ 0 h 1144182"/>
              <a:gd name="connsiteX1" fmla="*/ 2238744 w 2357770"/>
              <a:gd name="connsiteY1" fmla="*/ 8358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45070"/>
              <a:gd name="connsiteY0" fmla="*/ 0 h 1144182"/>
              <a:gd name="connsiteX1" fmla="*/ 2238744 w 2345070"/>
              <a:gd name="connsiteY1" fmla="*/ 899338 h 1144182"/>
              <a:gd name="connsiteX2" fmla="*/ 2345070 w 2345070"/>
              <a:gd name="connsiteY2" fmla="*/ 744082 h 1144182"/>
              <a:gd name="connsiteX3" fmla="*/ 2317504 w 2345070"/>
              <a:gd name="connsiteY3" fmla="*/ 1144182 h 1144182"/>
              <a:gd name="connsiteX4" fmla="*/ 2025995 w 2345070"/>
              <a:gd name="connsiteY4" fmla="*/ 1040710 h 1144182"/>
              <a:gd name="connsiteX5" fmla="*/ 2172685 w 2345070"/>
              <a:gd name="connsiteY5" fmla="*/ 935960 h 1144182"/>
              <a:gd name="connsiteX6" fmla="*/ 116860 w 2345070"/>
              <a:gd name="connsiteY6" fmla="*/ 695448 h 1144182"/>
              <a:gd name="connsiteX0" fmla="*/ 0 w 2357770"/>
              <a:gd name="connsiteY0" fmla="*/ 0 h 1144182"/>
              <a:gd name="connsiteX1" fmla="*/ 2238744 w 2357770"/>
              <a:gd name="connsiteY1" fmla="*/ 899338 h 1144182"/>
              <a:gd name="connsiteX2" fmla="*/ 2357770 w 2357770"/>
              <a:gd name="connsiteY2" fmla="*/ 7567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57770"/>
              <a:gd name="connsiteY0" fmla="*/ 0 h 1118782"/>
              <a:gd name="connsiteX1" fmla="*/ 2238744 w 2357770"/>
              <a:gd name="connsiteY1" fmla="*/ 899338 h 1118782"/>
              <a:gd name="connsiteX2" fmla="*/ 2357770 w 2357770"/>
              <a:gd name="connsiteY2" fmla="*/ 756782 h 1118782"/>
              <a:gd name="connsiteX3" fmla="*/ 2355604 w 2357770"/>
              <a:gd name="connsiteY3" fmla="*/ 1118782 h 1118782"/>
              <a:gd name="connsiteX4" fmla="*/ 2025995 w 2357770"/>
              <a:gd name="connsiteY4" fmla="*/ 1040710 h 1118782"/>
              <a:gd name="connsiteX5" fmla="*/ 2172685 w 2357770"/>
              <a:gd name="connsiteY5" fmla="*/ 935960 h 1118782"/>
              <a:gd name="connsiteX6" fmla="*/ 116860 w 2357770"/>
              <a:gd name="connsiteY6" fmla="*/ 695448 h 1118782"/>
              <a:gd name="connsiteX0" fmla="*/ 0 w 2357770"/>
              <a:gd name="connsiteY0" fmla="*/ 0 h 1135715"/>
              <a:gd name="connsiteX1" fmla="*/ 2238744 w 2357770"/>
              <a:gd name="connsiteY1" fmla="*/ 899338 h 1135715"/>
              <a:gd name="connsiteX2" fmla="*/ 2357770 w 2357770"/>
              <a:gd name="connsiteY2" fmla="*/ 756782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773715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814990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094440"/>
              <a:gd name="connsiteX1" fmla="*/ 2238744 w 2357770"/>
              <a:gd name="connsiteY1" fmla="*/ 899338 h 1094440"/>
              <a:gd name="connsiteX2" fmla="*/ 2357770 w 2357770"/>
              <a:gd name="connsiteY2" fmla="*/ 814990 h 1094440"/>
              <a:gd name="connsiteX3" fmla="*/ 2339171 w 2357770"/>
              <a:gd name="connsiteY3" fmla="*/ 1094440 h 1094440"/>
              <a:gd name="connsiteX4" fmla="*/ 2025995 w 2357770"/>
              <a:gd name="connsiteY4" fmla="*/ 1040710 h 1094440"/>
              <a:gd name="connsiteX5" fmla="*/ 2172685 w 2357770"/>
              <a:gd name="connsiteY5" fmla="*/ 935960 h 1094440"/>
              <a:gd name="connsiteX6" fmla="*/ 116860 w 2357770"/>
              <a:gd name="connsiteY6" fmla="*/ 695448 h 10944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25995 w 2430790"/>
              <a:gd name="connsiteY4" fmla="*/ 1040710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17936 w 2430790"/>
              <a:gd name="connsiteY2" fmla="*/ 79594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18840"/>
              <a:gd name="connsiteY0" fmla="*/ 0 h 1119840"/>
              <a:gd name="connsiteX1" fmla="*/ 2238744 w 2418840"/>
              <a:gd name="connsiteY1" fmla="*/ 899338 h 1119840"/>
              <a:gd name="connsiteX2" fmla="*/ 2317936 w 2418840"/>
              <a:gd name="connsiteY2" fmla="*/ 795940 h 1119840"/>
              <a:gd name="connsiteX3" fmla="*/ 2418840 w 2418840"/>
              <a:gd name="connsiteY3" fmla="*/ 1119840 h 1119840"/>
              <a:gd name="connsiteX4" fmla="*/ 2014045 w 2418840"/>
              <a:gd name="connsiteY4" fmla="*/ 1012135 h 1119840"/>
              <a:gd name="connsiteX5" fmla="*/ 2172685 w 2418840"/>
              <a:gd name="connsiteY5" fmla="*/ 935960 h 1119840"/>
              <a:gd name="connsiteX6" fmla="*/ 116860 w 2418840"/>
              <a:gd name="connsiteY6" fmla="*/ 695448 h 1119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18840" h="1119840">
                <a:moveTo>
                  <a:pt x="0" y="0"/>
                </a:moveTo>
                <a:cubicBezTo>
                  <a:pt x="1542115" y="93757"/>
                  <a:pt x="2025896" y="712448"/>
                  <a:pt x="2238744" y="899338"/>
                </a:cubicBezTo>
                <a:lnTo>
                  <a:pt x="2317936" y="795940"/>
                </a:lnTo>
                <a:lnTo>
                  <a:pt x="2418840" y="1119840"/>
                </a:lnTo>
                <a:lnTo>
                  <a:pt x="2014045" y="1012135"/>
                </a:lnTo>
                <a:lnTo>
                  <a:pt x="2172685" y="935960"/>
                </a:lnTo>
                <a:cubicBezTo>
                  <a:pt x="1329367" y="531234"/>
                  <a:pt x="409846" y="668374"/>
                  <a:pt x="116860" y="695448"/>
                </a:cubicBezTo>
              </a:path>
            </a:pathLst>
          </a:custGeom>
          <a:gradFill flip="none" rotWithShape="1">
            <a:gsLst>
              <a:gs pos="23000">
                <a:schemeClr val="accent1">
                  <a:lumMod val="5000"/>
                  <a:lumOff val="95000"/>
                  <a:alpha val="0"/>
                </a:schemeClr>
              </a:gs>
              <a:gs pos="100000">
                <a:srgbClr val="FFCC66"/>
              </a:gs>
            </a:gsLst>
            <a:lin ang="2700000" scaled="1"/>
            <a:tileRect/>
          </a:gradFill>
          <a:ln>
            <a:gradFill flip="none" rotWithShape="1">
              <a:gsLst>
                <a:gs pos="0">
                  <a:schemeClr val="accent1">
                    <a:lumMod val="0"/>
                    <a:lumOff val="100000"/>
                    <a:alpha val="0"/>
                  </a:schemeClr>
                </a:gs>
                <a:gs pos="86000">
                  <a:srgbClr val="FF9933"/>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Freeform 222"/>
          <p:cNvSpPr/>
          <p:nvPr/>
        </p:nvSpPr>
        <p:spPr bwMode="gray">
          <a:xfrm rot="15742895" flipV="1">
            <a:off x="4706252" y="4859982"/>
            <a:ext cx="936838" cy="713614"/>
          </a:xfrm>
          <a:custGeom>
            <a:avLst/>
            <a:gdLst>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084915"/>
              <a:gd name="connsiteX1" fmla="*/ 2264144 w 2370470"/>
              <a:gd name="connsiteY1" fmla="*/ 776571 h 1084915"/>
              <a:gd name="connsiteX2" fmla="*/ 2370470 w 2370470"/>
              <a:gd name="connsiteY2" fmla="*/ 617082 h 1084915"/>
              <a:gd name="connsiteX3" fmla="*/ 2359837 w 2370470"/>
              <a:gd name="connsiteY3" fmla="*/ 1084915 h 1084915"/>
              <a:gd name="connsiteX4" fmla="*/ 1915928 w 2370470"/>
              <a:gd name="connsiteY4" fmla="*/ 1066110 h 1084915"/>
              <a:gd name="connsiteX5" fmla="*/ 2168451 w 2370470"/>
              <a:gd name="connsiteY5" fmla="*/ 914794 h 1084915"/>
              <a:gd name="connsiteX6" fmla="*/ 116860 w 2370470"/>
              <a:gd name="connsiteY6" fmla="*/ 695448 h 1084915"/>
              <a:gd name="connsiteX0" fmla="*/ 0 w 2370470"/>
              <a:gd name="connsiteY0" fmla="*/ 0 h 1144182"/>
              <a:gd name="connsiteX1" fmla="*/ 2264144 w 2370470"/>
              <a:gd name="connsiteY1" fmla="*/ 776571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70470"/>
              <a:gd name="connsiteY0" fmla="*/ 0 h 1144182"/>
              <a:gd name="connsiteX1" fmla="*/ 2238744 w 2370470"/>
              <a:gd name="connsiteY1" fmla="*/ 835838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1915928 w 2332370"/>
              <a:gd name="connsiteY4" fmla="*/ 1066110 h 1144182"/>
              <a:gd name="connsiteX5" fmla="*/ 2168451 w 2332370"/>
              <a:gd name="connsiteY5" fmla="*/ 914794 h 1144182"/>
              <a:gd name="connsiteX6" fmla="*/ 116860 w 23323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2025995 w 2332370"/>
              <a:gd name="connsiteY4" fmla="*/ 1040710 h 1144182"/>
              <a:gd name="connsiteX5" fmla="*/ 2168451 w 2332370"/>
              <a:gd name="connsiteY5" fmla="*/ 914794 h 1144182"/>
              <a:gd name="connsiteX6" fmla="*/ 116860 w 2332370"/>
              <a:gd name="connsiteY6" fmla="*/ 695448 h 1144182"/>
              <a:gd name="connsiteX0" fmla="*/ 0 w 2357770"/>
              <a:gd name="connsiteY0" fmla="*/ 0 h 1144182"/>
              <a:gd name="connsiteX1" fmla="*/ 2238744 w 2357770"/>
              <a:gd name="connsiteY1" fmla="*/ 8358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45070"/>
              <a:gd name="connsiteY0" fmla="*/ 0 h 1144182"/>
              <a:gd name="connsiteX1" fmla="*/ 2238744 w 2345070"/>
              <a:gd name="connsiteY1" fmla="*/ 899338 h 1144182"/>
              <a:gd name="connsiteX2" fmla="*/ 2345070 w 2345070"/>
              <a:gd name="connsiteY2" fmla="*/ 744082 h 1144182"/>
              <a:gd name="connsiteX3" fmla="*/ 2317504 w 2345070"/>
              <a:gd name="connsiteY3" fmla="*/ 1144182 h 1144182"/>
              <a:gd name="connsiteX4" fmla="*/ 2025995 w 2345070"/>
              <a:gd name="connsiteY4" fmla="*/ 1040710 h 1144182"/>
              <a:gd name="connsiteX5" fmla="*/ 2172685 w 2345070"/>
              <a:gd name="connsiteY5" fmla="*/ 935960 h 1144182"/>
              <a:gd name="connsiteX6" fmla="*/ 116860 w 2345070"/>
              <a:gd name="connsiteY6" fmla="*/ 695448 h 1144182"/>
              <a:gd name="connsiteX0" fmla="*/ 0 w 2357770"/>
              <a:gd name="connsiteY0" fmla="*/ 0 h 1144182"/>
              <a:gd name="connsiteX1" fmla="*/ 2238744 w 2357770"/>
              <a:gd name="connsiteY1" fmla="*/ 899338 h 1144182"/>
              <a:gd name="connsiteX2" fmla="*/ 2357770 w 2357770"/>
              <a:gd name="connsiteY2" fmla="*/ 7567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57770"/>
              <a:gd name="connsiteY0" fmla="*/ 0 h 1118782"/>
              <a:gd name="connsiteX1" fmla="*/ 2238744 w 2357770"/>
              <a:gd name="connsiteY1" fmla="*/ 899338 h 1118782"/>
              <a:gd name="connsiteX2" fmla="*/ 2357770 w 2357770"/>
              <a:gd name="connsiteY2" fmla="*/ 756782 h 1118782"/>
              <a:gd name="connsiteX3" fmla="*/ 2355604 w 2357770"/>
              <a:gd name="connsiteY3" fmla="*/ 1118782 h 1118782"/>
              <a:gd name="connsiteX4" fmla="*/ 2025995 w 2357770"/>
              <a:gd name="connsiteY4" fmla="*/ 1040710 h 1118782"/>
              <a:gd name="connsiteX5" fmla="*/ 2172685 w 2357770"/>
              <a:gd name="connsiteY5" fmla="*/ 935960 h 1118782"/>
              <a:gd name="connsiteX6" fmla="*/ 116860 w 2357770"/>
              <a:gd name="connsiteY6" fmla="*/ 695448 h 1118782"/>
              <a:gd name="connsiteX0" fmla="*/ 0 w 2357770"/>
              <a:gd name="connsiteY0" fmla="*/ 0 h 1135715"/>
              <a:gd name="connsiteX1" fmla="*/ 2238744 w 2357770"/>
              <a:gd name="connsiteY1" fmla="*/ 899338 h 1135715"/>
              <a:gd name="connsiteX2" fmla="*/ 2357770 w 2357770"/>
              <a:gd name="connsiteY2" fmla="*/ 756782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773715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814990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094440"/>
              <a:gd name="connsiteX1" fmla="*/ 2238744 w 2357770"/>
              <a:gd name="connsiteY1" fmla="*/ 899338 h 1094440"/>
              <a:gd name="connsiteX2" fmla="*/ 2357770 w 2357770"/>
              <a:gd name="connsiteY2" fmla="*/ 814990 h 1094440"/>
              <a:gd name="connsiteX3" fmla="*/ 2339171 w 2357770"/>
              <a:gd name="connsiteY3" fmla="*/ 1094440 h 1094440"/>
              <a:gd name="connsiteX4" fmla="*/ 2025995 w 2357770"/>
              <a:gd name="connsiteY4" fmla="*/ 1040710 h 1094440"/>
              <a:gd name="connsiteX5" fmla="*/ 2172685 w 2357770"/>
              <a:gd name="connsiteY5" fmla="*/ 935960 h 1094440"/>
              <a:gd name="connsiteX6" fmla="*/ 116860 w 2357770"/>
              <a:gd name="connsiteY6" fmla="*/ 695448 h 10944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25995 w 2430790"/>
              <a:gd name="connsiteY4" fmla="*/ 1040710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17936 w 2430790"/>
              <a:gd name="connsiteY2" fmla="*/ 79594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18840"/>
              <a:gd name="connsiteY0" fmla="*/ 0 h 1119840"/>
              <a:gd name="connsiteX1" fmla="*/ 2238744 w 2418840"/>
              <a:gd name="connsiteY1" fmla="*/ 899338 h 1119840"/>
              <a:gd name="connsiteX2" fmla="*/ 2317936 w 2418840"/>
              <a:gd name="connsiteY2" fmla="*/ 795940 h 1119840"/>
              <a:gd name="connsiteX3" fmla="*/ 2418840 w 2418840"/>
              <a:gd name="connsiteY3" fmla="*/ 1119840 h 1119840"/>
              <a:gd name="connsiteX4" fmla="*/ 2014045 w 2418840"/>
              <a:gd name="connsiteY4" fmla="*/ 1012135 h 1119840"/>
              <a:gd name="connsiteX5" fmla="*/ 2172685 w 2418840"/>
              <a:gd name="connsiteY5" fmla="*/ 935960 h 1119840"/>
              <a:gd name="connsiteX6" fmla="*/ 116860 w 2418840"/>
              <a:gd name="connsiteY6" fmla="*/ 695448 h 1119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18840" h="1119840">
                <a:moveTo>
                  <a:pt x="0" y="0"/>
                </a:moveTo>
                <a:cubicBezTo>
                  <a:pt x="1542115" y="93757"/>
                  <a:pt x="2025896" y="712448"/>
                  <a:pt x="2238744" y="899338"/>
                </a:cubicBezTo>
                <a:lnTo>
                  <a:pt x="2317936" y="795940"/>
                </a:lnTo>
                <a:lnTo>
                  <a:pt x="2418840" y="1119840"/>
                </a:lnTo>
                <a:lnTo>
                  <a:pt x="2014045" y="1012135"/>
                </a:lnTo>
                <a:lnTo>
                  <a:pt x="2172685" y="935960"/>
                </a:lnTo>
                <a:cubicBezTo>
                  <a:pt x="1329367" y="531234"/>
                  <a:pt x="409846" y="668374"/>
                  <a:pt x="116860" y="695448"/>
                </a:cubicBezTo>
              </a:path>
            </a:pathLst>
          </a:custGeom>
          <a:gradFill flip="none" rotWithShape="1">
            <a:gsLst>
              <a:gs pos="23000">
                <a:schemeClr val="accent1">
                  <a:lumMod val="5000"/>
                  <a:lumOff val="95000"/>
                  <a:alpha val="0"/>
                </a:schemeClr>
              </a:gs>
              <a:gs pos="100000">
                <a:srgbClr val="FFCC66"/>
              </a:gs>
            </a:gsLst>
            <a:lin ang="2700000" scaled="1"/>
            <a:tileRect/>
          </a:gradFill>
          <a:ln>
            <a:gradFill flip="none" rotWithShape="1">
              <a:gsLst>
                <a:gs pos="0">
                  <a:schemeClr val="accent1">
                    <a:lumMod val="0"/>
                    <a:lumOff val="100000"/>
                    <a:alpha val="0"/>
                  </a:schemeClr>
                </a:gs>
                <a:gs pos="86000">
                  <a:srgbClr val="FF9933"/>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Right Arrow 158"/>
          <p:cNvSpPr/>
          <p:nvPr/>
        </p:nvSpPr>
        <p:spPr bwMode="gray">
          <a:xfrm rot="16200000">
            <a:off x="3541789" y="4723469"/>
            <a:ext cx="845858" cy="1065456"/>
          </a:xfrm>
          <a:custGeom>
            <a:avLst/>
            <a:gdLst>
              <a:gd name="connsiteX0" fmla="*/ 0 w 633403"/>
              <a:gd name="connsiteY0" fmla="*/ 140615 h 494305"/>
              <a:gd name="connsiteX1" fmla="*/ 386251 w 633403"/>
              <a:gd name="connsiteY1" fmla="*/ 140615 h 494305"/>
              <a:gd name="connsiteX2" fmla="*/ 386251 w 633403"/>
              <a:gd name="connsiteY2" fmla="*/ 0 h 494305"/>
              <a:gd name="connsiteX3" fmla="*/ 633403 w 633403"/>
              <a:gd name="connsiteY3" fmla="*/ 247153 h 494305"/>
              <a:gd name="connsiteX4" fmla="*/ 386251 w 633403"/>
              <a:gd name="connsiteY4" fmla="*/ 494305 h 494305"/>
              <a:gd name="connsiteX5" fmla="*/ 386251 w 633403"/>
              <a:gd name="connsiteY5" fmla="*/ 353690 h 494305"/>
              <a:gd name="connsiteX6" fmla="*/ 0 w 633403"/>
              <a:gd name="connsiteY6" fmla="*/ 353690 h 494305"/>
              <a:gd name="connsiteX7" fmla="*/ 0 w 633403"/>
              <a:gd name="connsiteY7" fmla="*/ 140615 h 494305"/>
              <a:gd name="connsiteX0" fmla="*/ 0 w 637213"/>
              <a:gd name="connsiteY0" fmla="*/ 0 h 1016630"/>
              <a:gd name="connsiteX1" fmla="*/ 390061 w 637213"/>
              <a:gd name="connsiteY1" fmla="*/ 662940 h 1016630"/>
              <a:gd name="connsiteX2" fmla="*/ 390061 w 637213"/>
              <a:gd name="connsiteY2" fmla="*/ 522325 h 1016630"/>
              <a:gd name="connsiteX3" fmla="*/ 637213 w 637213"/>
              <a:gd name="connsiteY3" fmla="*/ 769478 h 1016630"/>
              <a:gd name="connsiteX4" fmla="*/ 390061 w 637213"/>
              <a:gd name="connsiteY4" fmla="*/ 1016630 h 1016630"/>
              <a:gd name="connsiteX5" fmla="*/ 390061 w 637213"/>
              <a:gd name="connsiteY5" fmla="*/ 876015 h 1016630"/>
              <a:gd name="connsiteX6" fmla="*/ 3810 w 637213"/>
              <a:gd name="connsiteY6" fmla="*/ 876015 h 1016630"/>
              <a:gd name="connsiteX7" fmla="*/ 0 w 637213"/>
              <a:gd name="connsiteY7" fmla="*/ 0 h 1016630"/>
              <a:gd name="connsiteX0" fmla="*/ 0 w 637213"/>
              <a:gd name="connsiteY0" fmla="*/ 0 h 1535148"/>
              <a:gd name="connsiteX1" fmla="*/ 390061 w 637213"/>
              <a:gd name="connsiteY1" fmla="*/ 662940 h 1535148"/>
              <a:gd name="connsiteX2" fmla="*/ 390061 w 637213"/>
              <a:gd name="connsiteY2" fmla="*/ 522325 h 1535148"/>
              <a:gd name="connsiteX3" fmla="*/ 637213 w 637213"/>
              <a:gd name="connsiteY3" fmla="*/ 769478 h 1535148"/>
              <a:gd name="connsiteX4" fmla="*/ 390061 w 637213"/>
              <a:gd name="connsiteY4" fmla="*/ 1016630 h 1535148"/>
              <a:gd name="connsiteX5" fmla="*/ 390061 w 637213"/>
              <a:gd name="connsiteY5" fmla="*/ 876015 h 1535148"/>
              <a:gd name="connsiteX6" fmla="*/ 7620 w 637213"/>
              <a:gd name="connsiteY6" fmla="*/ 1535148 h 1535148"/>
              <a:gd name="connsiteX7" fmla="*/ 0 w 637213"/>
              <a:gd name="connsiteY7" fmla="*/ 0 h 1535148"/>
              <a:gd name="connsiteX0" fmla="*/ 0 w 637213"/>
              <a:gd name="connsiteY0" fmla="*/ 0 h 1535148"/>
              <a:gd name="connsiteX1" fmla="*/ 390061 w 637213"/>
              <a:gd name="connsiteY1" fmla="*/ 662940 h 1535148"/>
              <a:gd name="connsiteX2" fmla="*/ 390061 w 637213"/>
              <a:gd name="connsiteY2" fmla="*/ 522325 h 1535148"/>
              <a:gd name="connsiteX3" fmla="*/ 637213 w 637213"/>
              <a:gd name="connsiteY3" fmla="*/ 769478 h 1535148"/>
              <a:gd name="connsiteX4" fmla="*/ 390061 w 637213"/>
              <a:gd name="connsiteY4" fmla="*/ 1016630 h 1535148"/>
              <a:gd name="connsiteX5" fmla="*/ 390061 w 637213"/>
              <a:gd name="connsiteY5" fmla="*/ 876015 h 1535148"/>
              <a:gd name="connsiteX6" fmla="*/ 7620 w 637213"/>
              <a:gd name="connsiteY6" fmla="*/ 1535148 h 1535148"/>
              <a:gd name="connsiteX7" fmla="*/ 0 w 637213"/>
              <a:gd name="connsiteY7" fmla="*/ 0 h 1535148"/>
              <a:gd name="connsiteX0" fmla="*/ 0 w 637213"/>
              <a:gd name="connsiteY0" fmla="*/ 0 h 1535148"/>
              <a:gd name="connsiteX1" fmla="*/ 390061 w 637213"/>
              <a:gd name="connsiteY1" fmla="*/ 662940 h 1535148"/>
              <a:gd name="connsiteX2" fmla="*/ 390061 w 637213"/>
              <a:gd name="connsiteY2" fmla="*/ 522325 h 1535148"/>
              <a:gd name="connsiteX3" fmla="*/ 637213 w 637213"/>
              <a:gd name="connsiteY3" fmla="*/ 769478 h 1535148"/>
              <a:gd name="connsiteX4" fmla="*/ 390061 w 637213"/>
              <a:gd name="connsiteY4" fmla="*/ 1016630 h 1535148"/>
              <a:gd name="connsiteX5" fmla="*/ 390061 w 637213"/>
              <a:gd name="connsiteY5" fmla="*/ 876015 h 1535148"/>
              <a:gd name="connsiteX6" fmla="*/ 7620 w 637213"/>
              <a:gd name="connsiteY6" fmla="*/ 1535148 h 1535148"/>
              <a:gd name="connsiteX7" fmla="*/ 0 w 637213"/>
              <a:gd name="connsiteY7" fmla="*/ 0 h 1535148"/>
              <a:gd name="connsiteX0" fmla="*/ 0 w 637213"/>
              <a:gd name="connsiteY0" fmla="*/ 0 h 1535148"/>
              <a:gd name="connsiteX1" fmla="*/ 390061 w 637213"/>
              <a:gd name="connsiteY1" fmla="*/ 662940 h 1535148"/>
              <a:gd name="connsiteX2" fmla="*/ 390061 w 637213"/>
              <a:gd name="connsiteY2" fmla="*/ 522325 h 1535148"/>
              <a:gd name="connsiteX3" fmla="*/ 637213 w 637213"/>
              <a:gd name="connsiteY3" fmla="*/ 769478 h 1535148"/>
              <a:gd name="connsiteX4" fmla="*/ 390061 w 637213"/>
              <a:gd name="connsiteY4" fmla="*/ 1016630 h 1535148"/>
              <a:gd name="connsiteX5" fmla="*/ 390061 w 637213"/>
              <a:gd name="connsiteY5" fmla="*/ 876015 h 1535148"/>
              <a:gd name="connsiteX6" fmla="*/ 7620 w 637213"/>
              <a:gd name="connsiteY6" fmla="*/ 1535148 h 1535148"/>
              <a:gd name="connsiteX7" fmla="*/ 0 w 637213"/>
              <a:gd name="connsiteY7" fmla="*/ 0 h 1535148"/>
              <a:gd name="connsiteX0" fmla="*/ 0 w 637213"/>
              <a:gd name="connsiteY0" fmla="*/ 0 h 1535148"/>
              <a:gd name="connsiteX1" fmla="*/ 390061 w 637213"/>
              <a:gd name="connsiteY1" fmla="*/ 662940 h 1535148"/>
              <a:gd name="connsiteX2" fmla="*/ 390061 w 637213"/>
              <a:gd name="connsiteY2" fmla="*/ 522325 h 1535148"/>
              <a:gd name="connsiteX3" fmla="*/ 637213 w 637213"/>
              <a:gd name="connsiteY3" fmla="*/ 769478 h 1535148"/>
              <a:gd name="connsiteX4" fmla="*/ 390061 w 637213"/>
              <a:gd name="connsiteY4" fmla="*/ 1016630 h 1535148"/>
              <a:gd name="connsiteX5" fmla="*/ 390061 w 637213"/>
              <a:gd name="connsiteY5" fmla="*/ 876015 h 1535148"/>
              <a:gd name="connsiteX6" fmla="*/ 7620 w 637213"/>
              <a:gd name="connsiteY6" fmla="*/ 1535148 h 1535148"/>
              <a:gd name="connsiteX7" fmla="*/ 0 w 637213"/>
              <a:gd name="connsiteY7" fmla="*/ 0 h 1535148"/>
              <a:gd name="connsiteX0" fmla="*/ -1 w 1212477"/>
              <a:gd name="connsiteY0" fmla="*/ 0 h 1770281"/>
              <a:gd name="connsiteX1" fmla="*/ 965325 w 1212477"/>
              <a:gd name="connsiteY1" fmla="*/ 898073 h 1770281"/>
              <a:gd name="connsiteX2" fmla="*/ 965325 w 1212477"/>
              <a:gd name="connsiteY2" fmla="*/ 757458 h 1770281"/>
              <a:gd name="connsiteX3" fmla="*/ 1212477 w 1212477"/>
              <a:gd name="connsiteY3" fmla="*/ 1004611 h 1770281"/>
              <a:gd name="connsiteX4" fmla="*/ 965325 w 1212477"/>
              <a:gd name="connsiteY4" fmla="*/ 1251763 h 1770281"/>
              <a:gd name="connsiteX5" fmla="*/ 965325 w 1212477"/>
              <a:gd name="connsiteY5" fmla="*/ 1111148 h 1770281"/>
              <a:gd name="connsiteX6" fmla="*/ 582884 w 1212477"/>
              <a:gd name="connsiteY6" fmla="*/ 1770281 h 1770281"/>
              <a:gd name="connsiteX7" fmla="*/ -1 w 1212477"/>
              <a:gd name="connsiteY7" fmla="*/ 0 h 1770281"/>
              <a:gd name="connsiteX0" fmla="*/ 0 w 1212478"/>
              <a:gd name="connsiteY0" fmla="*/ 0 h 2112676"/>
              <a:gd name="connsiteX1" fmla="*/ 965326 w 1212478"/>
              <a:gd name="connsiteY1" fmla="*/ 898073 h 2112676"/>
              <a:gd name="connsiteX2" fmla="*/ 965326 w 1212478"/>
              <a:gd name="connsiteY2" fmla="*/ 757458 h 2112676"/>
              <a:gd name="connsiteX3" fmla="*/ 1212478 w 1212478"/>
              <a:gd name="connsiteY3" fmla="*/ 1004611 h 2112676"/>
              <a:gd name="connsiteX4" fmla="*/ 965326 w 1212478"/>
              <a:gd name="connsiteY4" fmla="*/ 1251763 h 2112676"/>
              <a:gd name="connsiteX5" fmla="*/ 965326 w 1212478"/>
              <a:gd name="connsiteY5" fmla="*/ 1111148 h 2112676"/>
              <a:gd name="connsiteX6" fmla="*/ 29466 w 1212478"/>
              <a:gd name="connsiteY6" fmla="*/ 2112677 h 2112676"/>
              <a:gd name="connsiteX7" fmla="*/ 0 w 1212478"/>
              <a:gd name="connsiteY7" fmla="*/ 0 h 2112676"/>
              <a:gd name="connsiteX0" fmla="*/ 0 w 1212478"/>
              <a:gd name="connsiteY0" fmla="*/ 0 h 2112678"/>
              <a:gd name="connsiteX1" fmla="*/ 965326 w 1212478"/>
              <a:gd name="connsiteY1" fmla="*/ 898073 h 2112678"/>
              <a:gd name="connsiteX2" fmla="*/ 965326 w 1212478"/>
              <a:gd name="connsiteY2" fmla="*/ 757458 h 2112678"/>
              <a:gd name="connsiteX3" fmla="*/ 1212478 w 1212478"/>
              <a:gd name="connsiteY3" fmla="*/ 1004611 h 2112678"/>
              <a:gd name="connsiteX4" fmla="*/ 965326 w 1212478"/>
              <a:gd name="connsiteY4" fmla="*/ 1251763 h 2112678"/>
              <a:gd name="connsiteX5" fmla="*/ 965326 w 1212478"/>
              <a:gd name="connsiteY5" fmla="*/ 1111148 h 2112678"/>
              <a:gd name="connsiteX6" fmla="*/ 29466 w 1212478"/>
              <a:gd name="connsiteY6" fmla="*/ 2112678 h 2112678"/>
              <a:gd name="connsiteX7" fmla="*/ 0 w 1212478"/>
              <a:gd name="connsiteY7" fmla="*/ 0 h 2112678"/>
              <a:gd name="connsiteX0" fmla="*/ 0 w 1212478"/>
              <a:gd name="connsiteY0" fmla="*/ 0 h 2112678"/>
              <a:gd name="connsiteX1" fmla="*/ 965326 w 1212478"/>
              <a:gd name="connsiteY1" fmla="*/ 898073 h 2112678"/>
              <a:gd name="connsiteX2" fmla="*/ 965326 w 1212478"/>
              <a:gd name="connsiteY2" fmla="*/ 757458 h 2112678"/>
              <a:gd name="connsiteX3" fmla="*/ 1212478 w 1212478"/>
              <a:gd name="connsiteY3" fmla="*/ 1004611 h 2112678"/>
              <a:gd name="connsiteX4" fmla="*/ 965326 w 1212478"/>
              <a:gd name="connsiteY4" fmla="*/ 1251763 h 2112678"/>
              <a:gd name="connsiteX5" fmla="*/ 965326 w 1212478"/>
              <a:gd name="connsiteY5" fmla="*/ 1111148 h 2112678"/>
              <a:gd name="connsiteX6" fmla="*/ 29466 w 1212478"/>
              <a:gd name="connsiteY6" fmla="*/ 2112678 h 2112678"/>
              <a:gd name="connsiteX7" fmla="*/ 0 w 1212478"/>
              <a:gd name="connsiteY7" fmla="*/ 0 h 211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2478" h="2112678">
                <a:moveTo>
                  <a:pt x="0" y="0"/>
                </a:moveTo>
                <a:cubicBezTo>
                  <a:pt x="76680" y="461013"/>
                  <a:pt x="698146" y="848546"/>
                  <a:pt x="965326" y="898073"/>
                </a:cubicBezTo>
                <a:lnTo>
                  <a:pt x="965326" y="757458"/>
                </a:lnTo>
                <a:lnTo>
                  <a:pt x="1212478" y="1004611"/>
                </a:lnTo>
                <a:lnTo>
                  <a:pt x="965326" y="1251763"/>
                </a:lnTo>
                <a:lnTo>
                  <a:pt x="965326" y="1111148"/>
                </a:lnTo>
                <a:cubicBezTo>
                  <a:pt x="693066" y="1208942"/>
                  <a:pt x="126972" y="1618078"/>
                  <a:pt x="29466" y="2112678"/>
                </a:cubicBezTo>
                <a:lnTo>
                  <a:pt x="0" y="0"/>
                </a:lnTo>
                <a:close/>
              </a:path>
            </a:pathLst>
          </a:custGeom>
          <a:gradFill flip="none" rotWithShape="1">
            <a:gsLst>
              <a:gs pos="15000">
                <a:schemeClr val="accent1">
                  <a:lumMod val="5000"/>
                  <a:lumOff val="95000"/>
                  <a:alpha val="0"/>
                </a:schemeClr>
              </a:gs>
              <a:gs pos="81000">
                <a:srgbClr val="FFCC66"/>
              </a:gs>
            </a:gsLst>
            <a:lin ang="0" scaled="1"/>
            <a:tileRect/>
          </a:gradFill>
          <a:ln>
            <a:gradFill flip="none" rotWithShape="1">
              <a:gsLst>
                <a:gs pos="11000">
                  <a:schemeClr val="accent1">
                    <a:lumMod val="0"/>
                    <a:lumOff val="100000"/>
                    <a:alpha val="0"/>
                  </a:schemeClr>
                </a:gs>
                <a:gs pos="67000">
                  <a:srgbClr val="FF9933"/>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文本框 103"/>
          <p:cNvSpPr txBox="1"/>
          <p:nvPr/>
        </p:nvSpPr>
        <p:spPr bwMode="gray">
          <a:xfrm>
            <a:off x="2238218" y="5669318"/>
            <a:ext cx="726481" cy="307777"/>
          </a:xfrm>
          <a:prstGeom prst="rect">
            <a:avLst/>
          </a:prstGeom>
          <a:noFill/>
        </p:spPr>
        <p:txBody>
          <a:bodyPr wrap="none" rtlCol="0" anchor="ctr">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r>
              <a:rPr lang="en-US" sz="1400" dirty="0" smtClean="0">
                <a:solidFill>
                  <a:srgbClr val="30B5C5"/>
                </a:solidFill>
                <a:latin typeface="Huawei Sans" panose="020C0503030203020204" pitchFamily="34" charset="0"/>
              </a:rPr>
              <a:t>User A</a:t>
            </a:r>
            <a:endParaRPr lang="en-US" sz="1400" dirty="0">
              <a:solidFill>
                <a:srgbClr val="30B5C5"/>
              </a:solidFill>
              <a:latin typeface="Huawei Sans" panose="020C0503030203020204" pitchFamily="34" charset="0"/>
            </a:endParaRPr>
          </a:p>
        </p:txBody>
      </p:sp>
      <p:sp>
        <p:nvSpPr>
          <p:cNvPr id="22" name="文本框 104"/>
          <p:cNvSpPr txBox="1"/>
          <p:nvPr/>
        </p:nvSpPr>
        <p:spPr bwMode="gray">
          <a:xfrm>
            <a:off x="3892656" y="5669318"/>
            <a:ext cx="716863" cy="307777"/>
          </a:xfrm>
          <a:prstGeom prst="rect">
            <a:avLst/>
          </a:prstGeom>
          <a:noFill/>
        </p:spPr>
        <p:txBody>
          <a:bodyPr wrap="none" rtlCol="0" anchor="ctr">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r>
              <a:rPr lang="en-US" sz="1400" dirty="0" smtClean="0">
                <a:solidFill>
                  <a:srgbClr val="30B5C5"/>
                </a:solidFill>
                <a:latin typeface="Huawei Sans" panose="020C0503030203020204" pitchFamily="34" charset="0"/>
              </a:rPr>
              <a:t>User B</a:t>
            </a:r>
            <a:endParaRPr lang="en-US" sz="1400" dirty="0">
              <a:solidFill>
                <a:srgbClr val="30B5C5"/>
              </a:solidFill>
              <a:latin typeface="Huawei Sans" panose="020C0503030203020204" pitchFamily="34" charset="0"/>
            </a:endParaRPr>
          </a:p>
        </p:txBody>
      </p:sp>
      <p:sp>
        <p:nvSpPr>
          <p:cNvPr id="23" name="文本框 105"/>
          <p:cNvSpPr txBox="1"/>
          <p:nvPr/>
        </p:nvSpPr>
        <p:spPr bwMode="gray">
          <a:xfrm>
            <a:off x="5491359" y="5669318"/>
            <a:ext cx="718466" cy="307777"/>
          </a:xfrm>
          <a:prstGeom prst="rect">
            <a:avLst/>
          </a:prstGeom>
          <a:noFill/>
        </p:spPr>
        <p:txBody>
          <a:bodyPr wrap="none" rtlCol="0" anchor="ctr">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r>
              <a:rPr lang="en-US" sz="1400" dirty="0" smtClean="0">
                <a:solidFill>
                  <a:srgbClr val="30B5C5"/>
                </a:solidFill>
                <a:latin typeface="Huawei Sans" panose="020C0503030203020204" pitchFamily="34" charset="0"/>
              </a:rPr>
              <a:t>User C</a:t>
            </a:r>
            <a:endParaRPr lang="en-US" sz="1400" dirty="0">
              <a:solidFill>
                <a:srgbClr val="30B5C5"/>
              </a:solidFill>
              <a:latin typeface="Huawei Sans" panose="020C0503030203020204" pitchFamily="34" charset="0"/>
            </a:endParaRPr>
          </a:p>
        </p:txBody>
      </p:sp>
      <p:sp>
        <p:nvSpPr>
          <p:cNvPr id="24" name="文本框 107"/>
          <p:cNvSpPr txBox="1"/>
          <p:nvPr/>
        </p:nvSpPr>
        <p:spPr bwMode="gray">
          <a:xfrm>
            <a:off x="1701732" y="5087477"/>
            <a:ext cx="1546658" cy="523220"/>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dirty="0" smtClean="0">
                <a:solidFill>
                  <a:srgbClr val="FF9900"/>
                </a:solidFill>
                <a:latin typeface="Huawei Sans" panose="020C0503030203020204" pitchFamily="34" charset="0"/>
              </a:rPr>
              <a:t>Admission authentication</a:t>
            </a:r>
            <a:endParaRPr lang="en-US" altLang="zh-CN" sz="1400" dirty="0" smtClean="0">
              <a:solidFill>
                <a:srgbClr val="FF99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文本框 108"/>
          <p:cNvSpPr txBox="1"/>
          <p:nvPr/>
        </p:nvSpPr>
        <p:spPr bwMode="gray">
          <a:xfrm>
            <a:off x="3131496" y="5087477"/>
            <a:ext cx="1546658" cy="523220"/>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dirty="0" smtClean="0">
                <a:solidFill>
                  <a:srgbClr val="FF9900"/>
                </a:solidFill>
                <a:latin typeface="Huawei Sans" panose="020C0503030203020204" pitchFamily="34" charset="0"/>
              </a:rPr>
              <a:t>Admission authentication</a:t>
            </a:r>
            <a:endParaRPr lang="en-US" altLang="zh-CN" sz="1400" dirty="0" smtClean="0">
              <a:solidFill>
                <a:srgbClr val="FF99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文本框 109"/>
          <p:cNvSpPr txBox="1"/>
          <p:nvPr/>
        </p:nvSpPr>
        <p:spPr bwMode="gray">
          <a:xfrm>
            <a:off x="4537614" y="5087477"/>
            <a:ext cx="1546658" cy="523220"/>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dirty="0" smtClean="0">
                <a:solidFill>
                  <a:srgbClr val="FF9900"/>
                </a:solidFill>
                <a:latin typeface="Huawei Sans" panose="020C0503030203020204" pitchFamily="34" charset="0"/>
              </a:rPr>
              <a:t>Admission authentication</a:t>
            </a:r>
            <a:endParaRPr lang="en-US" altLang="zh-CN" sz="1400" dirty="0" smtClean="0">
              <a:solidFill>
                <a:srgbClr val="FF99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Right Arrow 158"/>
          <p:cNvSpPr/>
          <p:nvPr/>
        </p:nvSpPr>
        <p:spPr bwMode="gray">
          <a:xfrm rot="16200000" flipH="1">
            <a:off x="3589951" y="884033"/>
            <a:ext cx="724137" cy="5696725"/>
          </a:xfrm>
          <a:custGeom>
            <a:avLst/>
            <a:gdLst>
              <a:gd name="connsiteX0" fmla="*/ 0 w 633403"/>
              <a:gd name="connsiteY0" fmla="*/ 140615 h 494305"/>
              <a:gd name="connsiteX1" fmla="*/ 386251 w 633403"/>
              <a:gd name="connsiteY1" fmla="*/ 140615 h 494305"/>
              <a:gd name="connsiteX2" fmla="*/ 386251 w 633403"/>
              <a:gd name="connsiteY2" fmla="*/ 0 h 494305"/>
              <a:gd name="connsiteX3" fmla="*/ 633403 w 633403"/>
              <a:gd name="connsiteY3" fmla="*/ 247153 h 494305"/>
              <a:gd name="connsiteX4" fmla="*/ 386251 w 633403"/>
              <a:gd name="connsiteY4" fmla="*/ 494305 h 494305"/>
              <a:gd name="connsiteX5" fmla="*/ 386251 w 633403"/>
              <a:gd name="connsiteY5" fmla="*/ 353690 h 494305"/>
              <a:gd name="connsiteX6" fmla="*/ 0 w 633403"/>
              <a:gd name="connsiteY6" fmla="*/ 353690 h 494305"/>
              <a:gd name="connsiteX7" fmla="*/ 0 w 633403"/>
              <a:gd name="connsiteY7" fmla="*/ 140615 h 494305"/>
              <a:gd name="connsiteX0" fmla="*/ 0 w 637213"/>
              <a:gd name="connsiteY0" fmla="*/ 0 h 1016630"/>
              <a:gd name="connsiteX1" fmla="*/ 390061 w 637213"/>
              <a:gd name="connsiteY1" fmla="*/ 662940 h 1016630"/>
              <a:gd name="connsiteX2" fmla="*/ 390061 w 637213"/>
              <a:gd name="connsiteY2" fmla="*/ 522325 h 1016630"/>
              <a:gd name="connsiteX3" fmla="*/ 637213 w 637213"/>
              <a:gd name="connsiteY3" fmla="*/ 769478 h 1016630"/>
              <a:gd name="connsiteX4" fmla="*/ 390061 w 637213"/>
              <a:gd name="connsiteY4" fmla="*/ 1016630 h 1016630"/>
              <a:gd name="connsiteX5" fmla="*/ 390061 w 637213"/>
              <a:gd name="connsiteY5" fmla="*/ 876015 h 1016630"/>
              <a:gd name="connsiteX6" fmla="*/ 3810 w 637213"/>
              <a:gd name="connsiteY6" fmla="*/ 876015 h 1016630"/>
              <a:gd name="connsiteX7" fmla="*/ 0 w 637213"/>
              <a:gd name="connsiteY7" fmla="*/ 0 h 1016630"/>
              <a:gd name="connsiteX0" fmla="*/ 0 w 637213"/>
              <a:gd name="connsiteY0" fmla="*/ 0 h 1535148"/>
              <a:gd name="connsiteX1" fmla="*/ 390061 w 637213"/>
              <a:gd name="connsiteY1" fmla="*/ 662940 h 1535148"/>
              <a:gd name="connsiteX2" fmla="*/ 390061 w 637213"/>
              <a:gd name="connsiteY2" fmla="*/ 522325 h 1535148"/>
              <a:gd name="connsiteX3" fmla="*/ 637213 w 637213"/>
              <a:gd name="connsiteY3" fmla="*/ 769478 h 1535148"/>
              <a:gd name="connsiteX4" fmla="*/ 390061 w 637213"/>
              <a:gd name="connsiteY4" fmla="*/ 1016630 h 1535148"/>
              <a:gd name="connsiteX5" fmla="*/ 390061 w 637213"/>
              <a:gd name="connsiteY5" fmla="*/ 876015 h 1535148"/>
              <a:gd name="connsiteX6" fmla="*/ 7620 w 637213"/>
              <a:gd name="connsiteY6" fmla="*/ 1535148 h 1535148"/>
              <a:gd name="connsiteX7" fmla="*/ 0 w 637213"/>
              <a:gd name="connsiteY7" fmla="*/ 0 h 1535148"/>
              <a:gd name="connsiteX0" fmla="*/ 0 w 637213"/>
              <a:gd name="connsiteY0" fmla="*/ 0 h 1535148"/>
              <a:gd name="connsiteX1" fmla="*/ 390061 w 637213"/>
              <a:gd name="connsiteY1" fmla="*/ 662940 h 1535148"/>
              <a:gd name="connsiteX2" fmla="*/ 390061 w 637213"/>
              <a:gd name="connsiteY2" fmla="*/ 522325 h 1535148"/>
              <a:gd name="connsiteX3" fmla="*/ 637213 w 637213"/>
              <a:gd name="connsiteY3" fmla="*/ 769478 h 1535148"/>
              <a:gd name="connsiteX4" fmla="*/ 390061 w 637213"/>
              <a:gd name="connsiteY4" fmla="*/ 1016630 h 1535148"/>
              <a:gd name="connsiteX5" fmla="*/ 390061 w 637213"/>
              <a:gd name="connsiteY5" fmla="*/ 876015 h 1535148"/>
              <a:gd name="connsiteX6" fmla="*/ 7620 w 637213"/>
              <a:gd name="connsiteY6" fmla="*/ 1535148 h 1535148"/>
              <a:gd name="connsiteX7" fmla="*/ 0 w 637213"/>
              <a:gd name="connsiteY7" fmla="*/ 0 h 1535148"/>
              <a:gd name="connsiteX0" fmla="*/ 0 w 637213"/>
              <a:gd name="connsiteY0" fmla="*/ 0 h 1535148"/>
              <a:gd name="connsiteX1" fmla="*/ 390061 w 637213"/>
              <a:gd name="connsiteY1" fmla="*/ 662940 h 1535148"/>
              <a:gd name="connsiteX2" fmla="*/ 390061 w 637213"/>
              <a:gd name="connsiteY2" fmla="*/ 522325 h 1535148"/>
              <a:gd name="connsiteX3" fmla="*/ 637213 w 637213"/>
              <a:gd name="connsiteY3" fmla="*/ 769478 h 1535148"/>
              <a:gd name="connsiteX4" fmla="*/ 390061 w 637213"/>
              <a:gd name="connsiteY4" fmla="*/ 1016630 h 1535148"/>
              <a:gd name="connsiteX5" fmla="*/ 390061 w 637213"/>
              <a:gd name="connsiteY5" fmla="*/ 876015 h 1535148"/>
              <a:gd name="connsiteX6" fmla="*/ 7620 w 637213"/>
              <a:gd name="connsiteY6" fmla="*/ 1535148 h 1535148"/>
              <a:gd name="connsiteX7" fmla="*/ 0 w 637213"/>
              <a:gd name="connsiteY7" fmla="*/ 0 h 1535148"/>
              <a:gd name="connsiteX0" fmla="*/ 0 w 637213"/>
              <a:gd name="connsiteY0" fmla="*/ 0 h 1535148"/>
              <a:gd name="connsiteX1" fmla="*/ 390061 w 637213"/>
              <a:gd name="connsiteY1" fmla="*/ 662940 h 1535148"/>
              <a:gd name="connsiteX2" fmla="*/ 390061 w 637213"/>
              <a:gd name="connsiteY2" fmla="*/ 522325 h 1535148"/>
              <a:gd name="connsiteX3" fmla="*/ 637213 w 637213"/>
              <a:gd name="connsiteY3" fmla="*/ 769478 h 1535148"/>
              <a:gd name="connsiteX4" fmla="*/ 390061 w 637213"/>
              <a:gd name="connsiteY4" fmla="*/ 1016630 h 1535148"/>
              <a:gd name="connsiteX5" fmla="*/ 390061 w 637213"/>
              <a:gd name="connsiteY5" fmla="*/ 876015 h 1535148"/>
              <a:gd name="connsiteX6" fmla="*/ 7620 w 637213"/>
              <a:gd name="connsiteY6" fmla="*/ 1535148 h 1535148"/>
              <a:gd name="connsiteX7" fmla="*/ 0 w 637213"/>
              <a:gd name="connsiteY7" fmla="*/ 0 h 1535148"/>
              <a:gd name="connsiteX0" fmla="*/ 0 w 637213"/>
              <a:gd name="connsiteY0" fmla="*/ 0 h 1535148"/>
              <a:gd name="connsiteX1" fmla="*/ 390061 w 637213"/>
              <a:gd name="connsiteY1" fmla="*/ 662940 h 1535148"/>
              <a:gd name="connsiteX2" fmla="*/ 390061 w 637213"/>
              <a:gd name="connsiteY2" fmla="*/ 522325 h 1535148"/>
              <a:gd name="connsiteX3" fmla="*/ 637213 w 637213"/>
              <a:gd name="connsiteY3" fmla="*/ 769478 h 1535148"/>
              <a:gd name="connsiteX4" fmla="*/ 390061 w 637213"/>
              <a:gd name="connsiteY4" fmla="*/ 1016630 h 1535148"/>
              <a:gd name="connsiteX5" fmla="*/ 390061 w 637213"/>
              <a:gd name="connsiteY5" fmla="*/ 876015 h 1535148"/>
              <a:gd name="connsiteX6" fmla="*/ 7620 w 637213"/>
              <a:gd name="connsiteY6" fmla="*/ 1535148 h 1535148"/>
              <a:gd name="connsiteX7" fmla="*/ 0 w 637213"/>
              <a:gd name="connsiteY7" fmla="*/ 0 h 1535148"/>
              <a:gd name="connsiteX0" fmla="*/ -1 w 1212477"/>
              <a:gd name="connsiteY0" fmla="*/ 0 h 1770281"/>
              <a:gd name="connsiteX1" fmla="*/ 965325 w 1212477"/>
              <a:gd name="connsiteY1" fmla="*/ 898073 h 1770281"/>
              <a:gd name="connsiteX2" fmla="*/ 965325 w 1212477"/>
              <a:gd name="connsiteY2" fmla="*/ 757458 h 1770281"/>
              <a:gd name="connsiteX3" fmla="*/ 1212477 w 1212477"/>
              <a:gd name="connsiteY3" fmla="*/ 1004611 h 1770281"/>
              <a:gd name="connsiteX4" fmla="*/ 965325 w 1212477"/>
              <a:gd name="connsiteY4" fmla="*/ 1251763 h 1770281"/>
              <a:gd name="connsiteX5" fmla="*/ 965325 w 1212477"/>
              <a:gd name="connsiteY5" fmla="*/ 1111148 h 1770281"/>
              <a:gd name="connsiteX6" fmla="*/ 582884 w 1212477"/>
              <a:gd name="connsiteY6" fmla="*/ 1770281 h 1770281"/>
              <a:gd name="connsiteX7" fmla="*/ -1 w 1212477"/>
              <a:gd name="connsiteY7" fmla="*/ 0 h 1770281"/>
              <a:gd name="connsiteX0" fmla="*/ 0 w 1212478"/>
              <a:gd name="connsiteY0" fmla="*/ 0 h 2112676"/>
              <a:gd name="connsiteX1" fmla="*/ 965326 w 1212478"/>
              <a:gd name="connsiteY1" fmla="*/ 898073 h 2112676"/>
              <a:gd name="connsiteX2" fmla="*/ 965326 w 1212478"/>
              <a:gd name="connsiteY2" fmla="*/ 757458 h 2112676"/>
              <a:gd name="connsiteX3" fmla="*/ 1212478 w 1212478"/>
              <a:gd name="connsiteY3" fmla="*/ 1004611 h 2112676"/>
              <a:gd name="connsiteX4" fmla="*/ 965326 w 1212478"/>
              <a:gd name="connsiteY4" fmla="*/ 1251763 h 2112676"/>
              <a:gd name="connsiteX5" fmla="*/ 965326 w 1212478"/>
              <a:gd name="connsiteY5" fmla="*/ 1111148 h 2112676"/>
              <a:gd name="connsiteX6" fmla="*/ 29466 w 1212478"/>
              <a:gd name="connsiteY6" fmla="*/ 2112677 h 2112676"/>
              <a:gd name="connsiteX7" fmla="*/ 0 w 1212478"/>
              <a:gd name="connsiteY7" fmla="*/ 0 h 2112676"/>
              <a:gd name="connsiteX0" fmla="*/ 0 w 1212478"/>
              <a:gd name="connsiteY0" fmla="*/ 0 h 2112678"/>
              <a:gd name="connsiteX1" fmla="*/ 965326 w 1212478"/>
              <a:gd name="connsiteY1" fmla="*/ 898073 h 2112678"/>
              <a:gd name="connsiteX2" fmla="*/ 965326 w 1212478"/>
              <a:gd name="connsiteY2" fmla="*/ 757458 h 2112678"/>
              <a:gd name="connsiteX3" fmla="*/ 1212478 w 1212478"/>
              <a:gd name="connsiteY3" fmla="*/ 1004611 h 2112678"/>
              <a:gd name="connsiteX4" fmla="*/ 965326 w 1212478"/>
              <a:gd name="connsiteY4" fmla="*/ 1251763 h 2112678"/>
              <a:gd name="connsiteX5" fmla="*/ 965326 w 1212478"/>
              <a:gd name="connsiteY5" fmla="*/ 1111148 h 2112678"/>
              <a:gd name="connsiteX6" fmla="*/ 29466 w 1212478"/>
              <a:gd name="connsiteY6" fmla="*/ 2112678 h 2112678"/>
              <a:gd name="connsiteX7" fmla="*/ 0 w 1212478"/>
              <a:gd name="connsiteY7" fmla="*/ 0 h 2112678"/>
              <a:gd name="connsiteX0" fmla="*/ 0 w 1212478"/>
              <a:gd name="connsiteY0" fmla="*/ 0 h 2112678"/>
              <a:gd name="connsiteX1" fmla="*/ 965326 w 1212478"/>
              <a:gd name="connsiteY1" fmla="*/ 898073 h 2112678"/>
              <a:gd name="connsiteX2" fmla="*/ 965326 w 1212478"/>
              <a:gd name="connsiteY2" fmla="*/ 757458 h 2112678"/>
              <a:gd name="connsiteX3" fmla="*/ 1212478 w 1212478"/>
              <a:gd name="connsiteY3" fmla="*/ 1004611 h 2112678"/>
              <a:gd name="connsiteX4" fmla="*/ 965326 w 1212478"/>
              <a:gd name="connsiteY4" fmla="*/ 1251763 h 2112678"/>
              <a:gd name="connsiteX5" fmla="*/ 965326 w 1212478"/>
              <a:gd name="connsiteY5" fmla="*/ 1111148 h 2112678"/>
              <a:gd name="connsiteX6" fmla="*/ 29466 w 1212478"/>
              <a:gd name="connsiteY6" fmla="*/ 2112678 h 2112678"/>
              <a:gd name="connsiteX7" fmla="*/ 0 w 1212478"/>
              <a:gd name="connsiteY7" fmla="*/ 0 h 2112678"/>
              <a:gd name="connsiteX0" fmla="*/ 316036 w 1183012"/>
              <a:gd name="connsiteY0" fmla="*/ 0 h 6729497"/>
              <a:gd name="connsiteX1" fmla="*/ 935860 w 1183012"/>
              <a:gd name="connsiteY1" fmla="*/ 5514892 h 6729497"/>
              <a:gd name="connsiteX2" fmla="*/ 935860 w 1183012"/>
              <a:gd name="connsiteY2" fmla="*/ 5374277 h 6729497"/>
              <a:gd name="connsiteX3" fmla="*/ 1183012 w 1183012"/>
              <a:gd name="connsiteY3" fmla="*/ 5621430 h 6729497"/>
              <a:gd name="connsiteX4" fmla="*/ 935860 w 1183012"/>
              <a:gd name="connsiteY4" fmla="*/ 5868582 h 6729497"/>
              <a:gd name="connsiteX5" fmla="*/ 935860 w 1183012"/>
              <a:gd name="connsiteY5" fmla="*/ 5727967 h 6729497"/>
              <a:gd name="connsiteX6" fmla="*/ 0 w 1183012"/>
              <a:gd name="connsiteY6" fmla="*/ 6729497 h 6729497"/>
              <a:gd name="connsiteX7" fmla="*/ 316036 w 1183012"/>
              <a:gd name="connsiteY7" fmla="*/ 0 h 6729497"/>
              <a:gd name="connsiteX0" fmla="*/ 45646 w 912622"/>
              <a:gd name="connsiteY0" fmla="*/ 0 h 11295957"/>
              <a:gd name="connsiteX1" fmla="*/ 665470 w 912622"/>
              <a:gd name="connsiteY1" fmla="*/ 5514892 h 11295957"/>
              <a:gd name="connsiteX2" fmla="*/ 665470 w 912622"/>
              <a:gd name="connsiteY2" fmla="*/ 5374277 h 11295957"/>
              <a:gd name="connsiteX3" fmla="*/ 912622 w 912622"/>
              <a:gd name="connsiteY3" fmla="*/ 5621430 h 11295957"/>
              <a:gd name="connsiteX4" fmla="*/ 665470 w 912622"/>
              <a:gd name="connsiteY4" fmla="*/ 5868582 h 11295957"/>
              <a:gd name="connsiteX5" fmla="*/ 665470 w 912622"/>
              <a:gd name="connsiteY5" fmla="*/ 5727967 h 11295957"/>
              <a:gd name="connsiteX6" fmla="*/ 1 w 912622"/>
              <a:gd name="connsiteY6" fmla="*/ 11295956 h 11295957"/>
              <a:gd name="connsiteX7" fmla="*/ 45646 w 912622"/>
              <a:gd name="connsiteY7" fmla="*/ 0 h 11295957"/>
              <a:gd name="connsiteX0" fmla="*/ 45644 w 912620"/>
              <a:gd name="connsiteY0" fmla="*/ 0 h 11295955"/>
              <a:gd name="connsiteX1" fmla="*/ 665468 w 912620"/>
              <a:gd name="connsiteY1" fmla="*/ 5514892 h 11295955"/>
              <a:gd name="connsiteX2" fmla="*/ 665468 w 912620"/>
              <a:gd name="connsiteY2" fmla="*/ 5374277 h 11295955"/>
              <a:gd name="connsiteX3" fmla="*/ 912620 w 912620"/>
              <a:gd name="connsiteY3" fmla="*/ 5621430 h 11295955"/>
              <a:gd name="connsiteX4" fmla="*/ 665468 w 912620"/>
              <a:gd name="connsiteY4" fmla="*/ 5868582 h 11295955"/>
              <a:gd name="connsiteX5" fmla="*/ 665468 w 912620"/>
              <a:gd name="connsiteY5" fmla="*/ 5727967 h 11295955"/>
              <a:gd name="connsiteX6" fmla="*/ -1 w 912620"/>
              <a:gd name="connsiteY6" fmla="*/ 11295956 h 11295955"/>
              <a:gd name="connsiteX7" fmla="*/ 45644 w 912620"/>
              <a:gd name="connsiteY7" fmla="*/ 0 h 11295955"/>
              <a:gd name="connsiteX0" fmla="*/ 45646 w 912622"/>
              <a:gd name="connsiteY0" fmla="*/ 0 h 11295957"/>
              <a:gd name="connsiteX1" fmla="*/ 665470 w 912622"/>
              <a:gd name="connsiteY1" fmla="*/ 5514892 h 11295957"/>
              <a:gd name="connsiteX2" fmla="*/ 665470 w 912622"/>
              <a:gd name="connsiteY2" fmla="*/ 5374277 h 11295957"/>
              <a:gd name="connsiteX3" fmla="*/ 912622 w 912622"/>
              <a:gd name="connsiteY3" fmla="*/ 5621430 h 11295957"/>
              <a:gd name="connsiteX4" fmla="*/ 665470 w 912622"/>
              <a:gd name="connsiteY4" fmla="*/ 5868582 h 11295957"/>
              <a:gd name="connsiteX5" fmla="*/ 665470 w 912622"/>
              <a:gd name="connsiteY5" fmla="*/ 5727967 h 11295957"/>
              <a:gd name="connsiteX6" fmla="*/ 1 w 912622"/>
              <a:gd name="connsiteY6" fmla="*/ 11295956 h 11295957"/>
              <a:gd name="connsiteX7" fmla="*/ 45646 w 912622"/>
              <a:gd name="connsiteY7" fmla="*/ 0 h 11295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2622" h="11295957">
                <a:moveTo>
                  <a:pt x="45646" y="0"/>
                </a:moveTo>
                <a:cubicBezTo>
                  <a:pt x="122326" y="461013"/>
                  <a:pt x="33260" y="5168210"/>
                  <a:pt x="665470" y="5514892"/>
                </a:cubicBezTo>
                <a:lnTo>
                  <a:pt x="665470" y="5374277"/>
                </a:lnTo>
                <a:lnTo>
                  <a:pt x="912622" y="5621430"/>
                </a:lnTo>
                <a:lnTo>
                  <a:pt x="665470" y="5868582"/>
                </a:lnTo>
                <a:lnTo>
                  <a:pt x="665470" y="5727967"/>
                </a:lnTo>
                <a:cubicBezTo>
                  <a:pt x="-48431" y="5855980"/>
                  <a:pt x="97507" y="10801356"/>
                  <a:pt x="1" y="11295956"/>
                </a:cubicBezTo>
                <a:lnTo>
                  <a:pt x="45646" y="0"/>
                </a:lnTo>
                <a:close/>
              </a:path>
            </a:pathLst>
          </a:custGeom>
          <a:gradFill flip="none" rotWithShape="1">
            <a:gsLst>
              <a:gs pos="15000">
                <a:schemeClr val="accent1">
                  <a:lumMod val="5000"/>
                  <a:lumOff val="95000"/>
                  <a:alpha val="0"/>
                </a:schemeClr>
              </a:gs>
              <a:gs pos="81000">
                <a:srgbClr val="FFCC66"/>
              </a:gs>
            </a:gsLst>
            <a:lin ang="0" scaled="1"/>
            <a:tileRect/>
          </a:gradFill>
          <a:ln>
            <a:gradFill flip="none" rotWithShape="1">
              <a:gsLst>
                <a:gs pos="11000">
                  <a:schemeClr val="accent1">
                    <a:lumMod val="0"/>
                    <a:lumOff val="100000"/>
                    <a:alpha val="0"/>
                  </a:schemeClr>
                </a:gs>
                <a:gs pos="67000">
                  <a:srgbClr val="FF9933"/>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文本框 121"/>
          <p:cNvSpPr txBox="1"/>
          <p:nvPr/>
        </p:nvSpPr>
        <p:spPr bwMode="gray">
          <a:xfrm>
            <a:off x="2904856" y="3326018"/>
            <a:ext cx="2087892" cy="523220"/>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dirty="0" smtClean="0">
                <a:solidFill>
                  <a:srgbClr val="FF9900"/>
                </a:solidFill>
                <a:latin typeface="Huawei Sans" panose="020C0503030203020204" pitchFamily="34" charset="0"/>
              </a:rPr>
              <a:t>Security group and policy delivery</a:t>
            </a:r>
            <a:endParaRPr lang="en-US" altLang="zh-CN" sz="1400" dirty="0" smtClean="0">
              <a:solidFill>
                <a:srgbClr val="FF99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Oval 4"/>
          <p:cNvSpPr>
            <a:spLocks noChangeAspect="1"/>
          </p:cNvSpPr>
          <p:nvPr/>
        </p:nvSpPr>
        <p:spPr bwMode="gray">
          <a:xfrm>
            <a:off x="1556116" y="5272026"/>
            <a:ext cx="256186" cy="256186"/>
          </a:xfrm>
          <a:prstGeom prst="ellipse">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smtClean="0">
                <a:solidFill>
                  <a:schemeClr val="bg1"/>
                </a:solidFill>
                <a:latin typeface="Huawei Sans" panose="020C0503030203020204" pitchFamily="34" charset="0"/>
              </a:rPr>
              <a:t>3</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Oval 4"/>
          <p:cNvSpPr>
            <a:spLocks noChangeAspect="1"/>
          </p:cNvSpPr>
          <p:nvPr/>
        </p:nvSpPr>
        <p:spPr bwMode="gray">
          <a:xfrm>
            <a:off x="2992662" y="4331024"/>
            <a:ext cx="256186" cy="256186"/>
          </a:xfrm>
          <a:prstGeom prst="ellipse">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smtClean="0">
                <a:solidFill>
                  <a:schemeClr val="bg1"/>
                </a:solidFill>
                <a:latin typeface="Huawei Sans" panose="020C0503030203020204" pitchFamily="34" charset="0"/>
              </a:rPr>
              <a:t>4</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Oval 4"/>
          <p:cNvSpPr>
            <a:spLocks noChangeAspect="1"/>
          </p:cNvSpPr>
          <p:nvPr/>
        </p:nvSpPr>
        <p:spPr bwMode="gray">
          <a:xfrm>
            <a:off x="2823850" y="3435988"/>
            <a:ext cx="256186" cy="256186"/>
          </a:xfrm>
          <a:prstGeom prst="ellipse">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smtClean="0">
                <a:solidFill>
                  <a:schemeClr val="bg1"/>
                </a:solidFill>
                <a:latin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圆角矩形 91"/>
          <p:cNvSpPr/>
          <p:nvPr/>
        </p:nvSpPr>
        <p:spPr bwMode="gray">
          <a:xfrm>
            <a:off x="923279" y="2176657"/>
            <a:ext cx="5892800" cy="1178910"/>
          </a:xfrm>
          <a:prstGeom prst="roundRect">
            <a:avLst>
              <a:gd name="adj" fmla="val 7334"/>
            </a:avLst>
          </a:prstGeom>
          <a:solidFill>
            <a:srgbClr val="F2FBFC"/>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400" fontAlgn="ctr">
              <a:lnSpc>
                <a:spcPts val="2000"/>
              </a:lnSpc>
            </a:pPr>
            <a:endParaRPr lang="en-US" altLang="zh-CN" sz="1400" b="1" dirty="0">
              <a:solidFill>
                <a:schemeClr val="tx1"/>
              </a:solidFill>
              <a:latin typeface="Huawei Sans" panose="020C0503030203020204" pitchFamily="34" charset="0"/>
              <a:ea typeface="方正兰亭黑简体" panose="02000000000000000000" pitchFamily="2" charset="-122"/>
            </a:endParaRPr>
          </a:p>
        </p:txBody>
      </p:sp>
      <p:grpSp>
        <p:nvGrpSpPr>
          <p:cNvPr id="93" name="组合 362"/>
          <p:cNvGrpSpPr>
            <a:grpSpLocks noChangeAspect="1"/>
          </p:cNvGrpSpPr>
          <p:nvPr/>
        </p:nvGrpSpPr>
        <p:grpSpPr bwMode="gray">
          <a:xfrm>
            <a:off x="1124676" y="2353840"/>
            <a:ext cx="416479" cy="416479"/>
            <a:chOff x="373063" y="2114551"/>
            <a:chExt cx="1114425" cy="1116013"/>
          </a:xfrm>
        </p:grpSpPr>
        <p:sp>
          <p:nvSpPr>
            <p:cNvPr id="94" name="Freeform 84"/>
            <p:cNvSpPr>
              <a:spLocks/>
            </p:cNvSpPr>
            <p:nvPr/>
          </p:nvSpPr>
          <p:spPr bwMode="gray">
            <a:xfrm>
              <a:off x="373063" y="2114551"/>
              <a:ext cx="1114425" cy="1116013"/>
            </a:xfrm>
            <a:custGeom>
              <a:avLst/>
              <a:gdLst>
                <a:gd name="T0" fmla="*/ 2147483647 w 2659"/>
                <a:gd name="T1" fmla="*/ 2147483647 h 2658"/>
                <a:gd name="T2" fmla="*/ 2147483647 w 2659"/>
                <a:gd name="T3" fmla="*/ 2147483647 h 2658"/>
                <a:gd name="T4" fmla="*/ 2147483647 w 2659"/>
                <a:gd name="T5" fmla="*/ 2147483647 h 2658"/>
                <a:gd name="T6" fmla="*/ 0 w 2659"/>
                <a:gd name="T7" fmla="*/ 2147483647 h 2658"/>
                <a:gd name="T8" fmla="*/ 2147483647 w 2659"/>
                <a:gd name="T9" fmla="*/ 0 h 2658"/>
                <a:gd name="T10" fmla="*/ 2147483647 w 2659"/>
                <a:gd name="T11" fmla="*/ 2147483647 h 2658"/>
                <a:gd name="T12" fmla="*/ 0 60000 65536"/>
                <a:gd name="T13" fmla="*/ 0 60000 65536"/>
                <a:gd name="T14" fmla="*/ 0 60000 65536"/>
                <a:gd name="T15" fmla="*/ 0 60000 65536"/>
                <a:gd name="T16" fmla="*/ 0 60000 65536"/>
                <a:gd name="T17" fmla="*/ 0 60000 65536"/>
                <a:gd name="T18" fmla="*/ 0 w 2659"/>
                <a:gd name="T19" fmla="*/ 0 h 2658"/>
                <a:gd name="T20" fmla="*/ 2659 w 2659"/>
                <a:gd name="T21" fmla="*/ 2658 h 2658"/>
              </a:gdLst>
              <a:ahLst/>
              <a:cxnLst>
                <a:cxn ang="T12">
                  <a:pos x="T0" y="T1"/>
                </a:cxn>
                <a:cxn ang="T13">
                  <a:pos x="T2" y="T3"/>
                </a:cxn>
                <a:cxn ang="T14">
                  <a:pos x="T4" y="T5"/>
                </a:cxn>
                <a:cxn ang="T15">
                  <a:pos x="T6" y="T7"/>
                </a:cxn>
                <a:cxn ang="T16">
                  <a:pos x="T8" y="T9"/>
                </a:cxn>
                <a:cxn ang="T17">
                  <a:pos x="T10" y="T11"/>
                </a:cxn>
              </a:cxnLst>
              <a:rect l="T18" t="T19" r="T20" b="T21"/>
              <a:pathLst>
                <a:path w="2659" h="2658">
                  <a:moveTo>
                    <a:pt x="2659" y="1329"/>
                  </a:moveTo>
                  <a:lnTo>
                    <a:pt x="2659" y="1329"/>
                  </a:lnTo>
                  <a:cubicBezTo>
                    <a:pt x="2659" y="2063"/>
                    <a:pt x="2064" y="2658"/>
                    <a:pt x="1329" y="2658"/>
                  </a:cubicBezTo>
                  <a:cubicBezTo>
                    <a:pt x="595" y="2658"/>
                    <a:pt x="0" y="2063"/>
                    <a:pt x="0" y="1329"/>
                  </a:cubicBezTo>
                  <a:cubicBezTo>
                    <a:pt x="0" y="595"/>
                    <a:pt x="595" y="0"/>
                    <a:pt x="1329" y="0"/>
                  </a:cubicBezTo>
                  <a:cubicBezTo>
                    <a:pt x="2064" y="0"/>
                    <a:pt x="2659" y="595"/>
                    <a:pt x="2659" y="1329"/>
                  </a:cubicBezTo>
                  <a:close/>
                </a:path>
              </a:pathLst>
            </a:custGeom>
            <a:solidFill>
              <a:srgbClr val="56C4D2"/>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ndParaRPr>
            </a:p>
          </p:txBody>
        </p:sp>
        <p:grpSp>
          <p:nvGrpSpPr>
            <p:cNvPr id="95" name="组合 341"/>
            <p:cNvGrpSpPr>
              <a:grpSpLocks/>
            </p:cNvGrpSpPr>
            <p:nvPr/>
          </p:nvGrpSpPr>
          <p:grpSpPr bwMode="gray">
            <a:xfrm>
              <a:off x="649288" y="2289176"/>
              <a:ext cx="561975" cy="769938"/>
              <a:chOff x="649288" y="2289176"/>
              <a:chExt cx="561975" cy="769938"/>
            </a:xfrm>
          </p:grpSpPr>
          <p:sp>
            <p:nvSpPr>
              <p:cNvPr id="96" name="Freeform 85"/>
              <p:cNvSpPr>
                <a:spLocks noEditPoints="1"/>
              </p:cNvSpPr>
              <p:nvPr/>
            </p:nvSpPr>
            <p:spPr bwMode="gray">
              <a:xfrm>
                <a:off x="768350" y="2289176"/>
                <a:ext cx="323850" cy="327025"/>
              </a:xfrm>
              <a:custGeom>
                <a:avLst/>
                <a:gdLst>
                  <a:gd name="T0" fmla="*/ 2147483647 w 775"/>
                  <a:gd name="T1" fmla="*/ 2147483647 h 776"/>
                  <a:gd name="T2" fmla="*/ 2147483647 w 775"/>
                  <a:gd name="T3" fmla="*/ 2147483647 h 776"/>
                  <a:gd name="T4" fmla="*/ 2147483647 w 775"/>
                  <a:gd name="T5" fmla="*/ 2147483647 h 776"/>
                  <a:gd name="T6" fmla="*/ 2147483647 w 775"/>
                  <a:gd name="T7" fmla="*/ 2147483647 h 776"/>
                  <a:gd name="T8" fmla="*/ 2147483647 w 775"/>
                  <a:gd name="T9" fmla="*/ 2147483647 h 776"/>
                  <a:gd name="T10" fmla="*/ 2147483647 w 775"/>
                  <a:gd name="T11" fmla="*/ 2147483647 h 776"/>
                  <a:gd name="T12" fmla="*/ 2147483647 w 775"/>
                  <a:gd name="T13" fmla="*/ 2147483647 h 776"/>
                  <a:gd name="T14" fmla="*/ 2147483647 w 775"/>
                  <a:gd name="T15" fmla="*/ 2147483647 h 776"/>
                  <a:gd name="T16" fmla="*/ 0 w 775"/>
                  <a:gd name="T17" fmla="*/ 2147483647 h 776"/>
                  <a:gd name="T18" fmla="*/ 2147483647 w 775"/>
                  <a:gd name="T19" fmla="*/ 0 h 776"/>
                  <a:gd name="T20" fmla="*/ 2147483647 w 775"/>
                  <a:gd name="T21" fmla="*/ 2147483647 h 776"/>
                  <a:gd name="T22" fmla="*/ 2147483647 w 775"/>
                  <a:gd name="T23" fmla="*/ 2147483647 h 7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5"/>
                  <a:gd name="T37" fmla="*/ 0 h 776"/>
                  <a:gd name="T38" fmla="*/ 775 w 775"/>
                  <a:gd name="T39" fmla="*/ 776 h 7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5" h="776">
                    <a:moveTo>
                      <a:pt x="387" y="67"/>
                    </a:moveTo>
                    <a:lnTo>
                      <a:pt x="387" y="67"/>
                    </a:lnTo>
                    <a:cubicBezTo>
                      <a:pt x="210" y="67"/>
                      <a:pt x="66" y="211"/>
                      <a:pt x="66" y="388"/>
                    </a:cubicBezTo>
                    <a:cubicBezTo>
                      <a:pt x="66" y="565"/>
                      <a:pt x="210" y="709"/>
                      <a:pt x="387" y="709"/>
                    </a:cubicBezTo>
                    <a:cubicBezTo>
                      <a:pt x="565" y="709"/>
                      <a:pt x="709" y="565"/>
                      <a:pt x="709" y="388"/>
                    </a:cubicBezTo>
                    <a:cubicBezTo>
                      <a:pt x="709" y="211"/>
                      <a:pt x="565" y="67"/>
                      <a:pt x="387" y="67"/>
                    </a:cubicBezTo>
                    <a:close/>
                    <a:moveTo>
                      <a:pt x="387" y="776"/>
                    </a:moveTo>
                    <a:lnTo>
                      <a:pt x="387" y="776"/>
                    </a:lnTo>
                    <a:cubicBezTo>
                      <a:pt x="174" y="776"/>
                      <a:pt x="0" y="602"/>
                      <a:pt x="0" y="388"/>
                    </a:cubicBezTo>
                    <a:cubicBezTo>
                      <a:pt x="0" y="174"/>
                      <a:pt x="174" y="0"/>
                      <a:pt x="387" y="0"/>
                    </a:cubicBezTo>
                    <a:cubicBezTo>
                      <a:pt x="601" y="0"/>
                      <a:pt x="775" y="174"/>
                      <a:pt x="775" y="388"/>
                    </a:cubicBezTo>
                    <a:cubicBezTo>
                      <a:pt x="775" y="602"/>
                      <a:pt x="601" y="776"/>
                      <a:pt x="387" y="776"/>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ndParaRPr>
              </a:p>
            </p:txBody>
          </p:sp>
          <p:sp>
            <p:nvSpPr>
              <p:cNvPr id="97" name="Freeform 86"/>
              <p:cNvSpPr>
                <a:spLocks/>
              </p:cNvSpPr>
              <p:nvPr/>
            </p:nvSpPr>
            <p:spPr bwMode="gray">
              <a:xfrm>
                <a:off x="649288" y="2652713"/>
                <a:ext cx="561975" cy="390525"/>
              </a:xfrm>
              <a:custGeom>
                <a:avLst/>
                <a:gdLst>
                  <a:gd name="T0" fmla="*/ 2147483647 w 1337"/>
                  <a:gd name="T1" fmla="*/ 2147483647 h 932"/>
                  <a:gd name="T2" fmla="*/ 2147483647 w 1337"/>
                  <a:gd name="T3" fmla="*/ 2147483647 h 932"/>
                  <a:gd name="T4" fmla="*/ 2147483647 w 1337"/>
                  <a:gd name="T5" fmla="*/ 2147483647 h 932"/>
                  <a:gd name="T6" fmla="*/ 2147483647 w 1337"/>
                  <a:gd name="T7" fmla="*/ 2147483647 h 932"/>
                  <a:gd name="T8" fmla="*/ 2147483647 w 1337"/>
                  <a:gd name="T9" fmla="*/ 2147483647 h 932"/>
                  <a:gd name="T10" fmla="*/ 2147483647 w 1337"/>
                  <a:gd name="T11" fmla="*/ 2147483647 h 932"/>
                  <a:gd name="T12" fmla="*/ 2147483647 w 1337"/>
                  <a:gd name="T13" fmla="*/ 2147483647 h 932"/>
                  <a:gd name="T14" fmla="*/ 2147483647 w 1337"/>
                  <a:gd name="T15" fmla="*/ 2147483647 h 932"/>
                  <a:gd name="T16" fmla="*/ 2147483647 w 1337"/>
                  <a:gd name="T17" fmla="*/ 2147483647 h 932"/>
                  <a:gd name="T18" fmla="*/ 2147483647 w 1337"/>
                  <a:gd name="T19" fmla="*/ 2147483647 h 932"/>
                  <a:gd name="T20" fmla="*/ 2147483647 w 1337"/>
                  <a:gd name="T21" fmla="*/ 2147483647 h 932"/>
                  <a:gd name="T22" fmla="*/ 2147483647 w 1337"/>
                  <a:gd name="T23" fmla="*/ 2147483647 h 932"/>
                  <a:gd name="T24" fmla="*/ 2147483647 w 1337"/>
                  <a:gd name="T25" fmla="*/ 2147483647 h 932"/>
                  <a:gd name="T26" fmla="*/ 2147483647 w 1337"/>
                  <a:gd name="T27" fmla="*/ 2147483647 h 932"/>
                  <a:gd name="T28" fmla="*/ 2147483647 w 1337"/>
                  <a:gd name="T29" fmla="*/ 2147483647 h 932"/>
                  <a:gd name="T30" fmla="*/ 0 w 1337"/>
                  <a:gd name="T31" fmla="*/ 2147483647 h 932"/>
                  <a:gd name="T32" fmla="*/ 0 w 1337"/>
                  <a:gd name="T33" fmla="*/ 2147483647 h 932"/>
                  <a:gd name="T34" fmla="*/ 2147483647 w 1337"/>
                  <a:gd name="T35" fmla="*/ 2147483647 h 932"/>
                  <a:gd name="T36" fmla="*/ 2147483647 w 1337"/>
                  <a:gd name="T37" fmla="*/ 2147483647 h 932"/>
                  <a:gd name="T38" fmla="*/ 2147483647 w 1337"/>
                  <a:gd name="T39" fmla="*/ 2147483647 h 932"/>
                  <a:gd name="T40" fmla="*/ 2147483647 w 1337"/>
                  <a:gd name="T41" fmla="*/ 2147483647 h 932"/>
                  <a:gd name="T42" fmla="*/ 2147483647 w 1337"/>
                  <a:gd name="T43" fmla="*/ 2147483647 h 932"/>
                  <a:gd name="T44" fmla="*/ 2147483647 w 1337"/>
                  <a:gd name="T45" fmla="*/ 2147483647 h 932"/>
                  <a:gd name="T46" fmla="*/ 2147483647 w 1337"/>
                  <a:gd name="T47" fmla="*/ 2147483647 h 932"/>
                  <a:gd name="T48" fmla="*/ 2147483647 w 1337"/>
                  <a:gd name="T49" fmla="*/ 2147483647 h 9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37"/>
                  <a:gd name="T76" fmla="*/ 0 h 932"/>
                  <a:gd name="T77" fmla="*/ 1337 w 1337"/>
                  <a:gd name="T78" fmla="*/ 932 h 93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37" h="932">
                    <a:moveTo>
                      <a:pt x="1304" y="932"/>
                    </a:moveTo>
                    <a:lnTo>
                      <a:pt x="1304" y="932"/>
                    </a:lnTo>
                    <a:lnTo>
                      <a:pt x="1080" y="932"/>
                    </a:lnTo>
                    <a:lnTo>
                      <a:pt x="1080" y="866"/>
                    </a:lnTo>
                    <a:lnTo>
                      <a:pt x="1270" y="866"/>
                    </a:lnTo>
                    <a:lnTo>
                      <a:pt x="1270" y="429"/>
                    </a:lnTo>
                    <a:cubicBezTo>
                      <a:pt x="1270" y="255"/>
                      <a:pt x="1151" y="108"/>
                      <a:pt x="983" y="71"/>
                    </a:cubicBezTo>
                    <a:lnTo>
                      <a:pt x="694" y="412"/>
                    </a:lnTo>
                    <a:cubicBezTo>
                      <a:pt x="681" y="427"/>
                      <a:pt x="656" y="427"/>
                      <a:pt x="643" y="412"/>
                    </a:cubicBezTo>
                    <a:lnTo>
                      <a:pt x="353" y="71"/>
                    </a:lnTo>
                    <a:cubicBezTo>
                      <a:pt x="186" y="108"/>
                      <a:pt x="67" y="255"/>
                      <a:pt x="67" y="429"/>
                    </a:cubicBezTo>
                    <a:lnTo>
                      <a:pt x="67" y="866"/>
                    </a:lnTo>
                    <a:lnTo>
                      <a:pt x="896" y="866"/>
                    </a:lnTo>
                    <a:lnTo>
                      <a:pt x="896" y="932"/>
                    </a:lnTo>
                    <a:lnTo>
                      <a:pt x="33" y="932"/>
                    </a:lnTo>
                    <a:cubicBezTo>
                      <a:pt x="15" y="932"/>
                      <a:pt x="0" y="917"/>
                      <a:pt x="0" y="899"/>
                    </a:cubicBezTo>
                    <a:lnTo>
                      <a:pt x="0" y="429"/>
                    </a:lnTo>
                    <a:cubicBezTo>
                      <a:pt x="0" y="217"/>
                      <a:pt x="152" y="37"/>
                      <a:pt x="361" y="2"/>
                    </a:cubicBezTo>
                    <a:cubicBezTo>
                      <a:pt x="372" y="0"/>
                      <a:pt x="384" y="4"/>
                      <a:pt x="392" y="13"/>
                    </a:cubicBezTo>
                    <a:lnTo>
                      <a:pt x="668" y="339"/>
                    </a:lnTo>
                    <a:lnTo>
                      <a:pt x="945" y="13"/>
                    </a:lnTo>
                    <a:cubicBezTo>
                      <a:pt x="953" y="4"/>
                      <a:pt x="965" y="0"/>
                      <a:pt x="976" y="2"/>
                    </a:cubicBezTo>
                    <a:cubicBezTo>
                      <a:pt x="1185" y="37"/>
                      <a:pt x="1337" y="216"/>
                      <a:pt x="1337" y="429"/>
                    </a:cubicBezTo>
                    <a:lnTo>
                      <a:pt x="1337" y="899"/>
                    </a:lnTo>
                    <a:cubicBezTo>
                      <a:pt x="1337" y="917"/>
                      <a:pt x="1322" y="932"/>
                      <a:pt x="1304" y="932"/>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ndParaRPr>
              </a:p>
            </p:txBody>
          </p:sp>
          <p:sp>
            <p:nvSpPr>
              <p:cNvPr id="98" name="Freeform 87"/>
              <p:cNvSpPr>
                <a:spLocks/>
              </p:cNvSpPr>
              <p:nvPr/>
            </p:nvSpPr>
            <p:spPr bwMode="gray">
              <a:xfrm>
                <a:off x="879475" y="2667001"/>
                <a:ext cx="101600" cy="149225"/>
              </a:xfrm>
              <a:custGeom>
                <a:avLst/>
                <a:gdLst>
                  <a:gd name="T0" fmla="*/ 2147483647 w 239"/>
                  <a:gd name="T1" fmla="*/ 2147483647 h 357"/>
                  <a:gd name="T2" fmla="*/ 2147483647 w 239"/>
                  <a:gd name="T3" fmla="*/ 2147483647 h 357"/>
                  <a:gd name="T4" fmla="*/ 2147483647 w 239"/>
                  <a:gd name="T5" fmla="*/ 2147483647 h 357"/>
                  <a:gd name="T6" fmla="*/ 2147483647 w 239"/>
                  <a:gd name="T7" fmla="*/ 0 h 357"/>
                  <a:gd name="T8" fmla="*/ 0 w 239"/>
                  <a:gd name="T9" fmla="*/ 0 h 357"/>
                  <a:gd name="T10" fmla="*/ 2147483647 w 239"/>
                  <a:gd name="T11" fmla="*/ 2147483647 h 357"/>
                  <a:gd name="T12" fmla="*/ 2147483647 w 239"/>
                  <a:gd name="T13" fmla="*/ 2147483647 h 357"/>
                  <a:gd name="T14" fmla="*/ 2147483647 w 239"/>
                  <a:gd name="T15" fmla="*/ 2147483647 h 357"/>
                  <a:gd name="T16" fmla="*/ 2147483647 w 239"/>
                  <a:gd name="T17" fmla="*/ 2147483647 h 3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357"/>
                  <a:gd name="T29" fmla="*/ 239 w 239"/>
                  <a:gd name="T30" fmla="*/ 357 h 3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357">
                    <a:moveTo>
                      <a:pt x="210" y="260"/>
                    </a:moveTo>
                    <a:lnTo>
                      <a:pt x="210" y="260"/>
                    </a:lnTo>
                    <a:lnTo>
                      <a:pt x="135" y="112"/>
                    </a:lnTo>
                    <a:lnTo>
                      <a:pt x="239" y="0"/>
                    </a:lnTo>
                    <a:lnTo>
                      <a:pt x="0" y="0"/>
                    </a:lnTo>
                    <a:lnTo>
                      <a:pt x="104" y="112"/>
                    </a:lnTo>
                    <a:lnTo>
                      <a:pt x="29" y="260"/>
                    </a:lnTo>
                    <a:lnTo>
                      <a:pt x="119" y="357"/>
                    </a:lnTo>
                    <a:lnTo>
                      <a:pt x="210" y="26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ndParaRPr>
              </a:p>
            </p:txBody>
          </p:sp>
          <p:sp>
            <p:nvSpPr>
              <p:cNvPr id="99" name="Freeform 88"/>
              <p:cNvSpPr>
                <a:spLocks/>
              </p:cNvSpPr>
              <p:nvPr/>
            </p:nvSpPr>
            <p:spPr bwMode="gray">
              <a:xfrm>
                <a:off x="803275" y="2652713"/>
                <a:ext cx="254000" cy="28575"/>
              </a:xfrm>
              <a:custGeom>
                <a:avLst/>
                <a:gdLst>
                  <a:gd name="T0" fmla="*/ 2147483647 w 605"/>
                  <a:gd name="T1" fmla="*/ 2147483647 h 67"/>
                  <a:gd name="T2" fmla="*/ 2147483647 w 605"/>
                  <a:gd name="T3" fmla="*/ 2147483647 h 67"/>
                  <a:gd name="T4" fmla="*/ 0 w 605"/>
                  <a:gd name="T5" fmla="*/ 2147483647 h 67"/>
                  <a:gd name="T6" fmla="*/ 0 w 605"/>
                  <a:gd name="T7" fmla="*/ 0 h 67"/>
                  <a:gd name="T8" fmla="*/ 2147483647 w 605"/>
                  <a:gd name="T9" fmla="*/ 0 h 67"/>
                  <a:gd name="T10" fmla="*/ 2147483647 w 605"/>
                  <a:gd name="T11" fmla="*/ 2147483647 h 67"/>
                  <a:gd name="T12" fmla="*/ 0 60000 65536"/>
                  <a:gd name="T13" fmla="*/ 0 60000 65536"/>
                  <a:gd name="T14" fmla="*/ 0 60000 65536"/>
                  <a:gd name="T15" fmla="*/ 0 60000 65536"/>
                  <a:gd name="T16" fmla="*/ 0 60000 65536"/>
                  <a:gd name="T17" fmla="*/ 0 60000 65536"/>
                  <a:gd name="T18" fmla="*/ 0 w 605"/>
                  <a:gd name="T19" fmla="*/ 0 h 67"/>
                  <a:gd name="T20" fmla="*/ 605 w 605"/>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605" h="67">
                    <a:moveTo>
                      <a:pt x="605" y="67"/>
                    </a:moveTo>
                    <a:lnTo>
                      <a:pt x="605" y="67"/>
                    </a:lnTo>
                    <a:lnTo>
                      <a:pt x="0" y="67"/>
                    </a:lnTo>
                    <a:lnTo>
                      <a:pt x="0" y="0"/>
                    </a:lnTo>
                    <a:lnTo>
                      <a:pt x="605" y="0"/>
                    </a:lnTo>
                    <a:lnTo>
                      <a:pt x="605" y="67"/>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ndParaRPr>
              </a:p>
            </p:txBody>
          </p:sp>
          <p:sp>
            <p:nvSpPr>
              <p:cNvPr id="100" name="Freeform 89"/>
              <p:cNvSpPr>
                <a:spLocks/>
              </p:cNvSpPr>
              <p:nvPr/>
            </p:nvSpPr>
            <p:spPr bwMode="gray">
              <a:xfrm>
                <a:off x="990600" y="3000376"/>
                <a:ext cx="58738"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ndParaRPr>
              </a:p>
            </p:txBody>
          </p:sp>
          <p:sp>
            <p:nvSpPr>
              <p:cNvPr id="101" name="Freeform 90"/>
              <p:cNvSpPr>
                <a:spLocks/>
              </p:cNvSpPr>
              <p:nvPr/>
            </p:nvSpPr>
            <p:spPr bwMode="gray">
              <a:xfrm>
                <a:off x="1081088" y="3000376"/>
                <a:ext cx="57150"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ndParaRPr>
              </a:p>
            </p:txBody>
          </p:sp>
        </p:grpSp>
      </p:grpSp>
      <p:grpSp>
        <p:nvGrpSpPr>
          <p:cNvPr id="102" name="组合 362"/>
          <p:cNvGrpSpPr>
            <a:grpSpLocks noChangeAspect="1"/>
          </p:cNvGrpSpPr>
          <p:nvPr/>
        </p:nvGrpSpPr>
        <p:grpSpPr bwMode="gray">
          <a:xfrm>
            <a:off x="3075839" y="2353840"/>
            <a:ext cx="416479" cy="416479"/>
            <a:chOff x="373063" y="2114551"/>
            <a:chExt cx="1114425" cy="1116013"/>
          </a:xfrm>
        </p:grpSpPr>
        <p:sp>
          <p:nvSpPr>
            <p:cNvPr id="103" name="Freeform 84"/>
            <p:cNvSpPr>
              <a:spLocks/>
            </p:cNvSpPr>
            <p:nvPr/>
          </p:nvSpPr>
          <p:spPr bwMode="gray">
            <a:xfrm>
              <a:off x="373063" y="2114551"/>
              <a:ext cx="1114425" cy="1116013"/>
            </a:xfrm>
            <a:custGeom>
              <a:avLst/>
              <a:gdLst>
                <a:gd name="T0" fmla="*/ 2147483647 w 2659"/>
                <a:gd name="T1" fmla="*/ 2147483647 h 2658"/>
                <a:gd name="T2" fmla="*/ 2147483647 w 2659"/>
                <a:gd name="T3" fmla="*/ 2147483647 h 2658"/>
                <a:gd name="T4" fmla="*/ 2147483647 w 2659"/>
                <a:gd name="T5" fmla="*/ 2147483647 h 2658"/>
                <a:gd name="T6" fmla="*/ 0 w 2659"/>
                <a:gd name="T7" fmla="*/ 2147483647 h 2658"/>
                <a:gd name="T8" fmla="*/ 2147483647 w 2659"/>
                <a:gd name="T9" fmla="*/ 0 h 2658"/>
                <a:gd name="T10" fmla="*/ 2147483647 w 2659"/>
                <a:gd name="T11" fmla="*/ 2147483647 h 2658"/>
                <a:gd name="T12" fmla="*/ 0 60000 65536"/>
                <a:gd name="T13" fmla="*/ 0 60000 65536"/>
                <a:gd name="T14" fmla="*/ 0 60000 65536"/>
                <a:gd name="T15" fmla="*/ 0 60000 65536"/>
                <a:gd name="T16" fmla="*/ 0 60000 65536"/>
                <a:gd name="T17" fmla="*/ 0 60000 65536"/>
                <a:gd name="T18" fmla="*/ 0 w 2659"/>
                <a:gd name="T19" fmla="*/ 0 h 2658"/>
                <a:gd name="T20" fmla="*/ 2659 w 2659"/>
                <a:gd name="T21" fmla="*/ 2658 h 2658"/>
              </a:gdLst>
              <a:ahLst/>
              <a:cxnLst>
                <a:cxn ang="T12">
                  <a:pos x="T0" y="T1"/>
                </a:cxn>
                <a:cxn ang="T13">
                  <a:pos x="T2" y="T3"/>
                </a:cxn>
                <a:cxn ang="T14">
                  <a:pos x="T4" y="T5"/>
                </a:cxn>
                <a:cxn ang="T15">
                  <a:pos x="T6" y="T7"/>
                </a:cxn>
                <a:cxn ang="T16">
                  <a:pos x="T8" y="T9"/>
                </a:cxn>
                <a:cxn ang="T17">
                  <a:pos x="T10" y="T11"/>
                </a:cxn>
              </a:cxnLst>
              <a:rect l="T18" t="T19" r="T20" b="T21"/>
              <a:pathLst>
                <a:path w="2659" h="2658">
                  <a:moveTo>
                    <a:pt x="2659" y="1329"/>
                  </a:moveTo>
                  <a:lnTo>
                    <a:pt x="2659" y="1329"/>
                  </a:lnTo>
                  <a:cubicBezTo>
                    <a:pt x="2659" y="2063"/>
                    <a:pt x="2064" y="2658"/>
                    <a:pt x="1329" y="2658"/>
                  </a:cubicBezTo>
                  <a:cubicBezTo>
                    <a:pt x="595" y="2658"/>
                    <a:pt x="0" y="2063"/>
                    <a:pt x="0" y="1329"/>
                  </a:cubicBezTo>
                  <a:cubicBezTo>
                    <a:pt x="0" y="595"/>
                    <a:pt x="595" y="0"/>
                    <a:pt x="1329" y="0"/>
                  </a:cubicBezTo>
                  <a:cubicBezTo>
                    <a:pt x="2064" y="0"/>
                    <a:pt x="2659" y="595"/>
                    <a:pt x="2659" y="1329"/>
                  </a:cubicBezTo>
                  <a:close/>
                </a:path>
              </a:pathLst>
            </a:custGeom>
            <a:solidFill>
              <a:srgbClr val="56C4D2"/>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ndParaRPr>
            </a:p>
          </p:txBody>
        </p:sp>
        <p:grpSp>
          <p:nvGrpSpPr>
            <p:cNvPr id="104" name="组合 341"/>
            <p:cNvGrpSpPr>
              <a:grpSpLocks/>
            </p:cNvGrpSpPr>
            <p:nvPr/>
          </p:nvGrpSpPr>
          <p:grpSpPr bwMode="gray">
            <a:xfrm>
              <a:off x="649288" y="2289176"/>
              <a:ext cx="561975" cy="769938"/>
              <a:chOff x="649288" y="2289176"/>
              <a:chExt cx="561975" cy="769938"/>
            </a:xfrm>
          </p:grpSpPr>
          <p:sp>
            <p:nvSpPr>
              <p:cNvPr id="105" name="Freeform 85"/>
              <p:cNvSpPr>
                <a:spLocks noEditPoints="1"/>
              </p:cNvSpPr>
              <p:nvPr/>
            </p:nvSpPr>
            <p:spPr bwMode="gray">
              <a:xfrm>
                <a:off x="768350" y="2289176"/>
                <a:ext cx="323850" cy="327025"/>
              </a:xfrm>
              <a:custGeom>
                <a:avLst/>
                <a:gdLst>
                  <a:gd name="T0" fmla="*/ 2147483647 w 775"/>
                  <a:gd name="T1" fmla="*/ 2147483647 h 776"/>
                  <a:gd name="T2" fmla="*/ 2147483647 w 775"/>
                  <a:gd name="T3" fmla="*/ 2147483647 h 776"/>
                  <a:gd name="T4" fmla="*/ 2147483647 w 775"/>
                  <a:gd name="T5" fmla="*/ 2147483647 h 776"/>
                  <a:gd name="T6" fmla="*/ 2147483647 w 775"/>
                  <a:gd name="T7" fmla="*/ 2147483647 h 776"/>
                  <a:gd name="T8" fmla="*/ 2147483647 w 775"/>
                  <a:gd name="T9" fmla="*/ 2147483647 h 776"/>
                  <a:gd name="T10" fmla="*/ 2147483647 w 775"/>
                  <a:gd name="T11" fmla="*/ 2147483647 h 776"/>
                  <a:gd name="T12" fmla="*/ 2147483647 w 775"/>
                  <a:gd name="T13" fmla="*/ 2147483647 h 776"/>
                  <a:gd name="T14" fmla="*/ 2147483647 w 775"/>
                  <a:gd name="T15" fmla="*/ 2147483647 h 776"/>
                  <a:gd name="T16" fmla="*/ 0 w 775"/>
                  <a:gd name="T17" fmla="*/ 2147483647 h 776"/>
                  <a:gd name="T18" fmla="*/ 2147483647 w 775"/>
                  <a:gd name="T19" fmla="*/ 0 h 776"/>
                  <a:gd name="T20" fmla="*/ 2147483647 w 775"/>
                  <a:gd name="T21" fmla="*/ 2147483647 h 776"/>
                  <a:gd name="T22" fmla="*/ 2147483647 w 775"/>
                  <a:gd name="T23" fmla="*/ 2147483647 h 7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5"/>
                  <a:gd name="T37" fmla="*/ 0 h 776"/>
                  <a:gd name="T38" fmla="*/ 775 w 775"/>
                  <a:gd name="T39" fmla="*/ 776 h 7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5" h="776">
                    <a:moveTo>
                      <a:pt x="387" y="67"/>
                    </a:moveTo>
                    <a:lnTo>
                      <a:pt x="387" y="67"/>
                    </a:lnTo>
                    <a:cubicBezTo>
                      <a:pt x="210" y="67"/>
                      <a:pt x="66" y="211"/>
                      <a:pt x="66" y="388"/>
                    </a:cubicBezTo>
                    <a:cubicBezTo>
                      <a:pt x="66" y="565"/>
                      <a:pt x="210" y="709"/>
                      <a:pt x="387" y="709"/>
                    </a:cubicBezTo>
                    <a:cubicBezTo>
                      <a:pt x="565" y="709"/>
                      <a:pt x="709" y="565"/>
                      <a:pt x="709" y="388"/>
                    </a:cubicBezTo>
                    <a:cubicBezTo>
                      <a:pt x="709" y="211"/>
                      <a:pt x="565" y="67"/>
                      <a:pt x="387" y="67"/>
                    </a:cubicBezTo>
                    <a:close/>
                    <a:moveTo>
                      <a:pt x="387" y="776"/>
                    </a:moveTo>
                    <a:lnTo>
                      <a:pt x="387" y="776"/>
                    </a:lnTo>
                    <a:cubicBezTo>
                      <a:pt x="174" y="776"/>
                      <a:pt x="0" y="602"/>
                      <a:pt x="0" y="388"/>
                    </a:cubicBezTo>
                    <a:cubicBezTo>
                      <a:pt x="0" y="174"/>
                      <a:pt x="174" y="0"/>
                      <a:pt x="387" y="0"/>
                    </a:cubicBezTo>
                    <a:cubicBezTo>
                      <a:pt x="601" y="0"/>
                      <a:pt x="775" y="174"/>
                      <a:pt x="775" y="388"/>
                    </a:cubicBezTo>
                    <a:cubicBezTo>
                      <a:pt x="775" y="602"/>
                      <a:pt x="601" y="776"/>
                      <a:pt x="387" y="776"/>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ndParaRPr>
              </a:p>
            </p:txBody>
          </p:sp>
          <p:sp>
            <p:nvSpPr>
              <p:cNvPr id="106" name="Freeform 86"/>
              <p:cNvSpPr>
                <a:spLocks/>
              </p:cNvSpPr>
              <p:nvPr/>
            </p:nvSpPr>
            <p:spPr bwMode="gray">
              <a:xfrm>
                <a:off x="649288" y="2652713"/>
                <a:ext cx="561975" cy="390525"/>
              </a:xfrm>
              <a:custGeom>
                <a:avLst/>
                <a:gdLst>
                  <a:gd name="T0" fmla="*/ 2147483647 w 1337"/>
                  <a:gd name="T1" fmla="*/ 2147483647 h 932"/>
                  <a:gd name="T2" fmla="*/ 2147483647 w 1337"/>
                  <a:gd name="T3" fmla="*/ 2147483647 h 932"/>
                  <a:gd name="T4" fmla="*/ 2147483647 w 1337"/>
                  <a:gd name="T5" fmla="*/ 2147483647 h 932"/>
                  <a:gd name="T6" fmla="*/ 2147483647 w 1337"/>
                  <a:gd name="T7" fmla="*/ 2147483647 h 932"/>
                  <a:gd name="T8" fmla="*/ 2147483647 w 1337"/>
                  <a:gd name="T9" fmla="*/ 2147483647 h 932"/>
                  <a:gd name="T10" fmla="*/ 2147483647 w 1337"/>
                  <a:gd name="T11" fmla="*/ 2147483647 h 932"/>
                  <a:gd name="T12" fmla="*/ 2147483647 w 1337"/>
                  <a:gd name="T13" fmla="*/ 2147483647 h 932"/>
                  <a:gd name="T14" fmla="*/ 2147483647 w 1337"/>
                  <a:gd name="T15" fmla="*/ 2147483647 h 932"/>
                  <a:gd name="T16" fmla="*/ 2147483647 w 1337"/>
                  <a:gd name="T17" fmla="*/ 2147483647 h 932"/>
                  <a:gd name="T18" fmla="*/ 2147483647 w 1337"/>
                  <a:gd name="T19" fmla="*/ 2147483647 h 932"/>
                  <a:gd name="T20" fmla="*/ 2147483647 w 1337"/>
                  <a:gd name="T21" fmla="*/ 2147483647 h 932"/>
                  <a:gd name="T22" fmla="*/ 2147483647 w 1337"/>
                  <a:gd name="T23" fmla="*/ 2147483647 h 932"/>
                  <a:gd name="T24" fmla="*/ 2147483647 w 1337"/>
                  <a:gd name="T25" fmla="*/ 2147483647 h 932"/>
                  <a:gd name="T26" fmla="*/ 2147483647 w 1337"/>
                  <a:gd name="T27" fmla="*/ 2147483647 h 932"/>
                  <a:gd name="T28" fmla="*/ 2147483647 w 1337"/>
                  <a:gd name="T29" fmla="*/ 2147483647 h 932"/>
                  <a:gd name="T30" fmla="*/ 0 w 1337"/>
                  <a:gd name="T31" fmla="*/ 2147483647 h 932"/>
                  <a:gd name="T32" fmla="*/ 0 w 1337"/>
                  <a:gd name="T33" fmla="*/ 2147483647 h 932"/>
                  <a:gd name="T34" fmla="*/ 2147483647 w 1337"/>
                  <a:gd name="T35" fmla="*/ 2147483647 h 932"/>
                  <a:gd name="T36" fmla="*/ 2147483647 w 1337"/>
                  <a:gd name="T37" fmla="*/ 2147483647 h 932"/>
                  <a:gd name="T38" fmla="*/ 2147483647 w 1337"/>
                  <a:gd name="T39" fmla="*/ 2147483647 h 932"/>
                  <a:gd name="T40" fmla="*/ 2147483647 w 1337"/>
                  <a:gd name="T41" fmla="*/ 2147483647 h 932"/>
                  <a:gd name="T42" fmla="*/ 2147483647 w 1337"/>
                  <a:gd name="T43" fmla="*/ 2147483647 h 932"/>
                  <a:gd name="T44" fmla="*/ 2147483647 w 1337"/>
                  <a:gd name="T45" fmla="*/ 2147483647 h 932"/>
                  <a:gd name="T46" fmla="*/ 2147483647 w 1337"/>
                  <a:gd name="T47" fmla="*/ 2147483647 h 932"/>
                  <a:gd name="T48" fmla="*/ 2147483647 w 1337"/>
                  <a:gd name="T49" fmla="*/ 2147483647 h 9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37"/>
                  <a:gd name="T76" fmla="*/ 0 h 932"/>
                  <a:gd name="T77" fmla="*/ 1337 w 1337"/>
                  <a:gd name="T78" fmla="*/ 932 h 93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37" h="932">
                    <a:moveTo>
                      <a:pt x="1304" y="932"/>
                    </a:moveTo>
                    <a:lnTo>
                      <a:pt x="1304" y="932"/>
                    </a:lnTo>
                    <a:lnTo>
                      <a:pt x="1080" y="932"/>
                    </a:lnTo>
                    <a:lnTo>
                      <a:pt x="1080" y="866"/>
                    </a:lnTo>
                    <a:lnTo>
                      <a:pt x="1270" y="866"/>
                    </a:lnTo>
                    <a:lnTo>
                      <a:pt x="1270" y="429"/>
                    </a:lnTo>
                    <a:cubicBezTo>
                      <a:pt x="1270" y="255"/>
                      <a:pt x="1151" y="108"/>
                      <a:pt x="983" y="71"/>
                    </a:cubicBezTo>
                    <a:lnTo>
                      <a:pt x="694" y="412"/>
                    </a:lnTo>
                    <a:cubicBezTo>
                      <a:pt x="681" y="427"/>
                      <a:pt x="656" y="427"/>
                      <a:pt x="643" y="412"/>
                    </a:cubicBezTo>
                    <a:lnTo>
                      <a:pt x="353" y="71"/>
                    </a:lnTo>
                    <a:cubicBezTo>
                      <a:pt x="186" y="108"/>
                      <a:pt x="67" y="255"/>
                      <a:pt x="67" y="429"/>
                    </a:cubicBezTo>
                    <a:lnTo>
                      <a:pt x="67" y="866"/>
                    </a:lnTo>
                    <a:lnTo>
                      <a:pt x="896" y="866"/>
                    </a:lnTo>
                    <a:lnTo>
                      <a:pt x="896" y="932"/>
                    </a:lnTo>
                    <a:lnTo>
                      <a:pt x="33" y="932"/>
                    </a:lnTo>
                    <a:cubicBezTo>
                      <a:pt x="15" y="932"/>
                      <a:pt x="0" y="917"/>
                      <a:pt x="0" y="899"/>
                    </a:cubicBezTo>
                    <a:lnTo>
                      <a:pt x="0" y="429"/>
                    </a:lnTo>
                    <a:cubicBezTo>
                      <a:pt x="0" y="217"/>
                      <a:pt x="152" y="37"/>
                      <a:pt x="361" y="2"/>
                    </a:cubicBezTo>
                    <a:cubicBezTo>
                      <a:pt x="372" y="0"/>
                      <a:pt x="384" y="4"/>
                      <a:pt x="392" y="13"/>
                    </a:cubicBezTo>
                    <a:lnTo>
                      <a:pt x="668" y="339"/>
                    </a:lnTo>
                    <a:lnTo>
                      <a:pt x="945" y="13"/>
                    </a:lnTo>
                    <a:cubicBezTo>
                      <a:pt x="953" y="4"/>
                      <a:pt x="965" y="0"/>
                      <a:pt x="976" y="2"/>
                    </a:cubicBezTo>
                    <a:cubicBezTo>
                      <a:pt x="1185" y="37"/>
                      <a:pt x="1337" y="216"/>
                      <a:pt x="1337" y="429"/>
                    </a:cubicBezTo>
                    <a:lnTo>
                      <a:pt x="1337" y="899"/>
                    </a:lnTo>
                    <a:cubicBezTo>
                      <a:pt x="1337" y="917"/>
                      <a:pt x="1322" y="932"/>
                      <a:pt x="1304" y="932"/>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ndParaRPr>
              </a:p>
            </p:txBody>
          </p:sp>
          <p:sp>
            <p:nvSpPr>
              <p:cNvPr id="107" name="Freeform 87"/>
              <p:cNvSpPr>
                <a:spLocks/>
              </p:cNvSpPr>
              <p:nvPr/>
            </p:nvSpPr>
            <p:spPr bwMode="gray">
              <a:xfrm>
                <a:off x="879475" y="2667001"/>
                <a:ext cx="101600" cy="149225"/>
              </a:xfrm>
              <a:custGeom>
                <a:avLst/>
                <a:gdLst>
                  <a:gd name="T0" fmla="*/ 2147483647 w 239"/>
                  <a:gd name="T1" fmla="*/ 2147483647 h 357"/>
                  <a:gd name="T2" fmla="*/ 2147483647 w 239"/>
                  <a:gd name="T3" fmla="*/ 2147483647 h 357"/>
                  <a:gd name="T4" fmla="*/ 2147483647 w 239"/>
                  <a:gd name="T5" fmla="*/ 2147483647 h 357"/>
                  <a:gd name="T6" fmla="*/ 2147483647 w 239"/>
                  <a:gd name="T7" fmla="*/ 0 h 357"/>
                  <a:gd name="T8" fmla="*/ 0 w 239"/>
                  <a:gd name="T9" fmla="*/ 0 h 357"/>
                  <a:gd name="T10" fmla="*/ 2147483647 w 239"/>
                  <a:gd name="T11" fmla="*/ 2147483647 h 357"/>
                  <a:gd name="T12" fmla="*/ 2147483647 w 239"/>
                  <a:gd name="T13" fmla="*/ 2147483647 h 357"/>
                  <a:gd name="T14" fmla="*/ 2147483647 w 239"/>
                  <a:gd name="T15" fmla="*/ 2147483647 h 357"/>
                  <a:gd name="T16" fmla="*/ 2147483647 w 239"/>
                  <a:gd name="T17" fmla="*/ 2147483647 h 3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357"/>
                  <a:gd name="T29" fmla="*/ 239 w 239"/>
                  <a:gd name="T30" fmla="*/ 357 h 3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357">
                    <a:moveTo>
                      <a:pt x="210" y="260"/>
                    </a:moveTo>
                    <a:lnTo>
                      <a:pt x="210" y="260"/>
                    </a:lnTo>
                    <a:lnTo>
                      <a:pt x="135" y="112"/>
                    </a:lnTo>
                    <a:lnTo>
                      <a:pt x="239" y="0"/>
                    </a:lnTo>
                    <a:lnTo>
                      <a:pt x="0" y="0"/>
                    </a:lnTo>
                    <a:lnTo>
                      <a:pt x="104" y="112"/>
                    </a:lnTo>
                    <a:lnTo>
                      <a:pt x="29" y="260"/>
                    </a:lnTo>
                    <a:lnTo>
                      <a:pt x="119" y="357"/>
                    </a:lnTo>
                    <a:lnTo>
                      <a:pt x="210" y="26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ndParaRPr>
              </a:p>
            </p:txBody>
          </p:sp>
          <p:sp>
            <p:nvSpPr>
              <p:cNvPr id="108" name="Freeform 88"/>
              <p:cNvSpPr>
                <a:spLocks/>
              </p:cNvSpPr>
              <p:nvPr/>
            </p:nvSpPr>
            <p:spPr bwMode="gray">
              <a:xfrm>
                <a:off x="803275" y="2652713"/>
                <a:ext cx="254000" cy="28575"/>
              </a:xfrm>
              <a:custGeom>
                <a:avLst/>
                <a:gdLst>
                  <a:gd name="T0" fmla="*/ 2147483647 w 605"/>
                  <a:gd name="T1" fmla="*/ 2147483647 h 67"/>
                  <a:gd name="T2" fmla="*/ 2147483647 w 605"/>
                  <a:gd name="T3" fmla="*/ 2147483647 h 67"/>
                  <a:gd name="T4" fmla="*/ 0 w 605"/>
                  <a:gd name="T5" fmla="*/ 2147483647 h 67"/>
                  <a:gd name="T6" fmla="*/ 0 w 605"/>
                  <a:gd name="T7" fmla="*/ 0 h 67"/>
                  <a:gd name="T8" fmla="*/ 2147483647 w 605"/>
                  <a:gd name="T9" fmla="*/ 0 h 67"/>
                  <a:gd name="T10" fmla="*/ 2147483647 w 605"/>
                  <a:gd name="T11" fmla="*/ 2147483647 h 67"/>
                  <a:gd name="T12" fmla="*/ 0 60000 65536"/>
                  <a:gd name="T13" fmla="*/ 0 60000 65536"/>
                  <a:gd name="T14" fmla="*/ 0 60000 65536"/>
                  <a:gd name="T15" fmla="*/ 0 60000 65536"/>
                  <a:gd name="T16" fmla="*/ 0 60000 65536"/>
                  <a:gd name="T17" fmla="*/ 0 60000 65536"/>
                  <a:gd name="T18" fmla="*/ 0 w 605"/>
                  <a:gd name="T19" fmla="*/ 0 h 67"/>
                  <a:gd name="T20" fmla="*/ 605 w 605"/>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605" h="67">
                    <a:moveTo>
                      <a:pt x="605" y="67"/>
                    </a:moveTo>
                    <a:lnTo>
                      <a:pt x="605" y="67"/>
                    </a:lnTo>
                    <a:lnTo>
                      <a:pt x="0" y="67"/>
                    </a:lnTo>
                    <a:lnTo>
                      <a:pt x="0" y="0"/>
                    </a:lnTo>
                    <a:lnTo>
                      <a:pt x="605" y="0"/>
                    </a:lnTo>
                    <a:lnTo>
                      <a:pt x="605" y="67"/>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ndParaRPr>
              </a:p>
            </p:txBody>
          </p:sp>
          <p:sp>
            <p:nvSpPr>
              <p:cNvPr id="109" name="Freeform 89"/>
              <p:cNvSpPr>
                <a:spLocks/>
              </p:cNvSpPr>
              <p:nvPr/>
            </p:nvSpPr>
            <p:spPr bwMode="gray">
              <a:xfrm>
                <a:off x="990600" y="3000376"/>
                <a:ext cx="58738"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ndParaRPr>
              </a:p>
            </p:txBody>
          </p:sp>
          <p:sp>
            <p:nvSpPr>
              <p:cNvPr id="110" name="Freeform 90"/>
              <p:cNvSpPr>
                <a:spLocks/>
              </p:cNvSpPr>
              <p:nvPr/>
            </p:nvSpPr>
            <p:spPr bwMode="gray">
              <a:xfrm>
                <a:off x="1081088" y="3000376"/>
                <a:ext cx="57150"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ndParaRPr>
              </a:p>
            </p:txBody>
          </p:sp>
        </p:grpSp>
      </p:grpSp>
      <p:grpSp>
        <p:nvGrpSpPr>
          <p:cNvPr id="111" name="组合 362"/>
          <p:cNvGrpSpPr>
            <a:grpSpLocks noChangeAspect="1"/>
          </p:cNvGrpSpPr>
          <p:nvPr/>
        </p:nvGrpSpPr>
        <p:grpSpPr bwMode="gray">
          <a:xfrm>
            <a:off x="5027003" y="2353840"/>
            <a:ext cx="416479" cy="416479"/>
            <a:chOff x="373063" y="2114551"/>
            <a:chExt cx="1114425" cy="1116013"/>
          </a:xfrm>
        </p:grpSpPr>
        <p:sp>
          <p:nvSpPr>
            <p:cNvPr id="112" name="Freeform 84"/>
            <p:cNvSpPr>
              <a:spLocks/>
            </p:cNvSpPr>
            <p:nvPr/>
          </p:nvSpPr>
          <p:spPr bwMode="gray">
            <a:xfrm>
              <a:off x="373063" y="2114551"/>
              <a:ext cx="1114425" cy="1116013"/>
            </a:xfrm>
            <a:custGeom>
              <a:avLst/>
              <a:gdLst>
                <a:gd name="T0" fmla="*/ 2147483647 w 2659"/>
                <a:gd name="T1" fmla="*/ 2147483647 h 2658"/>
                <a:gd name="T2" fmla="*/ 2147483647 w 2659"/>
                <a:gd name="T3" fmla="*/ 2147483647 h 2658"/>
                <a:gd name="T4" fmla="*/ 2147483647 w 2659"/>
                <a:gd name="T5" fmla="*/ 2147483647 h 2658"/>
                <a:gd name="T6" fmla="*/ 0 w 2659"/>
                <a:gd name="T7" fmla="*/ 2147483647 h 2658"/>
                <a:gd name="T8" fmla="*/ 2147483647 w 2659"/>
                <a:gd name="T9" fmla="*/ 0 h 2658"/>
                <a:gd name="T10" fmla="*/ 2147483647 w 2659"/>
                <a:gd name="T11" fmla="*/ 2147483647 h 2658"/>
                <a:gd name="T12" fmla="*/ 0 60000 65536"/>
                <a:gd name="T13" fmla="*/ 0 60000 65536"/>
                <a:gd name="T14" fmla="*/ 0 60000 65536"/>
                <a:gd name="T15" fmla="*/ 0 60000 65536"/>
                <a:gd name="T16" fmla="*/ 0 60000 65536"/>
                <a:gd name="T17" fmla="*/ 0 60000 65536"/>
                <a:gd name="T18" fmla="*/ 0 w 2659"/>
                <a:gd name="T19" fmla="*/ 0 h 2658"/>
                <a:gd name="T20" fmla="*/ 2659 w 2659"/>
                <a:gd name="T21" fmla="*/ 2658 h 2658"/>
              </a:gdLst>
              <a:ahLst/>
              <a:cxnLst>
                <a:cxn ang="T12">
                  <a:pos x="T0" y="T1"/>
                </a:cxn>
                <a:cxn ang="T13">
                  <a:pos x="T2" y="T3"/>
                </a:cxn>
                <a:cxn ang="T14">
                  <a:pos x="T4" y="T5"/>
                </a:cxn>
                <a:cxn ang="T15">
                  <a:pos x="T6" y="T7"/>
                </a:cxn>
                <a:cxn ang="T16">
                  <a:pos x="T8" y="T9"/>
                </a:cxn>
                <a:cxn ang="T17">
                  <a:pos x="T10" y="T11"/>
                </a:cxn>
              </a:cxnLst>
              <a:rect l="T18" t="T19" r="T20" b="T21"/>
              <a:pathLst>
                <a:path w="2659" h="2658">
                  <a:moveTo>
                    <a:pt x="2659" y="1329"/>
                  </a:moveTo>
                  <a:lnTo>
                    <a:pt x="2659" y="1329"/>
                  </a:lnTo>
                  <a:cubicBezTo>
                    <a:pt x="2659" y="2063"/>
                    <a:pt x="2064" y="2658"/>
                    <a:pt x="1329" y="2658"/>
                  </a:cubicBezTo>
                  <a:cubicBezTo>
                    <a:pt x="595" y="2658"/>
                    <a:pt x="0" y="2063"/>
                    <a:pt x="0" y="1329"/>
                  </a:cubicBezTo>
                  <a:cubicBezTo>
                    <a:pt x="0" y="595"/>
                    <a:pt x="595" y="0"/>
                    <a:pt x="1329" y="0"/>
                  </a:cubicBezTo>
                  <a:cubicBezTo>
                    <a:pt x="2064" y="0"/>
                    <a:pt x="2659" y="595"/>
                    <a:pt x="2659" y="1329"/>
                  </a:cubicBezTo>
                  <a:close/>
                </a:path>
              </a:pathLst>
            </a:custGeom>
            <a:solidFill>
              <a:srgbClr val="56C4D2"/>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ndParaRPr>
            </a:p>
          </p:txBody>
        </p:sp>
        <p:grpSp>
          <p:nvGrpSpPr>
            <p:cNvPr id="113" name="组合 341"/>
            <p:cNvGrpSpPr>
              <a:grpSpLocks/>
            </p:cNvGrpSpPr>
            <p:nvPr/>
          </p:nvGrpSpPr>
          <p:grpSpPr bwMode="gray">
            <a:xfrm>
              <a:off x="649288" y="2289176"/>
              <a:ext cx="561975" cy="769938"/>
              <a:chOff x="649288" y="2289176"/>
              <a:chExt cx="561975" cy="769938"/>
            </a:xfrm>
          </p:grpSpPr>
          <p:sp>
            <p:nvSpPr>
              <p:cNvPr id="114" name="Freeform 85"/>
              <p:cNvSpPr>
                <a:spLocks noEditPoints="1"/>
              </p:cNvSpPr>
              <p:nvPr/>
            </p:nvSpPr>
            <p:spPr bwMode="gray">
              <a:xfrm>
                <a:off x="768350" y="2289176"/>
                <a:ext cx="323850" cy="327025"/>
              </a:xfrm>
              <a:custGeom>
                <a:avLst/>
                <a:gdLst>
                  <a:gd name="T0" fmla="*/ 2147483647 w 775"/>
                  <a:gd name="T1" fmla="*/ 2147483647 h 776"/>
                  <a:gd name="T2" fmla="*/ 2147483647 w 775"/>
                  <a:gd name="T3" fmla="*/ 2147483647 h 776"/>
                  <a:gd name="T4" fmla="*/ 2147483647 w 775"/>
                  <a:gd name="T5" fmla="*/ 2147483647 h 776"/>
                  <a:gd name="T6" fmla="*/ 2147483647 w 775"/>
                  <a:gd name="T7" fmla="*/ 2147483647 h 776"/>
                  <a:gd name="T8" fmla="*/ 2147483647 w 775"/>
                  <a:gd name="T9" fmla="*/ 2147483647 h 776"/>
                  <a:gd name="T10" fmla="*/ 2147483647 w 775"/>
                  <a:gd name="T11" fmla="*/ 2147483647 h 776"/>
                  <a:gd name="T12" fmla="*/ 2147483647 w 775"/>
                  <a:gd name="T13" fmla="*/ 2147483647 h 776"/>
                  <a:gd name="T14" fmla="*/ 2147483647 w 775"/>
                  <a:gd name="T15" fmla="*/ 2147483647 h 776"/>
                  <a:gd name="T16" fmla="*/ 0 w 775"/>
                  <a:gd name="T17" fmla="*/ 2147483647 h 776"/>
                  <a:gd name="T18" fmla="*/ 2147483647 w 775"/>
                  <a:gd name="T19" fmla="*/ 0 h 776"/>
                  <a:gd name="T20" fmla="*/ 2147483647 w 775"/>
                  <a:gd name="T21" fmla="*/ 2147483647 h 776"/>
                  <a:gd name="T22" fmla="*/ 2147483647 w 775"/>
                  <a:gd name="T23" fmla="*/ 2147483647 h 7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5"/>
                  <a:gd name="T37" fmla="*/ 0 h 776"/>
                  <a:gd name="T38" fmla="*/ 775 w 775"/>
                  <a:gd name="T39" fmla="*/ 776 h 7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5" h="776">
                    <a:moveTo>
                      <a:pt x="387" y="67"/>
                    </a:moveTo>
                    <a:lnTo>
                      <a:pt x="387" y="67"/>
                    </a:lnTo>
                    <a:cubicBezTo>
                      <a:pt x="210" y="67"/>
                      <a:pt x="66" y="211"/>
                      <a:pt x="66" y="388"/>
                    </a:cubicBezTo>
                    <a:cubicBezTo>
                      <a:pt x="66" y="565"/>
                      <a:pt x="210" y="709"/>
                      <a:pt x="387" y="709"/>
                    </a:cubicBezTo>
                    <a:cubicBezTo>
                      <a:pt x="565" y="709"/>
                      <a:pt x="709" y="565"/>
                      <a:pt x="709" y="388"/>
                    </a:cubicBezTo>
                    <a:cubicBezTo>
                      <a:pt x="709" y="211"/>
                      <a:pt x="565" y="67"/>
                      <a:pt x="387" y="67"/>
                    </a:cubicBezTo>
                    <a:close/>
                    <a:moveTo>
                      <a:pt x="387" y="776"/>
                    </a:moveTo>
                    <a:lnTo>
                      <a:pt x="387" y="776"/>
                    </a:lnTo>
                    <a:cubicBezTo>
                      <a:pt x="174" y="776"/>
                      <a:pt x="0" y="602"/>
                      <a:pt x="0" y="388"/>
                    </a:cubicBezTo>
                    <a:cubicBezTo>
                      <a:pt x="0" y="174"/>
                      <a:pt x="174" y="0"/>
                      <a:pt x="387" y="0"/>
                    </a:cubicBezTo>
                    <a:cubicBezTo>
                      <a:pt x="601" y="0"/>
                      <a:pt x="775" y="174"/>
                      <a:pt x="775" y="388"/>
                    </a:cubicBezTo>
                    <a:cubicBezTo>
                      <a:pt x="775" y="602"/>
                      <a:pt x="601" y="776"/>
                      <a:pt x="387" y="776"/>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ndParaRPr>
              </a:p>
            </p:txBody>
          </p:sp>
          <p:sp>
            <p:nvSpPr>
              <p:cNvPr id="115" name="Freeform 86"/>
              <p:cNvSpPr>
                <a:spLocks/>
              </p:cNvSpPr>
              <p:nvPr/>
            </p:nvSpPr>
            <p:spPr bwMode="gray">
              <a:xfrm>
                <a:off x="649288" y="2652713"/>
                <a:ext cx="561975" cy="390525"/>
              </a:xfrm>
              <a:custGeom>
                <a:avLst/>
                <a:gdLst>
                  <a:gd name="T0" fmla="*/ 2147483647 w 1337"/>
                  <a:gd name="T1" fmla="*/ 2147483647 h 932"/>
                  <a:gd name="T2" fmla="*/ 2147483647 w 1337"/>
                  <a:gd name="T3" fmla="*/ 2147483647 h 932"/>
                  <a:gd name="T4" fmla="*/ 2147483647 w 1337"/>
                  <a:gd name="T5" fmla="*/ 2147483647 h 932"/>
                  <a:gd name="T6" fmla="*/ 2147483647 w 1337"/>
                  <a:gd name="T7" fmla="*/ 2147483647 h 932"/>
                  <a:gd name="T8" fmla="*/ 2147483647 w 1337"/>
                  <a:gd name="T9" fmla="*/ 2147483647 h 932"/>
                  <a:gd name="T10" fmla="*/ 2147483647 w 1337"/>
                  <a:gd name="T11" fmla="*/ 2147483647 h 932"/>
                  <a:gd name="T12" fmla="*/ 2147483647 w 1337"/>
                  <a:gd name="T13" fmla="*/ 2147483647 h 932"/>
                  <a:gd name="T14" fmla="*/ 2147483647 w 1337"/>
                  <a:gd name="T15" fmla="*/ 2147483647 h 932"/>
                  <a:gd name="T16" fmla="*/ 2147483647 w 1337"/>
                  <a:gd name="T17" fmla="*/ 2147483647 h 932"/>
                  <a:gd name="T18" fmla="*/ 2147483647 w 1337"/>
                  <a:gd name="T19" fmla="*/ 2147483647 h 932"/>
                  <a:gd name="T20" fmla="*/ 2147483647 w 1337"/>
                  <a:gd name="T21" fmla="*/ 2147483647 h 932"/>
                  <a:gd name="T22" fmla="*/ 2147483647 w 1337"/>
                  <a:gd name="T23" fmla="*/ 2147483647 h 932"/>
                  <a:gd name="T24" fmla="*/ 2147483647 w 1337"/>
                  <a:gd name="T25" fmla="*/ 2147483647 h 932"/>
                  <a:gd name="T26" fmla="*/ 2147483647 w 1337"/>
                  <a:gd name="T27" fmla="*/ 2147483647 h 932"/>
                  <a:gd name="T28" fmla="*/ 2147483647 w 1337"/>
                  <a:gd name="T29" fmla="*/ 2147483647 h 932"/>
                  <a:gd name="T30" fmla="*/ 0 w 1337"/>
                  <a:gd name="T31" fmla="*/ 2147483647 h 932"/>
                  <a:gd name="T32" fmla="*/ 0 w 1337"/>
                  <a:gd name="T33" fmla="*/ 2147483647 h 932"/>
                  <a:gd name="T34" fmla="*/ 2147483647 w 1337"/>
                  <a:gd name="T35" fmla="*/ 2147483647 h 932"/>
                  <a:gd name="T36" fmla="*/ 2147483647 w 1337"/>
                  <a:gd name="T37" fmla="*/ 2147483647 h 932"/>
                  <a:gd name="T38" fmla="*/ 2147483647 w 1337"/>
                  <a:gd name="T39" fmla="*/ 2147483647 h 932"/>
                  <a:gd name="T40" fmla="*/ 2147483647 w 1337"/>
                  <a:gd name="T41" fmla="*/ 2147483647 h 932"/>
                  <a:gd name="T42" fmla="*/ 2147483647 w 1337"/>
                  <a:gd name="T43" fmla="*/ 2147483647 h 932"/>
                  <a:gd name="T44" fmla="*/ 2147483647 w 1337"/>
                  <a:gd name="T45" fmla="*/ 2147483647 h 932"/>
                  <a:gd name="T46" fmla="*/ 2147483647 w 1337"/>
                  <a:gd name="T47" fmla="*/ 2147483647 h 932"/>
                  <a:gd name="T48" fmla="*/ 2147483647 w 1337"/>
                  <a:gd name="T49" fmla="*/ 2147483647 h 9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37"/>
                  <a:gd name="T76" fmla="*/ 0 h 932"/>
                  <a:gd name="T77" fmla="*/ 1337 w 1337"/>
                  <a:gd name="T78" fmla="*/ 932 h 93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37" h="932">
                    <a:moveTo>
                      <a:pt x="1304" y="932"/>
                    </a:moveTo>
                    <a:lnTo>
                      <a:pt x="1304" y="932"/>
                    </a:lnTo>
                    <a:lnTo>
                      <a:pt x="1080" y="932"/>
                    </a:lnTo>
                    <a:lnTo>
                      <a:pt x="1080" y="866"/>
                    </a:lnTo>
                    <a:lnTo>
                      <a:pt x="1270" y="866"/>
                    </a:lnTo>
                    <a:lnTo>
                      <a:pt x="1270" y="429"/>
                    </a:lnTo>
                    <a:cubicBezTo>
                      <a:pt x="1270" y="255"/>
                      <a:pt x="1151" y="108"/>
                      <a:pt x="983" y="71"/>
                    </a:cubicBezTo>
                    <a:lnTo>
                      <a:pt x="694" y="412"/>
                    </a:lnTo>
                    <a:cubicBezTo>
                      <a:pt x="681" y="427"/>
                      <a:pt x="656" y="427"/>
                      <a:pt x="643" y="412"/>
                    </a:cubicBezTo>
                    <a:lnTo>
                      <a:pt x="353" y="71"/>
                    </a:lnTo>
                    <a:cubicBezTo>
                      <a:pt x="186" y="108"/>
                      <a:pt x="67" y="255"/>
                      <a:pt x="67" y="429"/>
                    </a:cubicBezTo>
                    <a:lnTo>
                      <a:pt x="67" y="866"/>
                    </a:lnTo>
                    <a:lnTo>
                      <a:pt x="896" y="866"/>
                    </a:lnTo>
                    <a:lnTo>
                      <a:pt x="896" y="932"/>
                    </a:lnTo>
                    <a:lnTo>
                      <a:pt x="33" y="932"/>
                    </a:lnTo>
                    <a:cubicBezTo>
                      <a:pt x="15" y="932"/>
                      <a:pt x="0" y="917"/>
                      <a:pt x="0" y="899"/>
                    </a:cubicBezTo>
                    <a:lnTo>
                      <a:pt x="0" y="429"/>
                    </a:lnTo>
                    <a:cubicBezTo>
                      <a:pt x="0" y="217"/>
                      <a:pt x="152" y="37"/>
                      <a:pt x="361" y="2"/>
                    </a:cubicBezTo>
                    <a:cubicBezTo>
                      <a:pt x="372" y="0"/>
                      <a:pt x="384" y="4"/>
                      <a:pt x="392" y="13"/>
                    </a:cubicBezTo>
                    <a:lnTo>
                      <a:pt x="668" y="339"/>
                    </a:lnTo>
                    <a:lnTo>
                      <a:pt x="945" y="13"/>
                    </a:lnTo>
                    <a:cubicBezTo>
                      <a:pt x="953" y="4"/>
                      <a:pt x="965" y="0"/>
                      <a:pt x="976" y="2"/>
                    </a:cubicBezTo>
                    <a:cubicBezTo>
                      <a:pt x="1185" y="37"/>
                      <a:pt x="1337" y="216"/>
                      <a:pt x="1337" y="429"/>
                    </a:cubicBezTo>
                    <a:lnTo>
                      <a:pt x="1337" y="899"/>
                    </a:lnTo>
                    <a:cubicBezTo>
                      <a:pt x="1337" y="917"/>
                      <a:pt x="1322" y="932"/>
                      <a:pt x="1304" y="932"/>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ndParaRPr>
              </a:p>
            </p:txBody>
          </p:sp>
          <p:sp>
            <p:nvSpPr>
              <p:cNvPr id="116" name="Freeform 87"/>
              <p:cNvSpPr>
                <a:spLocks/>
              </p:cNvSpPr>
              <p:nvPr/>
            </p:nvSpPr>
            <p:spPr bwMode="gray">
              <a:xfrm>
                <a:off x="879475" y="2667001"/>
                <a:ext cx="101600" cy="149225"/>
              </a:xfrm>
              <a:custGeom>
                <a:avLst/>
                <a:gdLst>
                  <a:gd name="T0" fmla="*/ 2147483647 w 239"/>
                  <a:gd name="T1" fmla="*/ 2147483647 h 357"/>
                  <a:gd name="T2" fmla="*/ 2147483647 w 239"/>
                  <a:gd name="T3" fmla="*/ 2147483647 h 357"/>
                  <a:gd name="T4" fmla="*/ 2147483647 w 239"/>
                  <a:gd name="T5" fmla="*/ 2147483647 h 357"/>
                  <a:gd name="T6" fmla="*/ 2147483647 w 239"/>
                  <a:gd name="T7" fmla="*/ 0 h 357"/>
                  <a:gd name="T8" fmla="*/ 0 w 239"/>
                  <a:gd name="T9" fmla="*/ 0 h 357"/>
                  <a:gd name="T10" fmla="*/ 2147483647 w 239"/>
                  <a:gd name="T11" fmla="*/ 2147483647 h 357"/>
                  <a:gd name="T12" fmla="*/ 2147483647 w 239"/>
                  <a:gd name="T13" fmla="*/ 2147483647 h 357"/>
                  <a:gd name="T14" fmla="*/ 2147483647 w 239"/>
                  <a:gd name="T15" fmla="*/ 2147483647 h 357"/>
                  <a:gd name="T16" fmla="*/ 2147483647 w 239"/>
                  <a:gd name="T17" fmla="*/ 2147483647 h 3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357"/>
                  <a:gd name="T29" fmla="*/ 239 w 239"/>
                  <a:gd name="T30" fmla="*/ 357 h 3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357">
                    <a:moveTo>
                      <a:pt x="210" y="260"/>
                    </a:moveTo>
                    <a:lnTo>
                      <a:pt x="210" y="260"/>
                    </a:lnTo>
                    <a:lnTo>
                      <a:pt x="135" y="112"/>
                    </a:lnTo>
                    <a:lnTo>
                      <a:pt x="239" y="0"/>
                    </a:lnTo>
                    <a:lnTo>
                      <a:pt x="0" y="0"/>
                    </a:lnTo>
                    <a:lnTo>
                      <a:pt x="104" y="112"/>
                    </a:lnTo>
                    <a:lnTo>
                      <a:pt x="29" y="260"/>
                    </a:lnTo>
                    <a:lnTo>
                      <a:pt x="119" y="357"/>
                    </a:lnTo>
                    <a:lnTo>
                      <a:pt x="210" y="26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ndParaRPr>
              </a:p>
            </p:txBody>
          </p:sp>
          <p:sp>
            <p:nvSpPr>
              <p:cNvPr id="117" name="Freeform 88"/>
              <p:cNvSpPr>
                <a:spLocks/>
              </p:cNvSpPr>
              <p:nvPr/>
            </p:nvSpPr>
            <p:spPr bwMode="gray">
              <a:xfrm>
                <a:off x="803275" y="2652713"/>
                <a:ext cx="254000" cy="28575"/>
              </a:xfrm>
              <a:custGeom>
                <a:avLst/>
                <a:gdLst>
                  <a:gd name="T0" fmla="*/ 2147483647 w 605"/>
                  <a:gd name="T1" fmla="*/ 2147483647 h 67"/>
                  <a:gd name="T2" fmla="*/ 2147483647 w 605"/>
                  <a:gd name="T3" fmla="*/ 2147483647 h 67"/>
                  <a:gd name="T4" fmla="*/ 0 w 605"/>
                  <a:gd name="T5" fmla="*/ 2147483647 h 67"/>
                  <a:gd name="T6" fmla="*/ 0 w 605"/>
                  <a:gd name="T7" fmla="*/ 0 h 67"/>
                  <a:gd name="T8" fmla="*/ 2147483647 w 605"/>
                  <a:gd name="T9" fmla="*/ 0 h 67"/>
                  <a:gd name="T10" fmla="*/ 2147483647 w 605"/>
                  <a:gd name="T11" fmla="*/ 2147483647 h 67"/>
                  <a:gd name="T12" fmla="*/ 0 60000 65536"/>
                  <a:gd name="T13" fmla="*/ 0 60000 65536"/>
                  <a:gd name="T14" fmla="*/ 0 60000 65536"/>
                  <a:gd name="T15" fmla="*/ 0 60000 65536"/>
                  <a:gd name="T16" fmla="*/ 0 60000 65536"/>
                  <a:gd name="T17" fmla="*/ 0 60000 65536"/>
                  <a:gd name="T18" fmla="*/ 0 w 605"/>
                  <a:gd name="T19" fmla="*/ 0 h 67"/>
                  <a:gd name="T20" fmla="*/ 605 w 605"/>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605" h="67">
                    <a:moveTo>
                      <a:pt x="605" y="67"/>
                    </a:moveTo>
                    <a:lnTo>
                      <a:pt x="605" y="67"/>
                    </a:lnTo>
                    <a:lnTo>
                      <a:pt x="0" y="67"/>
                    </a:lnTo>
                    <a:lnTo>
                      <a:pt x="0" y="0"/>
                    </a:lnTo>
                    <a:lnTo>
                      <a:pt x="605" y="0"/>
                    </a:lnTo>
                    <a:lnTo>
                      <a:pt x="605" y="67"/>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ndParaRPr>
              </a:p>
            </p:txBody>
          </p:sp>
          <p:sp>
            <p:nvSpPr>
              <p:cNvPr id="118" name="Freeform 89"/>
              <p:cNvSpPr>
                <a:spLocks/>
              </p:cNvSpPr>
              <p:nvPr/>
            </p:nvSpPr>
            <p:spPr bwMode="gray">
              <a:xfrm>
                <a:off x="990600" y="3000376"/>
                <a:ext cx="58738"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ndParaRPr>
              </a:p>
            </p:txBody>
          </p:sp>
          <p:sp>
            <p:nvSpPr>
              <p:cNvPr id="119" name="Freeform 90"/>
              <p:cNvSpPr>
                <a:spLocks/>
              </p:cNvSpPr>
              <p:nvPr/>
            </p:nvSpPr>
            <p:spPr bwMode="gray">
              <a:xfrm>
                <a:off x="1081088" y="3000376"/>
                <a:ext cx="57150"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ndParaRPr>
              </a:p>
            </p:txBody>
          </p:sp>
        </p:grpSp>
      </p:grpSp>
      <p:sp>
        <p:nvSpPr>
          <p:cNvPr id="120" name="文本框 119"/>
          <p:cNvSpPr txBox="1"/>
          <p:nvPr/>
        </p:nvSpPr>
        <p:spPr bwMode="gray">
          <a:xfrm>
            <a:off x="1535898" y="2289749"/>
            <a:ext cx="1348446" cy="523220"/>
          </a:xfrm>
          <a:prstGeom prst="rect">
            <a:avLst/>
          </a:prstGeom>
          <a:noFill/>
        </p:spPr>
        <p:txBody>
          <a:bodyPr wrap="none" rtlCol="0" anchor="ctr">
            <a:spAutoFit/>
          </a:bodyPr>
          <a:lstStyle/>
          <a:p>
            <a:pPr fontAlgn="ctr"/>
            <a:r>
              <a:rPr lang="en-US" sz="1400" dirty="0" smtClean="0">
                <a:solidFill>
                  <a:srgbClr val="30B5C5"/>
                </a:solidFill>
                <a:latin typeface="Huawei Sans" panose="020C0503030203020204" pitchFamily="34" charset="0"/>
              </a:rPr>
              <a:t>Sales user</a:t>
            </a:r>
            <a:endParaRPr lang="en-US" altLang="zh-CN" sz="1400" dirty="0" smtClean="0">
              <a:solidFill>
                <a:srgbClr val="30B5C5"/>
              </a:solidFill>
              <a:latin typeface="Huawei Sans" panose="020C0503030203020204" pitchFamily="34" charset="0"/>
            </a:endParaRPr>
          </a:p>
          <a:p>
            <a:pPr fontAlgn="ctr"/>
            <a:r>
              <a:rPr lang="en-US" sz="1400" dirty="0" smtClean="0">
                <a:solidFill>
                  <a:srgbClr val="30B5C5"/>
                </a:solidFill>
                <a:latin typeface="Huawei Sans" panose="020C0503030203020204" pitchFamily="34" charset="0"/>
              </a:rPr>
              <a:t>security group</a:t>
            </a:r>
            <a:endParaRPr lang="en-US" altLang="zh-CN" sz="1400" dirty="0">
              <a:solidFill>
                <a:srgbClr val="30B5C5"/>
              </a:solidFill>
              <a:latin typeface="Huawei Sans" panose="020C0503030203020204" pitchFamily="34" charset="0"/>
            </a:endParaRPr>
          </a:p>
        </p:txBody>
      </p:sp>
      <p:sp>
        <p:nvSpPr>
          <p:cNvPr id="121" name="文本框 120"/>
          <p:cNvSpPr txBox="1"/>
          <p:nvPr/>
        </p:nvSpPr>
        <p:spPr bwMode="gray">
          <a:xfrm>
            <a:off x="3506580" y="2289749"/>
            <a:ext cx="1348446" cy="523220"/>
          </a:xfrm>
          <a:prstGeom prst="rect">
            <a:avLst/>
          </a:prstGeom>
          <a:noFill/>
        </p:spPr>
        <p:txBody>
          <a:bodyPr wrap="none" rtlCol="0" anchor="ctr">
            <a:spAutoFit/>
          </a:bodyPr>
          <a:lstStyle/>
          <a:p>
            <a:pPr fontAlgn="ctr"/>
            <a:r>
              <a:rPr lang="en-US" sz="1400" dirty="0" smtClean="0">
                <a:solidFill>
                  <a:srgbClr val="30B5C5"/>
                </a:solidFill>
                <a:latin typeface="Huawei Sans" panose="020C0503030203020204" pitchFamily="34" charset="0"/>
              </a:rPr>
              <a:t>R&amp;D user</a:t>
            </a:r>
            <a:endParaRPr lang="en-US" altLang="zh-CN" sz="1400" dirty="0" smtClean="0">
              <a:solidFill>
                <a:srgbClr val="30B5C5"/>
              </a:solidFill>
              <a:latin typeface="Huawei Sans" panose="020C0503030203020204" pitchFamily="34" charset="0"/>
            </a:endParaRPr>
          </a:p>
          <a:p>
            <a:pPr fontAlgn="ctr"/>
            <a:r>
              <a:rPr lang="en-US" sz="1400" dirty="0" smtClean="0">
                <a:solidFill>
                  <a:srgbClr val="30B5C5"/>
                </a:solidFill>
                <a:latin typeface="Huawei Sans" panose="020C0503030203020204" pitchFamily="34" charset="0"/>
              </a:rPr>
              <a:t>security group</a:t>
            </a:r>
            <a:endParaRPr lang="en-US" altLang="zh-CN" sz="1400" dirty="0">
              <a:solidFill>
                <a:srgbClr val="30B5C5"/>
              </a:solidFill>
              <a:latin typeface="Huawei Sans" panose="020C0503030203020204" pitchFamily="34" charset="0"/>
            </a:endParaRPr>
          </a:p>
        </p:txBody>
      </p:sp>
      <p:sp>
        <p:nvSpPr>
          <p:cNvPr id="122" name="文本框 121"/>
          <p:cNvSpPr txBox="1"/>
          <p:nvPr/>
        </p:nvSpPr>
        <p:spPr bwMode="gray">
          <a:xfrm>
            <a:off x="5431102" y="2289749"/>
            <a:ext cx="1414170" cy="523220"/>
          </a:xfrm>
          <a:prstGeom prst="rect">
            <a:avLst/>
          </a:prstGeom>
          <a:noFill/>
        </p:spPr>
        <p:txBody>
          <a:bodyPr wrap="none" rtlCol="0" anchor="ctr">
            <a:spAutoFit/>
          </a:bodyPr>
          <a:lstStyle/>
          <a:p>
            <a:pPr fontAlgn="ctr"/>
            <a:r>
              <a:rPr lang="en-US" sz="1400" dirty="0" smtClean="0">
                <a:solidFill>
                  <a:srgbClr val="30B5C5"/>
                </a:solidFill>
                <a:latin typeface="Huawei Sans" panose="020C0503030203020204" pitchFamily="34" charset="0"/>
              </a:rPr>
              <a:t>Server</a:t>
            </a:r>
            <a:endParaRPr lang="en-US" altLang="zh-CN" sz="1400" dirty="0" smtClean="0">
              <a:solidFill>
                <a:srgbClr val="30B5C5"/>
              </a:solidFill>
              <a:latin typeface="Huawei Sans" panose="020C0503030203020204" pitchFamily="34" charset="0"/>
            </a:endParaRPr>
          </a:p>
          <a:p>
            <a:pPr fontAlgn="ctr"/>
            <a:r>
              <a:rPr lang="en-US" sz="1400" dirty="0" smtClean="0">
                <a:solidFill>
                  <a:srgbClr val="30B5C5"/>
                </a:solidFill>
                <a:latin typeface="Huawei Sans" panose="020C0503030203020204" pitchFamily="34" charset="0"/>
              </a:rPr>
              <a:t>resource group</a:t>
            </a:r>
            <a:endParaRPr lang="en-US" altLang="zh-CN" sz="1400" dirty="0">
              <a:solidFill>
                <a:srgbClr val="30B5C5"/>
              </a:solidFill>
              <a:latin typeface="Huawei Sans" panose="020C0503030203020204" pitchFamily="34" charset="0"/>
            </a:endParaRPr>
          </a:p>
        </p:txBody>
      </p:sp>
      <p:cxnSp>
        <p:nvCxnSpPr>
          <p:cNvPr id="123" name="直接连接符 122"/>
          <p:cNvCxnSpPr/>
          <p:nvPr/>
        </p:nvCxnSpPr>
        <p:spPr bwMode="gray">
          <a:xfrm>
            <a:off x="923279" y="2912154"/>
            <a:ext cx="5892800" cy="0"/>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9" name="文本框 123"/>
          <p:cNvSpPr txBox="1"/>
          <p:nvPr/>
        </p:nvSpPr>
        <p:spPr bwMode="gray">
          <a:xfrm>
            <a:off x="2460480" y="2960546"/>
            <a:ext cx="2818400" cy="338554"/>
          </a:xfrm>
          <a:prstGeom prst="rect">
            <a:avLst/>
          </a:prstGeom>
          <a:noFill/>
        </p:spPr>
        <p:txBody>
          <a:bodyPr wrap="none" rtlCol="0" anchor="ctr">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600" b="1" dirty="0" smtClean="0">
                <a:solidFill>
                  <a:srgbClr val="30B5C5"/>
                </a:solidFill>
                <a:latin typeface="Huawei Sans" panose="020C0503030203020204" pitchFamily="34" charset="0"/>
              </a:rPr>
              <a:t>Permission control policies</a:t>
            </a:r>
            <a:endParaRPr lang="en-US" altLang="zh-CN" sz="16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Oval 4"/>
          <p:cNvSpPr>
            <a:spLocks noChangeAspect="1"/>
          </p:cNvSpPr>
          <p:nvPr/>
        </p:nvSpPr>
        <p:spPr bwMode="gray">
          <a:xfrm>
            <a:off x="734495" y="2753356"/>
            <a:ext cx="256186" cy="256186"/>
          </a:xfrm>
          <a:prstGeom prst="ellipse">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smtClean="0">
                <a:solidFill>
                  <a:schemeClr val="bg1"/>
                </a:solidFill>
                <a:latin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4" name="圆角矩形 75"/>
          <p:cNvSpPr/>
          <p:nvPr/>
        </p:nvSpPr>
        <p:spPr bwMode="gray">
          <a:xfrm>
            <a:off x="7154076" y="1956332"/>
            <a:ext cx="4434083" cy="4244443"/>
          </a:xfrm>
          <a:prstGeom prst="roundRect">
            <a:avLst>
              <a:gd name="adj" fmla="val 874"/>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ctr" anchorCtr="0"/>
          <a:lstStyle/>
          <a:p>
            <a:pPr marL="342900" indent="-342900" fontAlgn="ctr">
              <a:lnSpc>
                <a:spcPct val="150000"/>
              </a:lnSpc>
              <a:spcAft>
                <a:spcPts val="600"/>
              </a:spcAft>
              <a:buFont typeface="+mj-lt"/>
              <a:buAutoNum type="arabicPeriod"/>
            </a:pPr>
            <a:r>
              <a:rPr lang="en-US" sz="1400" dirty="0" smtClean="0">
                <a:solidFill>
                  <a:schemeClr val="tx1"/>
                </a:solidFill>
                <a:latin typeface="Huawei Sans" panose="020C0503030203020204" pitchFamily="34" charset="0"/>
              </a:rPr>
              <a:t>Create security groups. A security group is a group of users or network resources that have the same network access policies.</a:t>
            </a:r>
            <a:endParaRPr lang="en-US" altLang="zh-CN" sz="1400" dirty="0" smtClean="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342900" indent="-342900" fontAlgn="ctr">
              <a:lnSpc>
                <a:spcPct val="150000"/>
              </a:lnSpc>
              <a:spcAft>
                <a:spcPts val="600"/>
              </a:spcAft>
              <a:buFont typeface="+mj-lt"/>
              <a:buAutoNum type="arabicPeriod"/>
            </a:pPr>
            <a:r>
              <a:rPr lang="en-US" sz="1400" dirty="0" smtClean="0">
                <a:solidFill>
                  <a:schemeClr val="tx1"/>
                </a:solidFill>
                <a:latin typeface="Huawei Sans" panose="020C0503030203020204" pitchFamily="34" charset="0"/>
              </a:rPr>
              <a:t>Define permission control policies based on security groups and deliver the policies to network devices.</a:t>
            </a:r>
            <a:endParaRPr lang="en-US" altLang="zh-CN" sz="1400" dirty="0" smtClean="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342900" indent="-342900" fontAlgn="ctr">
              <a:lnSpc>
                <a:spcPct val="150000"/>
              </a:lnSpc>
              <a:spcAft>
                <a:spcPts val="600"/>
              </a:spcAft>
              <a:buFont typeface="+mj-lt"/>
              <a:buAutoNum type="arabicPeriod"/>
            </a:pPr>
            <a:r>
              <a:rPr lang="en-US" sz="1400" dirty="0" smtClean="0">
                <a:solidFill>
                  <a:schemeClr val="tx1"/>
                </a:solidFill>
                <a:latin typeface="Huawei Sans" panose="020C0503030203020204" pitchFamily="34" charset="0"/>
              </a:rPr>
              <a:t>Authorized security groups are assigned to the users who pass admission authentication.</a:t>
            </a:r>
            <a:endParaRPr lang="en-US" altLang="zh-CN" sz="1400" dirty="0" smtClean="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342900" indent="-342900" fontAlgn="ctr">
              <a:lnSpc>
                <a:spcPct val="150000"/>
              </a:lnSpc>
              <a:spcAft>
                <a:spcPts val="600"/>
              </a:spcAft>
              <a:buFont typeface="+mj-lt"/>
              <a:buAutoNum type="arabicPeriod"/>
            </a:pPr>
            <a:r>
              <a:rPr lang="en-US" sz="1400" dirty="0" smtClean="0">
                <a:solidFill>
                  <a:schemeClr val="tx1"/>
                </a:solidFill>
                <a:latin typeface="Huawei Sans" panose="020C0503030203020204" pitchFamily="34" charset="0"/>
              </a:rPr>
              <a:t>After user traffic enters the network, network devices enforce policies based on the corresponding source and destination security groups of the traffic.</a:t>
            </a:r>
            <a:endParaRPr lang="en-US" altLang="zh-CN"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Tree>
    <p:extLst>
      <p:ext uri="{BB962C8B-B14F-4D97-AF65-F5344CB8AC3E}">
        <p14:creationId xmlns:p14="http://schemas.microsoft.com/office/powerpoint/2010/main" val="408616161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Overview of Large- and Medium-Sized Virtualized Campus Network Design</a:t>
            </a:r>
            <a:endParaRPr lang="en-US" altLang="zh-CN" dirty="0"/>
          </a:p>
        </p:txBody>
      </p:sp>
      <p:sp>
        <p:nvSpPr>
          <p:cNvPr id="74" name="任意多边形 73"/>
          <p:cNvSpPr/>
          <p:nvPr/>
        </p:nvSpPr>
        <p:spPr bwMode="gray">
          <a:xfrm>
            <a:off x="9350222" y="2896870"/>
            <a:ext cx="168505" cy="2909530"/>
          </a:xfrm>
          <a:custGeom>
            <a:avLst/>
            <a:gdLst/>
            <a:ahLst/>
            <a:cxnLst/>
            <a:rect l="0" t="0" r="0" b="0"/>
            <a:pathLst>
              <a:path>
                <a:moveTo>
                  <a:pt x="0" y="0"/>
                </a:moveTo>
                <a:lnTo>
                  <a:pt x="0" y="2909530"/>
                </a:lnTo>
                <a:lnTo>
                  <a:pt x="168505" y="2909530"/>
                </a:lnTo>
              </a:path>
            </a:pathLst>
          </a:custGeom>
          <a:noFill/>
        </p:spPr>
        <p:style>
          <a:lnRef idx="1">
            <a:schemeClr val="accent3">
              <a:hueOff val="0"/>
              <a:satOff val="0"/>
              <a:lumOff val="0"/>
              <a:alphaOff val="0"/>
            </a:schemeClr>
          </a:lnRef>
          <a:fillRef idx="0">
            <a:scrgbClr r="0" g="0" b="0"/>
          </a:fillRef>
          <a:effectRef idx="0">
            <a:schemeClr val="accent4">
              <a:tint val="70000"/>
              <a:hueOff val="0"/>
              <a:satOff val="0"/>
              <a:lumOff val="0"/>
              <a:alphaOff val="0"/>
            </a:schemeClr>
          </a:effectRef>
          <a:fontRef idx="minor">
            <a:schemeClr val="tx1">
              <a:hueOff val="0"/>
              <a:satOff val="0"/>
              <a:lumOff val="0"/>
              <a:alphaOff val="0"/>
            </a:schemeClr>
          </a:fontRef>
        </p:style>
        <p:txBody>
          <a:bodyPr>
            <a:noAutofit/>
          </a:bodyPr>
          <a:lstStyle/>
          <a:p>
            <a:pPr fontAlgn="ctr"/>
            <a:endParaRPr lang="en-US" altLang="zh-CN" sz="1200" dirty="0">
              <a:latin typeface="Huawei Sans" panose="020C0503030203020204" pitchFamily="34" charset="0"/>
            </a:endParaRPr>
          </a:p>
        </p:txBody>
      </p:sp>
      <p:sp>
        <p:nvSpPr>
          <p:cNvPr id="75" name="任意多边形 74"/>
          <p:cNvSpPr/>
          <p:nvPr/>
        </p:nvSpPr>
        <p:spPr bwMode="gray">
          <a:xfrm>
            <a:off x="9350222" y="2896870"/>
            <a:ext cx="168505" cy="2111937"/>
          </a:xfrm>
          <a:custGeom>
            <a:avLst/>
            <a:gdLst/>
            <a:ahLst/>
            <a:cxnLst/>
            <a:rect l="0" t="0" r="0" b="0"/>
            <a:pathLst>
              <a:path>
                <a:moveTo>
                  <a:pt x="0" y="0"/>
                </a:moveTo>
                <a:lnTo>
                  <a:pt x="0" y="2111937"/>
                </a:lnTo>
                <a:lnTo>
                  <a:pt x="168505" y="2111937"/>
                </a:lnTo>
              </a:path>
            </a:pathLst>
          </a:custGeom>
          <a:noFill/>
        </p:spPr>
        <p:style>
          <a:lnRef idx="1">
            <a:schemeClr val="accent3">
              <a:hueOff val="0"/>
              <a:satOff val="0"/>
              <a:lumOff val="0"/>
              <a:alphaOff val="0"/>
            </a:schemeClr>
          </a:lnRef>
          <a:fillRef idx="0">
            <a:scrgbClr r="0" g="0" b="0"/>
          </a:fillRef>
          <a:effectRef idx="0">
            <a:schemeClr val="accent4">
              <a:tint val="70000"/>
              <a:hueOff val="0"/>
              <a:satOff val="0"/>
              <a:lumOff val="0"/>
              <a:alphaOff val="0"/>
            </a:schemeClr>
          </a:effectRef>
          <a:fontRef idx="minor">
            <a:schemeClr val="tx1">
              <a:hueOff val="0"/>
              <a:satOff val="0"/>
              <a:lumOff val="0"/>
              <a:alphaOff val="0"/>
            </a:schemeClr>
          </a:fontRef>
        </p:style>
        <p:txBody>
          <a:bodyPr>
            <a:noAutofit/>
          </a:bodyPr>
          <a:lstStyle/>
          <a:p>
            <a:pPr fontAlgn="ctr"/>
            <a:endParaRPr lang="en-US" altLang="zh-CN" sz="1200" dirty="0">
              <a:latin typeface="Huawei Sans" panose="020C0503030203020204" pitchFamily="34" charset="0"/>
            </a:endParaRPr>
          </a:p>
        </p:txBody>
      </p:sp>
      <p:sp>
        <p:nvSpPr>
          <p:cNvPr id="76" name="任意多边形 75"/>
          <p:cNvSpPr/>
          <p:nvPr/>
        </p:nvSpPr>
        <p:spPr bwMode="gray">
          <a:xfrm>
            <a:off x="9350222" y="2896870"/>
            <a:ext cx="168505" cy="1314343"/>
          </a:xfrm>
          <a:custGeom>
            <a:avLst/>
            <a:gdLst/>
            <a:ahLst/>
            <a:cxnLst/>
            <a:rect l="0" t="0" r="0" b="0"/>
            <a:pathLst>
              <a:path>
                <a:moveTo>
                  <a:pt x="0" y="0"/>
                </a:moveTo>
                <a:lnTo>
                  <a:pt x="0" y="1314343"/>
                </a:lnTo>
                <a:lnTo>
                  <a:pt x="168505" y="1314343"/>
                </a:lnTo>
              </a:path>
            </a:pathLst>
          </a:custGeom>
          <a:noFill/>
        </p:spPr>
        <p:style>
          <a:lnRef idx="1">
            <a:schemeClr val="accent3">
              <a:hueOff val="0"/>
              <a:satOff val="0"/>
              <a:lumOff val="0"/>
              <a:alphaOff val="0"/>
            </a:schemeClr>
          </a:lnRef>
          <a:fillRef idx="0">
            <a:scrgbClr r="0" g="0" b="0"/>
          </a:fillRef>
          <a:effectRef idx="0">
            <a:schemeClr val="accent4">
              <a:tint val="70000"/>
              <a:hueOff val="0"/>
              <a:satOff val="0"/>
              <a:lumOff val="0"/>
              <a:alphaOff val="0"/>
            </a:schemeClr>
          </a:effectRef>
          <a:fontRef idx="minor">
            <a:schemeClr val="tx1">
              <a:hueOff val="0"/>
              <a:satOff val="0"/>
              <a:lumOff val="0"/>
              <a:alphaOff val="0"/>
            </a:schemeClr>
          </a:fontRef>
        </p:style>
        <p:txBody>
          <a:bodyPr>
            <a:noAutofit/>
          </a:bodyPr>
          <a:lstStyle/>
          <a:p>
            <a:pPr fontAlgn="ctr"/>
            <a:endParaRPr lang="en-US" altLang="zh-CN" sz="1200" dirty="0">
              <a:latin typeface="Huawei Sans" panose="020C0503030203020204" pitchFamily="34" charset="0"/>
            </a:endParaRPr>
          </a:p>
        </p:txBody>
      </p:sp>
      <p:sp>
        <p:nvSpPr>
          <p:cNvPr id="77" name="任意多边形 76"/>
          <p:cNvSpPr/>
          <p:nvPr/>
        </p:nvSpPr>
        <p:spPr bwMode="gray">
          <a:xfrm>
            <a:off x="9350222" y="2896870"/>
            <a:ext cx="168505" cy="516750"/>
          </a:xfrm>
          <a:custGeom>
            <a:avLst/>
            <a:gdLst/>
            <a:ahLst/>
            <a:cxnLst/>
            <a:rect l="0" t="0" r="0" b="0"/>
            <a:pathLst>
              <a:path>
                <a:moveTo>
                  <a:pt x="0" y="0"/>
                </a:moveTo>
                <a:lnTo>
                  <a:pt x="0" y="516750"/>
                </a:lnTo>
                <a:lnTo>
                  <a:pt x="168505" y="516750"/>
                </a:lnTo>
              </a:path>
            </a:pathLst>
          </a:custGeom>
          <a:noFill/>
        </p:spPr>
        <p:style>
          <a:lnRef idx="1">
            <a:schemeClr val="accent3">
              <a:hueOff val="0"/>
              <a:satOff val="0"/>
              <a:lumOff val="0"/>
              <a:alphaOff val="0"/>
            </a:schemeClr>
          </a:lnRef>
          <a:fillRef idx="0">
            <a:scrgbClr r="0" g="0" b="0"/>
          </a:fillRef>
          <a:effectRef idx="0">
            <a:schemeClr val="accent4">
              <a:tint val="70000"/>
              <a:hueOff val="0"/>
              <a:satOff val="0"/>
              <a:lumOff val="0"/>
              <a:alphaOff val="0"/>
            </a:schemeClr>
          </a:effectRef>
          <a:fontRef idx="minor">
            <a:schemeClr val="tx1">
              <a:hueOff val="0"/>
              <a:satOff val="0"/>
              <a:lumOff val="0"/>
              <a:alphaOff val="0"/>
            </a:schemeClr>
          </a:fontRef>
        </p:style>
        <p:txBody>
          <a:bodyPr>
            <a:noAutofit/>
          </a:bodyPr>
          <a:lstStyle/>
          <a:p>
            <a:pPr fontAlgn="ctr"/>
            <a:endParaRPr lang="en-US" altLang="zh-CN" sz="1200" dirty="0">
              <a:latin typeface="Huawei Sans" panose="020C0503030203020204" pitchFamily="34" charset="0"/>
            </a:endParaRPr>
          </a:p>
        </p:txBody>
      </p:sp>
      <p:sp>
        <p:nvSpPr>
          <p:cNvPr id="78" name="任意多边形 77"/>
          <p:cNvSpPr/>
          <p:nvPr/>
        </p:nvSpPr>
        <p:spPr bwMode="gray">
          <a:xfrm>
            <a:off x="6093459" y="2099277"/>
            <a:ext cx="3398196" cy="235907"/>
          </a:xfrm>
          <a:custGeom>
            <a:avLst/>
            <a:gdLst/>
            <a:ahLst/>
            <a:cxnLst/>
            <a:rect l="0" t="0" r="0" b="0"/>
            <a:pathLst>
              <a:path>
                <a:moveTo>
                  <a:pt x="0" y="0"/>
                </a:moveTo>
                <a:lnTo>
                  <a:pt x="0" y="117953"/>
                </a:lnTo>
                <a:lnTo>
                  <a:pt x="3398196" y="117953"/>
                </a:lnTo>
                <a:lnTo>
                  <a:pt x="3398196" y="235907"/>
                </a:lnTo>
              </a:path>
            </a:pathLst>
          </a:custGeom>
          <a:noFill/>
          <a:ln>
            <a:solidFill>
              <a:srgbClr val="30B5C5"/>
            </a:solidFill>
          </a:ln>
        </p:spPr>
        <p:style>
          <a:lnRef idx="1">
            <a:scrgbClr r="0" g="0" b="0"/>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a:noAutofit/>
          </a:bodyPr>
          <a:lstStyle/>
          <a:p>
            <a:pPr fontAlgn="ctr"/>
            <a:endParaRPr lang="en-US" altLang="zh-CN" dirty="0">
              <a:latin typeface="Huawei Sans" panose="020C0503030203020204" pitchFamily="34" charset="0"/>
            </a:endParaRPr>
          </a:p>
        </p:txBody>
      </p:sp>
      <p:sp>
        <p:nvSpPr>
          <p:cNvPr id="79" name="任意多边形 78"/>
          <p:cNvSpPr/>
          <p:nvPr/>
        </p:nvSpPr>
        <p:spPr bwMode="gray">
          <a:xfrm>
            <a:off x="7990944" y="2896870"/>
            <a:ext cx="168505" cy="1314343"/>
          </a:xfrm>
          <a:custGeom>
            <a:avLst/>
            <a:gdLst/>
            <a:ahLst/>
            <a:cxnLst/>
            <a:rect l="0" t="0" r="0" b="0"/>
            <a:pathLst>
              <a:path>
                <a:moveTo>
                  <a:pt x="0" y="0"/>
                </a:moveTo>
                <a:lnTo>
                  <a:pt x="0" y="1314343"/>
                </a:lnTo>
                <a:lnTo>
                  <a:pt x="168505" y="1314343"/>
                </a:lnTo>
              </a:path>
            </a:pathLst>
          </a:custGeom>
          <a:noFill/>
        </p:spPr>
        <p:style>
          <a:lnRef idx="1">
            <a:schemeClr val="accent3">
              <a:hueOff val="0"/>
              <a:satOff val="0"/>
              <a:lumOff val="0"/>
              <a:alphaOff val="0"/>
            </a:schemeClr>
          </a:lnRef>
          <a:fillRef idx="0">
            <a:scrgbClr r="0" g="0" b="0"/>
          </a:fillRef>
          <a:effectRef idx="0">
            <a:schemeClr val="accent4">
              <a:tint val="70000"/>
              <a:hueOff val="0"/>
              <a:satOff val="0"/>
              <a:lumOff val="0"/>
              <a:alphaOff val="0"/>
            </a:schemeClr>
          </a:effectRef>
          <a:fontRef idx="minor">
            <a:schemeClr val="tx1">
              <a:hueOff val="0"/>
              <a:satOff val="0"/>
              <a:lumOff val="0"/>
              <a:alphaOff val="0"/>
            </a:schemeClr>
          </a:fontRef>
        </p:style>
        <p:txBody>
          <a:bodyPr>
            <a:noAutofit/>
          </a:bodyPr>
          <a:lstStyle/>
          <a:p>
            <a:pPr fontAlgn="ctr"/>
            <a:endParaRPr lang="en-US" altLang="zh-CN" sz="1200" dirty="0">
              <a:latin typeface="Huawei Sans" panose="020C0503030203020204" pitchFamily="34" charset="0"/>
            </a:endParaRPr>
          </a:p>
        </p:txBody>
      </p:sp>
      <p:sp>
        <p:nvSpPr>
          <p:cNvPr id="80" name="任意多边形 79"/>
          <p:cNvSpPr/>
          <p:nvPr/>
        </p:nvSpPr>
        <p:spPr bwMode="gray">
          <a:xfrm>
            <a:off x="7990944" y="2896870"/>
            <a:ext cx="168505" cy="516750"/>
          </a:xfrm>
          <a:custGeom>
            <a:avLst/>
            <a:gdLst/>
            <a:ahLst/>
            <a:cxnLst/>
            <a:rect l="0" t="0" r="0" b="0"/>
            <a:pathLst>
              <a:path>
                <a:moveTo>
                  <a:pt x="0" y="0"/>
                </a:moveTo>
                <a:lnTo>
                  <a:pt x="0" y="516750"/>
                </a:lnTo>
                <a:lnTo>
                  <a:pt x="168505" y="516750"/>
                </a:lnTo>
              </a:path>
            </a:pathLst>
          </a:custGeom>
          <a:noFill/>
        </p:spPr>
        <p:style>
          <a:lnRef idx="1">
            <a:schemeClr val="accent3">
              <a:hueOff val="0"/>
              <a:satOff val="0"/>
              <a:lumOff val="0"/>
              <a:alphaOff val="0"/>
            </a:schemeClr>
          </a:lnRef>
          <a:fillRef idx="0">
            <a:scrgbClr r="0" g="0" b="0"/>
          </a:fillRef>
          <a:effectRef idx="0">
            <a:schemeClr val="accent4">
              <a:tint val="70000"/>
              <a:hueOff val="0"/>
              <a:satOff val="0"/>
              <a:lumOff val="0"/>
              <a:alphaOff val="0"/>
            </a:schemeClr>
          </a:effectRef>
          <a:fontRef idx="minor">
            <a:schemeClr val="tx1">
              <a:hueOff val="0"/>
              <a:satOff val="0"/>
              <a:lumOff val="0"/>
              <a:alphaOff val="0"/>
            </a:schemeClr>
          </a:fontRef>
        </p:style>
        <p:txBody>
          <a:bodyPr>
            <a:noAutofit/>
          </a:bodyPr>
          <a:lstStyle/>
          <a:p>
            <a:pPr fontAlgn="ctr"/>
            <a:endParaRPr lang="en-US" altLang="zh-CN" sz="1200" dirty="0">
              <a:latin typeface="Huawei Sans" panose="020C0503030203020204" pitchFamily="34" charset="0"/>
            </a:endParaRPr>
          </a:p>
        </p:txBody>
      </p:sp>
      <p:sp>
        <p:nvSpPr>
          <p:cNvPr id="81" name="任意多边形 80"/>
          <p:cNvSpPr/>
          <p:nvPr/>
        </p:nvSpPr>
        <p:spPr bwMode="gray">
          <a:xfrm>
            <a:off x="6093459" y="2099277"/>
            <a:ext cx="2038917" cy="235907"/>
          </a:xfrm>
          <a:custGeom>
            <a:avLst/>
            <a:gdLst/>
            <a:ahLst/>
            <a:cxnLst/>
            <a:rect l="0" t="0" r="0" b="0"/>
            <a:pathLst>
              <a:path>
                <a:moveTo>
                  <a:pt x="0" y="0"/>
                </a:moveTo>
                <a:lnTo>
                  <a:pt x="0" y="117953"/>
                </a:lnTo>
                <a:lnTo>
                  <a:pt x="2038917" y="117953"/>
                </a:lnTo>
                <a:lnTo>
                  <a:pt x="2038917" y="235907"/>
                </a:lnTo>
              </a:path>
            </a:pathLst>
          </a:custGeom>
          <a:noFill/>
          <a:ln>
            <a:solidFill>
              <a:srgbClr val="30B5C5"/>
            </a:solidFill>
          </a:ln>
        </p:spPr>
        <p:style>
          <a:lnRef idx="1">
            <a:scrgbClr r="0" g="0" b="0"/>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a:noAutofit/>
          </a:bodyPr>
          <a:lstStyle/>
          <a:p>
            <a:pPr fontAlgn="ctr"/>
            <a:endParaRPr lang="en-US" altLang="zh-CN" dirty="0">
              <a:latin typeface="Huawei Sans" panose="020C0503030203020204" pitchFamily="34" charset="0"/>
            </a:endParaRPr>
          </a:p>
        </p:txBody>
      </p:sp>
      <p:sp>
        <p:nvSpPr>
          <p:cNvPr id="82" name="任意多边形 81"/>
          <p:cNvSpPr/>
          <p:nvPr/>
        </p:nvSpPr>
        <p:spPr bwMode="gray">
          <a:xfrm>
            <a:off x="6631665" y="2896870"/>
            <a:ext cx="168505" cy="516750"/>
          </a:xfrm>
          <a:custGeom>
            <a:avLst/>
            <a:gdLst/>
            <a:ahLst/>
            <a:cxnLst/>
            <a:rect l="0" t="0" r="0" b="0"/>
            <a:pathLst>
              <a:path>
                <a:moveTo>
                  <a:pt x="0" y="0"/>
                </a:moveTo>
                <a:lnTo>
                  <a:pt x="0" y="516750"/>
                </a:lnTo>
                <a:lnTo>
                  <a:pt x="168505" y="516750"/>
                </a:lnTo>
              </a:path>
            </a:pathLst>
          </a:custGeom>
          <a:noFill/>
        </p:spPr>
        <p:style>
          <a:lnRef idx="1">
            <a:schemeClr val="accent3">
              <a:hueOff val="0"/>
              <a:satOff val="0"/>
              <a:lumOff val="0"/>
              <a:alphaOff val="0"/>
            </a:schemeClr>
          </a:lnRef>
          <a:fillRef idx="0">
            <a:scrgbClr r="0" g="0" b="0"/>
          </a:fillRef>
          <a:effectRef idx="0">
            <a:schemeClr val="accent4">
              <a:tint val="70000"/>
              <a:hueOff val="0"/>
              <a:satOff val="0"/>
              <a:lumOff val="0"/>
              <a:alphaOff val="0"/>
            </a:schemeClr>
          </a:effectRef>
          <a:fontRef idx="minor">
            <a:schemeClr val="tx1">
              <a:hueOff val="0"/>
              <a:satOff val="0"/>
              <a:lumOff val="0"/>
              <a:alphaOff val="0"/>
            </a:schemeClr>
          </a:fontRef>
        </p:style>
        <p:txBody>
          <a:bodyPr>
            <a:noAutofit/>
          </a:bodyPr>
          <a:lstStyle/>
          <a:p>
            <a:pPr fontAlgn="ctr"/>
            <a:endParaRPr lang="en-US" altLang="zh-CN" sz="1200" dirty="0">
              <a:latin typeface="Huawei Sans" panose="020C0503030203020204" pitchFamily="34" charset="0"/>
            </a:endParaRPr>
          </a:p>
        </p:txBody>
      </p:sp>
      <p:sp>
        <p:nvSpPr>
          <p:cNvPr id="83" name="任意多边形 82"/>
          <p:cNvSpPr/>
          <p:nvPr/>
        </p:nvSpPr>
        <p:spPr bwMode="gray">
          <a:xfrm>
            <a:off x="6093459" y="2099277"/>
            <a:ext cx="679639" cy="235907"/>
          </a:xfrm>
          <a:custGeom>
            <a:avLst/>
            <a:gdLst/>
            <a:ahLst/>
            <a:cxnLst/>
            <a:rect l="0" t="0" r="0" b="0"/>
            <a:pathLst>
              <a:path>
                <a:moveTo>
                  <a:pt x="0" y="0"/>
                </a:moveTo>
                <a:lnTo>
                  <a:pt x="0" y="117953"/>
                </a:lnTo>
                <a:lnTo>
                  <a:pt x="679639" y="117953"/>
                </a:lnTo>
                <a:lnTo>
                  <a:pt x="679639" y="235907"/>
                </a:lnTo>
              </a:path>
            </a:pathLst>
          </a:custGeom>
          <a:noFill/>
          <a:ln>
            <a:solidFill>
              <a:srgbClr val="30B5C5"/>
            </a:solidFill>
          </a:ln>
        </p:spPr>
        <p:style>
          <a:lnRef idx="1">
            <a:scrgbClr r="0" g="0" b="0"/>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a:noAutofit/>
          </a:bodyPr>
          <a:lstStyle/>
          <a:p>
            <a:pPr fontAlgn="ctr"/>
            <a:endParaRPr lang="en-US" altLang="zh-CN" dirty="0">
              <a:latin typeface="Huawei Sans" panose="020C0503030203020204" pitchFamily="34" charset="0"/>
            </a:endParaRPr>
          </a:p>
        </p:txBody>
      </p:sp>
      <p:sp>
        <p:nvSpPr>
          <p:cNvPr id="84" name="任意多边形 83"/>
          <p:cNvSpPr/>
          <p:nvPr/>
        </p:nvSpPr>
        <p:spPr bwMode="gray">
          <a:xfrm>
            <a:off x="5104435" y="2896870"/>
            <a:ext cx="168505" cy="2111937"/>
          </a:xfrm>
          <a:custGeom>
            <a:avLst/>
            <a:gdLst/>
            <a:ahLst/>
            <a:cxnLst/>
            <a:rect l="0" t="0" r="0" b="0"/>
            <a:pathLst>
              <a:path>
                <a:moveTo>
                  <a:pt x="0" y="0"/>
                </a:moveTo>
                <a:lnTo>
                  <a:pt x="0" y="2111937"/>
                </a:lnTo>
                <a:lnTo>
                  <a:pt x="168505" y="2111937"/>
                </a:lnTo>
              </a:path>
            </a:pathLst>
          </a:custGeom>
          <a:noFill/>
        </p:spPr>
        <p:style>
          <a:lnRef idx="1">
            <a:schemeClr val="accent3">
              <a:hueOff val="0"/>
              <a:satOff val="0"/>
              <a:lumOff val="0"/>
              <a:alphaOff val="0"/>
            </a:schemeClr>
          </a:lnRef>
          <a:fillRef idx="0">
            <a:scrgbClr r="0" g="0" b="0"/>
          </a:fillRef>
          <a:effectRef idx="0">
            <a:schemeClr val="accent4">
              <a:tint val="70000"/>
              <a:hueOff val="0"/>
              <a:satOff val="0"/>
              <a:lumOff val="0"/>
              <a:alphaOff val="0"/>
            </a:schemeClr>
          </a:effectRef>
          <a:fontRef idx="minor">
            <a:schemeClr val="tx1">
              <a:hueOff val="0"/>
              <a:satOff val="0"/>
              <a:lumOff val="0"/>
              <a:alphaOff val="0"/>
            </a:schemeClr>
          </a:fontRef>
        </p:style>
        <p:txBody>
          <a:bodyPr>
            <a:noAutofit/>
          </a:bodyPr>
          <a:lstStyle/>
          <a:p>
            <a:pPr fontAlgn="ctr"/>
            <a:endParaRPr lang="en-US" altLang="zh-CN" sz="1200" dirty="0">
              <a:latin typeface="Huawei Sans" panose="020C0503030203020204" pitchFamily="34" charset="0"/>
            </a:endParaRPr>
          </a:p>
        </p:txBody>
      </p:sp>
      <p:sp>
        <p:nvSpPr>
          <p:cNvPr id="85" name="任意多边形 84"/>
          <p:cNvSpPr/>
          <p:nvPr/>
        </p:nvSpPr>
        <p:spPr bwMode="gray">
          <a:xfrm>
            <a:off x="5104435" y="2896870"/>
            <a:ext cx="168505" cy="1314343"/>
          </a:xfrm>
          <a:custGeom>
            <a:avLst/>
            <a:gdLst/>
            <a:ahLst/>
            <a:cxnLst/>
            <a:rect l="0" t="0" r="0" b="0"/>
            <a:pathLst>
              <a:path>
                <a:moveTo>
                  <a:pt x="0" y="0"/>
                </a:moveTo>
                <a:lnTo>
                  <a:pt x="0" y="1314343"/>
                </a:lnTo>
                <a:lnTo>
                  <a:pt x="168505" y="1314343"/>
                </a:lnTo>
              </a:path>
            </a:pathLst>
          </a:custGeom>
          <a:noFill/>
        </p:spPr>
        <p:style>
          <a:lnRef idx="1">
            <a:schemeClr val="accent3">
              <a:hueOff val="0"/>
              <a:satOff val="0"/>
              <a:lumOff val="0"/>
              <a:alphaOff val="0"/>
            </a:schemeClr>
          </a:lnRef>
          <a:fillRef idx="0">
            <a:scrgbClr r="0" g="0" b="0"/>
          </a:fillRef>
          <a:effectRef idx="0">
            <a:schemeClr val="accent4">
              <a:tint val="70000"/>
              <a:hueOff val="0"/>
              <a:satOff val="0"/>
              <a:lumOff val="0"/>
              <a:alphaOff val="0"/>
            </a:schemeClr>
          </a:effectRef>
          <a:fontRef idx="minor">
            <a:schemeClr val="tx1">
              <a:hueOff val="0"/>
              <a:satOff val="0"/>
              <a:lumOff val="0"/>
              <a:alphaOff val="0"/>
            </a:schemeClr>
          </a:fontRef>
        </p:style>
        <p:txBody>
          <a:bodyPr>
            <a:noAutofit/>
          </a:bodyPr>
          <a:lstStyle/>
          <a:p>
            <a:pPr fontAlgn="ctr"/>
            <a:endParaRPr lang="en-US" altLang="zh-CN" sz="1200" dirty="0">
              <a:latin typeface="Huawei Sans" panose="020C0503030203020204" pitchFamily="34" charset="0"/>
            </a:endParaRPr>
          </a:p>
        </p:txBody>
      </p:sp>
      <p:sp>
        <p:nvSpPr>
          <p:cNvPr id="86" name="任意多边形 85"/>
          <p:cNvSpPr/>
          <p:nvPr/>
        </p:nvSpPr>
        <p:spPr bwMode="gray">
          <a:xfrm>
            <a:off x="5104435" y="2896870"/>
            <a:ext cx="168505" cy="516750"/>
          </a:xfrm>
          <a:custGeom>
            <a:avLst/>
            <a:gdLst/>
            <a:ahLst/>
            <a:cxnLst/>
            <a:rect l="0" t="0" r="0" b="0"/>
            <a:pathLst>
              <a:path>
                <a:moveTo>
                  <a:pt x="0" y="0"/>
                </a:moveTo>
                <a:lnTo>
                  <a:pt x="0" y="516750"/>
                </a:lnTo>
                <a:lnTo>
                  <a:pt x="168505" y="516750"/>
                </a:lnTo>
              </a:path>
            </a:pathLst>
          </a:custGeom>
          <a:noFill/>
        </p:spPr>
        <p:style>
          <a:lnRef idx="1">
            <a:schemeClr val="accent3">
              <a:hueOff val="0"/>
              <a:satOff val="0"/>
              <a:lumOff val="0"/>
              <a:alphaOff val="0"/>
            </a:schemeClr>
          </a:lnRef>
          <a:fillRef idx="0">
            <a:scrgbClr r="0" g="0" b="0"/>
          </a:fillRef>
          <a:effectRef idx="0">
            <a:schemeClr val="accent4">
              <a:tint val="70000"/>
              <a:hueOff val="0"/>
              <a:satOff val="0"/>
              <a:lumOff val="0"/>
              <a:alphaOff val="0"/>
            </a:schemeClr>
          </a:effectRef>
          <a:fontRef idx="minor">
            <a:schemeClr val="tx1">
              <a:hueOff val="0"/>
              <a:satOff val="0"/>
              <a:lumOff val="0"/>
              <a:alphaOff val="0"/>
            </a:schemeClr>
          </a:fontRef>
        </p:style>
        <p:txBody>
          <a:bodyPr>
            <a:noAutofit/>
          </a:bodyPr>
          <a:lstStyle/>
          <a:p>
            <a:pPr fontAlgn="ctr"/>
            <a:endParaRPr lang="en-US" altLang="zh-CN" sz="1200" dirty="0">
              <a:latin typeface="Huawei Sans" panose="020C0503030203020204" pitchFamily="34" charset="0"/>
            </a:endParaRPr>
          </a:p>
        </p:txBody>
      </p:sp>
      <p:sp>
        <p:nvSpPr>
          <p:cNvPr id="87" name="任意多边形 86"/>
          <p:cNvSpPr/>
          <p:nvPr/>
        </p:nvSpPr>
        <p:spPr bwMode="gray">
          <a:xfrm>
            <a:off x="5413820" y="2099277"/>
            <a:ext cx="679639" cy="235907"/>
          </a:xfrm>
          <a:custGeom>
            <a:avLst/>
            <a:gdLst/>
            <a:ahLst/>
            <a:cxnLst/>
            <a:rect l="0" t="0" r="0" b="0"/>
            <a:pathLst>
              <a:path>
                <a:moveTo>
                  <a:pt x="679639" y="0"/>
                </a:moveTo>
                <a:lnTo>
                  <a:pt x="679639" y="117953"/>
                </a:lnTo>
                <a:lnTo>
                  <a:pt x="0" y="117953"/>
                </a:lnTo>
                <a:lnTo>
                  <a:pt x="0" y="235907"/>
                </a:lnTo>
              </a:path>
            </a:pathLst>
          </a:custGeom>
          <a:noFill/>
          <a:ln>
            <a:solidFill>
              <a:srgbClr val="30B5C5"/>
            </a:solidFill>
          </a:ln>
        </p:spPr>
        <p:style>
          <a:lnRef idx="1">
            <a:scrgbClr r="0" g="0" b="0"/>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a:noAutofit/>
          </a:bodyPr>
          <a:lstStyle/>
          <a:p>
            <a:pPr fontAlgn="ctr"/>
            <a:endParaRPr lang="en-US" altLang="zh-CN" dirty="0">
              <a:latin typeface="Huawei Sans" panose="020C0503030203020204" pitchFamily="34" charset="0"/>
            </a:endParaRPr>
          </a:p>
        </p:txBody>
      </p:sp>
      <p:sp>
        <p:nvSpPr>
          <p:cNvPr id="88" name="任意多边形 87"/>
          <p:cNvSpPr/>
          <p:nvPr/>
        </p:nvSpPr>
        <p:spPr bwMode="gray">
          <a:xfrm>
            <a:off x="3745157" y="2896870"/>
            <a:ext cx="168505" cy="2111937"/>
          </a:xfrm>
          <a:custGeom>
            <a:avLst/>
            <a:gdLst/>
            <a:ahLst/>
            <a:cxnLst/>
            <a:rect l="0" t="0" r="0" b="0"/>
            <a:pathLst>
              <a:path>
                <a:moveTo>
                  <a:pt x="0" y="0"/>
                </a:moveTo>
                <a:lnTo>
                  <a:pt x="0" y="2111937"/>
                </a:lnTo>
                <a:lnTo>
                  <a:pt x="168505" y="2111937"/>
                </a:lnTo>
              </a:path>
            </a:pathLst>
          </a:custGeom>
          <a:noFill/>
        </p:spPr>
        <p:style>
          <a:lnRef idx="1">
            <a:schemeClr val="accent3">
              <a:hueOff val="0"/>
              <a:satOff val="0"/>
              <a:lumOff val="0"/>
              <a:alphaOff val="0"/>
            </a:schemeClr>
          </a:lnRef>
          <a:fillRef idx="0">
            <a:scrgbClr r="0" g="0" b="0"/>
          </a:fillRef>
          <a:effectRef idx="0">
            <a:schemeClr val="accent4">
              <a:tint val="70000"/>
              <a:hueOff val="0"/>
              <a:satOff val="0"/>
              <a:lumOff val="0"/>
              <a:alphaOff val="0"/>
            </a:schemeClr>
          </a:effectRef>
          <a:fontRef idx="minor">
            <a:schemeClr val="tx1">
              <a:hueOff val="0"/>
              <a:satOff val="0"/>
              <a:lumOff val="0"/>
              <a:alphaOff val="0"/>
            </a:schemeClr>
          </a:fontRef>
        </p:style>
        <p:txBody>
          <a:bodyPr>
            <a:noAutofit/>
          </a:bodyPr>
          <a:lstStyle/>
          <a:p>
            <a:pPr fontAlgn="ctr"/>
            <a:endParaRPr lang="en-US" altLang="zh-CN" sz="1200" dirty="0">
              <a:latin typeface="Huawei Sans" panose="020C0503030203020204" pitchFamily="34" charset="0"/>
            </a:endParaRPr>
          </a:p>
        </p:txBody>
      </p:sp>
      <p:sp>
        <p:nvSpPr>
          <p:cNvPr id="89" name="任意多边形 88"/>
          <p:cNvSpPr/>
          <p:nvPr/>
        </p:nvSpPr>
        <p:spPr bwMode="gray">
          <a:xfrm>
            <a:off x="3745157" y="2896870"/>
            <a:ext cx="168505" cy="1314343"/>
          </a:xfrm>
          <a:custGeom>
            <a:avLst/>
            <a:gdLst/>
            <a:ahLst/>
            <a:cxnLst/>
            <a:rect l="0" t="0" r="0" b="0"/>
            <a:pathLst>
              <a:path>
                <a:moveTo>
                  <a:pt x="0" y="0"/>
                </a:moveTo>
                <a:lnTo>
                  <a:pt x="0" y="1314343"/>
                </a:lnTo>
                <a:lnTo>
                  <a:pt x="168505" y="1314343"/>
                </a:lnTo>
              </a:path>
            </a:pathLst>
          </a:custGeom>
          <a:noFill/>
        </p:spPr>
        <p:style>
          <a:lnRef idx="1">
            <a:schemeClr val="accent3">
              <a:hueOff val="0"/>
              <a:satOff val="0"/>
              <a:lumOff val="0"/>
              <a:alphaOff val="0"/>
            </a:schemeClr>
          </a:lnRef>
          <a:fillRef idx="0">
            <a:scrgbClr r="0" g="0" b="0"/>
          </a:fillRef>
          <a:effectRef idx="0">
            <a:schemeClr val="accent4">
              <a:tint val="70000"/>
              <a:hueOff val="0"/>
              <a:satOff val="0"/>
              <a:lumOff val="0"/>
              <a:alphaOff val="0"/>
            </a:schemeClr>
          </a:effectRef>
          <a:fontRef idx="minor">
            <a:schemeClr val="tx1">
              <a:hueOff val="0"/>
              <a:satOff val="0"/>
              <a:lumOff val="0"/>
              <a:alphaOff val="0"/>
            </a:schemeClr>
          </a:fontRef>
        </p:style>
        <p:txBody>
          <a:bodyPr>
            <a:noAutofit/>
          </a:bodyPr>
          <a:lstStyle/>
          <a:p>
            <a:pPr fontAlgn="ctr"/>
            <a:endParaRPr lang="en-US" altLang="zh-CN" sz="1200" dirty="0">
              <a:latin typeface="Huawei Sans" panose="020C0503030203020204" pitchFamily="34" charset="0"/>
            </a:endParaRPr>
          </a:p>
        </p:txBody>
      </p:sp>
      <p:sp>
        <p:nvSpPr>
          <p:cNvPr id="90" name="任意多边形 89"/>
          <p:cNvSpPr/>
          <p:nvPr/>
        </p:nvSpPr>
        <p:spPr bwMode="gray">
          <a:xfrm>
            <a:off x="3745157" y="2896870"/>
            <a:ext cx="168505" cy="516750"/>
          </a:xfrm>
          <a:custGeom>
            <a:avLst/>
            <a:gdLst/>
            <a:ahLst/>
            <a:cxnLst/>
            <a:rect l="0" t="0" r="0" b="0"/>
            <a:pathLst>
              <a:path>
                <a:moveTo>
                  <a:pt x="0" y="0"/>
                </a:moveTo>
                <a:lnTo>
                  <a:pt x="0" y="516750"/>
                </a:lnTo>
                <a:lnTo>
                  <a:pt x="168505" y="516750"/>
                </a:lnTo>
              </a:path>
            </a:pathLst>
          </a:custGeom>
          <a:noFill/>
        </p:spPr>
        <p:style>
          <a:lnRef idx="1">
            <a:schemeClr val="accent3">
              <a:hueOff val="0"/>
              <a:satOff val="0"/>
              <a:lumOff val="0"/>
              <a:alphaOff val="0"/>
            </a:schemeClr>
          </a:lnRef>
          <a:fillRef idx="0">
            <a:scrgbClr r="0" g="0" b="0"/>
          </a:fillRef>
          <a:effectRef idx="0">
            <a:schemeClr val="accent4">
              <a:tint val="70000"/>
              <a:hueOff val="0"/>
              <a:satOff val="0"/>
              <a:lumOff val="0"/>
              <a:alphaOff val="0"/>
            </a:schemeClr>
          </a:effectRef>
          <a:fontRef idx="minor">
            <a:schemeClr val="tx1">
              <a:hueOff val="0"/>
              <a:satOff val="0"/>
              <a:lumOff val="0"/>
              <a:alphaOff val="0"/>
            </a:schemeClr>
          </a:fontRef>
        </p:style>
        <p:txBody>
          <a:bodyPr>
            <a:noAutofit/>
          </a:bodyPr>
          <a:lstStyle/>
          <a:p>
            <a:pPr fontAlgn="ctr"/>
            <a:endParaRPr lang="en-US" altLang="zh-CN" sz="1200" dirty="0">
              <a:latin typeface="Huawei Sans" panose="020C0503030203020204" pitchFamily="34" charset="0"/>
            </a:endParaRPr>
          </a:p>
        </p:txBody>
      </p:sp>
      <p:sp>
        <p:nvSpPr>
          <p:cNvPr id="91" name="任意多边形 90"/>
          <p:cNvSpPr/>
          <p:nvPr/>
        </p:nvSpPr>
        <p:spPr bwMode="gray">
          <a:xfrm>
            <a:off x="4054541" y="2099277"/>
            <a:ext cx="2038917" cy="235907"/>
          </a:xfrm>
          <a:custGeom>
            <a:avLst/>
            <a:gdLst/>
            <a:ahLst/>
            <a:cxnLst/>
            <a:rect l="0" t="0" r="0" b="0"/>
            <a:pathLst>
              <a:path>
                <a:moveTo>
                  <a:pt x="2038917" y="0"/>
                </a:moveTo>
                <a:lnTo>
                  <a:pt x="2038917" y="117953"/>
                </a:lnTo>
                <a:lnTo>
                  <a:pt x="0" y="117953"/>
                </a:lnTo>
                <a:lnTo>
                  <a:pt x="0" y="235907"/>
                </a:lnTo>
              </a:path>
            </a:pathLst>
          </a:custGeom>
          <a:noFill/>
          <a:ln>
            <a:solidFill>
              <a:srgbClr val="30B5C5"/>
            </a:solidFill>
          </a:ln>
        </p:spPr>
        <p:style>
          <a:lnRef idx="1">
            <a:scrgbClr r="0" g="0" b="0"/>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a:noAutofit/>
          </a:bodyPr>
          <a:lstStyle/>
          <a:p>
            <a:pPr fontAlgn="ctr"/>
            <a:endParaRPr lang="en-US" altLang="zh-CN" dirty="0">
              <a:latin typeface="Huawei Sans" panose="020C0503030203020204" pitchFamily="34" charset="0"/>
            </a:endParaRPr>
          </a:p>
        </p:txBody>
      </p:sp>
      <p:sp>
        <p:nvSpPr>
          <p:cNvPr id="92" name="任意多边形 91"/>
          <p:cNvSpPr/>
          <p:nvPr/>
        </p:nvSpPr>
        <p:spPr bwMode="gray">
          <a:xfrm>
            <a:off x="2245914" y="2896870"/>
            <a:ext cx="168505" cy="2909530"/>
          </a:xfrm>
          <a:custGeom>
            <a:avLst/>
            <a:gdLst/>
            <a:ahLst/>
            <a:cxnLst/>
            <a:rect l="0" t="0" r="0" b="0"/>
            <a:pathLst>
              <a:path>
                <a:moveTo>
                  <a:pt x="0" y="0"/>
                </a:moveTo>
                <a:lnTo>
                  <a:pt x="0" y="2909530"/>
                </a:lnTo>
                <a:lnTo>
                  <a:pt x="168505" y="2909530"/>
                </a:lnTo>
              </a:path>
            </a:pathLst>
          </a:custGeom>
          <a:noFill/>
        </p:spPr>
        <p:style>
          <a:lnRef idx="1">
            <a:schemeClr val="accent3">
              <a:hueOff val="0"/>
              <a:satOff val="0"/>
              <a:lumOff val="0"/>
              <a:alphaOff val="0"/>
            </a:schemeClr>
          </a:lnRef>
          <a:fillRef idx="0">
            <a:scrgbClr r="0" g="0" b="0"/>
          </a:fillRef>
          <a:effectRef idx="0">
            <a:schemeClr val="accent4">
              <a:tint val="70000"/>
              <a:hueOff val="0"/>
              <a:satOff val="0"/>
              <a:lumOff val="0"/>
              <a:alphaOff val="0"/>
            </a:schemeClr>
          </a:effectRef>
          <a:fontRef idx="minor">
            <a:schemeClr val="tx1">
              <a:hueOff val="0"/>
              <a:satOff val="0"/>
              <a:lumOff val="0"/>
              <a:alphaOff val="0"/>
            </a:schemeClr>
          </a:fontRef>
        </p:style>
        <p:txBody>
          <a:bodyPr>
            <a:noAutofit/>
          </a:bodyPr>
          <a:lstStyle/>
          <a:p>
            <a:pPr fontAlgn="ctr"/>
            <a:endParaRPr lang="en-US" altLang="zh-CN" sz="1200" dirty="0">
              <a:latin typeface="Huawei Sans" panose="020C0503030203020204" pitchFamily="34" charset="0"/>
            </a:endParaRPr>
          </a:p>
        </p:txBody>
      </p:sp>
      <p:sp>
        <p:nvSpPr>
          <p:cNvPr id="93" name="任意多边形 92"/>
          <p:cNvSpPr/>
          <p:nvPr/>
        </p:nvSpPr>
        <p:spPr bwMode="gray">
          <a:xfrm>
            <a:off x="2245914" y="2896870"/>
            <a:ext cx="168505" cy="2111937"/>
          </a:xfrm>
          <a:custGeom>
            <a:avLst/>
            <a:gdLst/>
            <a:ahLst/>
            <a:cxnLst/>
            <a:rect l="0" t="0" r="0" b="0"/>
            <a:pathLst>
              <a:path>
                <a:moveTo>
                  <a:pt x="0" y="0"/>
                </a:moveTo>
                <a:lnTo>
                  <a:pt x="0" y="2111937"/>
                </a:lnTo>
                <a:lnTo>
                  <a:pt x="168505" y="2111937"/>
                </a:lnTo>
              </a:path>
            </a:pathLst>
          </a:custGeom>
          <a:noFill/>
        </p:spPr>
        <p:style>
          <a:lnRef idx="1">
            <a:schemeClr val="accent3">
              <a:hueOff val="0"/>
              <a:satOff val="0"/>
              <a:lumOff val="0"/>
              <a:alphaOff val="0"/>
            </a:schemeClr>
          </a:lnRef>
          <a:fillRef idx="0">
            <a:scrgbClr r="0" g="0" b="0"/>
          </a:fillRef>
          <a:effectRef idx="0">
            <a:schemeClr val="accent4">
              <a:tint val="70000"/>
              <a:hueOff val="0"/>
              <a:satOff val="0"/>
              <a:lumOff val="0"/>
              <a:alphaOff val="0"/>
            </a:schemeClr>
          </a:effectRef>
          <a:fontRef idx="minor">
            <a:schemeClr val="tx1">
              <a:hueOff val="0"/>
              <a:satOff val="0"/>
              <a:lumOff val="0"/>
              <a:alphaOff val="0"/>
            </a:schemeClr>
          </a:fontRef>
        </p:style>
        <p:txBody>
          <a:bodyPr>
            <a:noAutofit/>
          </a:bodyPr>
          <a:lstStyle/>
          <a:p>
            <a:pPr fontAlgn="ctr"/>
            <a:endParaRPr lang="en-US" altLang="zh-CN" sz="1200" dirty="0">
              <a:latin typeface="Huawei Sans" panose="020C0503030203020204" pitchFamily="34" charset="0"/>
            </a:endParaRPr>
          </a:p>
        </p:txBody>
      </p:sp>
      <p:sp>
        <p:nvSpPr>
          <p:cNvPr id="94" name="任意多边形 93"/>
          <p:cNvSpPr/>
          <p:nvPr/>
        </p:nvSpPr>
        <p:spPr bwMode="gray">
          <a:xfrm>
            <a:off x="2245914" y="2896870"/>
            <a:ext cx="168505" cy="1314343"/>
          </a:xfrm>
          <a:custGeom>
            <a:avLst/>
            <a:gdLst/>
            <a:ahLst/>
            <a:cxnLst/>
            <a:rect l="0" t="0" r="0" b="0"/>
            <a:pathLst>
              <a:path>
                <a:moveTo>
                  <a:pt x="0" y="0"/>
                </a:moveTo>
                <a:lnTo>
                  <a:pt x="0" y="1314343"/>
                </a:lnTo>
                <a:lnTo>
                  <a:pt x="168505" y="1314343"/>
                </a:lnTo>
              </a:path>
            </a:pathLst>
          </a:custGeom>
          <a:noFill/>
        </p:spPr>
        <p:style>
          <a:lnRef idx="1">
            <a:schemeClr val="accent3">
              <a:hueOff val="0"/>
              <a:satOff val="0"/>
              <a:lumOff val="0"/>
              <a:alphaOff val="0"/>
            </a:schemeClr>
          </a:lnRef>
          <a:fillRef idx="0">
            <a:scrgbClr r="0" g="0" b="0"/>
          </a:fillRef>
          <a:effectRef idx="0">
            <a:schemeClr val="accent4">
              <a:tint val="70000"/>
              <a:hueOff val="0"/>
              <a:satOff val="0"/>
              <a:lumOff val="0"/>
              <a:alphaOff val="0"/>
            </a:schemeClr>
          </a:effectRef>
          <a:fontRef idx="minor">
            <a:schemeClr val="tx1">
              <a:hueOff val="0"/>
              <a:satOff val="0"/>
              <a:lumOff val="0"/>
              <a:alphaOff val="0"/>
            </a:schemeClr>
          </a:fontRef>
        </p:style>
        <p:txBody>
          <a:bodyPr>
            <a:noAutofit/>
          </a:bodyPr>
          <a:lstStyle/>
          <a:p>
            <a:pPr fontAlgn="ctr"/>
            <a:endParaRPr lang="en-US" altLang="zh-CN" sz="1200" dirty="0">
              <a:latin typeface="Huawei Sans" panose="020C0503030203020204" pitchFamily="34" charset="0"/>
            </a:endParaRPr>
          </a:p>
        </p:txBody>
      </p:sp>
      <p:sp>
        <p:nvSpPr>
          <p:cNvPr id="95" name="任意多边形 94"/>
          <p:cNvSpPr/>
          <p:nvPr/>
        </p:nvSpPr>
        <p:spPr bwMode="gray">
          <a:xfrm>
            <a:off x="2245914" y="2896870"/>
            <a:ext cx="168505" cy="516750"/>
          </a:xfrm>
          <a:custGeom>
            <a:avLst/>
            <a:gdLst/>
            <a:ahLst/>
            <a:cxnLst/>
            <a:rect l="0" t="0" r="0" b="0"/>
            <a:pathLst>
              <a:path>
                <a:moveTo>
                  <a:pt x="0" y="0"/>
                </a:moveTo>
                <a:lnTo>
                  <a:pt x="0" y="516750"/>
                </a:lnTo>
                <a:lnTo>
                  <a:pt x="168505" y="516750"/>
                </a:lnTo>
              </a:path>
            </a:pathLst>
          </a:custGeom>
          <a:noFill/>
        </p:spPr>
        <p:style>
          <a:lnRef idx="1">
            <a:schemeClr val="accent3">
              <a:hueOff val="0"/>
              <a:satOff val="0"/>
              <a:lumOff val="0"/>
              <a:alphaOff val="0"/>
            </a:schemeClr>
          </a:lnRef>
          <a:fillRef idx="0">
            <a:scrgbClr r="0" g="0" b="0"/>
          </a:fillRef>
          <a:effectRef idx="0">
            <a:schemeClr val="accent4">
              <a:tint val="70000"/>
              <a:hueOff val="0"/>
              <a:satOff val="0"/>
              <a:lumOff val="0"/>
              <a:alphaOff val="0"/>
            </a:schemeClr>
          </a:effectRef>
          <a:fontRef idx="minor">
            <a:schemeClr val="tx1">
              <a:hueOff val="0"/>
              <a:satOff val="0"/>
              <a:lumOff val="0"/>
              <a:alphaOff val="0"/>
            </a:schemeClr>
          </a:fontRef>
        </p:style>
        <p:txBody>
          <a:bodyPr>
            <a:noAutofit/>
          </a:bodyPr>
          <a:lstStyle/>
          <a:p>
            <a:pPr fontAlgn="ctr"/>
            <a:endParaRPr lang="en-US" altLang="zh-CN" sz="1200" dirty="0">
              <a:latin typeface="Huawei Sans" panose="020C0503030203020204" pitchFamily="34" charset="0"/>
            </a:endParaRPr>
          </a:p>
        </p:txBody>
      </p:sp>
      <p:sp>
        <p:nvSpPr>
          <p:cNvPr id="96" name="任意多边形 95"/>
          <p:cNvSpPr/>
          <p:nvPr/>
        </p:nvSpPr>
        <p:spPr bwMode="gray">
          <a:xfrm>
            <a:off x="2695262" y="2099277"/>
            <a:ext cx="3398196" cy="235907"/>
          </a:xfrm>
          <a:custGeom>
            <a:avLst/>
            <a:gdLst/>
            <a:ahLst/>
            <a:cxnLst/>
            <a:rect l="0" t="0" r="0" b="0"/>
            <a:pathLst>
              <a:path>
                <a:moveTo>
                  <a:pt x="3398196" y="0"/>
                </a:moveTo>
                <a:lnTo>
                  <a:pt x="3398196" y="117953"/>
                </a:lnTo>
                <a:lnTo>
                  <a:pt x="0" y="117953"/>
                </a:lnTo>
                <a:lnTo>
                  <a:pt x="0" y="235907"/>
                </a:lnTo>
              </a:path>
            </a:pathLst>
          </a:custGeom>
          <a:noFill/>
          <a:ln>
            <a:solidFill>
              <a:srgbClr val="30B5C5"/>
            </a:solidFill>
          </a:ln>
        </p:spPr>
        <p:style>
          <a:lnRef idx="1">
            <a:scrgbClr r="0" g="0" b="0"/>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a:noAutofit/>
          </a:bodyPr>
          <a:lstStyle/>
          <a:p>
            <a:pPr fontAlgn="ctr"/>
            <a:endParaRPr lang="en-US" altLang="zh-CN" dirty="0">
              <a:latin typeface="Huawei Sans" panose="020C0503030203020204" pitchFamily="34" charset="0"/>
            </a:endParaRPr>
          </a:p>
        </p:txBody>
      </p:sp>
      <p:sp>
        <p:nvSpPr>
          <p:cNvPr id="97" name="任意多边形 96"/>
          <p:cNvSpPr/>
          <p:nvPr/>
        </p:nvSpPr>
        <p:spPr bwMode="gray">
          <a:xfrm>
            <a:off x="886635" y="2896870"/>
            <a:ext cx="168505" cy="2111937"/>
          </a:xfrm>
          <a:custGeom>
            <a:avLst/>
            <a:gdLst/>
            <a:ahLst/>
            <a:cxnLst/>
            <a:rect l="0" t="0" r="0" b="0"/>
            <a:pathLst>
              <a:path>
                <a:moveTo>
                  <a:pt x="0" y="0"/>
                </a:moveTo>
                <a:lnTo>
                  <a:pt x="0" y="2111937"/>
                </a:lnTo>
                <a:lnTo>
                  <a:pt x="168505" y="2111937"/>
                </a:lnTo>
              </a:path>
            </a:pathLst>
          </a:custGeom>
          <a:noFill/>
        </p:spPr>
        <p:style>
          <a:lnRef idx="1">
            <a:schemeClr val="accent3">
              <a:hueOff val="0"/>
              <a:satOff val="0"/>
              <a:lumOff val="0"/>
              <a:alphaOff val="0"/>
            </a:schemeClr>
          </a:lnRef>
          <a:fillRef idx="0">
            <a:scrgbClr r="0" g="0" b="0"/>
          </a:fillRef>
          <a:effectRef idx="0">
            <a:schemeClr val="accent4">
              <a:tint val="70000"/>
              <a:hueOff val="0"/>
              <a:satOff val="0"/>
              <a:lumOff val="0"/>
              <a:alphaOff val="0"/>
            </a:schemeClr>
          </a:effectRef>
          <a:fontRef idx="minor">
            <a:schemeClr val="tx1">
              <a:hueOff val="0"/>
              <a:satOff val="0"/>
              <a:lumOff val="0"/>
              <a:alphaOff val="0"/>
            </a:schemeClr>
          </a:fontRef>
        </p:style>
        <p:txBody>
          <a:bodyPr>
            <a:noAutofit/>
          </a:bodyPr>
          <a:lstStyle/>
          <a:p>
            <a:pPr fontAlgn="ctr"/>
            <a:endParaRPr lang="en-US" altLang="zh-CN" sz="1200" dirty="0">
              <a:latin typeface="Huawei Sans" panose="020C0503030203020204" pitchFamily="34" charset="0"/>
            </a:endParaRPr>
          </a:p>
        </p:txBody>
      </p:sp>
      <p:sp>
        <p:nvSpPr>
          <p:cNvPr id="98" name="任意多边形 97"/>
          <p:cNvSpPr/>
          <p:nvPr/>
        </p:nvSpPr>
        <p:spPr bwMode="gray">
          <a:xfrm>
            <a:off x="886635" y="2896870"/>
            <a:ext cx="168505" cy="1314343"/>
          </a:xfrm>
          <a:custGeom>
            <a:avLst/>
            <a:gdLst/>
            <a:ahLst/>
            <a:cxnLst/>
            <a:rect l="0" t="0" r="0" b="0"/>
            <a:pathLst>
              <a:path>
                <a:moveTo>
                  <a:pt x="0" y="0"/>
                </a:moveTo>
                <a:lnTo>
                  <a:pt x="0" y="1314343"/>
                </a:lnTo>
                <a:lnTo>
                  <a:pt x="168505" y="1314343"/>
                </a:lnTo>
              </a:path>
            </a:pathLst>
          </a:custGeom>
          <a:noFill/>
        </p:spPr>
        <p:style>
          <a:lnRef idx="1">
            <a:schemeClr val="accent3">
              <a:hueOff val="0"/>
              <a:satOff val="0"/>
              <a:lumOff val="0"/>
              <a:alphaOff val="0"/>
            </a:schemeClr>
          </a:lnRef>
          <a:fillRef idx="0">
            <a:scrgbClr r="0" g="0" b="0"/>
          </a:fillRef>
          <a:effectRef idx="0">
            <a:schemeClr val="accent4">
              <a:tint val="70000"/>
              <a:hueOff val="0"/>
              <a:satOff val="0"/>
              <a:lumOff val="0"/>
              <a:alphaOff val="0"/>
            </a:schemeClr>
          </a:effectRef>
          <a:fontRef idx="minor">
            <a:schemeClr val="tx1">
              <a:hueOff val="0"/>
              <a:satOff val="0"/>
              <a:lumOff val="0"/>
              <a:alphaOff val="0"/>
            </a:schemeClr>
          </a:fontRef>
        </p:style>
        <p:txBody>
          <a:bodyPr>
            <a:noAutofit/>
          </a:bodyPr>
          <a:lstStyle/>
          <a:p>
            <a:pPr fontAlgn="ctr"/>
            <a:endParaRPr lang="en-US" altLang="zh-CN" sz="1200" dirty="0">
              <a:latin typeface="Huawei Sans" panose="020C0503030203020204" pitchFamily="34" charset="0"/>
            </a:endParaRPr>
          </a:p>
        </p:txBody>
      </p:sp>
      <p:sp>
        <p:nvSpPr>
          <p:cNvPr id="99" name="任意多边形 98"/>
          <p:cNvSpPr/>
          <p:nvPr/>
        </p:nvSpPr>
        <p:spPr bwMode="gray">
          <a:xfrm>
            <a:off x="886635" y="2896870"/>
            <a:ext cx="168505" cy="516750"/>
          </a:xfrm>
          <a:custGeom>
            <a:avLst/>
            <a:gdLst/>
            <a:ahLst/>
            <a:cxnLst/>
            <a:rect l="0" t="0" r="0" b="0"/>
            <a:pathLst>
              <a:path>
                <a:moveTo>
                  <a:pt x="0" y="0"/>
                </a:moveTo>
                <a:lnTo>
                  <a:pt x="0" y="516750"/>
                </a:lnTo>
                <a:lnTo>
                  <a:pt x="168505" y="516750"/>
                </a:lnTo>
              </a:path>
            </a:pathLst>
          </a:custGeom>
          <a:noFill/>
        </p:spPr>
        <p:style>
          <a:lnRef idx="1">
            <a:schemeClr val="accent3">
              <a:hueOff val="0"/>
              <a:satOff val="0"/>
              <a:lumOff val="0"/>
              <a:alphaOff val="0"/>
            </a:schemeClr>
          </a:lnRef>
          <a:fillRef idx="0">
            <a:scrgbClr r="0" g="0" b="0"/>
          </a:fillRef>
          <a:effectRef idx="0">
            <a:schemeClr val="accent4">
              <a:tint val="70000"/>
              <a:hueOff val="0"/>
              <a:satOff val="0"/>
              <a:lumOff val="0"/>
              <a:alphaOff val="0"/>
            </a:schemeClr>
          </a:effectRef>
          <a:fontRef idx="minor">
            <a:schemeClr val="tx1">
              <a:hueOff val="0"/>
              <a:satOff val="0"/>
              <a:lumOff val="0"/>
              <a:alphaOff val="0"/>
            </a:schemeClr>
          </a:fontRef>
        </p:style>
        <p:txBody>
          <a:bodyPr>
            <a:noAutofit/>
          </a:bodyPr>
          <a:lstStyle/>
          <a:p>
            <a:pPr fontAlgn="ctr"/>
            <a:endParaRPr lang="en-US" altLang="zh-CN" sz="1200" dirty="0">
              <a:latin typeface="Huawei Sans" panose="020C0503030203020204" pitchFamily="34" charset="0"/>
            </a:endParaRPr>
          </a:p>
        </p:txBody>
      </p:sp>
      <p:sp>
        <p:nvSpPr>
          <p:cNvPr id="100" name="任意多边形 99"/>
          <p:cNvSpPr/>
          <p:nvPr/>
        </p:nvSpPr>
        <p:spPr bwMode="gray">
          <a:xfrm>
            <a:off x="1335984" y="2099277"/>
            <a:ext cx="4757475" cy="235907"/>
          </a:xfrm>
          <a:custGeom>
            <a:avLst/>
            <a:gdLst/>
            <a:ahLst/>
            <a:cxnLst/>
            <a:rect l="0" t="0" r="0" b="0"/>
            <a:pathLst>
              <a:path>
                <a:moveTo>
                  <a:pt x="4757475" y="0"/>
                </a:moveTo>
                <a:lnTo>
                  <a:pt x="4757475" y="117953"/>
                </a:lnTo>
                <a:lnTo>
                  <a:pt x="0" y="117953"/>
                </a:lnTo>
                <a:lnTo>
                  <a:pt x="0" y="235907"/>
                </a:lnTo>
              </a:path>
            </a:pathLst>
          </a:custGeom>
          <a:noFill/>
          <a:ln>
            <a:solidFill>
              <a:srgbClr val="30B5C5"/>
            </a:solidFill>
          </a:ln>
        </p:spPr>
        <p:style>
          <a:lnRef idx="1">
            <a:scrgbClr r="0" g="0" b="0"/>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a:noAutofit/>
          </a:bodyPr>
          <a:lstStyle/>
          <a:p>
            <a:pPr fontAlgn="ctr"/>
            <a:endParaRPr lang="en-US" altLang="zh-CN" dirty="0">
              <a:latin typeface="Huawei Sans" panose="020C0503030203020204" pitchFamily="34" charset="0"/>
            </a:endParaRPr>
          </a:p>
        </p:txBody>
      </p:sp>
      <p:sp>
        <p:nvSpPr>
          <p:cNvPr id="101" name="任意多边形 100"/>
          <p:cNvSpPr/>
          <p:nvPr/>
        </p:nvSpPr>
        <p:spPr bwMode="gray">
          <a:xfrm>
            <a:off x="5067659" y="1582526"/>
            <a:ext cx="2051600" cy="516750"/>
          </a:xfrm>
          <a:custGeom>
            <a:avLst/>
            <a:gdLst>
              <a:gd name="connsiteX0" fmla="*/ 0 w 2051600"/>
              <a:gd name="connsiteY0" fmla="*/ 0 h 561685"/>
              <a:gd name="connsiteX1" fmla="*/ 2051600 w 2051600"/>
              <a:gd name="connsiteY1" fmla="*/ 0 h 561685"/>
              <a:gd name="connsiteX2" fmla="*/ 2051600 w 2051600"/>
              <a:gd name="connsiteY2" fmla="*/ 561685 h 561685"/>
              <a:gd name="connsiteX3" fmla="*/ 0 w 2051600"/>
              <a:gd name="connsiteY3" fmla="*/ 561685 h 561685"/>
              <a:gd name="connsiteX4" fmla="*/ 0 w 2051600"/>
              <a:gd name="connsiteY4" fmla="*/ 0 h 5616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1600" h="561685">
                <a:moveTo>
                  <a:pt x="0" y="0"/>
                </a:moveTo>
                <a:lnTo>
                  <a:pt x="2051600" y="0"/>
                </a:lnTo>
                <a:lnTo>
                  <a:pt x="2051600" y="561685"/>
                </a:lnTo>
                <a:lnTo>
                  <a:pt x="0" y="561685"/>
                </a:lnTo>
                <a:lnTo>
                  <a:pt x="0" y="0"/>
                </a:lnTo>
                <a:close/>
              </a:path>
            </a:pathLst>
          </a:custGeom>
          <a:gradFill rotWithShape="0">
            <a:gsLst>
              <a:gs pos="0">
                <a:srgbClr val="30B5C5"/>
              </a:gs>
              <a:gs pos="50000">
                <a:srgbClr val="56C4D2"/>
              </a:gs>
              <a:gs pos="100000">
                <a:srgbClr val="30B5C5"/>
              </a:gs>
            </a:gsLst>
          </a:gradFill>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spcFirstLastPara="0" vert="horz" wrap="square" lIns="10160" tIns="10160" rIns="10160" bIns="10160" numCol="1" spcCol="1270" anchor="ctr" anchorCtr="0">
            <a:noAutofit/>
          </a:bodyPr>
          <a:lstStyle/>
          <a:p>
            <a:pPr lvl="0" algn="ctr" defTabSz="711200" fontAlgn="ctr">
              <a:lnSpc>
                <a:spcPct val="100000"/>
              </a:lnSpc>
              <a:spcBef>
                <a:spcPct val="0"/>
              </a:spcBef>
              <a:spcAft>
                <a:spcPts val="0"/>
              </a:spcAft>
            </a:pPr>
            <a:r>
              <a:rPr lang="en-US" altLang="zh-CN" sz="1400" b="1" dirty="0" smtClean="0">
                <a:latin typeface="Huawei Sans" panose="020C0503030203020204" pitchFamily="34" charset="0"/>
              </a:rPr>
              <a:t>Virtualized campus network design</a:t>
            </a:r>
            <a:endParaRPr lang="en-US" altLang="zh-CN" sz="1400" b="1" dirty="0">
              <a:latin typeface="Huawei Sans" panose="020C0503030203020204" pitchFamily="34" charset="0"/>
              <a:sym typeface="Huawei Sans" panose="020C0503030203020204" pitchFamily="34" charset="0"/>
            </a:endParaRPr>
          </a:p>
        </p:txBody>
      </p:sp>
      <p:sp>
        <p:nvSpPr>
          <p:cNvPr id="102" name="任意多边形 101"/>
          <p:cNvSpPr/>
          <p:nvPr/>
        </p:nvSpPr>
        <p:spPr bwMode="gray">
          <a:xfrm>
            <a:off x="774298" y="2335184"/>
            <a:ext cx="1123370" cy="561685"/>
          </a:xfrm>
          <a:custGeom>
            <a:avLst/>
            <a:gdLst>
              <a:gd name="connsiteX0" fmla="*/ 0 w 1123370"/>
              <a:gd name="connsiteY0" fmla="*/ 0 h 561685"/>
              <a:gd name="connsiteX1" fmla="*/ 1123370 w 1123370"/>
              <a:gd name="connsiteY1" fmla="*/ 0 h 561685"/>
              <a:gd name="connsiteX2" fmla="*/ 1123370 w 1123370"/>
              <a:gd name="connsiteY2" fmla="*/ 561685 h 561685"/>
              <a:gd name="connsiteX3" fmla="*/ 0 w 1123370"/>
              <a:gd name="connsiteY3" fmla="*/ 561685 h 561685"/>
              <a:gd name="connsiteX4" fmla="*/ 0 w 1123370"/>
              <a:gd name="connsiteY4" fmla="*/ 0 h 5616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3370" h="561685">
                <a:moveTo>
                  <a:pt x="0" y="0"/>
                </a:moveTo>
                <a:lnTo>
                  <a:pt x="1123370" y="0"/>
                </a:lnTo>
                <a:lnTo>
                  <a:pt x="1123370" y="561685"/>
                </a:lnTo>
                <a:lnTo>
                  <a:pt x="0" y="561685"/>
                </a:lnTo>
                <a:lnTo>
                  <a:pt x="0" y="0"/>
                </a:lnTo>
                <a:close/>
              </a:path>
            </a:pathLst>
          </a:custGeom>
          <a:gradFill rotWithShape="0">
            <a:gsLst>
              <a:gs pos="0">
                <a:srgbClr val="94DAE2"/>
              </a:gs>
              <a:gs pos="50000">
                <a:srgbClr val="56C4D2"/>
              </a:gs>
              <a:gs pos="100000">
                <a:srgbClr val="30B5C5"/>
              </a:gs>
            </a:gsLst>
          </a:gradFill>
        </p:spPr>
        <p:style>
          <a:lnRef idx="0">
            <a:schemeClr val="lt1">
              <a:hueOff val="0"/>
              <a:satOff val="0"/>
              <a:lumOff val="0"/>
              <a:alphaOff val="0"/>
            </a:schemeClr>
          </a:lnRef>
          <a:fillRef idx="3">
            <a:scrgbClr r="0" g="0" b="0"/>
          </a:fillRef>
          <a:effectRef idx="2">
            <a:schemeClr val="accent2">
              <a:hueOff val="0"/>
              <a:satOff val="0"/>
              <a:lumOff val="0"/>
              <a:alphaOff val="0"/>
            </a:schemeClr>
          </a:effectRef>
          <a:fontRef idx="minor">
            <a:schemeClr val="lt1"/>
          </a:fontRef>
        </p:style>
        <p:txBody>
          <a:bodyPr spcFirstLastPara="0" vert="horz" wrap="square" lIns="7620" tIns="7620" rIns="7620" bIns="7620" numCol="1" spcCol="1270" anchor="ctr" anchorCtr="0">
            <a:noAutofit/>
          </a:bodyPr>
          <a:lstStyle/>
          <a:p>
            <a:pPr lvl="0" algn="ctr" defTabSz="533400" fontAlgn="ctr">
              <a:lnSpc>
                <a:spcPct val="100000"/>
              </a:lnSpc>
              <a:spcBef>
                <a:spcPct val="0"/>
              </a:spcBef>
              <a:spcAft>
                <a:spcPts val="0"/>
              </a:spcAft>
            </a:pPr>
            <a:r>
              <a:rPr lang="en-US" altLang="zh-CN" sz="1200" b="1" dirty="0" smtClean="0">
                <a:latin typeface="Huawei Sans" panose="020C0503030203020204" pitchFamily="34" charset="0"/>
                <a:sym typeface="Huawei Sans" panose="020C0503030203020204" pitchFamily="34" charset="0"/>
              </a:rPr>
              <a:t>Underlay</a:t>
            </a:r>
          </a:p>
          <a:p>
            <a:pPr lvl="0" algn="ctr" defTabSz="533400" fontAlgn="ctr">
              <a:lnSpc>
                <a:spcPct val="100000"/>
              </a:lnSpc>
              <a:spcBef>
                <a:spcPct val="0"/>
              </a:spcBef>
              <a:spcAft>
                <a:spcPts val="0"/>
              </a:spcAft>
            </a:pPr>
            <a:r>
              <a:rPr lang="en-US" altLang="zh-CN" sz="1200" b="1" dirty="0" smtClean="0">
                <a:latin typeface="Huawei Sans" panose="020C0503030203020204" pitchFamily="34" charset="0"/>
              </a:rPr>
              <a:t>network design</a:t>
            </a:r>
            <a:endParaRPr lang="en-US" altLang="zh-CN" sz="1200" b="1" dirty="0">
              <a:latin typeface="Huawei Sans" panose="020C0503030203020204" pitchFamily="34" charset="0"/>
              <a:sym typeface="Huawei Sans" panose="020C0503030203020204" pitchFamily="34" charset="0"/>
            </a:endParaRPr>
          </a:p>
        </p:txBody>
      </p:sp>
      <p:sp>
        <p:nvSpPr>
          <p:cNvPr id="103" name="任意多边形 102"/>
          <p:cNvSpPr/>
          <p:nvPr/>
        </p:nvSpPr>
        <p:spPr bwMode="gray">
          <a:xfrm>
            <a:off x="1055141" y="3132778"/>
            <a:ext cx="1123370" cy="561685"/>
          </a:xfrm>
          <a:custGeom>
            <a:avLst/>
            <a:gdLst>
              <a:gd name="connsiteX0" fmla="*/ 0 w 1123370"/>
              <a:gd name="connsiteY0" fmla="*/ 0 h 561685"/>
              <a:gd name="connsiteX1" fmla="*/ 1123370 w 1123370"/>
              <a:gd name="connsiteY1" fmla="*/ 0 h 561685"/>
              <a:gd name="connsiteX2" fmla="*/ 1123370 w 1123370"/>
              <a:gd name="connsiteY2" fmla="*/ 561685 h 561685"/>
              <a:gd name="connsiteX3" fmla="*/ 0 w 1123370"/>
              <a:gd name="connsiteY3" fmla="*/ 561685 h 561685"/>
              <a:gd name="connsiteX4" fmla="*/ 0 w 1123370"/>
              <a:gd name="connsiteY4" fmla="*/ 0 h 5616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3370" h="561685">
                <a:moveTo>
                  <a:pt x="0" y="0"/>
                </a:moveTo>
                <a:lnTo>
                  <a:pt x="1123370" y="0"/>
                </a:lnTo>
                <a:lnTo>
                  <a:pt x="1123370" y="561685"/>
                </a:lnTo>
                <a:lnTo>
                  <a:pt x="0" y="561685"/>
                </a:lnTo>
                <a:lnTo>
                  <a:pt x="0" y="0"/>
                </a:lnTo>
                <a:close/>
              </a:path>
            </a:pathLst>
          </a:custGeom>
        </p:spPr>
        <p:style>
          <a:lnRef idx="0">
            <a:schemeClr val="lt1">
              <a:hueOff val="0"/>
              <a:satOff val="0"/>
              <a:lumOff val="0"/>
              <a:alphaOff val="0"/>
            </a:schemeClr>
          </a:lnRef>
          <a:fillRef idx="3">
            <a:schemeClr val="accent3">
              <a:hueOff val="0"/>
              <a:satOff val="0"/>
              <a:lumOff val="0"/>
              <a:alphaOff val="0"/>
            </a:schemeClr>
          </a:fillRef>
          <a:effectRef idx="2">
            <a:schemeClr val="accent3">
              <a:hueOff val="0"/>
              <a:satOff val="0"/>
              <a:lumOff val="0"/>
              <a:alphaOff val="0"/>
            </a:schemeClr>
          </a:effectRef>
          <a:fontRef idx="minor">
            <a:schemeClr val="lt1"/>
          </a:fontRef>
        </p:style>
        <p:txBody>
          <a:bodyPr spcFirstLastPara="0" vert="horz" wrap="square" lIns="7620" tIns="7620" rIns="7620" bIns="7620" numCol="1" spcCol="1270" anchor="ctr" anchorCtr="0">
            <a:noAutofit/>
          </a:bodyPr>
          <a:lstStyle/>
          <a:p>
            <a:pPr lvl="0" algn="ctr" defTabSz="533400" fontAlgn="ctr">
              <a:lnSpc>
                <a:spcPct val="100000"/>
              </a:lnSpc>
              <a:spcBef>
                <a:spcPct val="0"/>
              </a:spcBef>
              <a:spcAft>
                <a:spcPts val="0"/>
              </a:spcAft>
            </a:pPr>
            <a:r>
              <a:rPr lang="en-US" altLang="zh-CN" sz="1200" dirty="0">
                <a:latin typeface="Huawei Sans" panose="020C0503030203020204" pitchFamily="34" charset="0"/>
              </a:rPr>
              <a:t>Network architecture design</a:t>
            </a:r>
            <a:endParaRPr lang="en-US" altLang="zh-CN" sz="1200" dirty="0">
              <a:latin typeface="Huawei Sans" panose="020C0503030203020204" pitchFamily="34" charset="0"/>
              <a:sym typeface="Huawei Sans" panose="020C0503030203020204" pitchFamily="34" charset="0"/>
            </a:endParaRPr>
          </a:p>
        </p:txBody>
      </p:sp>
      <p:sp>
        <p:nvSpPr>
          <p:cNvPr id="104" name="任意多边形 103"/>
          <p:cNvSpPr/>
          <p:nvPr/>
        </p:nvSpPr>
        <p:spPr bwMode="gray">
          <a:xfrm>
            <a:off x="1055141" y="3930371"/>
            <a:ext cx="1123370" cy="561685"/>
          </a:xfrm>
          <a:custGeom>
            <a:avLst/>
            <a:gdLst>
              <a:gd name="connsiteX0" fmla="*/ 0 w 1123370"/>
              <a:gd name="connsiteY0" fmla="*/ 0 h 561685"/>
              <a:gd name="connsiteX1" fmla="*/ 1123370 w 1123370"/>
              <a:gd name="connsiteY1" fmla="*/ 0 h 561685"/>
              <a:gd name="connsiteX2" fmla="*/ 1123370 w 1123370"/>
              <a:gd name="connsiteY2" fmla="*/ 561685 h 561685"/>
              <a:gd name="connsiteX3" fmla="*/ 0 w 1123370"/>
              <a:gd name="connsiteY3" fmla="*/ 561685 h 561685"/>
              <a:gd name="connsiteX4" fmla="*/ 0 w 1123370"/>
              <a:gd name="connsiteY4" fmla="*/ 0 h 5616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3370" h="561685">
                <a:moveTo>
                  <a:pt x="0" y="0"/>
                </a:moveTo>
                <a:lnTo>
                  <a:pt x="1123370" y="0"/>
                </a:lnTo>
                <a:lnTo>
                  <a:pt x="1123370" y="561685"/>
                </a:lnTo>
                <a:lnTo>
                  <a:pt x="0" y="561685"/>
                </a:lnTo>
                <a:lnTo>
                  <a:pt x="0" y="0"/>
                </a:lnTo>
                <a:close/>
              </a:path>
            </a:pathLst>
          </a:custGeom>
        </p:spPr>
        <p:style>
          <a:lnRef idx="0">
            <a:schemeClr val="lt1">
              <a:hueOff val="0"/>
              <a:satOff val="0"/>
              <a:lumOff val="0"/>
              <a:alphaOff val="0"/>
            </a:schemeClr>
          </a:lnRef>
          <a:fillRef idx="3">
            <a:schemeClr val="accent3">
              <a:hueOff val="0"/>
              <a:satOff val="0"/>
              <a:lumOff val="0"/>
              <a:alphaOff val="0"/>
            </a:schemeClr>
          </a:fillRef>
          <a:effectRef idx="2">
            <a:schemeClr val="accent3">
              <a:hueOff val="0"/>
              <a:satOff val="0"/>
              <a:lumOff val="0"/>
              <a:alphaOff val="0"/>
            </a:schemeClr>
          </a:effectRef>
          <a:fontRef idx="minor">
            <a:schemeClr val="lt1"/>
          </a:fontRef>
        </p:style>
        <p:txBody>
          <a:bodyPr spcFirstLastPara="0" vert="horz" wrap="square" lIns="7620" tIns="7620" rIns="7620" bIns="7620" numCol="1" spcCol="1270" anchor="ctr" anchorCtr="0">
            <a:noAutofit/>
          </a:bodyPr>
          <a:lstStyle/>
          <a:p>
            <a:pPr lvl="0" algn="ctr" defTabSz="533400" fontAlgn="ctr">
              <a:lnSpc>
                <a:spcPct val="100000"/>
              </a:lnSpc>
              <a:spcBef>
                <a:spcPct val="0"/>
              </a:spcBef>
              <a:spcAft>
                <a:spcPct val="35000"/>
              </a:spcAft>
            </a:pPr>
            <a:r>
              <a:rPr lang="en-US" altLang="zh-CN" sz="1200" dirty="0">
                <a:latin typeface="Huawei Sans" panose="020C0503030203020204" pitchFamily="34" charset="0"/>
              </a:rPr>
              <a:t>Basic service design</a:t>
            </a:r>
            <a:endParaRPr lang="en-US" altLang="zh-CN" sz="1200" dirty="0">
              <a:latin typeface="Huawei Sans" panose="020C0503030203020204" pitchFamily="34" charset="0"/>
              <a:sym typeface="Huawei Sans" panose="020C0503030203020204" pitchFamily="34" charset="0"/>
            </a:endParaRPr>
          </a:p>
        </p:txBody>
      </p:sp>
      <p:sp>
        <p:nvSpPr>
          <p:cNvPr id="105" name="任意多边形 104"/>
          <p:cNvSpPr/>
          <p:nvPr/>
        </p:nvSpPr>
        <p:spPr bwMode="gray">
          <a:xfrm>
            <a:off x="1055141" y="4727964"/>
            <a:ext cx="1123370" cy="561685"/>
          </a:xfrm>
          <a:custGeom>
            <a:avLst/>
            <a:gdLst>
              <a:gd name="connsiteX0" fmla="*/ 0 w 1123370"/>
              <a:gd name="connsiteY0" fmla="*/ 0 h 561685"/>
              <a:gd name="connsiteX1" fmla="*/ 1123370 w 1123370"/>
              <a:gd name="connsiteY1" fmla="*/ 0 h 561685"/>
              <a:gd name="connsiteX2" fmla="*/ 1123370 w 1123370"/>
              <a:gd name="connsiteY2" fmla="*/ 561685 h 561685"/>
              <a:gd name="connsiteX3" fmla="*/ 0 w 1123370"/>
              <a:gd name="connsiteY3" fmla="*/ 561685 h 561685"/>
              <a:gd name="connsiteX4" fmla="*/ 0 w 1123370"/>
              <a:gd name="connsiteY4" fmla="*/ 0 h 5616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3370" h="561685">
                <a:moveTo>
                  <a:pt x="0" y="0"/>
                </a:moveTo>
                <a:lnTo>
                  <a:pt x="1123370" y="0"/>
                </a:lnTo>
                <a:lnTo>
                  <a:pt x="1123370" y="561685"/>
                </a:lnTo>
                <a:lnTo>
                  <a:pt x="0" y="561685"/>
                </a:lnTo>
                <a:lnTo>
                  <a:pt x="0" y="0"/>
                </a:lnTo>
                <a:close/>
              </a:path>
            </a:pathLst>
          </a:custGeom>
        </p:spPr>
        <p:style>
          <a:lnRef idx="0">
            <a:schemeClr val="lt1">
              <a:hueOff val="0"/>
              <a:satOff val="0"/>
              <a:lumOff val="0"/>
              <a:alphaOff val="0"/>
            </a:schemeClr>
          </a:lnRef>
          <a:fillRef idx="3">
            <a:schemeClr val="accent3">
              <a:hueOff val="0"/>
              <a:satOff val="0"/>
              <a:lumOff val="0"/>
              <a:alphaOff val="0"/>
            </a:schemeClr>
          </a:fillRef>
          <a:effectRef idx="2">
            <a:schemeClr val="accent3">
              <a:hueOff val="0"/>
              <a:satOff val="0"/>
              <a:lumOff val="0"/>
              <a:alphaOff val="0"/>
            </a:schemeClr>
          </a:effectRef>
          <a:fontRef idx="minor">
            <a:schemeClr val="lt1"/>
          </a:fontRef>
        </p:style>
        <p:txBody>
          <a:bodyPr spcFirstLastPara="0" vert="horz" wrap="square" lIns="7620" tIns="7620" rIns="7620" bIns="7620" numCol="1" spcCol="1270" anchor="ctr" anchorCtr="0">
            <a:noAutofit/>
          </a:bodyPr>
          <a:lstStyle/>
          <a:p>
            <a:pPr lvl="0" algn="ctr" defTabSz="533400" fontAlgn="ctr">
              <a:lnSpc>
                <a:spcPct val="100000"/>
              </a:lnSpc>
              <a:spcBef>
                <a:spcPct val="0"/>
              </a:spcBef>
              <a:spcAft>
                <a:spcPct val="35000"/>
              </a:spcAft>
            </a:pPr>
            <a:r>
              <a:rPr lang="en-US" altLang="zh-CN" sz="1200" dirty="0">
                <a:latin typeface="Huawei Sans" panose="020C0503030203020204" pitchFamily="34" charset="0"/>
              </a:rPr>
              <a:t>LAN automation design</a:t>
            </a:r>
            <a:endParaRPr lang="en-US" altLang="zh-CN" sz="1200" dirty="0">
              <a:latin typeface="Huawei Sans" panose="020C0503030203020204" pitchFamily="34" charset="0"/>
              <a:sym typeface="Huawei Sans" panose="020C0503030203020204" pitchFamily="34" charset="0"/>
            </a:endParaRPr>
          </a:p>
        </p:txBody>
      </p:sp>
      <p:sp>
        <p:nvSpPr>
          <p:cNvPr id="106" name="任意多边形 105"/>
          <p:cNvSpPr/>
          <p:nvPr/>
        </p:nvSpPr>
        <p:spPr bwMode="gray">
          <a:xfrm>
            <a:off x="2133577" y="2335184"/>
            <a:ext cx="1123370" cy="561685"/>
          </a:xfrm>
          <a:custGeom>
            <a:avLst/>
            <a:gdLst>
              <a:gd name="connsiteX0" fmla="*/ 0 w 1123370"/>
              <a:gd name="connsiteY0" fmla="*/ 0 h 561685"/>
              <a:gd name="connsiteX1" fmla="*/ 1123370 w 1123370"/>
              <a:gd name="connsiteY1" fmla="*/ 0 h 561685"/>
              <a:gd name="connsiteX2" fmla="*/ 1123370 w 1123370"/>
              <a:gd name="connsiteY2" fmla="*/ 561685 h 561685"/>
              <a:gd name="connsiteX3" fmla="*/ 0 w 1123370"/>
              <a:gd name="connsiteY3" fmla="*/ 561685 h 561685"/>
              <a:gd name="connsiteX4" fmla="*/ 0 w 1123370"/>
              <a:gd name="connsiteY4" fmla="*/ 0 h 5616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3370" h="561685">
                <a:moveTo>
                  <a:pt x="0" y="0"/>
                </a:moveTo>
                <a:lnTo>
                  <a:pt x="1123370" y="0"/>
                </a:lnTo>
                <a:lnTo>
                  <a:pt x="1123370" y="561685"/>
                </a:lnTo>
                <a:lnTo>
                  <a:pt x="0" y="561685"/>
                </a:lnTo>
                <a:lnTo>
                  <a:pt x="0" y="0"/>
                </a:lnTo>
                <a:close/>
              </a:path>
            </a:pathLst>
          </a:custGeom>
          <a:gradFill rotWithShape="0">
            <a:gsLst>
              <a:gs pos="0">
                <a:srgbClr val="94DAE2"/>
              </a:gs>
              <a:gs pos="50000">
                <a:srgbClr val="56C4D2"/>
              </a:gs>
              <a:gs pos="100000">
                <a:srgbClr val="30B5C5"/>
              </a:gs>
            </a:gsLst>
          </a:gradFill>
        </p:spPr>
        <p:style>
          <a:lnRef idx="0">
            <a:schemeClr val="lt1">
              <a:hueOff val="0"/>
              <a:satOff val="0"/>
              <a:lumOff val="0"/>
              <a:alphaOff val="0"/>
            </a:schemeClr>
          </a:lnRef>
          <a:fillRef idx="3">
            <a:scrgbClr r="0" g="0" b="0"/>
          </a:fillRef>
          <a:effectRef idx="2">
            <a:schemeClr val="accent2">
              <a:hueOff val="0"/>
              <a:satOff val="0"/>
              <a:lumOff val="0"/>
              <a:alphaOff val="0"/>
            </a:schemeClr>
          </a:effectRef>
          <a:fontRef idx="minor">
            <a:schemeClr val="lt1"/>
          </a:fontRef>
        </p:style>
        <p:txBody>
          <a:bodyPr spcFirstLastPara="0" vert="horz" wrap="square" lIns="7620" tIns="7620" rIns="7620" bIns="7620" numCol="1" spcCol="1270" anchor="ctr" anchorCtr="0">
            <a:noAutofit/>
          </a:bodyPr>
          <a:lstStyle/>
          <a:p>
            <a:pPr lvl="0" algn="ctr" defTabSz="533400" fontAlgn="ctr">
              <a:lnSpc>
                <a:spcPct val="100000"/>
              </a:lnSpc>
              <a:spcBef>
                <a:spcPct val="0"/>
              </a:spcBef>
              <a:spcAft>
                <a:spcPct val="35000"/>
              </a:spcAft>
            </a:pPr>
            <a:r>
              <a:rPr lang="en-US" altLang="zh-CN" sz="1200" b="1" dirty="0" smtClean="0">
                <a:latin typeface="Huawei Sans" panose="020C0503030203020204" pitchFamily="34" charset="0"/>
                <a:sym typeface="Huawei Sans" panose="020C0503030203020204" pitchFamily="34" charset="0"/>
              </a:rPr>
              <a:t>Fabric </a:t>
            </a:r>
            <a:r>
              <a:rPr lang="en-US" altLang="zh-CN" sz="1200" b="1" dirty="0" smtClean="0">
                <a:latin typeface="Huawei Sans" panose="020C0503030203020204" pitchFamily="34" charset="0"/>
              </a:rPr>
              <a:t>design</a:t>
            </a:r>
            <a:endParaRPr lang="en-US" altLang="zh-CN" sz="1200" b="1" dirty="0">
              <a:latin typeface="Huawei Sans" panose="020C0503030203020204" pitchFamily="34" charset="0"/>
              <a:sym typeface="Huawei Sans" panose="020C0503030203020204" pitchFamily="34" charset="0"/>
            </a:endParaRPr>
          </a:p>
        </p:txBody>
      </p:sp>
      <p:sp>
        <p:nvSpPr>
          <p:cNvPr id="107" name="任意多边形 106"/>
          <p:cNvSpPr/>
          <p:nvPr/>
        </p:nvSpPr>
        <p:spPr bwMode="gray">
          <a:xfrm>
            <a:off x="2414420" y="3132778"/>
            <a:ext cx="1218400" cy="561685"/>
          </a:xfrm>
          <a:custGeom>
            <a:avLst/>
            <a:gdLst>
              <a:gd name="connsiteX0" fmla="*/ 0 w 1123370"/>
              <a:gd name="connsiteY0" fmla="*/ 0 h 561685"/>
              <a:gd name="connsiteX1" fmla="*/ 1123370 w 1123370"/>
              <a:gd name="connsiteY1" fmla="*/ 0 h 561685"/>
              <a:gd name="connsiteX2" fmla="*/ 1123370 w 1123370"/>
              <a:gd name="connsiteY2" fmla="*/ 561685 h 561685"/>
              <a:gd name="connsiteX3" fmla="*/ 0 w 1123370"/>
              <a:gd name="connsiteY3" fmla="*/ 561685 h 561685"/>
              <a:gd name="connsiteX4" fmla="*/ 0 w 1123370"/>
              <a:gd name="connsiteY4" fmla="*/ 0 h 5616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3370" h="561685">
                <a:moveTo>
                  <a:pt x="0" y="0"/>
                </a:moveTo>
                <a:lnTo>
                  <a:pt x="1123370" y="0"/>
                </a:lnTo>
                <a:lnTo>
                  <a:pt x="1123370" y="561685"/>
                </a:lnTo>
                <a:lnTo>
                  <a:pt x="0" y="561685"/>
                </a:lnTo>
                <a:lnTo>
                  <a:pt x="0" y="0"/>
                </a:lnTo>
                <a:close/>
              </a:path>
            </a:pathLst>
          </a:custGeom>
        </p:spPr>
        <p:style>
          <a:lnRef idx="0">
            <a:schemeClr val="lt1">
              <a:hueOff val="0"/>
              <a:satOff val="0"/>
              <a:lumOff val="0"/>
              <a:alphaOff val="0"/>
            </a:schemeClr>
          </a:lnRef>
          <a:fillRef idx="3">
            <a:schemeClr val="accent3">
              <a:hueOff val="0"/>
              <a:satOff val="0"/>
              <a:lumOff val="0"/>
              <a:alphaOff val="0"/>
            </a:schemeClr>
          </a:fillRef>
          <a:effectRef idx="2">
            <a:schemeClr val="accent3">
              <a:hueOff val="0"/>
              <a:satOff val="0"/>
              <a:lumOff val="0"/>
              <a:alphaOff val="0"/>
            </a:schemeClr>
          </a:effectRef>
          <a:fontRef idx="minor">
            <a:schemeClr val="lt1"/>
          </a:fontRef>
        </p:style>
        <p:txBody>
          <a:bodyPr spcFirstLastPara="0" vert="horz" wrap="square" lIns="7620" tIns="7620" rIns="7620" bIns="7620" numCol="1" spcCol="1270" anchor="ctr" anchorCtr="0">
            <a:noAutofit/>
          </a:bodyPr>
          <a:lstStyle/>
          <a:p>
            <a:pPr lvl="0" algn="ctr" defTabSz="533400" fontAlgn="ctr">
              <a:lnSpc>
                <a:spcPct val="100000"/>
              </a:lnSpc>
              <a:spcBef>
                <a:spcPct val="0"/>
              </a:spcBef>
              <a:spcAft>
                <a:spcPct val="35000"/>
              </a:spcAft>
            </a:pPr>
            <a:r>
              <a:rPr lang="en-US" altLang="zh-CN" sz="1200" dirty="0">
                <a:latin typeface="Huawei Sans" panose="020C0503030203020204" pitchFamily="34" charset="0"/>
              </a:rPr>
              <a:t>Networking and node design</a:t>
            </a:r>
            <a:endParaRPr lang="en-US" altLang="zh-CN" sz="1200" dirty="0">
              <a:latin typeface="Huawei Sans" panose="020C0503030203020204" pitchFamily="34" charset="0"/>
              <a:sym typeface="Huawei Sans" panose="020C0503030203020204" pitchFamily="34" charset="0"/>
            </a:endParaRPr>
          </a:p>
        </p:txBody>
      </p:sp>
      <p:sp>
        <p:nvSpPr>
          <p:cNvPr id="108" name="任意多边形 107"/>
          <p:cNvSpPr/>
          <p:nvPr/>
        </p:nvSpPr>
        <p:spPr bwMode="gray">
          <a:xfrm>
            <a:off x="2414420" y="3930371"/>
            <a:ext cx="1218400" cy="561685"/>
          </a:xfrm>
          <a:custGeom>
            <a:avLst/>
            <a:gdLst>
              <a:gd name="connsiteX0" fmla="*/ 0 w 1123370"/>
              <a:gd name="connsiteY0" fmla="*/ 0 h 561685"/>
              <a:gd name="connsiteX1" fmla="*/ 1123370 w 1123370"/>
              <a:gd name="connsiteY1" fmla="*/ 0 h 561685"/>
              <a:gd name="connsiteX2" fmla="*/ 1123370 w 1123370"/>
              <a:gd name="connsiteY2" fmla="*/ 561685 h 561685"/>
              <a:gd name="connsiteX3" fmla="*/ 0 w 1123370"/>
              <a:gd name="connsiteY3" fmla="*/ 561685 h 561685"/>
              <a:gd name="connsiteX4" fmla="*/ 0 w 1123370"/>
              <a:gd name="connsiteY4" fmla="*/ 0 h 5616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3370" h="561685">
                <a:moveTo>
                  <a:pt x="0" y="0"/>
                </a:moveTo>
                <a:lnTo>
                  <a:pt x="1123370" y="0"/>
                </a:lnTo>
                <a:lnTo>
                  <a:pt x="1123370" y="561685"/>
                </a:lnTo>
                <a:lnTo>
                  <a:pt x="0" y="561685"/>
                </a:lnTo>
                <a:lnTo>
                  <a:pt x="0" y="0"/>
                </a:lnTo>
                <a:close/>
              </a:path>
            </a:pathLst>
          </a:custGeom>
        </p:spPr>
        <p:style>
          <a:lnRef idx="0">
            <a:schemeClr val="lt1">
              <a:hueOff val="0"/>
              <a:satOff val="0"/>
              <a:lumOff val="0"/>
              <a:alphaOff val="0"/>
            </a:schemeClr>
          </a:lnRef>
          <a:fillRef idx="3">
            <a:schemeClr val="accent3">
              <a:hueOff val="0"/>
              <a:satOff val="0"/>
              <a:lumOff val="0"/>
              <a:alphaOff val="0"/>
            </a:schemeClr>
          </a:fillRef>
          <a:effectRef idx="2">
            <a:schemeClr val="accent3">
              <a:hueOff val="0"/>
              <a:satOff val="0"/>
              <a:lumOff val="0"/>
              <a:alphaOff val="0"/>
            </a:schemeClr>
          </a:effectRef>
          <a:fontRef idx="minor">
            <a:schemeClr val="lt1"/>
          </a:fontRef>
        </p:style>
        <p:txBody>
          <a:bodyPr spcFirstLastPara="0" vert="horz" wrap="square" lIns="7620" tIns="7620" rIns="7620" bIns="7620" numCol="1" spcCol="1270" anchor="ctr" anchorCtr="0">
            <a:noAutofit/>
          </a:bodyPr>
          <a:lstStyle/>
          <a:p>
            <a:pPr lvl="0" algn="ctr" defTabSz="533400" fontAlgn="ctr">
              <a:lnSpc>
                <a:spcPct val="100000"/>
              </a:lnSpc>
              <a:spcBef>
                <a:spcPct val="0"/>
              </a:spcBef>
              <a:spcAft>
                <a:spcPts val="0"/>
              </a:spcAft>
            </a:pPr>
            <a:r>
              <a:rPr lang="en-US" altLang="zh-CN" sz="1200" dirty="0">
                <a:latin typeface="Huawei Sans" panose="020C0503030203020204" pitchFamily="34" charset="0"/>
              </a:rPr>
              <a:t>External network interconnection design</a:t>
            </a:r>
            <a:endParaRPr lang="en-US" altLang="zh-CN" sz="1200" dirty="0">
              <a:latin typeface="Huawei Sans" panose="020C0503030203020204" pitchFamily="34" charset="0"/>
              <a:sym typeface="Huawei Sans" panose="020C0503030203020204" pitchFamily="34" charset="0"/>
            </a:endParaRPr>
          </a:p>
        </p:txBody>
      </p:sp>
      <p:sp>
        <p:nvSpPr>
          <p:cNvPr id="109" name="任意多边形 108"/>
          <p:cNvSpPr/>
          <p:nvPr/>
        </p:nvSpPr>
        <p:spPr bwMode="gray">
          <a:xfrm>
            <a:off x="2414420" y="4727964"/>
            <a:ext cx="1218400" cy="561685"/>
          </a:xfrm>
          <a:custGeom>
            <a:avLst/>
            <a:gdLst>
              <a:gd name="connsiteX0" fmla="*/ 0 w 1123370"/>
              <a:gd name="connsiteY0" fmla="*/ 0 h 561685"/>
              <a:gd name="connsiteX1" fmla="*/ 1123370 w 1123370"/>
              <a:gd name="connsiteY1" fmla="*/ 0 h 561685"/>
              <a:gd name="connsiteX2" fmla="*/ 1123370 w 1123370"/>
              <a:gd name="connsiteY2" fmla="*/ 561685 h 561685"/>
              <a:gd name="connsiteX3" fmla="*/ 0 w 1123370"/>
              <a:gd name="connsiteY3" fmla="*/ 561685 h 561685"/>
              <a:gd name="connsiteX4" fmla="*/ 0 w 1123370"/>
              <a:gd name="connsiteY4" fmla="*/ 0 h 5616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3370" h="561685">
                <a:moveTo>
                  <a:pt x="0" y="0"/>
                </a:moveTo>
                <a:lnTo>
                  <a:pt x="1123370" y="0"/>
                </a:lnTo>
                <a:lnTo>
                  <a:pt x="1123370" y="561685"/>
                </a:lnTo>
                <a:lnTo>
                  <a:pt x="0" y="561685"/>
                </a:lnTo>
                <a:lnTo>
                  <a:pt x="0" y="0"/>
                </a:lnTo>
                <a:close/>
              </a:path>
            </a:pathLst>
          </a:custGeom>
        </p:spPr>
        <p:style>
          <a:lnRef idx="0">
            <a:schemeClr val="lt1">
              <a:hueOff val="0"/>
              <a:satOff val="0"/>
              <a:lumOff val="0"/>
              <a:alphaOff val="0"/>
            </a:schemeClr>
          </a:lnRef>
          <a:fillRef idx="3">
            <a:schemeClr val="accent3">
              <a:hueOff val="0"/>
              <a:satOff val="0"/>
              <a:lumOff val="0"/>
              <a:alphaOff val="0"/>
            </a:schemeClr>
          </a:fillRef>
          <a:effectRef idx="2">
            <a:schemeClr val="accent3">
              <a:hueOff val="0"/>
              <a:satOff val="0"/>
              <a:lumOff val="0"/>
              <a:alphaOff val="0"/>
            </a:schemeClr>
          </a:effectRef>
          <a:fontRef idx="minor">
            <a:schemeClr val="lt1"/>
          </a:fontRef>
        </p:style>
        <p:txBody>
          <a:bodyPr spcFirstLastPara="0" vert="horz" wrap="square" lIns="7620" tIns="7620" rIns="7620" bIns="7620" numCol="1" spcCol="1270" anchor="ctr" anchorCtr="0">
            <a:noAutofit/>
          </a:bodyPr>
          <a:lstStyle/>
          <a:p>
            <a:pPr lvl="0" algn="ctr" defTabSz="533400" fontAlgn="ctr">
              <a:lnSpc>
                <a:spcPct val="100000"/>
              </a:lnSpc>
              <a:spcBef>
                <a:spcPct val="0"/>
              </a:spcBef>
              <a:spcAft>
                <a:spcPts val="0"/>
              </a:spcAft>
            </a:pPr>
            <a:r>
              <a:rPr lang="en-US" altLang="zh-CN" sz="1200" dirty="0">
                <a:latin typeface="Huawei Sans" panose="020C0503030203020204" pitchFamily="34" charset="0"/>
              </a:rPr>
              <a:t>Network service resource planning</a:t>
            </a:r>
            <a:endParaRPr lang="en-US" altLang="zh-CN" sz="1200" dirty="0">
              <a:latin typeface="Huawei Sans" panose="020C0503030203020204" pitchFamily="34" charset="0"/>
              <a:sym typeface="Huawei Sans" panose="020C0503030203020204" pitchFamily="34" charset="0"/>
            </a:endParaRPr>
          </a:p>
        </p:txBody>
      </p:sp>
      <p:sp>
        <p:nvSpPr>
          <p:cNvPr id="110" name="任意多边形 109"/>
          <p:cNvSpPr/>
          <p:nvPr/>
        </p:nvSpPr>
        <p:spPr bwMode="gray">
          <a:xfrm>
            <a:off x="2414420" y="5525557"/>
            <a:ext cx="1218400" cy="561685"/>
          </a:xfrm>
          <a:custGeom>
            <a:avLst/>
            <a:gdLst>
              <a:gd name="connsiteX0" fmla="*/ 0 w 1123370"/>
              <a:gd name="connsiteY0" fmla="*/ 0 h 561685"/>
              <a:gd name="connsiteX1" fmla="*/ 1123370 w 1123370"/>
              <a:gd name="connsiteY1" fmla="*/ 0 h 561685"/>
              <a:gd name="connsiteX2" fmla="*/ 1123370 w 1123370"/>
              <a:gd name="connsiteY2" fmla="*/ 561685 h 561685"/>
              <a:gd name="connsiteX3" fmla="*/ 0 w 1123370"/>
              <a:gd name="connsiteY3" fmla="*/ 561685 h 561685"/>
              <a:gd name="connsiteX4" fmla="*/ 0 w 1123370"/>
              <a:gd name="connsiteY4" fmla="*/ 0 h 5616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3370" h="561685">
                <a:moveTo>
                  <a:pt x="0" y="0"/>
                </a:moveTo>
                <a:lnTo>
                  <a:pt x="1123370" y="0"/>
                </a:lnTo>
                <a:lnTo>
                  <a:pt x="1123370" y="561685"/>
                </a:lnTo>
                <a:lnTo>
                  <a:pt x="0" y="561685"/>
                </a:lnTo>
                <a:lnTo>
                  <a:pt x="0" y="0"/>
                </a:lnTo>
                <a:close/>
              </a:path>
            </a:pathLst>
          </a:custGeom>
        </p:spPr>
        <p:style>
          <a:lnRef idx="0">
            <a:schemeClr val="lt1">
              <a:hueOff val="0"/>
              <a:satOff val="0"/>
              <a:lumOff val="0"/>
              <a:alphaOff val="0"/>
            </a:schemeClr>
          </a:lnRef>
          <a:fillRef idx="3">
            <a:schemeClr val="accent3">
              <a:hueOff val="0"/>
              <a:satOff val="0"/>
              <a:lumOff val="0"/>
              <a:alphaOff val="0"/>
            </a:schemeClr>
          </a:fillRef>
          <a:effectRef idx="2">
            <a:schemeClr val="accent3">
              <a:hueOff val="0"/>
              <a:satOff val="0"/>
              <a:lumOff val="0"/>
              <a:alphaOff val="0"/>
            </a:schemeClr>
          </a:effectRef>
          <a:fontRef idx="minor">
            <a:schemeClr val="lt1"/>
          </a:fontRef>
        </p:style>
        <p:txBody>
          <a:bodyPr spcFirstLastPara="0" vert="horz" wrap="square" lIns="7620" tIns="7620" rIns="7620" bIns="7620" numCol="1" spcCol="1270" anchor="ctr" anchorCtr="0">
            <a:noAutofit/>
          </a:bodyPr>
          <a:lstStyle/>
          <a:p>
            <a:pPr lvl="0" algn="ctr" defTabSz="533400" fontAlgn="ctr">
              <a:lnSpc>
                <a:spcPct val="100000"/>
              </a:lnSpc>
              <a:spcBef>
                <a:spcPct val="0"/>
              </a:spcBef>
              <a:spcAft>
                <a:spcPct val="35000"/>
              </a:spcAft>
            </a:pPr>
            <a:r>
              <a:rPr lang="en-US" altLang="zh-CN" sz="1200" dirty="0">
                <a:latin typeface="Huawei Sans" panose="020C0503030203020204" pitchFamily="34" charset="0"/>
              </a:rPr>
              <a:t>Access management</a:t>
            </a:r>
            <a:endParaRPr lang="en-US" altLang="zh-CN" sz="1200" dirty="0">
              <a:latin typeface="Huawei Sans" panose="020C0503030203020204" pitchFamily="34" charset="0"/>
              <a:sym typeface="Huawei Sans" panose="020C0503030203020204" pitchFamily="34" charset="0"/>
            </a:endParaRPr>
          </a:p>
        </p:txBody>
      </p:sp>
      <p:sp>
        <p:nvSpPr>
          <p:cNvPr id="111" name="任意多边形 110"/>
          <p:cNvSpPr/>
          <p:nvPr/>
        </p:nvSpPr>
        <p:spPr bwMode="gray">
          <a:xfrm>
            <a:off x="3632820" y="2335184"/>
            <a:ext cx="1123370" cy="561685"/>
          </a:xfrm>
          <a:custGeom>
            <a:avLst/>
            <a:gdLst>
              <a:gd name="connsiteX0" fmla="*/ 0 w 1123370"/>
              <a:gd name="connsiteY0" fmla="*/ 0 h 561685"/>
              <a:gd name="connsiteX1" fmla="*/ 1123370 w 1123370"/>
              <a:gd name="connsiteY1" fmla="*/ 0 h 561685"/>
              <a:gd name="connsiteX2" fmla="*/ 1123370 w 1123370"/>
              <a:gd name="connsiteY2" fmla="*/ 561685 h 561685"/>
              <a:gd name="connsiteX3" fmla="*/ 0 w 1123370"/>
              <a:gd name="connsiteY3" fmla="*/ 561685 h 561685"/>
              <a:gd name="connsiteX4" fmla="*/ 0 w 1123370"/>
              <a:gd name="connsiteY4" fmla="*/ 0 h 5616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3370" h="561685">
                <a:moveTo>
                  <a:pt x="0" y="0"/>
                </a:moveTo>
                <a:lnTo>
                  <a:pt x="1123370" y="0"/>
                </a:lnTo>
                <a:lnTo>
                  <a:pt x="1123370" y="561685"/>
                </a:lnTo>
                <a:lnTo>
                  <a:pt x="0" y="561685"/>
                </a:lnTo>
                <a:lnTo>
                  <a:pt x="0" y="0"/>
                </a:lnTo>
                <a:close/>
              </a:path>
            </a:pathLst>
          </a:custGeom>
          <a:gradFill rotWithShape="0">
            <a:gsLst>
              <a:gs pos="0">
                <a:srgbClr val="94DAE2"/>
              </a:gs>
              <a:gs pos="50000">
                <a:srgbClr val="56C4D2"/>
              </a:gs>
              <a:gs pos="100000">
                <a:srgbClr val="30B5C5"/>
              </a:gs>
            </a:gsLst>
          </a:gradFill>
        </p:spPr>
        <p:style>
          <a:lnRef idx="0">
            <a:schemeClr val="lt1">
              <a:hueOff val="0"/>
              <a:satOff val="0"/>
              <a:lumOff val="0"/>
              <a:alphaOff val="0"/>
            </a:schemeClr>
          </a:lnRef>
          <a:fillRef idx="3">
            <a:scrgbClr r="0" g="0" b="0"/>
          </a:fillRef>
          <a:effectRef idx="2">
            <a:schemeClr val="accent2">
              <a:hueOff val="0"/>
              <a:satOff val="0"/>
              <a:lumOff val="0"/>
              <a:alphaOff val="0"/>
            </a:schemeClr>
          </a:effectRef>
          <a:fontRef idx="minor">
            <a:schemeClr val="lt1"/>
          </a:fontRef>
        </p:style>
        <p:txBody>
          <a:bodyPr spcFirstLastPara="0" vert="horz" wrap="square" lIns="7620" tIns="7620" rIns="7620" bIns="7620" numCol="1" spcCol="1270" anchor="ctr" anchorCtr="0">
            <a:noAutofit/>
          </a:bodyPr>
          <a:lstStyle/>
          <a:p>
            <a:pPr lvl="0" algn="ctr" defTabSz="533400" fontAlgn="ctr">
              <a:lnSpc>
                <a:spcPct val="100000"/>
              </a:lnSpc>
              <a:spcBef>
                <a:spcPct val="0"/>
              </a:spcBef>
              <a:spcAft>
                <a:spcPts val="0"/>
              </a:spcAft>
            </a:pPr>
            <a:r>
              <a:rPr lang="en-US" altLang="zh-CN" sz="1200" b="1" dirty="0" smtClean="0">
                <a:latin typeface="Huawei Sans" panose="020C0503030203020204" pitchFamily="34" charset="0"/>
                <a:sym typeface="Huawei Sans" panose="020C0503030203020204" pitchFamily="34" charset="0"/>
              </a:rPr>
              <a:t>Overlay</a:t>
            </a:r>
          </a:p>
          <a:p>
            <a:pPr lvl="0" algn="ctr" defTabSz="533400" fontAlgn="ctr">
              <a:lnSpc>
                <a:spcPct val="100000"/>
              </a:lnSpc>
              <a:spcBef>
                <a:spcPct val="0"/>
              </a:spcBef>
              <a:spcAft>
                <a:spcPts val="0"/>
              </a:spcAft>
            </a:pPr>
            <a:r>
              <a:rPr lang="en-US" altLang="zh-CN" sz="1200" b="1" dirty="0" smtClean="0">
                <a:latin typeface="Huawei Sans" panose="020C0503030203020204" pitchFamily="34" charset="0"/>
              </a:rPr>
              <a:t>network</a:t>
            </a:r>
            <a:r>
              <a:rPr lang="en-US" altLang="zh-CN" sz="1200" dirty="0" smtClean="0">
                <a:latin typeface="Huawei Sans" panose="020C0503030203020204" pitchFamily="34" charset="0"/>
              </a:rPr>
              <a:t> </a:t>
            </a:r>
            <a:r>
              <a:rPr lang="en-US" altLang="zh-CN" sz="1200" b="1" dirty="0" smtClean="0">
                <a:latin typeface="Huawei Sans" panose="020C0503030203020204" pitchFamily="34" charset="0"/>
              </a:rPr>
              <a:t>design</a:t>
            </a:r>
            <a:endParaRPr lang="en-US" altLang="zh-CN" sz="1200" b="1" dirty="0">
              <a:latin typeface="Huawei Sans" panose="020C0503030203020204" pitchFamily="34" charset="0"/>
              <a:sym typeface="Huawei Sans" panose="020C0503030203020204" pitchFamily="34" charset="0"/>
            </a:endParaRPr>
          </a:p>
        </p:txBody>
      </p:sp>
      <p:sp>
        <p:nvSpPr>
          <p:cNvPr id="112" name="任意多边形 111"/>
          <p:cNvSpPr/>
          <p:nvPr/>
        </p:nvSpPr>
        <p:spPr bwMode="gray">
          <a:xfrm>
            <a:off x="3913662" y="3132778"/>
            <a:ext cx="1123370" cy="561685"/>
          </a:xfrm>
          <a:custGeom>
            <a:avLst/>
            <a:gdLst>
              <a:gd name="connsiteX0" fmla="*/ 0 w 1123370"/>
              <a:gd name="connsiteY0" fmla="*/ 0 h 561685"/>
              <a:gd name="connsiteX1" fmla="*/ 1123370 w 1123370"/>
              <a:gd name="connsiteY1" fmla="*/ 0 h 561685"/>
              <a:gd name="connsiteX2" fmla="*/ 1123370 w 1123370"/>
              <a:gd name="connsiteY2" fmla="*/ 561685 h 561685"/>
              <a:gd name="connsiteX3" fmla="*/ 0 w 1123370"/>
              <a:gd name="connsiteY3" fmla="*/ 561685 h 561685"/>
              <a:gd name="connsiteX4" fmla="*/ 0 w 1123370"/>
              <a:gd name="connsiteY4" fmla="*/ 0 h 5616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3370" h="561685">
                <a:moveTo>
                  <a:pt x="0" y="0"/>
                </a:moveTo>
                <a:lnTo>
                  <a:pt x="1123370" y="0"/>
                </a:lnTo>
                <a:lnTo>
                  <a:pt x="1123370" y="561685"/>
                </a:lnTo>
                <a:lnTo>
                  <a:pt x="0" y="561685"/>
                </a:lnTo>
                <a:lnTo>
                  <a:pt x="0" y="0"/>
                </a:lnTo>
                <a:close/>
              </a:path>
            </a:pathLst>
          </a:custGeom>
        </p:spPr>
        <p:style>
          <a:lnRef idx="0">
            <a:schemeClr val="lt1">
              <a:hueOff val="0"/>
              <a:satOff val="0"/>
              <a:lumOff val="0"/>
              <a:alphaOff val="0"/>
            </a:schemeClr>
          </a:lnRef>
          <a:fillRef idx="3">
            <a:schemeClr val="accent3">
              <a:hueOff val="0"/>
              <a:satOff val="0"/>
              <a:lumOff val="0"/>
              <a:alphaOff val="0"/>
            </a:schemeClr>
          </a:fillRef>
          <a:effectRef idx="2">
            <a:schemeClr val="accent3">
              <a:hueOff val="0"/>
              <a:satOff val="0"/>
              <a:lumOff val="0"/>
              <a:alphaOff val="0"/>
            </a:schemeClr>
          </a:effectRef>
          <a:fontRef idx="minor">
            <a:schemeClr val="lt1"/>
          </a:fontRef>
        </p:style>
        <p:txBody>
          <a:bodyPr spcFirstLastPara="0" vert="horz" wrap="square" lIns="7620" tIns="7620" rIns="7620" bIns="7620" numCol="1" spcCol="1270" anchor="ctr" anchorCtr="0">
            <a:noAutofit/>
          </a:bodyPr>
          <a:lstStyle/>
          <a:p>
            <a:pPr lvl="0" algn="ctr" defTabSz="533400" fontAlgn="ctr">
              <a:lnSpc>
                <a:spcPct val="100000"/>
              </a:lnSpc>
              <a:spcBef>
                <a:spcPct val="0"/>
              </a:spcBef>
              <a:spcAft>
                <a:spcPct val="35000"/>
              </a:spcAft>
            </a:pPr>
            <a:r>
              <a:rPr lang="en-US" altLang="zh-CN" sz="1200" dirty="0" smtClean="0">
                <a:latin typeface="Huawei Sans" panose="020C0503030203020204" pitchFamily="34" charset="0"/>
                <a:sym typeface="Huawei Sans" panose="020C0503030203020204" pitchFamily="34" charset="0"/>
              </a:rPr>
              <a:t>VN </a:t>
            </a:r>
            <a:r>
              <a:rPr lang="en-US" altLang="zh-CN" sz="1200" dirty="0" smtClean="0">
                <a:latin typeface="Huawei Sans" panose="020C0503030203020204" pitchFamily="34" charset="0"/>
              </a:rPr>
              <a:t>design</a:t>
            </a:r>
            <a:endParaRPr lang="en-US" altLang="zh-CN" sz="1200" dirty="0">
              <a:latin typeface="Huawei Sans" panose="020C0503030203020204" pitchFamily="34" charset="0"/>
              <a:sym typeface="Huawei Sans" panose="020C0503030203020204" pitchFamily="34" charset="0"/>
            </a:endParaRPr>
          </a:p>
        </p:txBody>
      </p:sp>
      <p:sp>
        <p:nvSpPr>
          <p:cNvPr id="113" name="任意多边形 112"/>
          <p:cNvSpPr/>
          <p:nvPr/>
        </p:nvSpPr>
        <p:spPr bwMode="gray">
          <a:xfrm>
            <a:off x="3913662" y="3930371"/>
            <a:ext cx="1123370" cy="561685"/>
          </a:xfrm>
          <a:custGeom>
            <a:avLst/>
            <a:gdLst>
              <a:gd name="connsiteX0" fmla="*/ 0 w 1123370"/>
              <a:gd name="connsiteY0" fmla="*/ 0 h 561685"/>
              <a:gd name="connsiteX1" fmla="*/ 1123370 w 1123370"/>
              <a:gd name="connsiteY1" fmla="*/ 0 h 561685"/>
              <a:gd name="connsiteX2" fmla="*/ 1123370 w 1123370"/>
              <a:gd name="connsiteY2" fmla="*/ 561685 h 561685"/>
              <a:gd name="connsiteX3" fmla="*/ 0 w 1123370"/>
              <a:gd name="connsiteY3" fmla="*/ 561685 h 561685"/>
              <a:gd name="connsiteX4" fmla="*/ 0 w 1123370"/>
              <a:gd name="connsiteY4" fmla="*/ 0 h 5616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3370" h="561685">
                <a:moveTo>
                  <a:pt x="0" y="0"/>
                </a:moveTo>
                <a:lnTo>
                  <a:pt x="1123370" y="0"/>
                </a:lnTo>
                <a:lnTo>
                  <a:pt x="1123370" y="561685"/>
                </a:lnTo>
                <a:lnTo>
                  <a:pt x="0" y="561685"/>
                </a:lnTo>
                <a:lnTo>
                  <a:pt x="0" y="0"/>
                </a:lnTo>
                <a:close/>
              </a:path>
            </a:pathLst>
          </a:custGeom>
        </p:spPr>
        <p:style>
          <a:lnRef idx="0">
            <a:schemeClr val="lt1">
              <a:hueOff val="0"/>
              <a:satOff val="0"/>
              <a:lumOff val="0"/>
              <a:alphaOff val="0"/>
            </a:schemeClr>
          </a:lnRef>
          <a:fillRef idx="3">
            <a:schemeClr val="accent3">
              <a:hueOff val="0"/>
              <a:satOff val="0"/>
              <a:lumOff val="0"/>
              <a:alphaOff val="0"/>
            </a:schemeClr>
          </a:fillRef>
          <a:effectRef idx="2">
            <a:schemeClr val="accent3">
              <a:hueOff val="0"/>
              <a:satOff val="0"/>
              <a:lumOff val="0"/>
              <a:alphaOff val="0"/>
            </a:schemeClr>
          </a:effectRef>
          <a:fontRef idx="minor">
            <a:schemeClr val="lt1"/>
          </a:fontRef>
        </p:style>
        <p:txBody>
          <a:bodyPr spcFirstLastPara="0" vert="horz" wrap="square" lIns="7620" tIns="7620" rIns="7620" bIns="7620" numCol="1" spcCol="1270" anchor="ctr" anchorCtr="0">
            <a:noAutofit/>
          </a:bodyPr>
          <a:lstStyle/>
          <a:p>
            <a:pPr lvl="0" algn="ctr" defTabSz="533400" fontAlgn="ctr">
              <a:lnSpc>
                <a:spcPct val="100000"/>
              </a:lnSpc>
              <a:spcBef>
                <a:spcPct val="0"/>
              </a:spcBef>
              <a:spcAft>
                <a:spcPct val="35000"/>
              </a:spcAft>
            </a:pPr>
            <a:r>
              <a:rPr lang="en-US" altLang="zh-CN" sz="1200" dirty="0" smtClean="0">
                <a:latin typeface="Huawei Sans" panose="020C0503030203020204" pitchFamily="34" charset="0"/>
              </a:rPr>
              <a:t>Policy design</a:t>
            </a:r>
            <a:endParaRPr lang="en-US" altLang="zh-CN" sz="1200" dirty="0">
              <a:latin typeface="Huawei Sans" panose="020C0503030203020204" pitchFamily="34" charset="0"/>
              <a:sym typeface="Huawei Sans" panose="020C0503030203020204" pitchFamily="34" charset="0"/>
            </a:endParaRPr>
          </a:p>
        </p:txBody>
      </p:sp>
      <p:sp>
        <p:nvSpPr>
          <p:cNvPr id="114" name="任意多边形 113"/>
          <p:cNvSpPr/>
          <p:nvPr/>
        </p:nvSpPr>
        <p:spPr bwMode="gray">
          <a:xfrm>
            <a:off x="3913662" y="4727964"/>
            <a:ext cx="1123370" cy="561685"/>
          </a:xfrm>
          <a:custGeom>
            <a:avLst/>
            <a:gdLst>
              <a:gd name="connsiteX0" fmla="*/ 0 w 1123370"/>
              <a:gd name="connsiteY0" fmla="*/ 0 h 561685"/>
              <a:gd name="connsiteX1" fmla="*/ 1123370 w 1123370"/>
              <a:gd name="connsiteY1" fmla="*/ 0 h 561685"/>
              <a:gd name="connsiteX2" fmla="*/ 1123370 w 1123370"/>
              <a:gd name="connsiteY2" fmla="*/ 561685 h 561685"/>
              <a:gd name="connsiteX3" fmla="*/ 0 w 1123370"/>
              <a:gd name="connsiteY3" fmla="*/ 561685 h 561685"/>
              <a:gd name="connsiteX4" fmla="*/ 0 w 1123370"/>
              <a:gd name="connsiteY4" fmla="*/ 0 h 5616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3370" h="561685">
                <a:moveTo>
                  <a:pt x="0" y="0"/>
                </a:moveTo>
                <a:lnTo>
                  <a:pt x="1123370" y="0"/>
                </a:lnTo>
                <a:lnTo>
                  <a:pt x="1123370" y="561685"/>
                </a:lnTo>
                <a:lnTo>
                  <a:pt x="0" y="561685"/>
                </a:lnTo>
                <a:lnTo>
                  <a:pt x="0" y="0"/>
                </a:lnTo>
                <a:close/>
              </a:path>
            </a:pathLst>
          </a:custGeom>
        </p:spPr>
        <p:style>
          <a:lnRef idx="0">
            <a:schemeClr val="lt1">
              <a:hueOff val="0"/>
              <a:satOff val="0"/>
              <a:lumOff val="0"/>
              <a:alphaOff val="0"/>
            </a:schemeClr>
          </a:lnRef>
          <a:fillRef idx="3">
            <a:schemeClr val="accent3">
              <a:hueOff val="0"/>
              <a:satOff val="0"/>
              <a:lumOff val="0"/>
              <a:alphaOff val="0"/>
            </a:schemeClr>
          </a:fillRef>
          <a:effectRef idx="2">
            <a:schemeClr val="accent3">
              <a:hueOff val="0"/>
              <a:satOff val="0"/>
              <a:lumOff val="0"/>
              <a:alphaOff val="0"/>
            </a:schemeClr>
          </a:effectRef>
          <a:fontRef idx="minor">
            <a:schemeClr val="lt1"/>
          </a:fontRef>
        </p:style>
        <p:txBody>
          <a:bodyPr spcFirstLastPara="0" vert="horz" wrap="square" lIns="7620" tIns="7620" rIns="7620" bIns="7620" numCol="1" spcCol="1270" anchor="ctr" anchorCtr="0">
            <a:noAutofit/>
          </a:bodyPr>
          <a:lstStyle/>
          <a:p>
            <a:pPr lvl="0" algn="ctr" defTabSz="533400" fontAlgn="ctr">
              <a:lnSpc>
                <a:spcPct val="100000"/>
              </a:lnSpc>
              <a:spcBef>
                <a:spcPct val="0"/>
              </a:spcBef>
              <a:spcAft>
                <a:spcPct val="35000"/>
              </a:spcAft>
            </a:pPr>
            <a:r>
              <a:rPr lang="en-US" altLang="zh-CN" sz="1200" dirty="0" smtClean="0">
                <a:latin typeface="Huawei Sans" panose="020C0503030203020204" pitchFamily="34" charset="0"/>
              </a:rPr>
              <a:t>VN access design</a:t>
            </a:r>
            <a:endParaRPr lang="en-US" altLang="zh-CN" sz="1200" dirty="0">
              <a:latin typeface="Huawei Sans" panose="020C0503030203020204" pitchFamily="34" charset="0"/>
              <a:sym typeface="Huawei Sans" panose="020C0503030203020204" pitchFamily="34" charset="0"/>
            </a:endParaRPr>
          </a:p>
        </p:txBody>
      </p:sp>
      <p:sp>
        <p:nvSpPr>
          <p:cNvPr id="115" name="任意多边形 114"/>
          <p:cNvSpPr/>
          <p:nvPr/>
        </p:nvSpPr>
        <p:spPr bwMode="gray">
          <a:xfrm>
            <a:off x="4992097" y="2335184"/>
            <a:ext cx="1308727" cy="561685"/>
          </a:xfrm>
          <a:custGeom>
            <a:avLst/>
            <a:gdLst>
              <a:gd name="connsiteX0" fmla="*/ 0 w 1123370"/>
              <a:gd name="connsiteY0" fmla="*/ 0 h 561685"/>
              <a:gd name="connsiteX1" fmla="*/ 1123370 w 1123370"/>
              <a:gd name="connsiteY1" fmla="*/ 0 h 561685"/>
              <a:gd name="connsiteX2" fmla="*/ 1123370 w 1123370"/>
              <a:gd name="connsiteY2" fmla="*/ 561685 h 561685"/>
              <a:gd name="connsiteX3" fmla="*/ 0 w 1123370"/>
              <a:gd name="connsiteY3" fmla="*/ 561685 h 561685"/>
              <a:gd name="connsiteX4" fmla="*/ 0 w 1123370"/>
              <a:gd name="connsiteY4" fmla="*/ 0 h 5616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3370" h="561685">
                <a:moveTo>
                  <a:pt x="0" y="0"/>
                </a:moveTo>
                <a:lnTo>
                  <a:pt x="1123370" y="0"/>
                </a:lnTo>
                <a:lnTo>
                  <a:pt x="1123370" y="561685"/>
                </a:lnTo>
                <a:lnTo>
                  <a:pt x="0" y="561685"/>
                </a:lnTo>
                <a:lnTo>
                  <a:pt x="0" y="0"/>
                </a:lnTo>
                <a:close/>
              </a:path>
            </a:pathLst>
          </a:custGeom>
          <a:gradFill rotWithShape="0">
            <a:gsLst>
              <a:gs pos="0">
                <a:srgbClr val="94DAE2"/>
              </a:gs>
              <a:gs pos="50000">
                <a:srgbClr val="56C4D2"/>
              </a:gs>
              <a:gs pos="100000">
                <a:srgbClr val="30B5C5"/>
              </a:gs>
            </a:gsLst>
          </a:gradFill>
        </p:spPr>
        <p:style>
          <a:lnRef idx="0">
            <a:schemeClr val="lt1">
              <a:hueOff val="0"/>
              <a:satOff val="0"/>
              <a:lumOff val="0"/>
              <a:alphaOff val="0"/>
            </a:schemeClr>
          </a:lnRef>
          <a:fillRef idx="3">
            <a:scrgbClr r="0" g="0" b="0"/>
          </a:fillRef>
          <a:effectRef idx="2">
            <a:schemeClr val="accent2">
              <a:hueOff val="0"/>
              <a:satOff val="0"/>
              <a:lumOff val="0"/>
              <a:alphaOff val="0"/>
            </a:schemeClr>
          </a:effectRef>
          <a:fontRef idx="minor">
            <a:schemeClr val="lt1"/>
          </a:fontRef>
        </p:style>
        <p:txBody>
          <a:bodyPr spcFirstLastPara="0" vert="horz" wrap="square" lIns="7620" tIns="7620" rIns="7620" bIns="7620" numCol="1" spcCol="1270" anchor="ctr" anchorCtr="0">
            <a:noAutofit/>
          </a:bodyPr>
          <a:lstStyle/>
          <a:p>
            <a:pPr lvl="0" algn="ctr" defTabSz="533400" fontAlgn="ctr">
              <a:lnSpc>
                <a:spcPct val="100000"/>
              </a:lnSpc>
              <a:spcBef>
                <a:spcPct val="0"/>
              </a:spcBef>
              <a:spcAft>
                <a:spcPts val="0"/>
              </a:spcAft>
            </a:pPr>
            <a:r>
              <a:rPr lang="en-US" altLang="zh-CN" sz="1200" b="1" dirty="0" smtClean="0">
                <a:latin typeface="Huawei Sans" panose="020C0503030203020204" pitchFamily="34" charset="0"/>
              </a:rPr>
              <a:t>Admission control and free mobility design</a:t>
            </a:r>
            <a:endParaRPr lang="en-US" altLang="zh-CN" sz="1200" b="1" dirty="0">
              <a:latin typeface="Huawei Sans" panose="020C0503030203020204" pitchFamily="34" charset="0"/>
              <a:sym typeface="Huawei Sans" panose="020C0503030203020204" pitchFamily="34" charset="0"/>
            </a:endParaRPr>
          </a:p>
        </p:txBody>
      </p:sp>
      <p:sp>
        <p:nvSpPr>
          <p:cNvPr id="116" name="任意多边形 115"/>
          <p:cNvSpPr/>
          <p:nvPr/>
        </p:nvSpPr>
        <p:spPr bwMode="gray">
          <a:xfrm>
            <a:off x="5272941" y="3132778"/>
            <a:ext cx="1123370" cy="561685"/>
          </a:xfrm>
          <a:custGeom>
            <a:avLst/>
            <a:gdLst>
              <a:gd name="connsiteX0" fmla="*/ 0 w 1123370"/>
              <a:gd name="connsiteY0" fmla="*/ 0 h 561685"/>
              <a:gd name="connsiteX1" fmla="*/ 1123370 w 1123370"/>
              <a:gd name="connsiteY1" fmla="*/ 0 h 561685"/>
              <a:gd name="connsiteX2" fmla="*/ 1123370 w 1123370"/>
              <a:gd name="connsiteY2" fmla="*/ 561685 h 561685"/>
              <a:gd name="connsiteX3" fmla="*/ 0 w 1123370"/>
              <a:gd name="connsiteY3" fmla="*/ 561685 h 561685"/>
              <a:gd name="connsiteX4" fmla="*/ 0 w 1123370"/>
              <a:gd name="connsiteY4" fmla="*/ 0 h 5616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3370" h="561685">
                <a:moveTo>
                  <a:pt x="0" y="0"/>
                </a:moveTo>
                <a:lnTo>
                  <a:pt x="1123370" y="0"/>
                </a:lnTo>
                <a:lnTo>
                  <a:pt x="1123370" y="561685"/>
                </a:lnTo>
                <a:lnTo>
                  <a:pt x="0" y="561685"/>
                </a:lnTo>
                <a:lnTo>
                  <a:pt x="0" y="0"/>
                </a:lnTo>
                <a:close/>
              </a:path>
            </a:pathLst>
          </a:custGeom>
        </p:spPr>
        <p:style>
          <a:lnRef idx="0">
            <a:schemeClr val="lt1">
              <a:hueOff val="0"/>
              <a:satOff val="0"/>
              <a:lumOff val="0"/>
              <a:alphaOff val="0"/>
            </a:schemeClr>
          </a:lnRef>
          <a:fillRef idx="3">
            <a:schemeClr val="accent3">
              <a:hueOff val="0"/>
              <a:satOff val="0"/>
              <a:lumOff val="0"/>
              <a:alphaOff val="0"/>
            </a:schemeClr>
          </a:fillRef>
          <a:effectRef idx="2">
            <a:schemeClr val="accent3">
              <a:hueOff val="0"/>
              <a:satOff val="0"/>
              <a:lumOff val="0"/>
              <a:alphaOff val="0"/>
            </a:schemeClr>
          </a:effectRef>
          <a:fontRef idx="minor">
            <a:schemeClr val="lt1"/>
          </a:fontRef>
        </p:style>
        <p:txBody>
          <a:bodyPr spcFirstLastPara="0" vert="horz" wrap="square" lIns="7620" tIns="7620" rIns="7620" bIns="7620" numCol="1" spcCol="1270" anchor="ctr" anchorCtr="0">
            <a:noAutofit/>
          </a:bodyPr>
          <a:lstStyle/>
          <a:p>
            <a:pPr lvl="0" algn="ctr" defTabSz="533400" fontAlgn="ctr">
              <a:lnSpc>
                <a:spcPct val="100000"/>
              </a:lnSpc>
              <a:spcBef>
                <a:spcPct val="0"/>
              </a:spcBef>
              <a:spcAft>
                <a:spcPct val="35000"/>
              </a:spcAft>
            </a:pPr>
            <a:r>
              <a:rPr lang="en-US" altLang="zh-CN" sz="1200" dirty="0" smtClean="0">
                <a:latin typeface="Huawei Sans" panose="020C0503030203020204" pitchFamily="34" charset="0"/>
              </a:rPr>
              <a:t>User management design</a:t>
            </a:r>
            <a:endParaRPr lang="en-US" altLang="zh-CN" sz="1200" dirty="0">
              <a:latin typeface="Huawei Sans" panose="020C0503030203020204" pitchFamily="34" charset="0"/>
              <a:sym typeface="Huawei Sans" panose="020C0503030203020204" pitchFamily="34" charset="0"/>
            </a:endParaRPr>
          </a:p>
        </p:txBody>
      </p:sp>
      <p:sp>
        <p:nvSpPr>
          <p:cNvPr id="117" name="任意多边形 116"/>
          <p:cNvSpPr/>
          <p:nvPr/>
        </p:nvSpPr>
        <p:spPr bwMode="gray">
          <a:xfrm>
            <a:off x="5272941" y="3930371"/>
            <a:ext cx="1123370" cy="561685"/>
          </a:xfrm>
          <a:custGeom>
            <a:avLst/>
            <a:gdLst>
              <a:gd name="connsiteX0" fmla="*/ 0 w 1123370"/>
              <a:gd name="connsiteY0" fmla="*/ 0 h 561685"/>
              <a:gd name="connsiteX1" fmla="*/ 1123370 w 1123370"/>
              <a:gd name="connsiteY1" fmla="*/ 0 h 561685"/>
              <a:gd name="connsiteX2" fmla="*/ 1123370 w 1123370"/>
              <a:gd name="connsiteY2" fmla="*/ 561685 h 561685"/>
              <a:gd name="connsiteX3" fmla="*/ 0 w 1123370"/>
              <a:gd name="connsiteY3" fmla="*/ 561685 h 561685"/>
              <a:gd name="connsiteX4" fmla="*/ 0 w 1123370"/>
              <a:gd name="connsiteY4" fmla="*/ 0 h 5616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3370" h="561685">
                <a:moveTo>
                  <a:pt x="0" y="0"/>
                </a:moveTo>
                <a:lnTo>
                  <a:pt x="1123370" y="0"/>
                </a:lnTo>
                <a:lnTo>
                  <a:pt x="1123370" y="561685"/>
                </a:lnTo>
                <a:lnTo>
                  <a:pt x="0" y="561685"/>
                </a:lnTo>
                <a:lnTo>
                  <a:pt x="0" y="0"/>
                </a:lnTo>
                <a:close/>
              </a:path>
            </a:pathLst>
          </a:custGeom>
        </p:spPr>
        <p:style>
          <a:lnRef idx="0">
            <a:schemeClr val="lt1">
              <a:hueOff val="0"/>
              <a:satOff val="0"/>
              <a:lumOff val="0"/>
              <a:alphaOff val="0"/>
            </a:schemeClr>
          </a:lnRef>
          <a:fillRef idx="3">
            <a:schemeClr val="accent3">
              <a:hueOff val="0"/>
              <a:satOff val="0"/>
              <a:lumOff val="0"/>
              <a:alphaOff val="0"/>
            </a:schemeClr>
          </a:fillRef>
          <a:effectRef idx="2">
            <a:schemeClr val="accent3">
              <a:hueOff val="0"/>
              <a:satOff val="0"/>
              <a:lumOff val="0"/>
              <a:alphaOff val="0"/>
            </a:schemeClr>
          </a:effectRef>
          <a:fontRef idx="minor">
            <a:schemeClr val="lt1"/>
          </a:fontRef>
        </p:style>
        <p:txBody>
          <a:bodyPr spcFirstLastPara="0" vert="horz" wrap="square" lIns="7620" tIns="7620" rIns="7620" bIns="7620" numCol="1" spcCol="1270" anchor="ctr" anchorCtr="0">
            <a:noAutofit/>
          </a:bodyPr>
          <a:lstStyle/>
          <a:p>
            <a:pPr lvl="0" algn="ctr" defTabSz="533400" fontAlgn="ctr">
              <a:lnSpc>
                <a:spcPct val="100000"/>
              </a:lnSpc>
              <a:spcBef>
                <a:spcPct val="0"/>
              </a:spcBef>
              <a:spcAft>
                <a:spcPct val="35000"/>
              </a:spcAft>
            </a:pPr>
            <a:r>
              <a:rPr lang="en-US" altLang="zh-CN" sz="1200" dirty="0" smtClean="0">
                <a:latin typeface="Huawei Sans" panose="020C0503030203020204" pitchFamily="34" charset="0"/>
              </a:rPr>
              <a:t>Admission control design</a:t>
            </a:r>
            <a:endParaRPr lang="en-US" altLang="zh-CN" sz="1200" dirty="0">
              <a:latin typeface="Huawei Sans" panose="020C0503030203020204" pitchFamily="34" charset="0"/>
              <a:sym typeface="Huawei Sans" panose="020C0503030203020204" pitchFamily="34" charset="0"/>
            </a:endParaRPr>
          </a:p>
        </p:txBody>
      </p:sp>
      <p:sp>
        <p:nvSpPr>
          <p:cNvPr id="118" name="任意多边形 117"/>
          <p:cNvSpPr/>
          <p:nvPr/>
        </p:nvSpPr>
        <p:spPr bwMode="gray">
          <a:xfrm>
            <a:off x="5272941" y="4727964"/>
            <a:ext cx="1123370" cy="561685"/>
          </a:xfrm>
          <a:custGeom>
            <a:avLst/>
            <a:gdLst>
              <a:gd name="connsiteX0" fmla="*/ 0 w 1123370"/>
              <a:gd name="connsiteY0" fmla="*/ 0 h 561685"/>
              <a:gd name="connsiteX1" fmla="*/ 1123370 w 1123370"/>
              <a:gd name="connsiteY1" fmla="*/ 0 h 561685"/>
              <a:gd name="connsiteX2" fmla="*/ 1123370 w 1123370"/>
              <a:gd name="connsiteY2" fmla="*/ 561685 h 561685"/>
              <a:gd name="connsiteX3" fmla="*/ 0 w 1123370"/>
              <a:gd name="connsiteY3" fmla="*/ 561685 h 561685"/>
              <a:gd name="connsiteX4" fmla="*/ 0 w 1123370"/>
              <a:gd name="connsiteY4" fmla="*/ 0 h 5616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3370" h="561685">
                <a:moveTo>
                  <a:pt x="0" y="0"/>
                </a:moveTo>
                <a:lnTo>
                  <a:pt x="1123370" y="0"/>
                </a:lnTo>
                <a:lnTo>
                  <a:pt x="1123370" y="561685"/>
                </a:lnTo>
                <a:lnTo>
                  <a:pt x="0" y="561685"/>
                </a:lnTo>
                <a:lnTo>
                  <a:pt x="0" y="0"/>
                </a:lnTo>
                <a:close/>
              </a:path>
            </a:pathLst>
          </a:custGeom>
        </p:spPr>
        <p:style>
          <a:lnRef idx="0">
            <a:schemeClr val="lt1">
              <a:hueOff val="0"/>
              <a:satOff val="0"/>
              <a:lumOff val="0"/>
              <a:alphaOff val="0"/>
            </a:schemeClr>
          </a:lnRef>
          <a:fillRef idx="3">
            <a:schemeClr val="accent3">
              <a:hueOff val="0"/>
              <a:satOff val="0"/>
              <a:lumOff val="0"/>
              <a:alphaOff val="0"/>
            </a:schemeClr>
          </a:fillRef>
          <a:effectRef idx="2">
            <a:schemeClr val="accent3">
              <a:hueOff val="0"/>
              <a:satOff val="0"/>
              <a:lumOff val="0"/>
              <a:alphaOff val="0"/>
            </a:schemeClr>
          </a:effectRef>
          <a:fontRef idx="minor">
            <a:schemeClr val="lt1"/>
          </a:fontRef>
        </p:style>
        <p:txBody>
          <a:bodyPr spcFirstLastPara="0" vert="horz" wrap="square" lIns="7620" tIns="7620" rIns="7620" bIns="7620" numCol="1" spcCol="1270" anchor="ctr" anchorCtr="0">
            <a:noAutofit/>
          </a:bodyPr>
          <a:lstStyle/>
          <a:p>
            <a:pPr lvl="0" algn="ctr" defTabSz="533400" fontAlgn="ctr">
              <a:lnSpc>
                <a:spcPct val="100000"/>
              </a:lnSpc>
              <a:spcBef>
                <a:spcPct val="0"/>
              </a:spcBef>
              <a:spcAft>
                <a:spcPct val="35000"/>
              </a:spcAft>
            </a:pPr>
            <a:r>
              <a:rPr lang="en-US" altLang="zh-CN" sz="1200" dirty="0" smtClean="0">
                <a:latin typeface="Huawei Sans" panose="020C0503030203020204" pitchFamily="34" charset="0"/>
              </a:rPr>
              <a:t>Free mobility design</a:t>
            </a:r>
            <a:endParaRPr lang="en-US" altLang="zh-CN" sz="1200" dirty="0">
              <a:latin typeface="Huawei Sans" panose="020C0503030203020204" pitchFamily="34" charset="0"/>
              <a:sym typeface="Huawei Sans" panose="020C0503030203020204" pitchFamily="34" charset="0"/>
            </a:endParaRPr>
          </a:p>
        </p:txBody>
      </p:sp>
      <p:sp>
        <p:nvSpPr>
          <p:cNvPr id="119" name="任意多边形 118"/>
          <p:cNvSpPr/>
          <p:nvPr/>
        </p:nvSpPr>
        <p:spPr bwMode="gray">
          <a:xfrm>
            <a:off x="6519328" y="2335184"/>
            <a:ext cx="1123370" cy="561685"/>
          </a:xfrm>
          <a:custGeom>
            <a:avLst/>
            <a:gdLst>
              <a:gd name="connsiteX0" fmla="*/ 0 w 1123370"/>
              <a:gd name="connsiteY0" fmla="*/ 0 h 561685"/>
              <a:gd name="connsiteX1" fmla="*/ 1123370 w 1123370"/>
              <a:gd name="connsiteY1" fmla="*/ 0 h 561685"/>
              <a:gd name="connsiteX2" fmla="*/ 1123370 w 1123370"/>
              <a:gd name="connsiteY2" fmla="*/ 561685 h 561685"/>
              <a:gd name="connsiteX3" fmla="*/ 0 w 1123370"/>
              <a:gd name="connsiteY3" fmla="*/ 561685 h 561685"/>
              <a:gd name="connsiteX4" fmla="*/ 0 w 1123370"/>
              <a:gd name="connsiteY4" fmla="*/ 0 h 5616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3370" h="561685">
                <a:moveTo>
                  <a:pt x="0" y="0"/>
                </a:moveTo>
                <a:lnTo>
                  <a:pt x="1123370" y="0"/>
                </a:lnTo>
                <a:lnTo>
                  <a:pt x="1123370" y="561685"/>
                </a:lnTo>
                <a:lnTo>
                  <a:pt x="0" y="561685"/>
                </a:lnTo>
                <a:lnTo>
                  <a:pt x="0" y="0"/>
                </a:lnTo>
                <a:close/>
              </a:path>
            </a:pathLst>
          </a:custGeom>
          <a:gradFill rotWithShape="0">
            <a:gsLst>
              <a:gs pos="0">
                <a:srgbClr val="94DAE2"/>
              </a:gs>
              <a:gs pos="50000">
                <a:srgbClr val="56C4D2"/>
              </a:gs>
              <a:gs pos="100000">
                <a:srgbClr val="30B5C5"/>
              </a:gs>
            </a:gsLst>
          </a:gradFill>
        </p:spPr>
        <p:style>
          <a:lnRef idx="0">
            <a:schemeClr val="lt1">
              <a:hueOff val="0"/>
              <a:satOff val="0"/>
              <a:lumOff val="0"/>
              <a:alphaOff val="0"/>
            </a:schemeClr>
          </a:lnRef>
          <a:fillRef idx="3">
            <a:scrgbClr r="0" g="0" b="0"/>
          </a:fillRef>
          <a:effectRef idx="2">
            <a:schemeClr val="accent2">
              <a:hueOff val="0"/>
              <a:satOff val="0"/>
              <a:lumOff val="0"/>
              <a:alphaOff val="0"/>
            </a:schemeClr>
          </a:effectRef>
          <a:fontRef idx="minor">
            <a:schemeClr val="lt1"/>
          </a:fontRef>
        </p:style>
        <p:txBody>
          <a:bodyPr spcFirstLastPara="0" vert="horz" wrap="square" lIns="7620" tIns="7620" rIns="7620" bIns="7620" numCol="1" spcCol="1270" anchor="ctr" anchorCtr="0">
            <a:noAutofit/>
          </a:bodyPr>
          <a:lstStyle/>
          <a:p>
            <a:pPr lvl="0" algn="ctr" defTabSz="533400" fontAlgn="ctr">
              <a:lnSpc>
                <a:spcPct val="100000"/>
              </a:lnSpc>
              <a:spcBef>
                <a:spcPct val="0"/>
              </a:spcBef>
              <a:spcAft>
                <a:spcPct val="35000"/>
              </a:spcAft>
            </a:pPr>
            <a:r>
              <a:rPr lang="en-US" altLang="zh-CN" sz="1200" b="1" dirty="0" smtClean="0">
                <a:latin typeface="Huawei Sans" panose="020C0503030203020204" pitchFamily="34" charset="0"/>
                <a:sym typeface="Huawei Sans" panose="020C0503030203020204" pitchFamily="34" charset="0"/>
              </a:rPr>
              <a:t>WLAN </a:t>
            </a:r>
            <a:r>
              <a:rPr lang="en-US" altLang="zh-CN" sz="1200" b="1" dirty="0" smtClean="0">
                <a:latin typeface="Huawei Sans" panose="020C0503030203020204" pitchFamily="34" charset="0"/>
              </a:rPr>
              <a:t>design</a:t>
            </a:r>
            <a:endParaRPr lang="en-US" altLang="zh-CN" sz="1200" b="1" dirty="0">
              <a:latin typeface="Huawei Sans" panose="020C0503030203020204" pitchFamily="34" charset="0"/>
              <a:sym typeface="Huawei Sans" panose="020C0503030203020204" pitchFamily="34" charset="0"/>
            </a:endParaRPr>
          </a:p>
        </p:txBody>
      </p:sp>
      <p:sp>
        <p:nvSpPr>
          <p:cNvPr id="120" name="任意多边形 119"/>
          <p:cNvSpPr/>
          <p:nvPr/>
        </p:nvSpPr>
        <p:spPr bwMode="gray">
          <a:xfrm>
            <a:off x="6800171" y="3132778"/>
            <a:ext cx="1123370" cy="561685"/>
          </a:xfrm>
          <a:custGeom>
            <a:avLst/>
            <a:gdLst>
              <a:gd name="connsiteX0" fmla="*/ 0 w 1123370"/>
              <a:gd name="connsiteY0" fmla="*/ 0 h 561685"/>
              <a:gd name="connsiteX1" fmla="*/ 1123370 w 1123370"/>
              <a:gd name="connsiteY1" fmla="*/ 0 h 561685"/>
              <a:gd name="connsiteX2" fmla="*/ 1123370 w 1123370"/>
              <a:gd name="connsiteY2" fmla="*/ 561685 h 561685"/>
              <a:gd name="connsiteX3" fmla="*/ 0 w 1123370"/>
              <a:gd name="connsiteY3" fmla="*/ 561685 h 561685"/>
              <a:gd name="connsiteX4" fmla="*/ 0 w 1123370"/>
              <a:gd name="connsiteY4" fmla="*/ 0 h 5616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3370" h="561685">
                <a:moveTo>
                  <a:pt x="0" y="0"/>
                </a:moveTo>
                <a:lnTo>
                  <a:pt x="1123370" y="0"/>
                </a:lnTo>
                <a:lnTo>
                  <a:pt x="1123370" y="561685"/>
                </a:lnTo>
                <a:lnTo>
                  <a:pt x="0" y="561685"/>
                </a:lnTo>
                <a:lnTo>
                  <a:pt x="0" y="0"/>
                </a:lnTo>
                <a:close/>
              </a:path>
            </a:pathLst>
          </a:custGeom>
        </p:spPr>
        <p:style>
          <a:lnRef idx="0">
            <a:schemeClr val="lt1">
              <a:hueOff val="0"/>
              <a:satOff val="0"/>
              <a:lumOff val="0"/>
              <a:alphaOff val="0"/>
            </a:schemeClr>
          </a:lnRef>
          <a:fillRef idx="3">
            <a:schemeClr val="accent3">
              <a:hueOff val="0"/>
              <a:satOff val="0"/>
              <a:lumOff val="0"/>
              <a:alphaOff val="0"/>
            </a:schemeClr>
          </a:fillRef>
          <a:effectRef idx="2">
            <a:schemeClr val="accent3">
              <a:hueOff val="0"/>
              <a:satOff val="0"/>
              <a:lumOff val="0"/>
              <a:alphaOff val="0"/>
            </a:schemeClr>
          </a:effectRef>
          <a:fontRef idx="minor">
            <a:schemeClr val="lt1"/>
          </a:fontRef>
        </p:style>
        <p:txBody>
          <a:bodyPr spcFirstLastPara="0" vert="horz" wrap="square" lIns="7620" tIns="7620" rIns="7620" bIns="7620" numCol="1" spcCol="1270" anchor="ctr" anchorCtr="0">
            <a:noAutofit/>
          </a:bodyPr>
          <a:lstStyle/>
          <a:p>
            <a:pPr lvl="0" algn="ctr" defTabSz="533400" fontAlgn="ctr">
              <a:lnSpc>
                <a:spcPct val="100000"/>
              </a:lnSpc>
              <a:spcBef>
                <a:spcPct val="0"/>
              </a:spcBef>
              <a:spcAft>
                <a:spcPct val="35000"/>
              </a:spcAft>
            </a:pPr>
            <a:r>
              <a:rPr lang="en-US" altLang="zh-CN" sz="1200" dirty="0" smtClean="0">
                <a:latin typeface="Huawei Sans" panose="020C0503030203020204" pitchFamily="34" charset="0"/>
              </a:rPr>
              <a:t>Networking scheme</a:t>
            </a:r>
            <a:endParaRPr lang="en-US" altLang="zh-CN" sz="1200" dirty="0">
              <a:latin typeface="Huawei Sans" panose="020C0503030203020204" pitchFamily="34" charset="0"/>
              <a:sym typeface="Huawei Sans" panose="020C0503030203020204" pitchFamily="34" charset="0"/>
            </a:endParaRPr>
          </a:p>
        </p:txBody>
      </p:sp>
      <p:sp>
        <p:nvSpPr>
          <p:cNvPr id="121" name="任意多边形 120"/>
          <p:cNvSpPr/>
          <p:nvPr/>
        </p:nvSpPr>
        <p:spPr bwMode="gray">
          <a:xfrm>
            <a:off x="7878607" y="2335184"/>
            <a:ext cx="1123370" cy="561685"/>
          </a:xfrm>
          <a:custGeom>
            <a:avLst/>
            <a:gdLst>
              <a:gd name="connsiteX0" fmla="*/ 0 w 1123370"/>
              <a:gd name="connsiteY0" fmla="*/ 0 h 561685"/>
              <a:gd name="connsiteX1" fmla="*/ 1123370 w 1123370"/>
              <a:gd name="connsiteY1" fmla="*/ 0 h 561685"/>
              <a:gd name="connsiteX2" fmla="*/ 1123370 w 1123370"/>
              <a:gd name="connsiteY2" fmla="*/ 561685 h 561685"/>
              <a:gd name="connsiteX3" fmla="*/ 0 w 1123370"/>
              <a:gd name="connsiteY3" fmla="*/ 561685 h 561685"/>
              <a:gd name="connsiteX4" fmla="*/ 0 w 1123370"/>
              <a:gd name="connsiteY4" fmla="*/ 0 h 5616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3370" h="561685">
                <a:moveTo>
                  <a:pt x="0" y="0"/>
                </a:moveTo>
                <a:lnTo>
                  <a:pt x="1123370" y="0"/>
                </a:lnTo>
                <a:lnTo>
                  <a:pt x="1123370" y="561685"/>
                </a:lnTo>
                <a:lnTo>
                  <a:pt x="0" y="561685"/>
                </a:lnTo>
                <a:lnTo>
                  <a:pt x="0" y="0"/>
                </a:lnTo>
                <a:close/>
              </a:path>
            </a:pathLst>
          </a:custGeom>
          <a:gradFill rotWithShape="0">
            <a:gsLst>
              <a:gs pos="0">
                <a:srgbClr val="94DAE2"/>
              </a:gs>
              <a:gs pos="50000">
                <a:srgbClr val="56C4D2"/>
              </a:gs>
              <a:gs pos="100000">
                <a:srgbClr val="30B5C5"/>
              </a:gs>
            </a:gsLst>
          </a:gradFill>
        </p:spPr>
        <p:style>
          <a:lnRef idx="0">
            <a:schemeClr val="lt1">
              <a:hueOff val="0"/>
              <a:satOff val="0"/>
              <a:lumOff val="0"/>
              <a:alphaOff val="0"/>
            </a:schemeClr>
          </a:lnRef>
          <a:fillRef idx="3">
            <a:scrgbClr r="0" g="0" b="0"/>
          </a:fillRef>
          <a:effectRef idx="2">
            <a:schemeClr val="accent2">
              <a:hueOff val="0"/>
              <a:satOff val="0"/>
              <a:lumOff val="0"/>
              <a:alphaOff val="0"/>
            </a:schemeClr>
          </a:effectRef>
          <a:fontRef idx="minor">
            <a:schemeClr val="lt1"/>
          </a:fontRef>
        </p:style>
        <p:txBody>
          <a:bodyPr spcFirstLastPara="0" vert="horz" wrap="square" lIns="7620" tIns="7620" rIns="7620" bIns="7620" numCol="1" spcCol="1270" anchor="ctr" anchorCtr="0">
            <a:noAutofit/>
          </a:bodyPr>
          <a:lstStyle/>
          <a:p>
            <a:pPr lvl="0" algn="ctr" defTabSz="533400" fontAlgn="ctr">
              <a:lnSpc>
                <a:spcPct val="100000"/>
              </a:lnSpc>
              <a:spcBef>
                <a:spcPct val="0"/>
              </a:spcBef>
              <a:spcAft>
                <a:spcPct val="35000"/>
              </a:spcAft>
            </a:pPr>
            <a:r>
              <a:rPr lang="en-US" altLang="zh-CN" sz="1200" b="1" dirty="0" smtClean="0">
                <a:latin typeface="Huawei Sans" panose="020C0503030203020204" pitchFamily="34" charset="0"/>
                <a:sym typeface="Huawei Sans" panose="020C0503030203020204" pitchFamily="34" charset="0"/>
              </a:rPr>
              <a:t>Network security design</a:t>
            </a:r>
            <a:endParaRPr lang="en-US" altLang="zh-CN" sz="1200" b="1" dirty="0">
              <a:latin typeface="Huawei Sans" panose="020C0503030203020204" pitchFamily="34" charset="0"/>
              <a:sym typeface="Huawei Sans" panose="020C0503030203020204" pitchFamily="34" charset="0"/>
            </a:endParaRPr>
          </a:p>
        </p:txBody>
      </p:sp>
      <p:sp>
        <p:nvSpPr>
          <p:cNvPr id="122" name="任意多边形 121"/>
          <p:cNvSpPr/>
          <p:nvPr/>
        </p:nvSpPr>
        <p:spPr bwMode="gray">
          <a:xfrm>
            <a:off x="8159449" y="3132778"/>
            <a:ext cx="1123370" cy="561685"/>
          </a:xfrm>
          <a:custGeom>
            <a:avLst/>
            <a:gdLst>
              <a:gd name="connsiteX0" fmla="*/ 0 w 1123370"/>
              <a:gd name="connsiteY0" fmla="*/ 0 h 561685"/>
              <a:gd name="connsiteX1" fmla="*/ 1123370 w 1123370"/>
              <a:gd name="connsiteY1" fmla="*/ 0 h 561685"/>
              <a:gd name="connsiteX2" fmla="*/ 1123370 w 1123370"/>
              <a:gd name="connsiteY2" fmla="*/ 561685 h 561685"/>
              <a:gd name="connsiteX3" fmla="*/ 0 w 1123370"/>
              <a:gd name="connsiteY3" fmla="*/ 561685 h 561685"/>
              <a:gd name="connsiteX4" fmla="*/ 0 w 1123370"/>
              <a:gd name="connsiteY4" fmla="*/ 0 h 5616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3370" h="561685">
                <a:moveTo>
                  <a:pt x="0" y="0"/>
                </a:moveTo>
                <a:lnTo>
                  <a:pt x="1123370" y="0"/>
                </a:lnTo>
                <a:lnTo>
                  <a:pt x="1123370" y="561685"/>
                </a:lnTo>
                <a:lnTo>
                  <a:pt x="0" y="561685"/>
                </a:lnTo>
                <a:lnTo>
                  <a:pt x="0" y="0"/>
                </a:lnTo>
                <a:close/>
              </a:path>
            </a:pathLst>
          </a:custGeom>
        </p:spPr>
        <p:style>
          <a:lnRef idx="0">
            <a:schemeClr val="lt1">
              <a:hueOff val="0"/>
              <a:satOff val="0"/>
              <a:lumOff val="0"/>
              <a:alphaOff val="0"/>
            </a:schemeClr>
          </a:lnRef>
          <a:fillRef idx="3">
            <a:schemeClr val="accent3">
              <a:hueOff val="0"/>
              <a:satOff val="0"/>
              <a:lumOff val="0"/>
              <a:alphaOff val="0"/>
            </a:schemeClr>
          </a:fillRef>
          <a:effectRef idx="2">
            <a:schemeClr val="accent3">
              <a:hueOff val="0"/>
              <a:satOff val="0"/>
              <a:lumOff val="0"/>
              <a:alphaOff val="0"/>
            </a:schemeClr>
          </a:effectRef>
          <a:fontRef idx="minor">
            <a:schemeClr val="lt1"/>
          </a:fontRef>
        </p:style>
        <p:txBody>
          <a:bodyPr spcFirstLastPara="0" vert="horz" wrap="square" lIns="7620" tIns="7620" rIns="7620" bIns="7620" numCol="1" spcCol="1270" anchor="ctr" anchorCtr="0">
            <a:noAutofit/>
          </a:bodyPr>
          <a:lstStyle/>
          <a:p>
            <a:pPr lvl="0" algn="ctr" defTabSz="533400" fontAlgn="ctr">
              <a:lnSpc>
                <a:spcPct val="100000"/>
              </a:lnSpc>
              <a:spcBef>
                <a:spcPct val="0"/>
              </a:spcBef>
              <a:spcAft>
                <a:spcPct val="35000"/>
              </a:spcAft>
            </a:pPr>
            <a:r>
              <a:rPr lang="en-US" altLang="zh-CN" sz="1200" dirty="0" smtClean="0">
                <a:latin typeface="Huawei Sans" panose="020C0503030203020204" pitchFamily="34" charset="0"/>
              </a:rPr>
              <a:t>Egress security</a:t>
            </a:r>
            <a:endParaRPr lang="en-US" altLang="zh-CN" sz="1200" dirty="0">
              <a:latin typeface="Huawei Sans" panose="020C0503030203020204" pitchFamily="34" charset="0"/>
              <a:sym typeface="Huawei Sans" panose="020C0503030203020204" pitchFamily="34" charset="0"/>
            </a:endParaRPr>
          </a:p>
        </p:txBody>
      </p:sp>
      <p:sp>
        <p:nvSpPr>
          <p:cNvPr id="123" name="任意多边形 122"/>
          <p:cNvSpPr/>
          <p:nvPr/>
        </p:nvSpPr>
        <p:spPr bwMode="gray">
          <a:xfrm>
            <a:off x="8159449" y="3930371"/>
            <a:ext cx="1123370" cy="561685"/>
          </a:xfrm>
          <a:custGeom>
            <a:avLst/>
            <a:gdLst>
              <a:gd name="connsiteX0" fmla="*/ 0 w 1123370"/>
              <a:gd name="connsiteY0" fmla="*/ 0 h 561685"/>
              <a:gd name="connsiteX1" fmla="*/ 1123370 w 1123370"/>
              <a:gd name="connsiteY1" fmla="*/ 0 h 561685"/>
              <a:gd name="connsiteX2" fmla="*/ 1123370 w 1123370"/>
              <a:gd name="connsiteY2" fmla="*/ 561685 h 561685"/>
              <a:gd name="connsiteX3" fmla="*/ 0 w 1123370"/>
              <a:gd name="connsiteY3" fmla="*/ 561685 h 561685"/>
              <a:gd name="connsiteX4" fmla="*/ 0 w 1123370"/>
              <a:gd name="connsiteY4" fmla="*/ 0 h 5616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3370" h="561685">
                <a:moveTo>
                  <a:pt x="0" y="0"/>
                </a:moveTo>
                <a:lnTo>
                  <a:pt x="1123370" y="0"/>
                </a:lnTo>
                <a:lnTo>
                  <a:pt x="1123370" y="561685"/>
                </a:lnTo>
                <a:lnTo>
                  <a:pt x="0" y="561685"/>
                </a:lnTo>
                <a:lnTo>
                  <a:pt x="0" y="0"/>
                </a:lnTo>
                <a:close/>
              </a:path>
            </a:pathLst>
          </a:custGeom>
        </p:spPr>
        <p:style>
          <a:lnRef idx="0">
            <a:schemeClr val="lt1">
              <a:hueOff val="0"/>
              <a:satOff val="0"/>
              <a:lumOff val="0"/>
              <a:alphaOff val="0"/>
            </a:schemeClr>
          </a:lnRef>
          <a:fillRef idx="3">
            <a:schemeClr val="accent3">
              <a:hueOff val="0"/>
              <a:satOff val="0"/>
              <a:lumOff val="0"/>
              <a:alphaOff val="0"/>
            </a:schemeClr>
          </a:fillRef>
          <a:effectRef idx="2">
            <a:schemeClr val="accent3">
              <a:hueOff val="0"/>
              <a:satOff val="0"/>
              <a:lumOff val="0"/>
              <a:alphaOff val="0"/>
            </a:schemeClr>
          </a:effectRef>
          <a:fontRef idx="minor">
            <a:schemeClr val="lt1"/>
          </a:fontRef>
        </p:style>
        <p:txBody>
          <a:bodyPr spcFirstLastPara="0" vert="horz" wrap="square" lIns="7620" tIns="7620" rIns="7620" bIns="7620" numCol="1" spcCol="1270" anchor="ctr" anchorCtr="0">
            <a:noAutofit/>
          </a:bodyPr>
          <a:lstStyle/>
          <a:p>
            <a:pPr lvl="0" algn="ctr" defTabSz="533400" fontAlgn="ctr">
              <a:lnSpc>
                <a:spcPct val="100000"/>
              </a:lnSpc>
              <a:spcBef>
                <a:spcPct val="0"/>
              </a:spcBef>
              <a:spcAft>
                <a:spcPct val="35000"/>
              </a:spcAft>
            </a:pPr>
            <a:r>
              <a:rPr lang="en-US" altLang="zh-CN" sz="1200" dirty="0" smtClean="0">
                <a:latin typeface="Huawei Sans" panose="020C0503030203020204" pitchFamily="34" charset="0"/>
              </a:rPr>
              <a:t>Intranet security</a:t>
            </a:r>
            <a:endParaRPr lang="en-US" altLang="zh-CN" sz="1200" dirty="0">
              <a:latin typeface="Huawei Sans" panose="020C0503030203020204" pitchFamily="34" charset="0"/>
              <a:sym typeface="Huawei Sans" panose="020C0503030203020204" pitchFamily="34" charset="0"/>
            </a:endParaRPr>
          </a:p>
        </p:txBody>
      </p:sp>
      <p:sp>
        <p:nvSpPr>
          <p:cNvPr id="124" name="任意多边形 123"/>
          <p:cNvSpPr/>
          <p:nvPr/>
        </p:nvSpPr>
        <p:spPr bwMode="gray">
          <a:xfrm>
            <a:off x="9237885" y="2335184"/>
            <a:ext cx="1123370" cy="561685"/>
          </a:xfrm>
          <a:custGeom>
            <a:avLst/>
            <a:gdLst>
              <a:gd name="connsiteX0" fmla="*/ 0 w 1123370"/>
              <a:gd name="connsiteY0" fmla="*/ 0 h 561685"/>
              <a:gd name="connsiteX1" fmla="*/ 1123370 w 1123370"/>
              <a:gd name="connsiteY1" fmla="*/ 0 h 561685"/>
              <a:gd name="connsiteX2" fmla="*/ 1123370 w 1123370"/>
              <a:gd name="connsiteY2" fmla="*/ 561685 h 561685"/>
              <a:gd name="connsiteX3" fmla="*/ 0 w 1123370"/>
              <a:gd name="connsiteY3" fmla="*/ 561685 h 561685"/>
              <a:gd name="connsiteX4" fmla="*/ 0 w 1123370"/>
              <a:gd name="connsiteY4" fmla="*/ 0 h 5616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3370" h="561685">
                <a:moveTo>
                  <a:pt x="0" y="0"/>
                </a:moveTo>
                <a:lnTo>
                  <a:pt x="1123370" y="0"/>
                </a:lnTo>
                <a:lnTo>
                  <a:pt x="1123370" y="561685"/>
                </a:lnTo>
                <a:lnTo>
                  <a:pt x="0" y="561685"/>
                </a:lnTo>
                <a:lnTo>
                  <a:pt x="0" y="0"/>
                </a:lnTo>
                <a:close/>
              </a:path>
            </a:pathLst>
          </a:custGeom>
          <a:gradFill rotWithShape="0">
            <a:gsLst>
              <a:gs pos="0">
                <a:srgbClr val="94DAE2"/>
              </a:gs>
              <a:gs pos="50000">
                <a:srgbClr val="56C4D2"/>
              </a:gs>
              <a:gs pos="100000">
                <a:srgbClr val="30B5C5"/>
              </a:gs>
            </a:gsLst>
          </a:gradFill>
        </p:spPr>
        <p:style>
          <a:lnRef idx="0">
            <a:schemeClr val="lt1">
              <a:hueOff val="0"/>
              <a:satOff val="0"/>
              <a:lumOff val="0"/>
              <a:alphaOff val="0"/>
            </a:schemeClr>
          </a:lnRef>
          <a:fillRef idx="3">
            <a:scrgbClr r="0" g="0" b="0"/>
          </a:fillRef>
          <a:effectRef idx="2">
            <a:schemeClr val="accent2">
              <a:hueOff val="0"/>
              <a:satOff val="0"/>
              <a:lumOff val="0"/>
              <a:alphaOff val="0"/>
            </a:schemeClr>
          </a:effectRef>
          <a:fontRef idx="minor">
            <a:schemeClr val="lt1"/>
          </a:fontRef>
        </p:style>
        <p:txBody>
          <a:bodyPr spcFirstLastPara="0" vert="horz" wrap="square" lIns="7620" tIns="7620" rIns="7620" bIns="7620" numCol="1" spcCol="1270" anchor="ctr" anchorCtr="0">
            <a:noAutofit/>
          </a:bodyPr>
          <a:lstStyle/>
          <a:p>
            <a:pPr lvl="0" algn="ctr" defTabSz="533400" fontAlgn="ctr">
              <a:lnSpc>
                <a:spcPct val="100000"/>
              </a:lnSpc>
              <a:spcBef>
                <a:spcPct val="0"/>
              </a:spcBef>
              <a:spcAft>
                <a:spcPct val="35000"/>
              </a:spcAft>
            </a:pPr>
            <a:r>
              <a:rPr lang="en-US" altLang="zh-CN" sz="1200" b="1" dirty="0" smtClean="0">
                <a:latin typeface="Huawei Sans" panose="020C0503030203020204" pitchFamily="34" charset="0"/>
              </a:rPr>
              <a:t>O&amp;M design</a:t>
            </a:r>
            <a:endParaRPr lang="en-US" altLang="zh-CN" sz="1200" b="1" dirty="0">
              <a:latin typeface="Huawei Sans" panose="020C0503030203020204" pitchFamily="34" charset="0"/>
              <a:sym typeface="Huawei Sans" panose="020C0503030203020204" pitchFamily="34" charset="0"/>
            </a:endParaRPr>
          </a:p>
        </p:txBody>
      </p:sp>
      <p:sp>
        <p:nvSpPr>
          <p:cNvPr id="125" name="任意多边形 124"/>
          <p:cNvSpPr/>
          <p:nvPr/>
        </p:nvSpPr>
        <p:spPr bwMode="gray">
          <a:xfrm>
            <a:off x="9518728" y="3132778"/>
            <a:ext cx="1123370" cy="561685"/>
          </a:xfrm>
          <a:custGeom>
            <a:avLst/>
            <a:gdLst>
              <a:gd name="connsiteX0" fmla="*/ 0 w 1123370"/>
              <a:gd name="connsiteY0" fmla="*/ 0 h 561685"/>
              <a:gd name="connsiteX1" fmla="*/ 1123370 w 1123370"/>
              <a:gd name="connsiteY1" fmla="*/ 0 h 561685"/>
              <a:gd name="connsiteX2" fmla="*/ 1123370 w 1123370"/>
              <a:gd name="connsiteY2" fmla="*/ 561685 h 561685"/>
              <a:gd name="connsiteX3" fmla="*/ 0 w 1123370"/>
              <a:gd name="connsiteY3" fmla="*/ 561685 h 561685"/>
              <a:gd name="connsiteX4" fmla="*/ 0 w 1123370"/>
              <a:gd name="connsiteY4" fmla="*/ 0 h 5616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3370" h="561685">
                <a:moveTo>
                  <a:pt x="0" y="0"/>
                </a:moveTo>
                <a:lnTo>
                  <a:pt x="1123370" y="0"/>
                </a:lnTo>
                <a:lnTo>
                  <a:pt x="1123370" y="561685"/>
                </a:lnTo>
                <a:lnTo>
                  <a:pt x="0" y="561685"/>
                </a:lnTo>
                <a:lnTo>
                  <a:pt x="0" y="0"/>
                </a:lnTo>
                <a:close/>
              </a:path>
            </a:pathLst>
          </a:custGeom>
        </p:spPr>
        <p:style>
          <a:lnRef idx="0">
            <a:schemeClr val="lt1">
              <a:hueOff val="0"/>
              <a:satOff val="0"/>
              <a:lumOff val="0"/>
              <a:alphaOff val="0"/>
            </a:schemeClr>
          </a:lnRef>
          <a:fillRef idx="3">
            <a:schemeClr val="accent3">
              <a:hueOff val="0"/>
              <a:satOff val="0"/>
              <a:lumOff val="0"/>
              <a:alphaOff val="0"/>
            </a:schemeClr>
          </a:fillRef>
          <a:effectRef idx="2">
            <a:schemeClr val="accent3">
              <a:hueOff val="0"/>
              <a:satOff val="0"/>
              <a:lumOff val="0"/>
              <a:alphaOff val="0"/>
            </a:schemeClr>
          </a:effectRef>
          <a:fontRef idx="minor">
            <a:schemeClr val="lt1"/>
          </a:fontRef>
        </p:style>
        <p:txBody>
          <a:bodyPr spcFirstLastPara="0" vert="horz" wrap="square" lIns="7620" tIns="7620" rIns="7620" bIns="7620" numCol="1" spcCol="1270" anchor="ctr" anchorCtr="0">
            <a:noAutofit/>
          </a:bodyPr>
          <a:lstStyle/>
          <a:p>
            <a:pPr lvl="0" algn="ctr" defTabSz="533400" fontAlgn="ctr">
              <a:lnSpc>
                <a:spcPct val="100000"/>
              </a:lnSpc>
              <a:spcBef>
                <a:spcPct val="0"/>
              </a:spcBef>
              <a:spcAft>
                <a:spcPct val="35000"/>
              </a:spcAft>
            </a:pPr>
            <a:r>
              <a:rPr lang="en-US" altLang="zh-CN" sz="1200" dirty="0" smtClean="0">
                <a:latin typeface="Huawei Sans" panose="020C0503030203020204" pitchFamily="34" charset="0"/>
                <a:sym typeface="Huawei Sans" panose="020C0503030203020204" pitchFamily="34" charset="0"/>
              </a:rPr>
              <a:t>Telemetry</a:t>
            </a:r>
            <a:endParaRPr lang="en-US" altLang="zh-CN" sz="1200" dirty="0">
              <a:latin typeface="Huawei Sans" panose="020C0503030203020204" pitchFamily="34" charset="0"/>
              <a:sym typeface="Huawei Sans" panose="020C0503030203020204" pitchFamily="34" charset="0"/>
            </a:endParaRPr>
          </a:p>
        </p:txBody>
      </p:sp>
      <p:sp>
        <p:nvSpPr>
          <p:cNvPr id="126" name="任意多边形 125"/>
          <p:cNvSpPr/>
          <p:nvPr/>
        </p:nvSpPr>
        <p:spPr bwMode="gray">
          <a:xfrm>
            <a:off x="9518728" y="3930371"/>
            <a:ext cx="1123370" cy="561685"/>
          </a:xfrm>
          <a:custGeom>
            <a:avLst/>
            <a:gdLst>
              <a:gd name="connsiteX0" fmla="*/ 0 w 1123370"/>
              <a:gd name="connsiteY0" fmla="*/ 0 h 561685"/>
              <a:gd name="connsiteX1" fmla="*/ 1123370 w 1123370"/>
              <a:gd name="connsiteY1" fmla="*/ 0 h 561685"/>
              <a:gd name="connsiteX2" fmla="*/ 1123370 w 1123370"/>
              <a:gd name="connsiteY2" fmla="*/ 561685 h 561685"/>
              <a:gd name="connsiteX3" fmla="*/ 0 w 1123370"/>
              <a:gd name="connsiteY3" fmla="*/ 561685 h 561685"/>
              <a:gd name="connsiteX4" fmla="*/ 0 w 1123370"/>
              <a:gd name="connsiteY4" fmla="*/ 0 h 5616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3370" h="561685">
                <a:moveTo>
                  <a:pt x="0" y="0"/>
                </a:moveTo>
                <a:lnTo>
                  <a:pt x="1123370" y="0"/>
                </a:lnTo>
                <a:lnTo>
                  <a:pt x="1123370" y="561685"/>
                </a:lnTo>
                <a:lnTo>
                  <a:pt x="0" y="561685"/>
                </a:lnTo>
                <a:lnTo>
                  <a:pt x="0" y="0"/>
                </a:lnTo>
                <a:close/>
              </a:path>
            </a:pathLst>
          </a:custGeom>
        </p:spPr>
        <p:style>
          <a:lnRef idx="0">
            <a:schemeClr val="lt1">
              <a:hueOff val="0"/>
              <a:satOff val="0"/>
              <a:lumOff val="0"/>
              <a:alphaOff val="0"/>
            </a:schemeClr>
          </a:lnRef>
          <a:fillRef idx="3">
            <a:schemeClr val="accent3">
              <a:hueOff val="0"/>
              <a:satOff val="0"/>
              <a:lumOff val="0"/>
              <a:alphaOff val="0"/>
            </a:schemeClr>
          </a:fillRef>
          <a:effectRef idx="2">
            <a:schemeClr val="accent3">
              <a:hueOff val="0"/>
              <a:satOff val="0"/>
              <a:lumOff val="0"/>
              <a:alphaOff val="0"/>
            </a:schemeClr>
          </a:effectRef>
          <a:fontRef idx="minor">
            <a:schemeClr val="lt1"/>
          </a:fontRef>
        </p:style>
        <p:txBody>
          <a:bodyPr spcFirstLastPara="0" vert="horz" wrap="square" lIns="7620" tIns="7620" rIns="7620" bIns="7620" numCol="1" spcCol="1270" anchor="ctr" anchorCtr="0">
            <a:noAutofit/>
          </a:bodyPr>
          <a:lstStyle/>
          <a:p>
            <a:pPr lvl="0" algn="ctr" defTabSz="533400" fontAlgn="ctr">
              <a:lnSpc>
                <a:spcPct val="100000"/>
              </a:lnSpc>
              <a:spcBef>
                <a:spcPct val="0"/>
              </a:spcBef>
              <a:spcAft>
                <a:spcPct val="35000"/>
              </a:spcAft>
            </a:pPr>
            <a:r>
              <a:rPr lang="en-US" altLang="zh-CN" sz="1200" dirty="0" smtClean="0">
                <a:latin typeface="Huawei Sans" panose="020C0503030203020204" pitchFamily="34" charset="0"/>
              </a:rPr>
              <a:t>Visualization</a:t>
            </a:r>
            <a:endParaRPr lang="en-US" altLang="zh-CN" sz="1200" dirty="0">
              <a:latin typeface="Huawei Sans" panose="020C0503030203020204" pitchFamily="34" charset="0"/>
              <a:sym typeface="Huawei Sans" panose="020C0503030203020204" pitchFamily="34" charset="0"/>
            </a:endParaRPr>
          </a:p>
        </p:txBody>
      </p:sp>
      <p:sp>
        <p:nvSpPr>
          <p:cNvPr id="127" name="任意多边形 126"/>
          <p:cNvSpPr/>
          <p:nvPr/>
        </p:nvSpPr>
        <p:spPr bwMode="gray">
          <a:xfrm>
            <a:off x="9518728" y="4727964"/>
            <a:ext cx="1123370" cy="561685"/>
          </a:xfrm>
          <a:custGeom>
            <a:avLst/>
            <a:gdLst>
              <a:gd name="connsiteX0" fmla="*/ 0 w 1123370"/>
              <a:gd name="connsiteY0" fmla="*/ 0 h 561685"/>
              <a:gd name="connsiteX1" fmla="*/ 1123370 w 1123370"/>
              <a:gd name="connsiteY1" fmla="*/ 0 h 561685"/>
              <a:gd name="connsiteX2" fmla="*/ 1123370 w 1123370"/>
              <a:gd name="connsiteY2" fmla="*/ 561685 h 561685"/>
              <a:gd name="connsiteX3" fmla="*/ 0 w 1123370"/>
              <a:gd name="connsiteY3" fmla="*/ 561685 h 561685"/>
              <a:gd name="connsiteX4" fmla="*/ 0 w 1123370"/>
              <a:gd name="connsiteY4" fmla="*/ 0 h 5616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3370" h="561685">
                <a:moveTo>
                  <a:pt x="0" y="0"/>
                </a:moveTo>
                <a:lnTo>
                  <a:pt x="1123370" y="0"/>
                </a:lnTo>
                <a:lnTo>
                  <a:pt x="1123370" y="561685"/>
                </a:lnTo>
                <a:lnTo>
                  <a:pt x="0" y="561685"/>
                </a:lnTo>
                <a:lnTo>
                  <a:pt x="0" y="0"/>
                </a:lnTo>
                <a:close/>
              </a:path>
            </a:pathLst>
          </a:custGeom>
        </p:spPr>
        <p:style>
          <a:lnRef idx="0">
            <a:schemeClr val="lt1">
              <a:hueOff val="0"/>
              <a:satOff val="0"/>
              <a:lumOff val="0"/>
              <a:alphaOff val="0"/>
            </a:schemeClr>
          </a:lnRef>
          <a:fillRef idx="3">
            <a:schemeClr val="accent3">
              <a:hueOff val="0"/>
              <a:satOff val="0"/>
              <a:lumOff val="0"/>
              <a:alphaOff val="0"/>
            </a:schemeClr>
          </a:fillRef>
          <a:effectRef idx="2">
            <a:schemeClr val="accent3">
              <a:hueOff val="0"/>
              <a:satOff val="0"/>
              <a:lumOff val="0"/>
              <a:alphaOff val="0"/>
            </a:schemeClr>
          </a:effectRef>
          <a:fontRef idx="minor">
            <a:schemeClr val="lt1"/>
          </a:fontRef>
        </p:style>
        <p:txBody>
          <a:bodyPr spcFirstLastPara="0" vert="horz" wrap="square" lIns="7620" tIns="7620" rIns="7620" bIns="7620" numCol="1" spcCol="1270" anchor="ctr" anchorCtr="0">
            <a:noAutofit/>
          </a:bodyPr>
          <a:lstStyle/>
          <a:p>
            <a:pPr lvl="0" algn="ctr" defTabSz="533400" fontAlgn="ctr">
              <a:lnSpc>
                <a:spcPct val="100000"/>
              </a:lnSpc>
              <a:spcBef>
                <a:spcPct val="0"/>
              </a:spcBef>
              <a:spcAft>
                <a:spcPct val="35000"/>
              </a:spcAft>
            </a:pPr>
            <a:r>
              <a:rPr lang="en-US" altLang="zh-CN" sz="1200" dirty="0" smtClean="0">
                <a:latin typeface="Huawei Sans" panose="020C0503030203020204" pitchFamily="34" charset="0"/>
              </a:rPr>
              <a:t>Analysis</a:t>
            </a:r>
            <a:endParaRPr lang="en-US" altLang="zh-CN" sz="1200" dirty="0">
              <a:latin typeface="Huawei Sans" panose="020C0503030203020204" pitchFamily="34" charset="0"/>
              <a:sym typeface="Huawei Sans" panose="020C0503030203020204" pitchFamily="34" charset="0"/>
            </a:endParaRPr>
          </a:p>
        </p:txBody>
      </p:sp>
      <p:sp>
        <p:nvSpPr>
          <p:cNvPr id="128" name="任意多边形 127"/>
          <p:cNvSpPr/>
          <p:nvPr/>
        </p:nvSpPr>
        <p:spPr bwMode="gray">
          <a:xfrm>
            <a:off x="9518728" y="5525557"/>
            <a:ext cx="1123370" cy="561685"/>
          </a:xfrm>
          <a:custGeom>
            <a:avLst/>
            <a:gdLst>
              <a:gd name="connsiteX0" fmla="*/ 0 w 1123370"/>
              <a:gd name="connsiteY0" fmla="*/ 0 h 561685"/>
              <a:gd name="connsiteX1" fmla="*/ 1123370 w 1123370"/>
              <a:gd name="connsiteY1" fmla="*/ 0 h 561685"/>
              <a:gd name="connsiteX2" fmla="*/ 1123370 w 1123370"/>
              <a:gd name="connsiteY2" fmla="*/ 561685 h 561685"/>
              <a:gd name="connsiteX3" fmla="*/ 0 w 1123370"/>
              <a:gd name="connsiteY3" fmla="*/ 561685 h 561685"/>
              <a:gd name="connsiteX4" fmla="*/ 0 w 1123370"/>
              <a:gd name="connsiteY4" fmla="*/ 0 h 5616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3370" h="561685">
                <a:moveTo>
                  <a:pt x="0" y="0"/>
                </a:moveTo>
                <a:lnTo>
                  <a:pt x="1123370" y="0"/>
                </a:lnTo>
                <a:lnTo>
                  <a:pt x="1123370" y="561685"/>
                </a:lnTo>
                <a:lnTo>
                  <a:pt x="0" y="561685"/>
                </a:lnTo>
                <a:lnTo>
                  <a:pt x="0" y="0"/>
                </a:lnTo>
                <a:close/>
              </a:path>
            </a:pathLst>
          </a:custGeom>
        </p:spPr>
        <p:style>
          <a:lnRef idx="0">
            <a:schemeClr val="lt1">
              <a:hueOff val="0"/>
              <a:satOff val="0"/>
              <a:lumOff val="0"/>
              <a:alphaOff val="0"/>
            </a:schemeClr>
          </a:lnRef>
          <a:fillRef idx="3">
            <a:schemeClr val="accent3">
              <a:hueOff val="0"/>
              <a:satOff val="0"/>
              <a:lumOff val="0"/>
              <a:alphaOff val="0"/>
            </a:schemeClr>
          </a:fillRef>
          <a:effectRef idx="2">
            <a:schemeClr val="accent3">
              <a:hueOff val="0"/>
              <a:satOff val="0"/>
              <a:lumOff val="0"/>
              <a:alphaOff val="0"/>
            </a:schemeClr>
          </a:effectRef>
          <a:fontRef idx="minor">
            <a:schemeClr val="lt1"/>
          </a:fontRef>
        </p:style>
        <p:txBody>
          <a:bodyPr spcFirstLastPara="0" vert="horz" wrap="square" lIns="7620" tIns="7620" rIns="7620" bIns="7620" numCol="1" spcCol="1270" anchor="ctr" anchorCtr="0">
            <a:noAutofit/>
          </a:bodyPr>
          <a:lstStyle/>
          <a:p>
            <a:pPr lvl="0" algn="ctr" defTabSz="533400" fontAlgn="ctr">
              <a:lnSpc>
                <a:spcPct val="100000"/>
              </a:lnSpc>
              <a:spcBef>
                <a:spcPct val="0"/>
              </a:spcBef>
              <a:spcAft>
                <a:spcPct val="35000"/>
              </a:spcAft>
            </a:pPr>
            <a:r>
              <a:rPr lang="en-US" altLang="zh-CN" sz="1200" dirty="0" smtClean="0">
                <a:latin typeface="Huawei Sans" panose="020C0503030203020204" pitchFamily="34" charset="0"/>
              </a:rPr>
              <a:t>Optimization</a:t>
            </a:r>
            <a:endParaRPr lang="en-US" altLang="zh-CN" sz="12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363338250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sz="2000" dirty="0" err="1" smtClean="0">
                <a:solidFill>
                  <a:schemeClr val="bg1">
                    <a:lumMod val="50000"/>
                  </a:schemeClr>
                </a:solidFill>
              </a:rPr>
              <a:t>CloudCampus</a:t>
            </a:r>
            <a:r>
              <a:rPr lang="en-US" sz="2000" dirty="0" smtClean="0">
                <a:solidFill>
                  <a:schemeClr val="bg1">
                    <a:lumMod val="50000"/>
                  </a:schemeClr>
                </a:solidFill>
              </a:rPr>
              <a:t> Solution and Virtualized Campus Network Overview</a:t>
            </a:r>
          </a:p>
          <a:p>
            <a:r>
              <a:rPr lang="en-US" sz="2000" b="1" dirty="0" smtClean="0"/>
              <a:t>Underlay Network Design</a:t>
            </a:r>
            <a:endParaRPr lang="en-US" altLang="zh-CN" sz="2000" b="1" dirty="0" smtClean="0">
              <a:sym typeface="Huawei Sans" panose="020C0503030203020204" pitchFamily="34" charset="0"/>
            </a:endParaRPr>
          </a:p>
          <a:p>
            <a:r>
              <a:rPr lang="en-US" sz="2000" dirty="0" smtClean="0">
                <a:solidFill>
                  <a:schemeClr val="bg1">
                    <a:lumMod val="50000"/>
                  </a:schemeClr>
                </a:solidFill>
              </a:rPr>
              <a:t>Fabric Design</a:t>
            </a:r>
          </a:p>
          <a:p>
            <a:r>
              <a:rPr lang="en-US" sz="2000" dirty="0" smtClean="0">
                <a:solidFill>
                  <a:schemeClr val="bg1">
                    <a:lumMod val="50000"/>
                  </a:schemeClr>
                </a:solidFill>
              </a:rPr>
              <a:t>Overlay Network Design</a:t>
            </a:r>
          </a:p>
          <a:p>
            <a:r>
              <a:rPr lang="en-US" sz="2000" dirty="0" smtClean="0">
                <a:solidFill>
                  <a:schemeClr val="bg1">
                    <a:lumMod val="50000"/>
                  </a:schemeClr>
                </a:solidFill>
              </a:rPr>
              <a:t>Admission Control and Free Mobility Design</a:t>
            </a:r>
          </a:p>
          <a:p>
            <a:r>
              <a:rPr lang="en-US" sz="2000" dirty="0" smtClean="0">
                <a:solidFill>
                  <a:schemeClr val="bg1">
                    <a:lumMod val="50000"/>
                  </a:schemeClr>
                </a:solidFill>
              </a:rPr>
              <a:t>WLAN Design</a:t>
            </a:r>
            <a:endParaRPr lang="en-US" altLang="zh-CN" sz="2000" dirty="0" smtClean="0">
              <a:solidFill>
                <a:schemeClr val="bg1">
                  <a:lumMod val="50000"/>
                </a:schemeClr>
              </a:solidFill>
              <a:sym typeface="Huawei Sans" panose="020C0503030203020204" pitchFamily="34" charset="0"/>
            </a:endParaRPr>
          </a:p>
          <a:p>
            <a:r>
              <a:rPr lang="en-US" sz="2000" dirty="0" smtClean="0">
                <a:solidFill>
                  <a:schemeClr val="bg1">
                    <a:lumMod val="50000"/>
                  </a:schemeClr>
                </a:solidFill>
              </a:rPr>
              <a:t>Network Security Design</a:t>
            </a:r>
          </a:p>
          <a:p>
            <a:r>
              <a:rPr lang="en-US" sz="2000" dirty="0" smtClean="0">
                <a:solidFill>
                  <a:schemeClr val="bg1">
                    <a:lumMod val="50000"/>
                  </a:schemeClr>
                </a:solidFill>
              </a:rPr>
              <a:t>O&amp;M Design</a:t>
            </a:r>
            <a:endParaRPr lang="en-US" altLang="zh-CN" sz="2000" dirty="0">
              <a:solidFill>
                <a:schemeClr val="bg1">
                  <a:lumMod val="50000"/>
                </a:schemeClr>
              </a:solidFill>
              <a:sym typeface="Huawei Sans" panose="020C0503030203020204" pitchFamily="34" charset="0"/>
            </a:endParaRPr>
          </a:p>
        </p:txBody>
      </p:sp>
    </p:spTree>
    <p:extLst>
      <p:ext uri="{BB962C8B-B14F-4D97-AF65-F5344CB8AC3E}">
        <p14:creationId xmlns:p14="http://schemas.microsoft.com/office/powerpoint/2010/main" val="403153733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t>Underlay Design Outline</a:t>
            </a:r>
            <a:endParaRPr lang="en-US" altLang="zh-CN" dirty="0">
              <a:sym typeface="Huawei Sans" panose="020C0503030203020204" pitchFamily="34" charset="0"/>
            </a:endParaRPr>
          </a:p>
        </p:txBody>
      </p:sp>
      <p:sp>
        <p:nvSpPr>
          <p:cNvPr id="4" name="圆角矩形 3"/>
          <p:cNvSpPr/>
          <p:nvPr/>
        </p:nvSpPr>
        <p:spPr bwMode="gray">
          <a:xfrm>
            <a:off x="1370201" y="1517716"/>
            <a:ext cx="2789367" cy="582224"/>
          </a:xfrm>
          <a:prstGeom prst="roundRect">
            <a:avLst/>
          </a:prstGeom>
          <a:solidFill>
            <a:srgbClr val="56C4D2"/>
          </a:solidFill>
          <a:ln>
            <a:solidFill>
              <a:srgbClr val="30B5C5"/>
            </a:solidFill>
          </a:ln>
        </p:spPr>
        <p:txBody>
          <a:bodyPr wrap="square" lIns="36000" rIns="36000" rtlCol="0" anchor="ctr" anchorCtr="0">
            <a:noAutofit/>
          </a:bodyPr>
          <a:lstStyle/>
          <a:p>
            <a:pPr algn="ctr" fontAlgn="ctr"/>
            <a:r>
              <a:rPr lang="en-US" sz="1600" b="1" dirty="0" smtClean="0">
                <a:solidFill>
                  <a:prstClr val="white"/>
                </a:solidFill>
                <a:latin typeface="Huawei Sans" panose="020C0503030203020204" pitchFamily="34" charset="0"/>
              </a:rPr>
              <a:t>1. </a:t>
            </a:r>
            <a:r>
              <a:rPr lang="en-US" sz="1600" dirty="0" smtClean="0">
                <a:solidFill>
                  <a:prstClr val="white"/>
                </a:solidFill>
                <a:latin typeface="Huawei Sans" panose="020C0503030203020204" pitchFamily="34" charset="0"/>
              </a:rPr>
              <a:t> </a:t>
            </a:r>
            <a:r>
              <a:rPr lang="en-US" sz="1600" b="1" dirty="0" smtClean="0">
                <a:solidFill>
                  <a:prstClr val="white"/>
                </a:solidFill>
                <a:latin typeface="Huawei Sans" panose="020C0503030203020204" pitchFamily="34" charset="0"/>
              </a:rPr>
              <a:t>Network architecture design</a:t>
            </a: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圆角矩形 4"/>
          <p:cNvSpPr/>
          <p:nvPr/>
        </p:nvSpPr>
        <p:spPr bwMode="gray">
          <a:xfrm>
            <a:off x="1370201" y="2226518"/>
            <a:ext cx="2789367" cy="2500708"/>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圆角矩形 5"/>
          <p:cNvSpPr/>
          <p:nvPr/>
        </p:nvSpPr>
        <p:spPr bwMode="gray">
          <a:xfrm>
            <a:off x="1581819" y="2428674"/>
            <a:ext cx="2366130" cy="364249"/>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lnSpc>
                <a:spcPts val="1500"/>
              </a:lnSpc>
            </a:pPr>
            <a:r>
              <a:rPr lang="en-US" sz="1200" dirty="0" smtClean="0">
                <a:solidFill>
                  <a:srgbClr val="30B5C5"/>
                </a:solidFill>
                <a:latin typeface="Huawei Sans" panose="020C0503030203020204" pitchFamily="34" charset="0"/>
              </a:rPr>
              <a:t>Network architecture design</a:t>
            </a:r>
            <a:endParaRPr lang="en-US" sz="1200" dirty="0">
              <a:solidFill>
                <a:srgbClr val="30B5C5"/>
              </a:solidFill>
              <a:latin typeface="Huawei Sans" panose="020C0503030203020204" pitchFamily="34" charset="0"/>
            </a:endParaRPr>
          </a:p>
        </p:txBody>
      </p:sp>
      <p:sp>
        <p:nvSpPr>
          <p:cNvPr id="7" name="圆角矩形 6"/>
          <p:cNvSpPr/>
          <p:nvPr/>
        </p:nvSpPr>
        <p:spPr bwMode="gray">
          <a:xfrm>
            <a:off x="1581819" y="2993510"/>
            <a:ext cx="2366130" cy="364249"/>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lnSpc>
                <a:spcPts val="1500"/>
              </a:lnSpc>
            </a:pPr>
            <a:r>
              <a:rPr lang="en-US" sz="1200" dirty="0" smtClean="0">
                <a:solidFill>
                  <a:srgbClr val="30B5C5"/>
                </a:solidFill>
                <a:latin typeface="Huawei Sans" panose="020C0503030203020204" pitchFamily="34" charset="0"/>
              </a:rPr>
              <a:t>Network egress design</a:t>
            </a:r>
            <a:endParaRPr lang="en-US" sz="1200" dirty="0">
              <a:solidFill>
                <a:srgbClr val="30B5C5"/>
              </a:solidFill>
              <a:latin typeface="Huawei Sans" panose="020C0503030203020204" pitchFamily="34" charset="0"/>
            </a:endParaRPr>
          </a:p>
        </p:txBody>
      </p:sp>
      <p:sp>
        <p:nvSpPr>
          <p:cNvPr id="10" name="圆角矩形 9"/>
          <p:cNvSpPr/>
          <p:nvPr/>
        </p:nvSpPr>
        <p:spPr bwMode="gray">
          <a:xfrm>
            <a:off x="4701316" y="1517716"/>
            <a:ext cx="2789367" cy="582224"/>
          </a:xfrm>
          <a:prstGeom prst="roundRect">
            <a:avLst/>
          </a:prstGeom>
          <a:solidFill>
            <a:srgbClr val="56C4D2"/>
          </a:solidFill>
          <a:ln>
            <a:solidFill>
              <a:srgbClr val="30B5C5"/>
            </a:solidFill>
          </a:ln>
        </p:spPr>
        <p:txBody>
          <a:bodyPr wrap="square" lIns="36000" rIns="36000" rtlCol="0" anchor="ctr" anchorCtr="0">
            <a:noAutofit/>
          </a:bodyPr>
          <a:lstStyle/>
          <a:p>
            <a:pPr algn="ctr" fontAlgn="ctr"/>
            <a:r>
              <a:rPr lang="en-US" sz="1600" b="1" dirty="0" smtClean="0">
                <a:solidFill>
                  <a:prstClr val="white"/>
                </a:solidFill>
                <a:latin typeface="Huawei Sans" panose="020C0503030203020204" pitchFamily="34" charset="0"/>
              </a:rPr>
              <a:t>2. </a:t>
            </a:r>
            <a:r>
              <a:rPr lang="en-US" sz="1600" dirty="0" smtClean="0">
                <a:solidFill>
                  <a:prstClr val="white"/>
                </a:solidFill>
                <a:latin typeface="Huawei Sans" panose="020C0503030203020204" pitchFamily="34" charset="0"/>
              </a:rPr>
              <a:t> </a:t>
            </a:r>
            <a:r>
              <a:rPr lang="en-US" sz="1600" b="1" dirty="0" smtClean="0">
                <a:solidFill>
                  <a:prstClr val="white"/>
                </a:solidFill>
                <a:latin typeface="Huawei Sans" panose="020C0503030203020204" pitchFamily="34" charset="0"/>
              </a:rPr>
              <a:t>Basic service design</a:t>
            </a: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圆角矩形 10"/>
          <p:cNvSpPr/>
          <p:nvPr/>
        </p:nvSpPr>
        <p:spPr bwMode="gray">
          <a:xfrm>
            <a:off x="4701316" y="2226518"/>
            <a:ext cx="2789367" cy="2500708"/>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圆角矩形 11"/>
          <p:cNvSpPr/>
          <p:nvPr/>
        </p:nvSpPr>
        <p:spPr bwMode="gray">
          <a:xfrm>
            <a:off x="4912934" y="2428674"/>
            <a:ext cx="2366130" cy="364249"/>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lnSpc>
                <a:spcPts val="1500"/>
              </a:lnSpc>
            </a:pPr>
            <a:r>
              <a:rPr lang="en-US" sz="1200" dirty="0" smtClean="0">
                <a:solidFill>
                  <a:srgbClr val="30B5C5"/>
                </a:solidFill>
                <a:latin typeface="Huawei Sans" panose="020C0503030203020204" pitchFamily="34" charset="0"/>
              </a:rPr>
              <a:t>VLAN planning</a:t>
            </a:r>
            <a:endParaRPr lang="en-US" sz="1200" dirty="0">
              <a:solidFill>
                <a:srgbClr val="30B5C5"/>
              </a:solidFill>
              <a:latin typeface="Huawei Sans" panose="020C0503030203020204" pitchFamily="34" charset="0"/>
            </a:endParaRPr>
          </a:p>
        </p:txBody>
      </p:sp>
      <p:sp>
        <p:nvSpPr>
          <p:cNvPr id="13" name="圆角矩形 12"/>
          <p:cNvSpPr/>
          <p:nvPr/>
        </p:nvSpPr>
        <p:spPr bwMode="gray">
          <a:xfrm>
            <a:off x="4912934" y="2993510"/>
            <a:ext cx="2366130" cy="364249"/>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lnSpc>
                <a:spcPts val="1500"/>
              </a:lnSpc>
            </a:pPr>
            <a:r>
              <a:rPr lang="en-US" sz="1200" dirty="0" smtClean="0">
                <a:solidFill>
                  <a:srgbClr val="30B5C5"/>
                </a:solidFill>
                <a:latin typeface="Huawei Sans" panose="020C0503030203020204" pitchFamily="34" charset="0"/>
              </a:rPr>
              <a:t>IP address planning</a:t>
            </a:r>
            <a:endParaRPr lang="en-US" sz="1200" dirty="0">
              <a:solidFill>
                <a:srgbClr val="30B5C5"/>
              </a:solidFill>
              <a:latin typeface="Huawei Sans" panose="020C0503030203020204" pitchFamily="34" charset="0"/>
            </a:endParaRPr>
          </a:p>
        </p:txBody>
      </p:sp>
      <p:sp>
        <p:nvSpPr>
          <p:cNvPr id="14" name="圆角矩形 13"/>
          <p:cNvSpPr/>
          <p:nvPr/>
        </p:nvSpPr>
        <p:spPr bwMode="gray">
          <a:xfrm>
            <a:off x="4912934" y="3558346"/>
            <a:ext cx="2366130" cy="364249"/>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lnSpc>
                <a:spcPts val="1500"/>
              </a:lnSpc>
            </a:pPr>
            <a:r>
              <a:rPr lang="en-US" sz="1200" dirty="0" smtClean="0">
                <a:solidFill>
                  <a:srgbClr val="30B5C5"/>
                </a:solidFill>
                <a:latin typeface="Huawei Sans" panose="020C0503030203020204" pitchFamily="34" charset="0"/>
              </a:rPr>
              <a:t>DHCP service design</a:t>
            </a:r>
            <a:endParaRPr lang="en-US" sz="1200" dirty="0">
              <a:solidFill>
                <a:srgbClr val="30B5C5"/>
              </a:solidFill>
              <a:latin typeface="Huawei Sans" panose="020C0503030203020204" pitchFamily="34" charset="0"/>
            </a:endParaRPr>
          </a:p>
        </p:txBody>
      </p:sp>
      <p:sp>
        <p:nvSpPr>
          <p:cNvPr id="15" name="圆角矩形 14"/>
          <p:cNvSpPr/>
          <p:nvPr/>
        </p:nvSpPr>
        <p:spPr bwMode="gray">
          <a:xfrm>
            <a:off x="4912934" y="4123182"/>
            <a:ext cx="2366130" cy="364249"/>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lnSpc>
                <a:spcPts val="1500"/>
              </a:lnSpc>
            </a:pPr>
            <a:r>
              <a:rPr lang="en-US" sz="1200" dirty="0" smtClean="0">
                <a:solidFill>
                  <a:srgbClr val="30B5C5"/>
                </a:solidFill>
                <a:latin typeface="Huawei Sans" panose="020C0503030203020204" pitchFamily="34" charset="0"/>
              </a:rPr>
              <a:t>Routing design</a:t>
            </a:r>
            <a:endParaRPr lang="en-US" sz="1200" dirty="0">
              <a:solidFill>
                <a:srgbClr val="30B5C5"/>
              </a:solidFill>
              <a:latin typeface="Huawei Sans" panose="020C0503030203020204" pitchFamily="34" charset="0"/>
            </a:endParaRPr>
          </a:p>
        </p:txBody>
      </p:sp>
      <p:sp>
        <p:nvSpPr>
          <p:cNvPr id="16" name="圆角矩形 15"/>
          <p:cNvSpPr/>
          <p:nvPr/>
        </p:nvSpPr>
        <p:spPr bwMode="gray">
          <a:xfrm>
            <a:off x="8032431" y="1517716"/>
            <a:ext cx="2789367" cy="582224"/>
          </a:xfrm>
          <a:prstGeom prst="roundRect">
            <a:avLst/>
          </a:prstGeom>
          <a:solidFill>
            <a:srgbClr val="56C4D2"/>
          </a:solidFill>
          <a:ln>
            <a:solidFill>
              <a:srgbClr val="30B5C5"/>
            </a:solidFill>
          </a:ln>
        </p:spPr>
        <p:txBody>
          <a:bodyPr wrap="square" lIns="36000" rIns="36000" rtlCol="0" anchor="ctr" anchorCtr="0">
            <a:noAutofit/>
          </a:bodyPr>
          <a:lstStyle/>
          <a:p>
            <a:pPr algn="ctr" fontAlgn="ctr"/>
            <a:r>
              <a:rPr lang="en-US" sz="1600" b="1" dirty="0" smtClean="0">
                <a:solidFill>
                  <a:prstClr val="white"/>
                </a:solidFill>
                <a:latin typeface="Huawei Sans" panose="020C0503030203020204" pitchFamily="34" charset="0"/>
              </a:rPr>
              <a:t>3. </a:t>
            </a:r>
            <a:r>
              <a:rPr lang="en-US" sz="1600" dirty="0" smtClean="0">
                <a:solidFill>
                  <a:prstClr val="white"/>
                </a:solidFill>
                <a:latin typeface="Huawei Sans" panose="020C0503030203020204" pitchFamily="34" charset="0"/>
              </a:rPr>
              <a:t> </a:t>
            </a:r>
            <a:r>
              <a:rPr lang="en-US" sz="1600" b="1" dirty="0" smtClean="0">
                <a:solidFill>
                  <a:prstClr val="white"/>
                </a:solidFill>
                <a:latin typeface="Huawei Sans" panose="020C0503030203020204" pitchFamily="34" charset="0"/>
              </a:rPr>
              <a:t>LAN automation design</a:t>
            </a: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圆角矩形 16"/>
          <p:cNvSpPr/>
          <p:nvPr/>
        </p:nvSpPr>
        <p:spPr bwMode="gray">
          <a:xfrm>
            <a:off x="8032431" y="2226518"/>
            <a:ext cx="2789367" cy="2500708"/>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圆角矩形 17"/>
          <p:cNvSpPr/>
          <p:nvPr/>
        </p:nvSpPr>
        <p:spPr bwMode="gray">
          <a:xfrm>
            <a:off x="8152609" y="2428674"/>
            <a:ext cx="2484000" cy="364249"/>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lnSpc>
                <a:spcPts val="1500"/>
              </a:lnSpc>
            </a:pPr>
            <a:r>
              <a:rPr lang="en-US" sz="1200" dirty="0" smtClean="0">
                <a:solidFill>
                  <a:srgbClr val="30B5C5"/>
                </a:solidFill>
                <a:latin typeface="Huawei Sans" panose="020C0503030203020204" pitchFamily="34" charset="0"/>
              </a:rPr>
              <a:t>Network deployment design</a:t>
            </a:r>
            <a:endParaRPr lang="en-US" sz="1200" dirty="0">
              <a:solidFill>
                <a:srgbClr val="30B5C5"/>
              </a:solidFill>
              <a:latin typeface="Huawei Sans" panose="020C0503030203020204" pitchFamily="34" charset="0"/>
            </a:endParaRPr>
          </a:p>
        </p:txBody>
      </p:sp>
      <p:sp>
        <p:nvSpPr>
          <p:cNvPr id="19" name="圆角矩形 18"/>
          <p:cNvSpPr/>
          <p:nvPr/>
        </p:nvSpPr>
        <p:spPr bwMode="gray">
          <a:xfrm>
            <a:off x="8152609" y="2993510"/>
            <a:ext cx="2484000" cy="364249"/>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lnSpc>
                <a:spcPts val="1500"/>
              </a:lnSpc>
            </a:pPr>
            <a:r>
              <a:rPr lang="en-US" sz="1200" dirty="0" smtClean="0">
                <a:solidFill>
                  <a:srgbClr val="30B5C5"/>
                </a:solidFill>
                <a:latin typeface="Huawei Sans" panose="020C0503030203020204" pitchFamily="34" charset="0"/>
              </a:rPr>
              <a:t>Underlay network automation</a:t>
            </a:r>
            <a:endParaRPr lang="en-US" sz="1200" dirty="0">
              <a:solidFill>
                <a:srgbClr val="30B5C5"/>
              </a:solidFill>
              <a:latin typeface="Huawei Sans" panose="020C0503030203020204" pitchFamily="34" charset="0"/>
            </a:endParaRPr>
          </a:p>
        </p:txBody>
      </p:sp>
    </p:spTree>
    <p:extLst>
      <p:ext uri="{BB962C8B-B14F-4D97-AF65-F5344CB8AC3E}">
        <p14:creationId xmlns:p14="http://schemas.microsoft.com/office/powerpoint/2010/main" val="147138610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Network Architecture Design Overview</a:t>
            </a:r>
            <a:endParaRPr lang="en-US" altLang="zh-CN" dirty="0">
              <a:sym typeface="Huawei Sans" panose="020C0503030203020204" pitchFamily="34" charset="0"/>
            </a:endParaRPr>
          </a:p>
        </p:txBody>
      </p:sp>
      <p:sp>
        <p:nvSpPr>
          <p:cNvPr id="7" name="文本占位符 6"/>
          <p:cNvSpPr>
            <a:spLocks noGrp="1"/>
          </p:cNvSpPr>
          <p:nvPr>
            <p:ph type="body" sz="quarter" idx="10"/>
          </p:nvPr>
        </p:nvSpPr>
        <p:spPr>
          <a:xfrm>
            <a:off x="5870406" y="1417830"/>
            <a:ext cx="5878681" cy="4509726"/>
          </a:xfrm>
        </p:spPr>
        <p:txBody>
          <a:bodyPr/>
          <a:lstStyle/>
          <a:p>
            <a:r>
              <a:rPr lang="en-US" sz="1600" dirty="0" smtClean="0"/>
              <a:t>Overall design principles:</a:t>
            </a:r>
          </a:p>
          <a:p>
            <a:pPr lvl="1"/>
            <a:r>
              <a:rPr lang="en-US" sz="1400" dirty="0" smtClean="0"/>
              <a:t>Tree and ring network topologies</a:t>
            </a:r>
          </a:p>
          <a:p>
            <a:r>
              <a:rPr lang="en-US" sz="1600" dirty="0" smtClean="0"/>
              <a:t>Reliability considerations:</a:t>
            </a:r>
          </a:p>
          <a:p>
            <a:pPr lvl="1"/>
            <a:r>
              <a:rPr lang="en-US" sz="1400" dirty="0" smtClean="0"/>
              <a:t>High reliability of nodes: CSS, </a:t>
            </a:r>
            <a:r>
              <a:rPr lang="en-US" sz="1400" dirty="0" err="1" smtClean="0"/>
              <a:t>iStack</a:t>
            </a:r>
            <a:r>
              <a:rPr lang="en-US" sz="1400" dirty="0" smtClean="0"/>
              <a:t>, and hot standby (AC, firewall, etc.)</a:t>
            </a:r>
          </a:p>
          <a:p>
            <a:pPr lvl="1"/>
            <a:r>
              <a:rPr lang="en-US" sz="1400" dirty="0" smtClean="0"/>
              <a:t>High reliability of links: redundant links and Eth-Trunk</a:t>
            </a:r>
          </a:p>
          <a:p>
            <a:r>
              <a:rPr lang="en-US" sz="1600" dirty="0" smtClean="0"/>
              <a:t>Network layer design principles:</a:t>
            </a:r>
          </a:p>
          <a:p>
            <a:pPr lvl="1"/>
            <a:r>
              <a:rPr lang="en-US" sz="1400" dirty="0" smtClean="0"/>
              <a:t>Two-layer networking: The network layers are simple, and faults are easy to locate.</a:t>
            </a:r>
          </a:p>
          <a:p>
            <a:pPr lvl="1"/>
            <a:r>
              <a:rPr lang="en-US" sz="1400" dirty="0" smtClean="0"/>
              <a:t>Three-layer networking: applies to campuses with multiple buildings or regions.</a:t>
            </a:r>
            <a:endParaRPr lang="en-US" altLang="zh-CN" sz="1400" dirty="0">
              <a:sym typeface="Huawei Sans" panose="020C0503030203020204" pitchFamily="34" charset="0"/>
            </a:endParaRPr>
          </a:p>
        </p:txBody>
      </p:sp>
      <p:cxnSp>
        <p:nvCxnSpPr>
          <p:cNvPr id="8" name="Straight Connector 79"/>
          <p:cNvCxnSpPr/>
          <p:nvPr/>
        </p:nvCxnSpPr>
        <p:spPr bwMode="gray">
          <a:xfrm flipH="1">
            <a:off x="3581378" y="2686309"/>
            <a:ext cx="309238" cy="33026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79"/>
          <p:cNvCxnSpPr/>
          <p:nvPr/>
        </p:nvCxnSpPr>
        <p:spPr bwMode="gray">
          <a:xfrm flipH="1">
            <a:off x="3884728" y="2688532"/>
            <a:ext cx="118552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79"/>
          <p:cNvCxnSpPr/>
          <p:nvPr/>
        </p:nvCxnSpPr>
        <p:spPr bwMode="gray">
          <a:xfrm flipH="1">
            <a:off x="2755793" y="2623836"/>
            <a:ext cx="309238" cy="33026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79"/>
          <p:cNvCxnSpPr/>
          <p:nvPr/>
        </p:nvCxnSpPr>
        <p:spPr bwMode="gray">
          <a:xfrm flipH="1" flipV="1">
            <a:off x="3144005" y="2568613"/>
            <a:ext cx="343673" cy="363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79"/>
          <p:cNvCxnSpPr/>
          <p:nvPr/>
        </p:nvCxnSpPr>
        <p:spPr bwMode="gray">
          <a:xfrm flipH="1" flipV="1">
            <a:off x="2388566" y="2626059"/>
            <a:ext cx="343673" cy="363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76"/>
          <p:cNvCxnSpPr/>
          <p:nvPr/>
        </p:nvCxnSpPr>
        <p:spPr bwMode="gray">
          <a:xfrm>
            <a:off x="670817" y="2391386"/>
            <a:ext cx="4788000" cy="0"/>
          </a:xfrm>
          <a:prstGeom prst="line">
            <a:avLst/>
          </a:prstGeom>
          <a:ln w="19050">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 name="Straight Connector 77"/>
          <p:cNvCxnSpPr/>
          <p:nvPr/>
        </p:nvCxnSpPr>
        <p:spPr bwMode="gray">
          <a:xfrm>
            <a:off x="754062" y="1496273"/>
            <a:ext cx="4611636" cy="0"/>
          </a:xfrm>
          <a:prstGeom prst="line">
            <a:avLst/>
          </a:prstGeom>
          <a:ln w="19050">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 name="Straight Connector 78"/>
          <p:cNvCxnSpPr/>
          <p:nvPr/>
        </p:nvCxnSpPr>
        <p:spPr bwMode="gray">
          <a:xfrm>
            <a:off x="670817" y="3554222"/>
            <a:ext cx="4788000" cy="0"/>
          </a:xfrm>
          <a:prstGeom prst="line">
            <a:avLst/>
          </a:prstGeom>
          <a:ln w="19050">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6" name="Straight Connector 80"/>
          <p:cNvCxnSpPr/>
          <p:nvPr/>
        </p:nvCxnSpPr>
        <p:spPr bwMode="gray">
          <a:xfrm>
            <a:off x="670817" y="4243239"/>
            <a:ext cx="4788000" cy="0"/>
          </a:xfrm>
          <a:prstGeom prst="line">
            <a:avLst/>
          </a:prstGeom>
          <a:ln w="19050">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7" name="Straight Connector 81"/>
          <p:cNvCxnSpPr/>
          <p:nvPr/>
        </p:nvCxnSpPr>
        <p:spPr bwMode="gray">
          <a:xfrm>
            <a:off x="670817" y="5443194"/>
            <a:ext cx="4788000" cy="0"/>
          </a:xfrm>
          <a:prstGeom prst="line">
            <a:avLst/>
          </a:prstGeom>
          <a:ln w="19050">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8" name="Straight Connector 82"/>
          <p:cNvCxnSpPr/>
          <p:nvPr/>
        </p:nvCxnSpPr>
        <p:spPr bwMode="gray">
          <a:xfrm>
            <a:off x="670817" y="5943757"/>
            <a:ext cx="4788000" cy="0"/>
          </a:xfrm>
          <a:prstGeom prst="line">
            <a:avLst/>
          </a:prstGeom>
          <a:ln w="19050">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19" name="图片 105" descr="AP.png"/>
          <p:cNvPicPr>
            <a:picLocks noChangeAspect="1"/>
          </p:cNvPicPr>
          <p:nvPr/>
        </p:nvPicPr>
        <p:blipFill>
          <a:blip r:embed="rId3" cstate="print"/>
          <a:stretch>
            <a:fillRect/>
          </a:stretch>
        </p:blipFill>
        <p:spPr bwMode="gray">
          <a:xfrm>
            <a:off x="4394743" y="5143311"/>
            <a:ext cx="335297" cy="274335"/>
          </a:xfrm>
          <a:prstGeom prst="rect">
            <a:avLst/>
          </a:prstGeom>
        </p:spPr>
      </p:pic>
      <p:cxnSp>
        <p:nvCxnSpPr>
          <p:cNvPr id="20" name="Straight Connector 74"/>
          <p:cNvCxnSpPr>
            <a:stCxn id="19" idx="0"/>
            <a:endCxn id="49" idx="2"/>
          </p:cNvCxnSpPr>
          <p:nvPr/>
        </p:nvCxnSpPr>
        <p:spPr bwMode="gray">
          <a:xfrm flipV="1">
            <a:off x="4562392" y="4911214"/>
            <a:ext cx="927" cy="23209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1" name="图片 105" descr="AP.png"/>
          <p:cNvPicPr>
            <a:picLocks noChangeAspect="1"/>
          </p:cNvPicPr>
          <p:nvPr/>
        </p:nvPicPr>
        <p:blipFill>
          <a:blip r:embed="rId3" cstate="print"/>
          <a:stretch>
            <a:fillRect/>
          </a:stretch>
        </p:blipFill>
        <p:spPr bwMode="gray">
          <a:xfrm>
            <a:off x="2380177" y="5143311"/>
            <a:ext cx="335297" cy="274335"/>
          </a:xfrm>
          <a:prstGeom prst="rect">
            <a:avLst/>
          </a:prstGeom>
        </p:spPr>
      </p:pic>
      <p:pic>
        <p:nvPicPr>
          <p:cNvPr id="22" name="图片 86" descr="核心交换机.png"/>
          <p:cNvPicPr>
            <a:picLocks noChangeAspect="1"/>
          </p:cNvPicPr>
          <p:nvPr/>
        </p:nvPicPr>
        <p:blipFill>
          <a:blip r:embed="rId4" cstate="print"/>
          <a:stretch>
            <a:fillRect/>
          </a:stretch>
        </p:blipFill>
        <p:spPr bwMode="gray">
          <a:xfrm>
            <a:off x="2566695" y="2852058"/>
            <a:ext cx="335297" cy="274335"/>
          </a:xfrm>
          <a:prstGeom prst="rect">
            <a:avLst/>
          </a:prstGeom>
        </p:spPr>
      </p:pic>
      <p:pic>
        <p:nvPicPr>
          <p:cNvPr id="23" name="图片 86" descr="核心交换机.png"/>
          <p:cNvPicPr>
            <a:picLocks noChangeAspect="1"/>
          </p:cNvPicPr>
          <p:nvPr/>
        </p:nvPicPr>
        <p:blipFill>
          <a:blip r:embed="rId4" cstate="print"/>
          <a:stretch>
            <a:fillRect/>
          </a:stretch>
        </p:blipFill>
        <p:spPr bwMode="gray">
          <a:xfrm>
            <a:off x="3388417" y="2852058"/>
            <a:ext cx="335297" cy="274335"/>
          </a:xfrm>
          <a:prstGeom prst="rect">
            <a:avLst/>
          </a:prstGeom>
        </p:spPr>
      </p:pic>
      <p:cxnSp>
        <p:nvCxnSpPr>
          <p:cNvPr id="24" name="Straight Connector 13"/>
          <p:cNvCxnSpPr>
            <a:stCxn id="22" idx="3"/>
            <a:endCxn id="23" idx="1"/>
          </p:cNvCxnSpPr>
          <p:nvPr/>
        </p:nvCxnSpPr>
        <p:spPr bwMode="gray">
          <a:xfrm>
            <a:off x="2901992" y="2989226"/>
            <a:ext cx="486425" cy="0"/>
          </a:xfrm>
          <a:prstGeom prst="line">
            <a:avLst/>
          </a:prstGeom>
          <a:ln w="28575">
            <a:solidFill>
              <a:srgbClr val="30B5C5"/>
            </a:solidFill>
          </a:ln>
        </p:spPr>
        <p:style>
          <a:lnRef idx="1">
            <a:schemeClr val="accent1"/>
          </a:lnRef>
          <a:fillRef idx="0">
            <a:schemeClr val="accent1"/>
          </a:fillRef>
          <a:effectRef idx="0">
            <a:schemeClr val="accent1"/>
          </a:effectRef>
          <a:fontRef idx="minor">
            <a:schemeClr val="tx1"/>
          </a:fontRef>
        </p:style>
      </p:cxnSp>
      <p:pic>
        <p:nvPicPr>
          <p:cNvPr id="25" name="图片 87" descr="汇聚交换机.png"/>
          <p:cNvPicPr>
            <a:picLocks noChangeAspect="1"/>
          </p:cNvPicPr>
          <p:nvPr/>
        </p:nvPicPr>
        <p:blipFill>
          <a:blip r:embed="rId5" cstate="print"/>
          <a:stretch>
            <a:fillRect/>
          </a:stretch>
        </p:blipFill>
        <p:spPr bwMode="gray">
          <a:xfrm>
            <a:off x="1561415" y="3754819"/>
            <a:ext cx="335297" cy="274335"/>
          </a:xfrm>
          <a:prstGeom prst="rect">
            <a:avLst/>
          </a:prstGeom>
        </p:spPr>
      </p:pic>
      <p:pic>
        <p:nvPicPr>
          <p:cNvPr id="26" name="图片 87" descr="汇聚交换机.png"/>
          <p:cNvPicPr>
            <a:picLocks noChangeAspect="1"/>
          </p:cNvPicPr>
          <p:nvPr/>
        </p:nvPicPr>
        <p:blipFill>
          <a:blip r:embed="rId5" cstate="print"/>
          <a:stretch>
            <a:fillRect/>
          </a:stretch>
        </p:blipFill>
        <p:spPr bwMode="gray">
          <a:xfrm>
            <a:off x="2381164" y="3754819"/>
            <a:ext cx="335297" cy="274335"/>
          </a:xfrm>
          <a:prstGeom prst="rect">
            <a:avLst/>
          </a:prstGeom>
        </p:spPr>
      </p:pic>
      <p:cxnSp>
        <p:nvCxnSpPr>
          <p:cNvPr id="27" name="Straight Connector 16"/>
          <p:cNvCxnSpPr>
            <a:stCxn id="25" idx="3"/>
            <a:endCxn id="26" idx="1"/>
          </p:cNvCxnSpPr>
          <p:nvPr/>
        </p:nvCxnSpPr>
        <p:spPr bwMode="gray">
          <a:xfrm>
            <a:off x="1896712" y="3891987"/>
            <a:ext cx="484452" cy="0"/>
          </a:xfrm>
          <a:prstGeom prst="line">
            <a:avLst/>
          </a:prstGeom>
          <a:ln w="28575">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28" name="Straight Connector 19"/>
          <p:cNvCxnSpPr/>
          <p:nvPr/>
        </p:nvCxnSpPr>
        <p:spPr bwMode="gray">
          <a:xfrm>
            <a:off x="3474101" y="6066867"/>
            <a:ext cx="268482" cy="0"/>
          </a:xfrm>
          <a:prstGeom prst="line">
            <a:avLst/>
          </a:prstGeom>
          <a:ln w="28575">
            <a:solidFill>
              <a:srgbClr val="30B5C5"/>
            </a:solidFill>
          </a:ln>
        </p:spPr>
        <p:style>
          <a:lnRef idx="1">
            <a:schemeClr val="accent1"/>
          </a:lnRef>
          <a:fillRef idx="0">
            <a:schemeClr val="accent1"/>
          </a:fillRef>
          <a:effectRef idx="0">
            <a:schemeClr val="accent1"/>
          </a:effectRef>
          <a:fontRef idx="minor">
            <a:schemeClr val="tx1"/>
          </a:fontRef>
        </p:style>
      </p:cxnSp>
      <p:sp>
        <p:nvSpPr>
          <p:cNvPr id="29" name="TextBox 20"/>
          <p:cNvSpPr txBox="1"/>
          <p:nvPr/>
        </p:nvSpPr>
        <p:spPr bwMode="gray">
          <a:xfrm>
            <a:off x="3742583" y="5926339"/>
            <a:ext cx="1223412" cy="276999"/>
          </a:xfrm>
          <a:prstGeom prst="rect">
            <a:avLst/>
          </a:prstGeom>
          <a:noFill/>
        </p:spPr>
        <p:txBody>
          <a:bodyPr wrap="none" rtlCol="0">
            <a:spAutoFit/>
          </a:bodyPr>
          <a:lstStyle/>
          <a:p>
            <a:pPr fontAlgn="ctr"/>
            <a:r>
              <a:rPr lang="en-US" sz="1200" dirty="0" err="1" smtClean="0">
                <a:latin typeface="Huawei Sans" panose="020C0503030203020204" pitchFamily="34" charset="0"/>
              </a:rPr>
              <a:t>iStack</a:t>
            </a:r>
            <a:r>
              <a:rPr lang="en-US" sz="1200" dirty="0" smtClean="0">
                <a:latin typeface="Huawei Sans" panose="020C0503030203020204" pitchFamily="34" charset="0"/>
              </a:rPr>
              <a:t>/CSS link</a:t>
            </a:r>
            <a:endParaRPr lang="en-US" sz="1200" dirty="0">
              <a:latin typeface="Huawei Sans" panose="020C0503030203020204" pitchFamily="34" charset="0"/>
            </a:endParaRPr>
          </a:p>
        </p:txBody>
      </p:sp>
      <p:pic>
        <p:nvPicPr>
          <p:cNvPr id="30" name="图片 87" descr="汇聚交换机.png"/>
          <p:cNvPicPr>
            <a:picLocks noChangeAspect="1"/>
          </p:cNvPicPr>
          <p:nvPr/>
        </p:nvPicPr>
        <p:blipFill>
          <a:blip r:embed="rId5" cstate="print"/>
          <a:stretch>
            <a:fillRect/>
          </a:stretch>
        </p:blipFill>
        <p:spPr bwMode="gray">
          <a:xfrm>
            <a:off x="3574934" y="3754819"/>
            <a:ext cx="335297" cy="274335"/>
          </a:xfrm>
          <a:prstGeom prst="rect">
            <a:avLst/>
          </a:prstGeom>
        </p:spPr>
      </p:pic>
      <p:pic>
        <p:nvPicPr>
          <p:cNvPr id="31" name="图片 87" descr="汇聚交换机.png"/>
          <p:cNvPicPr>
            <a:picLocks noChangeAspect="1"/>
          </p:cNvPicPr>
          <p:nvPr/>
        </p:nvPicPr>
        <p:blipFill>
          <a:blip r:embed="rId5" cstate="print"/>
          <a:stretch>
            <a:fillRect/>
          </a:stretch>
        </p:blipFill>
        <p:spPr bwMode="gray">
          <a:xfrm>
            <a:off x="4395670" y="3754819"/>
            <a:ext cx="335297" cy="274335"/>
          </a:xfrm>
          <a:prstGeom prst="rect">
            <a:avLst/>
          </a:prstGeom>
        </p:spPr>
      </p:pic>
      <p:cxnSp>
        <p:nvCxnSpPr>
          <p:cNvPr id="32" name="Straight Connector 29"/>
          <p:cNvCxnSpPr>
            <a:stCxn id="30" idx="3"/>
            <a:endCxn id="31" idx="1"/>
          </p:cNvCxnSpPr>
          <p:nvPr/>
        </p:nvCxnSpPr>
        <p:spPr bwMode="gray">
          <a:xfrm>
            <a:off x="3910231" y="3891987"/>
            <a:ext cx="485439" cy="0"/>
          </a:xfrm>
          <a:prstGeom prst="line">
            <a:avLst/>
          </a:prstGeom>
          <a:ln w="28575">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33" name="Straight Connector 30"/>
          <p:cNvCxnSpPr>
            <a:stCxn id="25" idx="0"/>
            <a:endCxn id="22" idx="2"/>
          </p:cNvCxnSpPr>
          <p:nvPr/>
        </p:nvCxnSpPr>
        <p:spPr bwMode="gray">
          <a:xfrm flipV="1">
            <a:off x="1729064" y="3126393"/>
            <a:ext cx="1005280" cy="6284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a:stCxn id="26" idx="0"/>
            <a:endCxn id="23" idx="2"/>
          </p:cNvCxnSpPr>
          <p:nvPr/>
        </p:nvCxnSpPr>
        <p:spPr bwMode="gray">
          <a:xfrm flipV="1">
            <a:off x="2548813" y="3126393"/>
            <a:ext cx="1007253" cy="6284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6"/>
          <p:cNvCxnSpPr>
            <a:stCxn id="30" idx="0"/>
            <a:endCxn id="22" idx="2"/>
          </p:cNvCxnSpPr>
          <p:nvPr/>
        </p:nvCxnSpPr>
        <p:spPr bwMode="gray">
          <a:xfrm flipH="1" flipV="1">
            <a:off x="2734344" y="3126393"/>
            <a:ext cx="1008239" cy="6284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9"/>
          <p:cNvCxnSpPr>
            <a:stCxn id="31" idx="0"/>
            <a:endCxn id="23" idx="2"/>
          </p:cNvCxnSpPr>
          <p:nvPr/>
        </p:nvCxnSpPr>
        <p:spPr bwMode="gray">
          <a:xfrm flipH="1" flipV="1">
            <a:off x="3556066" y="3126393"/>
            <a:ext cx="1007253" cy="6284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Oval 42"/>
          <p:cNvSpPr/>
          <p:nvPr/>
        </p:nvSpPr>
        <p:spPr bwMode="gray">
          <a:xfrm rot="3077028">
            <a:off x="2342372" y="3405132"/>
            <a:ext cx="580554" cy="91395"/>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8" name="图片 106" descr="堆叠交换机蓝.png"/>
          <p:cNvPicPr>
            <a:picLocks noChangeAspect="1"/>
          </p:cNvPicPr>
          <p:nvPr/>
        </p:nvPicPr>
        <p:blipFill>
          <a:blip r:embed="rId6" cstate="print"/>
          <a:stretch>
            <a:fillRect/>
          </a:stretch>
        </p:blipFill>
        <p:spPr bwMode="gray">
          <a:xfrm>
            <a:off x="1560518" y="4635412"/>
            <a:ext cx="337091" cy="275802"/>
          </a:xfrm>
          <a:prstGeom prst="rect">
            <a:avLst/>
          </a:prstGeom>
        </p:spPr>
      </p:pic>
      <p:pic>
        <p:nvPicPr>
          <p:cNvPr id="39" name="图片 106" descr="堆叠交换机蓝.png"/>
          <p:cNvPicPr>
            <a:picLocks noChangeAspect="1"/>
          </p:cNvPicPr>
          <p:nvPr/>
        </p:nvPicPr>
        <p:blipFill>
          <a:blip r:embed="rId6" cstate="print"/>
          <a:stretch>
            <a:fillRect/>
          </a:stretch>
        </p:blipFill>
        <p:spPr bwMode="gray">
          <a:xfrm>
            <a:off x="2380267" y="4635412"/>
            <a:ext cx="337091" cy="275802"/>
          </a:xfrm>
          <a:prstGeom prst="rect">
            <a:avLst/>
          </a:prstGeom>
        </p:spPr>
      </p:pic>
      <p:cxnSp>
        <p:nvCxnSpPr>
          <p:cNvPr id="40" name="Straight Connector 34"/>
          <p:cNvCxnSpPr>
            <a:stCxn id="38" idx="0"/>
            <a:endCxn id="25" idx="2"/>
          </p:cNvCxnSpPr>
          <p:nvPr/>
        </p:nvCxnSpPr>
        <p:spPr bwMode="gray">
          <a:xfrm flipV="1">
            <a:off x="1729064" y="4029154"/>
            <a:ext cx="0"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35"/>
          <p:cNvCxnSpPr>
            <a:stCxn id="38" idx="0"/>
            <a:endCxn id="26" idx="2"/>
          </p:cNvCxnSpPr>
          <p:nvPr/>
        </p:nvCxnSpPr>
        <p:spPr bwMode="gray">
          <a:xfrm flipV="1">
            <a:off x="1729064" y="4029154"/>
            <a:ext cx="819749"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37"/>
          <p:cNvCxnSpPr>
            <a:stCxn id="39" idx="0"/>
            <a:endCxn id="25" idx="2"/>
          </p:cNvCxnSpPr>
          <p:nvPr/>
        </p:nvCxnSpPr>
        <p:spPr bwMode="gray">
          <a:xfrm flipH="1" flipV="1">
            <a:off x="1729064" y="4029154"/>
            <a:ext cx="819749"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38"/>
          <p:cNvCxnSpPr>
            <a:stCxn id="39" idx="0"/>
            <a:endCxn id="26" idx="2"/>
          </p:cNvCxnSpPr>
          <p:nvPr/>
        </p:nvCxnSpPr>
        <p:spPr bwMode="gray">
          <a:xfrm flipV="1">
            <a:off x="2548813" y="4029154"/>
            <a:ext cx="0"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44" name="Group 40"/>
          <p:cNvGrpSpPr/>
          <p:nvPr/>
        </p:nvGrpSpPr>
        <p:grpSpPr bwMode="gray">
          <a:xfrm>
            <a:off x="2007955" y="4741515"/>
            <a:ext cx="261965" cy="61979"/>
            <a:chOff x="559282" y="6488261"/>
            <a:chExt cx="261965" cy="61979"/>
          </a:xfrm>
          <a:solidFill>
            <a:schemeClr val="bg1">
              <a:lumMod val="50000"/>
            </a:schemeClr>
          </a:solidFill>
        </p:grpSpPr>
        <p:sp>
          <p:nvSpPr>
            <p:cNvPr id="45" name="Oval 4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Oval 4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Oval 4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48" name="图片 106" descr="堆叠交换机蓝.png"/>
          <p:cNvPicPr>
            <a:picLocks noChangeAspect="1"/>
          </p:cNvPicPr>
          <p:nvPr/>
        </p:nvPicPr>
        <p:blipFill>
          <a:blip r:embed="rId6" cstate="print"/>
          <a:stretch>
            <a:fillRect/>
          </a:stretch>
        </p:blipFill>
        <p:spPr bwMode="gray">
          <a:xfrm>
            <a:off x="3574037" y="4635412"/>
            <a:ext cx="337091" cy="275802"/>
          </a:xfrm>
          <a:prstGeom prst="rect">
            <a:avLst/>
          </a:prstGeom>
        </p:spPr>
      </p:pic>
      <p:pic>
        <p:nvPicPr>
          <p:cNvPr id="49" name="图片 106" descr="堆叠交换机蓝.png"/>
          <p:cNvPicPr>
            <a:picLocks noChangeAspect="1"/>
          </p:cNvPicPr>
          <p:nvPr/>
        </p:nvPicPr>
        <p:blipFill>
          <a:blip r:embed="rId6" cstate="print"/>
          <a:stretch>
            <a:fillRect/>
          </a:stretch>
        </p:blipFill>
        <p:spPr bwMode="gray">
          <a:xfrm>
            <a:off x="4394773" y="4635412"/>
            <a:ext cx="337091" cy="275802"/>
          </a:xfrm>
          <a:prstGeom prst="rect">
            <a:avLst/>
          </a:prstGeom>
        </p:spPr>
      </p:pic>
      <p:grpSp>
        <p:nvGrpSpPr>
          <p:cNvPr id="50" name="Group 54"/>
          <p:cNvGrpSpPr/>
          <p:nvPr/>
        </p:nvGrpSpPr>
        <p:grpSpPr bwMode="gray">
          <a:xfrm>
            <a:off x="4022461" y="4741515"/>
            <a:ext cx="261965" cy="61979"/>
            <a:chOff x="559282" y="6488261"/>
            <a:chExt cx="261965" cy="61979"/>
          </a:xfrm>
          <a:solidFill>
            <a:schemeClr val="bg1">
              <a:lumMod val="50000"/>
            </a:schemeClr>
          </a:solidFill>
        </p:grpSpPr>
        <p:sp>
          <p:nvSpPr>
            <p:cNvPr id="51" name="Oval 55"/>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Oval 56"/>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Oval 57"/>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54" name="Straight Connector 58"/>
          <p:cNvCxnSpPr>
            <a:stCxn id="48" idx="0"/>
            <a:endCxn id="30" idx="2"/>
          </p:cNvCxnSpPr>
          <p:nvPr/>
        </p:nvCxnSpPr>
        <p:spPr bwMode="gray">
          <a:xfrm flipV="1">
            <a:off x="3742583" y="4029154"/>
            <a:ext cx="0"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Straight Connector 61"/>
          <p:cNvCxnSpPr>
            <a:stCxn id="49" idx="0"/>
            <a:endCxn id="31" idx="2"/>
          </p:cNvCxnSpPr>
          <p:nvPr/>
        </p:nvCxnSpPr>
        <p:spPr bwMode="gray">
          <a:xfrm flipV="1">
            <a:off x="4563319" y="4029154"/>
            <a:ext cx="0"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Straight Connector 64"/>
          <p:cNvCxnSpPr>
            <a:stCxn id="48" idx="0"/>
            <a:endCxn id="31" idx="2"/>
          </p:cNvCxnSpPr>
          <p:nvPr/>
        </p:nvCxnSpPr>
        <p:spPr bwMode="gray">
          <a:xfrm flipV="1">
            <a:off x="3742583" y="4029154"/>
            <a:ext cx="820736"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Straight Connector 67"/>
          <p:cNvCxnSpPr>
            <a:stCxn id="49" idx="0"/>
            <a:endCxn id="30" idx="2"/>
          </p:cNvCxnSpPr>
          <p:nvPr/>
        </p:nvCxnSpPr>
        <p:spPr bwMode="gray">
          <a:xfrm flipH="1" flipV="1">
            <a:off x="3742583" y="4029154"/>
            <a:ext cx="820736"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Straight Connector 70"/>
          <p:cNvCxnSpPr>
            <a:stCxn id="21" idx="0"/>
            <a:endCxn id="39" idx="2"/>
          </p:cNvCxnSpPr>
          <p:nvPr/>
        </p:nvCxnSpPr>
        <p:spPr bwMode="gray">
          <a:xfrm flipV="1">
            <a:off x="2547826" y="4911214"/>
            <a:ext cx="987" cy="23209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59" name="Picture 2" descr="G:\做的项目\公共\扁平图标切换\更新2015_01_21\oss扁平图标库2015_01_21更新-04.png"/>
          <p:cNvPicPr>
            <a:picLocks noChangeAspect="1" noChangeArrowheads="1"/>
          </p:cNvPicPr>
          <p:nvPr/>
        </p:nvPicPr>
        <p:blipFill>
          <a:blip r:embed="rId7" cstate="print"/>
          <a:stretch>
            <a:fillRect/>
          </a:stretch>
        </p:blipFill>
        <p:spPr bwMode="gray">
          <a:xfrm>
            <a:off x="2563694" y="1576821"/>
            <a:ext cx="337091" cy="275801"/>
          </a:xfrm>
          <a:prstGeom prst="rect">
            <a:avLst/>
          </a:prstGeom>
          <a:noFill/>
        </p:spPr>
      </p:pic>
      <p:pic>
        <p:nvPicPr>
          <p:cNvPr id="60" name="Picture 2" descr="G:\做的项目\公共\扁平图标切换\更新2015_01_21\oss扁平图标库2015_01_21更新-04.png"/>
          <p:cNvPicPr>
            <a:picLocks noChangeAspect="1" noChangeArrowheads="1"/>
          </p:cNvPicPr>
          <p:nvPr/>
        </p:nvPicPr>
        <p:blipFill>
          <a:blip r:embed="rId7" cstate="print"/>
          <a:stretch>
            <a:fillRect/>
          </a:stretch>
        </p:blipFill>
        <p:spPr bwMode="gray">
          <a:xfrm>
            <a:off x="3387520" y="1576821"/>
            <a:ext cx="337091" cy="275801"/>
          </a:xfrm>
          <a:prstGeom prst="rect">
            <a:avLst/>
          </a:prstGeom>
          <a:noFill/>
        </p:spPr>
      </p:pic>
      <p:cxnSp>
        <p:nvCxnSpPr>
          <p:cNvPr id="61" name="Straight Connector 98"/>
          <p:cNvCxnSpPr>
            <a:stCxn id="60" idx="2"/>
            <a:endCxn id="23" idx="0"/>
          </p:cNvCxnSpPr>
          <p:nvPr/>
        </p:nvCxnSpPr>
        <p:spPr bwMode="gray">
          <a:xfrm>
            <a:off x="3556066" y="1852622"/>
            <a:ext cx="0" cy="99943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Straight Connector 101"/>
          <p:cNvCxnSpPr>
            <a:stCxn id="59" idx="2"/>
            <a:endCxn id="22" idx="0"/>
          </p:cNvCxnSpPr>
          <p:nvPr/>
        </p:nvCxnSpPr>
        <p:spPr bwMode="gray">
          <a:xfrm>
            <a:off x="2732240" y="1852622"/>
            <a:ext cx="2104" cy="99943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Straight Connector 104"/>
          <p:cNvCxnSpPr>
            <a:stCxn id="59" idx="3"/>
            <a:endCxn id="60" idx="1"/>
          </p:cNvCxnSpPr>
          <p:nvPr/>
        </p:nvCxnSpPr>
        <p:spPr bwMode="gray">
          <a:xfrm>
            <a:off x="2900785" y="1714722"/>
            <a:ext cx="48673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4" name="Oval 59"/>
          <p:cNvSpPr/>
          <p:nvPr/>
        </p:nvSpPr>
        <p:spPr bwMode="gray">
          <a:xfrm rot="1782887">
            <a:off x="1651880" y="4430871"/>
            <a:ext cx="311619" cy="90813"/>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Oval 62"/>
          <p:cNvSpPr/>
          <p:nvPr/>
        </p:nvSpPr>
        <p:spPr bwMode="gray">
          <a:xfrm rot="19401600">
            <a:off x="2309781" y="4443622"/>
            <a:ext cx="311619" cy="90813"/>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Oval 63"/>
          <p:cNvSpPr/>
          <p:nvPr/>
        </p:nvSpPr>
        <p:spPr bwMode="gray">
          <a:xfrm rot="1782887">
            <a:off x="3653294" y="4462750"/>
            <a:ext cx="311619" cy="90813"/>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Oval 65"/>
          <p:cNvSpPr/>
          <p:nvPr/>
        </p:nvSpPr>
        <p:spPr bwMode="gray">
          <a:xfrm rot="19401600">
            <a:off x="4348118" y="4437938"/>
            <a:ext cx="311619" cy="90813"/>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8" name="图片 14" descr="日志告警服务器-蓝.png"/>
          <p:cNvPicPr>
            <a:picLocks noChangeAspect="1"/>
          </p:cNvPicPr>
          <p:nvPr/>
        </p:nvPicPr>
        <p:blipFill>
          <a:blip r:embed="rId8" cstate="print"/>
          <a:stretch>
            <a:fillRect/>
          </a:stretch>
        </p:blipFill>
        <p:spPr bwMode="gray">
          <a:xfrm>
            <a:off x="1465107" y="5614191"/>
            <a:ext cx="304595" cy="190195"/>
          </a:xfrm>
          <a:prstGeom prst="rect">
            <a:avLst/>
          </a:prstGeom>
        </p:spPr>
      </p:pic>
      <p:pic>
        <p:nvPicPr>
          <p:cNvPr id="69" name="图片 42" descr="IP电话.png"/>
          <p:cNvPicPr>
            <a:picLocks noChangeAspect="1"/>
          </p:cNvPicPr>
          <p:nvPr/>
        </p:nvPicPr>
        <p:blipFill>
          <a:blip r:embed="rId9" cstate="print"/>
          <a:stretch>
            <a:fillRect/>
          </a:stretch>
        </p:blipFill>
        <p:spPr bwMode="gray">
          <a:xfrm>
            <a:off x="2320751" y="5551698"/>
            <a:ext cx="335265" cy="315180"/>
          </a:xfrm>
          <a:prstGeom prst="rect">
            <a:avLst/>
          </a:prstGeom>
        </p:spPr>
      </p:pic>
      <p:pic>
        <p:nvPicPr>
          <p:cNvPr id="70" name="图片 11" descr="开放网络-蓝.png"/>
          <p:cNvPicPr>
            <a:picLocks noChangeAspect="1"/>
          </p:cNvPicPr>
          <p:nvPr/>
        </p:nvPicPr>
        <p:blipFill>
          <a:blip r:embed="rId10" cstate="print"/>
          <a:stretch>
            <a:fillRect/>
          </a:stretch>
        </p:blipFill>
        <p:spPr bwMode="gray">
          <a:xfrm>
            <a:off x="3509317" y="5592052"/>
            <a:ext cx="304595" cy="234472"/>
          </a:xfrm>
          <a:prstGeom prst="rect">
            <a:avLst/>
          </a:prstGeom>
        </p:spPr>
      </p:pic>
      <p:pic>
        <p:nvPicPr>
          <p:cNvPr id="71" name="图片 158" descr="SAN网络-蓝.png"/>
          <p:cNvPicPr>
            <a:picLocks noChangeAspect="1"/>
          </p:cNvPicPr>
          <p:nvPr/>
        </p:nvPicPr>
        <p:blipFill>
          <a:blip r:embed="rId11" cstate="print"/>
          <a:stretch>
            <a:fillRect/>
          </a:stretch>
        </p:blipFill>
        <p:spPr bwMode="gray">
          <a:xfrm>
            <a:off x="1962166" y="5573210"/>
            <a:ext cx="166121" cy="272157"/>
          </a:xfrm>
          <a:prstGeom prst="rect">
            <a:avLst/>
          </a:prstGeom>
        </p:spPr>
      </p:pic>
      <p:pic>
        <p:nvPicPr>
          <p:cNvPr id="72" name="图片 47" descr="打印机.png"/>
          <p:cNvPicPr>
            <a:picLocks noChangeAspect="1"/>
          </p:cNvPicPr>
          <p:nvPr/>
        </p:nvPicPr>
        <p:blipFill>
          <a:blip r:embed="rId12" cstate="print"/>
          <a:stretch>
            <a:fillRect/>
          </a:stretch>
        </p:blipFill>
        <p:spPr bwMode="gray">
          <a:xfrm>
            <a:off x="4385218" y="5576286"/>
            <a:ext cx="334175" cy="266004"/>
          </a:xfrm>
          <a:prstGeom prst="rect">
            <a:avLst/>
          </a:prstGeom>
        </p:spPr>
      </p:pic>
      <p:pic>
        <p:nvPicPr>
          <p:cNvPr id="73" name="图片 157" descr="故障链路.png"/>
          <p:cNvPicPr>
            <a:picLocks noChangeAspect="1"/>
          </p:cNvPicPr>
          <p:nvPr/>
        </p:nvPicPr>
        <p:blipFill>
          <a:blip r:embed="rId13" cstate="print"/>
          <a:stretch>
            <a:fillRect/>
          </a:stretch>
        </p:blipFill>
        <p:spPr bwMode="gray">
          <a:xfrm>
            <a:off x="3931917" y="5584276"/>
            <a:ext cx="335297" cy="250025"/>
          </a:xfrm>
          <a:prstGeom prst="rect">
            <a:avLst/>
          </a:prstGeom>
        </p:spPr>
      </p:pic>
      <p:sp>
        <p:nvSpPr>
          <p:cNvPr id="74" name="TextBox 85"/>
          <p:cNvSpPr txBox="1"/>
          <p:nvPr/>
        </p:nvSpPr>
        <p:spPr bwMode="gray">
          <a:xfrm>
            <a:off x="590133" y="1936141"/>
            <a:ext cx="1156302" cy="276999"/>
          </a:xfrm>
          <a:prstGeom prst="rect">
            <a:avLst/>
          </a:prstGeom>
          <a:noFill/>
        </p:spPr>
        <p:txBody>
          <a:bodyPr wrap="square" rtlCol="0">
            <a:spAutoFit/>
          </a:bodyPr>
          <a:lstStyle/>
          <a:p>
            <a:pPr fontAlgn="ctr"/>
            <a:r>
              <a:rPr lang="en-US" sz="1200" dirty="0" smtClean="0">
                <a:latin typeface="Huawei Sans" panose="020C0503030203020204" pitchFamily="34" charset="0"/>
              </a:rPr>
              <a:t>Egress zone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TextBox 86"/>
          <p:cNvSpPr txBox="1"/>
          <p:nvPr/>
        </p:nvSpPr>
        <p:spPr bwMode="gray">
          <a:xfrm>
            <a:off x="590133" y="3136095"/>
            <a:ext cx="1059727" cy="276999"/>
          </a:xfrm>
          <a:prstGeom prst="rect">
            <a:avLst/>
          </a:prstGeom>
          <a:noFill/>
        </p:spPr>
        <p:txBody>
          <a:bodyPr wrap="square" rtlCol="0">
            <a:spAutoFit/>
          </a:bodyPr>
          <a:lstStyle/>
          <a:p>
            <a:pPr fontAlgn="ctr"/>
            <a:r>
              <a:rPr lang="en-US" sz="1200" dirty="0" smtClean="0">
                <a:latin typeface="Huawei Sans" panose="020C0503030203020204" pitchFamily="34" charset="0"/>
              </a:rPr>
              <a:t>Core layer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TextBox 88"/>
          <p:cNvSpPr txBox="1"/>
          <p:nvPr/>
        </p:nvSpPr>
        <p:spPr bwMode="gray">
          <a:xfrm>
            <a:off x="590134" y="3775751"/>
            <a:ext cx="1337676" cy="461665"/>
          </a:xfrm>
          <a:prstGeom prst="rect">
            <a:avLst/>
          </a:prstGeom>
          <a:noFill/>
        </p:spPr>
        <p:txBody>
          <a:bodyPr wrap="square" rtlCol="0">
            <a:spAutoFit/>
          </a:bodyPr>
          <a:lstStyle/>
          <a:p>
            <a:pPr fontAlgn="ctr"/>
            <a:r>
              <a:rPr lang="en-US" sz="1200" dirty="0" smtClean="0">
                <a:latin typeface="Huawei Sans" panose="020C0503030203020204" pitchFamily="34" charset="0"/>
              </a:rPr>
              <a:t>Aggregation layer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TextBox 89"/>
          <p:cNvSpPr txBox="1"/>
          <p:nvPr/>
        </p:nvSpPr>
        <p:spPr bwMode="gray">
          <a:xfrm>
            <a:off x="590133" y="4993798"/>
            <a:ext cx="1108432" cy="276999"/>
          </a:xfrm>
          <a:prstGeom prst="rect">
            <a:avLst/>
          </a:prstGeom>
          <a:noFill/>
        </p:spPr>
        <p:txBody>
          <a:bodyPr wrap="square" rtlCol="0">
            <a:spAutoFit/>
          </a:bodyPr>
          <a:lstStyle/>
          <a:p>
            <a:pPr fontAlgn="ctr"/>
            <a:r>
              <a:rPr lang="en-US" sz="1200" dirty="0" smtClean="0">
                <a:latin typeface="Huawei Sans" panose="020C0503030203020204" pitchFamily="34" charset="0"/>
              </a:rPr>
              <a:t>Access layer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TextBox 91"/>
          <p:cNvSpPr txBox="1"/>
          <p:nvPr/>
        </p:nvSpPr>
        <p:spPr bwMode="gray">
          <a:xfrm>
            <a:off x="590133" y="5475310"/>
            <a:ext cx="1108432" cy="461665"/>
          </a:xfrm>
          <a:prstGeom prst="rect">
            <a:avLst/>
          </a:prstGeom>
          <a:noFill/>
        </p:spPr>
        <p:txBody>
          <a:bodyPr wrap="square" rtlCol="0">
            <a:spAutoFit/>
          </a:bodyPr>
          <a:lstStyle/>
          <a:p>
            <a:pPr fontAlgn="ctr"/>
            <a:r>
              <a:rPr lang="en-US" sz="1200" dirty="0" smtClean="0">
                <a:latin typeface="Huawei Sans" panose="020C0503030203020204" pitchFamily="34" charset="0"/>
              </a:rPr>
              <a:t>Terminal layer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Oval 92"/>
          <p:cNvSpPr/>
          <p:nvPr/>
        </p:nvSpPr>
        <p:spPr bwMode="gray">
          <a:xfrm rot="18651691">
            <a:off x="3386680" y="3422620"/>
            <a:ext cx="580554" cy="91395"/>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0" name="Group 17"/>
          <p:cNvGrpSpPr/>
          <p:nvPr/>
        </p:nvGrpSpPr>
        <p:grpSpPr bwMode="gray">
          <a:xfrm>
            <a:off x="2372154" y="1074890"/>
            <a:ext cx="740908" cy="375207"/>
            <a:chOff x="8023910" y="4961247"/>
            <a:chExt cx="740908" cy="375207"/>
          </a:xfrm>
        </p:grpSpPr>
        <p:grpSp>
          <p:nvGrpSpPr>
            <p:cNvPr id="81" name="组合 35"/>
            <p:cNvGrpSpPr/>
            <p:nvPr/>
          </p:nvGrpSpPr>
          <p:grpSpPr bwMode="gray">
            <a:xfrm>
              <a:off x="8077829" y="4961247"/>
              <a:ext cx="633070" cy="358898"/>
              <a:chOff x="3269076" y="1744970"/>
              <a:chExt cx="1860118" cy="1054529"/>
            </a:xfrm>
            <a:solidFill>
              <a:schemeClr val="bg1">
                <a:lumMod val="75000"/>
              </a:schemeClr>
            </a:solidFill>
          </p:grpSpPr>
          <p:sp>
            <p:nvSpPr>
              <p:cNvPr id="83" name="矩形 36"/>
              <p:cNvSpPr/>
              <p:nvPr/>
            </p:nvSpPr>
            <p:spPr bwMode="gray">
              <a:xfrm>
                <a:off x="3495526" y="2457907"/>
                <a:ext cx="1426464" cy="3415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Oval 62"/>
              <p:cNvSpPr/>
              <p:nvPr/>
            </p:nvSpPr>
            <p:spPr bwMode="gray">
              <a:xfrm>
                <a:off x="3452774" y="1920065"/>
                <a:ext cx="761732" cy="698886"/>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784225" eaLnBrk="0" fontAlgn="ctr" hangingPunct="0">
                  <a:spcBef>
                    <a:spcPct val="0"/>
                  </a:spcBef>
                  <a:spcAft>
                    <a:spcPct val="0"/>
                  </a:spcAft>
                </a:pP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Oval 63"/>
              <p:cNvSpPr/>
              <p:nvPr/>
            </p:nvSpPr>
            <p:spPr bwMode="gray">
              <a:xfrm>
                <a:off x="3269076" y="2248790"/>
                <a:ext cx="545661" cy="550709"/>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784225" eaLnBrk="0" fontAlgn="ctr" hangingPunct="0">
                  <a:spcBef>
                    <a:spcPct val="0"/>
                  </a:spcBef>
                  <a:spcAft>
                    <a:spcPct val="0"/>
                  </a:spcAft>
                </a:pP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Oval 64"/>
              <p:cNvSpPr/>
              <p:nvPr/>
            </p:nvSpPr>
            <p:spPr bwMode="gray">
              <a:xfrm>
                <a:off x="4633138" y="2298856"/>
                <a:ext cx="496056" cy="500643"/>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784225" eaLnBrk="0" fontAlgn="ctr" hangingPunct="0">
                  <a:spcBef>
                    <a:spcPct val="0"/>
                  </a:spcBef>
                  <a:spcAft>
                    <a:spcPct val="0"/>
                  </a:spcAft>
                </a:pP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Oval 65"/>
              <p:cNvSpPr/>
              <p:nvPr/>
            </p:nvSpPr>
            <p:spPr bwMode="gray">
              <a:xfrm>
                <a:off x="3759782" y="2292552"/>
                <a:ext cx="496056" cy="3761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784225" eaLnBrk="0" fontAlgn="ctr" hangingPunct="0">
                  <a:spcBef>
                    <a:spcPct val="0"/>
                  </a:spcBef>
                  <a:spcAft>
                    <a:spcPct val="0"/>
                  </a:spcAft>
                </a:pP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Oval 64"/>
              <p:cNvSpPr/>
              <p:nvPr/>
            </p:nvSpPr>
            <p:spPr bwMode="gray">
              <a:xfrm>
                <a:off x="3924619" y="1744970"/>
                <a:ext cx="998406" cy="10076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784225" eaLnBrk="0" fontAlgn="ctr" hangingPunct="0">
                  <a:spcBef>
                    <a:spcPct val="0"/>
                  </a:spcBef>
                  <a:spcAft>
                    <a:spcPct val="0"/>
                  </a:spcAft>
                </a:pP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82" name="TextBox 114"/>
            <p:cNvSpPr txBox="1"/>
            <p:nvPr/>
          </p:nvSpPr>
          <p:spPr bwMode="gray">
            <a:xfrm>
              <a:off x="8023910" y="5059455"/>
              <a:ext cx="740908"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Internet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89" name="Group 115"/>
          <p:cNvGrpSpPr/>
          <p:nvPr/>
        </p:nvGrpSpPr>
        <p:grpSpPr bwMode="gray">
          <a:xfrm>
            <a:off x="3239530" y="1074890"/>
            <a:ext cx="633070" cy="375207"/>
            <a:chOff x="8077829" y="4961247"/>
            <a:chExt cx="633070" cy="375207"/>
          </a:xfrm>
        </p:grpSpPr>
        <p:grpSp>
          <p:nvGrpSpPr>
            <p:cNvPr id="90" name="组合 35"/>
            <p:cNvGrpSpPr/>
            <p:nvPr/>
          </p:nvGrpSpPr>
          <p:grpSpPr bwMode="gray">
            <a:xfrm>
              <a:off x="8077829" y="4961247"/>
              <a:ext cx="633070" cy="358898"/>
              <a:chOff x="3269076" y="1744970"/>
              <a:chExt cx="1860118" cy="1054529"/>
            </a:xfrm>
            <a:solidFill>
              <a:schemeClr val="bg1">
                <a:lumMod val="75000"/>
              </a:schemeClr>
            </a:solidFill>
          </p:grpSpPr>
          <p:sp>
            <p:nvSpPr>
              <p:cNvPr id="92" name="矩形 36"/>
              <p:cNvSpPr/>
              <p:nvPr/>
            </p:nvSpPr>
            <p:spPr bwMode="gray">
              <a:xfrm>
                <a:off x="3495526" y="2457907"/>
                <a:ext cx="1426464" cy="3415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Oval 62"/>
              <p:cNvSpPr/>
              <p:nvPr/>
            </p:nvSpPr>
            <p:spPr bwMode="gray">
              <a:xfrm>
                <a:off x="3452774" y="1920065"/>
                <a:ext cx="761732" cy="698886"/>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784225" eaLnBrk="0" fontAlgn="ctr" hangingPunct="0">
                  <a:spcBef>
                    <a:spcPct val="0"/>
                  </a:spcBef>
                  <a:spcAft>
                    <a:spcPct val="0"/>
                  </a:spcAft>
                </a:pP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Oval 63"/>
              <p:cNvSpPr/>
              <p:nvPr/>
            </p:nvSpPr>
            <p:spPr bwMode="gray">
              <a:xfrm>
                <a:off x="3269076" y="2248790"/>
                <a:ext cx="545661" cy="550709"/>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784225" eaLnBrk="0" fontAlgn="ctr" hangingPunct="0">
                  <a:spcBef>
                    <a:spcPct val="0"/>
                  </a:spcBef>
                  <a:spcAft>
                    <a:spcPct val="0"/>
                  </a:spcAft>
                </a:pP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Oval 64"/>
              <p:cNvSpPr/>
              <p:nvPr/>
            </p:nvSpPr>
            <p:spPr bwMode="gray">
              <a:xfrm>
                <a:off x="4633138" y="2298856"/>
                <a:ext cx="496056" cy="500643"/>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784225" eaLnBrk="0" fontAlgn="ctr" hangingPunct="0">
                  <a:spcBef>
                    <a:spcPct val="0"/>
                  </a:spcBef>
                  <a:spcAft>
                    <a:spcPct val="0"/>
                  </a:spcAft>
                </a:pP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Oval 65"/>
              <p:cNvSpPr/>
              <p:nvPr/>
            </p:nvSpPr>
            <p:spPr bwMode="gray">
              <a:xfrm>
                <a:off x="3759782" y="2292552"/>
                <a:ext cx="496056" cy="3761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784225" eaLnBrk="0" fontAlgn="ctr" hangingPunct="0">
                  <a:spcBef>
                    <a:spcPct val="0"/>
                  </a:spcBef>
                  <a:spcAft>
                    <a:spcPct val="0"/>
                  </a:spcAft>
                </a:pP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Oval 64"/>
              <p:cNvSpPr/>
              <p:nvPr/>
            </p:nvSpPr>
            <p:spPr bwMode="gray">
              <a:xfrm>
                <a:off x="3924619" y="1744970"/>
                <a:ext cx="998406" cy="10076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784225" eaLnBrk="0" fontAlgn="ctr" hangingPunct="0">
                  <a:spcBef>
                    <a:spcPct val="0"/>
                  </a:spcBef>
                  <a:spcAft>
                    <a:spcPct val="0"/>
                  </a:spcAft>
                </a:pP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91" name="TextBox 117"/>
            <p:cNvSpPr txBox="1"/>
            <p:nvPr/>
          </p:nvSpPr>
          <p:spPr bwMode="gray">
            <a:xfrm>
              <a:off x="8118489" y="5059455"/>
              <a:ext cx="551754"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WAN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98" name="图片 9"/>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bwMode="gray">
          <a:xfrm>
            <a:off x="2553225" y="2000173"/>
            <a:ext cx="337091" cy="275801"/>
          </a:xfrm>
          <a:prstGeom prst="rect">
            <a:avLst/>
          </a:prstGeom>
        </p:spPr>
      </p:pic>
      <p:pic>
        <p:nvPicPr>
          <p:cNvPr id="99" name="图片 9"/>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bwMode="gray">
          <a:xfrm>
            <a:off x="3387520" y="2000173"/>
            <a:ext cx="337091" cy="275801"/>
          </a:xfrm>
          <a:prstGeom prst="rect">
            <a:avLst/>
          </a:prstGeom>
        </p:spPr>
      </p:pic>
      <p:cxnSp>
        <p:nvCxnSpPr>
          <p:cNvPr id="100" name="Straight Connector 127"/>
          <p:cNvCxnSpPr>
            <a:stCxn id="98" idx="3"/>
            <a:endCxn id="99" idx="1"/>
          </p:cNvCxnSpPr>
          <p:nvPr/>
        </p:nvCxnSpPr>
        <p:spPr bwMode="gray">
          <a:xfrm>
            <a:off x="2890316" y="2138074"/>
            <a:ext cx="497204" cy="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101" name="圆角矩形 100"/>
          <p:cNvSpPr/>
          <p:nvPr/>
        </p:nvSpPr>
        <p:spPr bwMode="gray">
          <a:xfrm>
            <a:off x="4244662" y="2464868"/>
            <a:ext cx="1250521" cy="634302"/>
          </a:xfrm>
          <a:prstGeom prst="roundRect">
            <a:avLst>
              <a:gd name="adj" fmla="val 2563"/>
            </a:avLst>
          </a:prstGeom>
          <a:solidFill>
            <a:schemeClr val="bg1">
              <a:lumMod val="95000"/>
            </a:schemeClr>
          </a:solidFill>
          <a:ln>
            <a:solidFill>
              <a:schemeClr val="bg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TextBox 20"/>
          <p:cNvSpPr txBox="1"/>
          <p:nvPr/>
        </p:nvSpPr>
        <p:spPr bwMode="gray">
          <a:xfrm>
            <a:off x="4392869" y="2800849"/>
            <a:ext cx="954107"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O&amp;M zone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3" name="Straight Connector 79"/>
          <p:cNvCxnSpPr/>
          <p:nvPr/>
        </p:nvCxnSpPr>
        <p:spPr bwMode="gray">
          <a:xfrm flipH="1">
            <a:off x="1964668" y="2566688"/>
            <a:ext cx="119014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4" name="Straight Connector 79"/>
          <p:cNvCxnSpPr/>
          <p:nvPr/>
        </p:nvCxnSpPr>
        <p:spPr bwMode="gray">
          <a:xfrm flipH="1">
            <a:off x="1964668" y="2626059"/>
            <a:ext cx="43051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05" name="Freeform 159"/>
          <p:cNvSpPr/>
          <p:nvPr/>
        </p:nvSpPr>
        <p:spPr bwMode="gray">
          <a:xfrm flipH="1">
            <a:off x="1318050" y="2273725"/>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lumMod val="95000"/>
            </a:schemeClr>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 rtlCol="0" anchor="ctr">
            <a:noAutofit/>
          </a:bodyPr>
          <a:lstStyle/>
          <a:p>
            <a:pPr algn="ctr" fontAlgn="ctr"/>
            <a:r>
              <a:rPr lang="en-US" sz="1200" dirty="0" smtClean="0">
                <a:solidFill>
                  <a:schemeClr val="bg1">
                    <a:lumMod val="50000"/>
                  </a:schemeClr>
                </a:solidFill>
                <a:latin typeface="Huawei Sans" panose="020C0503030203020204" pitchFamily="34" charset="0"/>
              </a:rPr>
              <a:t>DC</a:t>
            </a:r>
            <a:endPar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6" name="Straight Connector 79"/>
          <p:cNvCxnSpPr/>
          <p:nvPr/>
        </p:nvCxnSpPr>
        <p:spPr bwMode="gray">
          <a:xfrm flipH="1">
            <a:off x="3059143" y="2626059"/>
            <a:ext cx="118552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07" name="图片 106"/>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bwMode="gray">
          <a:xfrm>
            <a:off x="4328586" y="2547101"/>
            <a:ext cx="1082673" cy="199674"/>
          </a:xfrm>
          <a:prstGeom prst="rect">
            <a:avLst/>
          </a:prstGeom>
        </p:spPr>
      </p:pic>
      <p:sp>
        <p:nvSpPr>
          <p:cNvPr id="115" name="五边形 114"/>
          <p:cNvSpPr/>
          <p:nvPr/>
        </p:nvSpPr>
        <p:spPr bwMode="gray">
          <a:xfrm>
            <a:off x="7307235" y="20173"/>
            <a:ext cx="1694405" cy="3852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5000"/>
              </a:lnSpc>
            </a:pPr>
            <a:r>
              <a:rPr lang="en-US" sz="1200" b="1" dirty="0" smtClean="0">
                <a:solidFill>
                  <a:srgbClr val="FFFFFF"/>
                </a:solidFill>
                <a:latin typeface="Huawei Sans" panose="020C0503030203020204" pitchFamily="34" charset="0"/>
              </a:rPr>
              <a:t>Network Architecture Design</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6" name="燕尾形 115"/>
          <p:cNvSpPr/>
          <p:nvPr/>
        </p:nvSpPr>
        <p:spPr bwMode="gray">
          <a:xfrm>
            <a:off x="8839950" y="20173"/>
            <a:ext cx="1389868" cy="3852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5000"/>
              </a:lnSpc>
            </a:pPr>
            <a:r>
              <a:rPr lang="en-US" sz="1200" dirty="0" smtClean="0">
                <a:latin typeface="Huawei Sans" panose="020C0503030203020204" pitchFamily="34" charset="0"/>
              </a:rPr>
              <a:t>Basic Service Design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7" name="燕尾形 116"/>
          <p:cNvSpPr/>
          <p:nvPr/>
        </p:nvSpPr>
        <p:spPr bwMode="gray">
          <a:xfrm>
            <a:off x="10068128" y="20173"/>
            <a:ext cx="1696531" cy="3852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5000"/>
              </a:lnSpc>
              <a:spcBef>
                <a:spcPts val="0"/>
              </a:spcBef>
              <a:defRPr/>
            </a:pPr>
            <a:r>
              <a:rPr lang="en-US" sz="1200" dirty="0" smtClean="0">
                <a:latin typeface="Huawei Sans" panose="020C0503030203020204" pitchFamily="34" charset="0"/>
              </a:rPr>
              <a:t>LAN Automation Design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96205640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512674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Network Architecture Design (1)</a:t>
            </a:r>
            <a:endParaRPr lang="en-US" altLang="zh-CN" dirty="0">
              <a:sym typeface="Huawei Sans" panose="020C0503030203020204" pitchFamily="34" charset="0"/>
            </a:endParaRPr>
          </a:p>
        </p:txBody>
      </p:sp>
      <p:sp>
        <p:nvSpPr>
          <p:cNvPr id="224" name="文本占位符 223"/>
          <p:cNvSpPr>
            <a:spLocks noGrp="1"/>
          </p:cNvSpPr>
          <p:nvPr>
            <p:ph type="body" sz="quarter" idx="10"/>
          </p:nvPr>
        </p:nvSpPr>
        <p:spPr>
          <a:xfrm>
            <a:off x="455612" y="1052514"/>
            <a:ext cx="11293476" cy="410183"/>
          </a:xfrm>
        </p:spPr>
        <p:txBody>
          <a:bodyPr/>
          <a:lstStyle/>
          <a:p>
            <a:r>
              <a:rPr lang="en-US" sz="1400" dirty="0" smtClean="0"/>
              <a:t>In actual applications, you can choose the three-layer or two-layer architecture based on the network scale or service requirements.</a:t>
            </a:r>
            <a:endParaRPr lang="en-US" altLang="zh-CN" sz="1400" dirty="0">
              <a:sym typeface="Huawei Sans" panose="020C0503030203020204" pitchFamily="34" charset="0"/>
            </a:endParaRPr>
          </a:p>
        </p:txBody>
      </p:sp>
      <p:sp>
        <p:nvSpPr>
          <p:cNvPr id="112" name="Rounded Rectangle 97"/>
          <p:cNvSpPr/>
          <p:nvPr/>
        </p:nvSpPr>
        <p:spPr bwMode="gray">
          <a:xfrm>
            <a:off x="3296144" y="3796871"/>
            <a:ext cx="1434966" cy="1596296"/>
          </a:xfrm>
          <a:prstGeom prst="roundRect">
            <a:avLst>
              <a:gd name="adj" fmla="val 7423"/>
            </a:avLst>
          </a:prstGeom>
          <a:noFill/>
          <a:ln w="19050">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3" name="Rounded Rectangle 96"/>
          <p:cNvSpPr/>
          <p:nvPr/>
        </p:nvSpPr>
        <p:spPr bwMode="gray">
          <a:xfrm>
            <a:off x="1817493" y="3796871"/>
            <a:ext cx="1434966" cy="1596296"/>
          </a:xfrm>
          <a:prstGeom prst="roundRect">
            <a:avLst>
              <a:gd name="adj" fmla="val 7423"/>
            </a:avLst>
          </a:prstGeom>
          <a:noFill/>
          <a:ln w="19050">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14" name="图片 105" descr="AP.png"/>
          <p:cNvPicPr>
            <a:picLocks noChangeAspect="1"/>
          </p:cNvPicPr>
          <p:nvPr/>
        </p:nvPicPr>
        <p:blipFill>
          <a:blip r:embed="rId3" cstate="print"/>
          <a:stretch>
            <a:fillRect/>
          </a:stretch>
        </p:blipFill>
        <p:spPr bwMode="gray">
          <a:xfrm>
            <a:off x="4239102" y="5066821"/>
            <a:ext cx="335297" cy="274335"/>
          </a:xfrm>
          <a:prstGeom prst="rect">
            <a:avLst/>
          </a:prstGeom>
        </p:spPr>
      </p:pic>
      <p:cxnSp>
        <p:nvCxnSpPr>
          <p:cNvPr id="115" name="Straight Connector 9"/>
          <p:cNvCxnSpPr>
            <a:stCxn id="114" idx="0"/>
            <a:endCxn id="142" idx="2"/>
          </p:cNvCxnSpPr>
          <p:nvPr/>
        </p:nvCxnSpPr>
        <p:spPr bwMode="gray">
          <a:xfrm flipV="1">
            <a:off x="4406751" y="4879694"/>
            <a:ext cx="927" cy="18712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16" name="图片 105" descr="AP.png"/>
          <p:cNvPicPr>
            <a:picLocks noChangeAspect="1"/>
          </p:cNvPicPr>
          <p:nvPr/>
        </p:nvPicPr>
        <p:blipFill>
          <a:blip r:embed="rId3" cstate="print"/>
          <a:stretch>
            <a:fillRect/>
          </a:stretch>
        </p:blipFill>
        <p:spPr bwMode="gray">
          <a:xfrm>
            <a:off x="2751007" y="5066821"/>
            <a:ext cx="335297" cy="274335"/>
          </a:xfrm>
          <a:prstGeom prst="rect">
            <a:avLst/>
          </a:prstGeom>
        </p:spPr>
      </p:pic>
      <p:pic>
        <p:nvPicPr>
          <p:cNvPr id="117" name="图片 86" descr="核心交换机.png"/>
          <p:cNvPicPr>
            <a:picLocks noChangeAspect="1"/>
          </p:cNvPicPr>
          <p:nvPr/>
        </p:nvPicPr>
        <p:blipFill>
          <a:blip r:embed="rId4" cstate="print"/>
          <a:stretch>
            <a:fillRect/>
          </a:stretch>
        </p:blipFill>
        <p:spPr bwMode="gray">
          <a:xfrm>
            <a:off x="2697383" y="3208899"/>
            <a:ext cx="335297" cy="274335"/>
          </a:xfrm>
          <a:prstGeom prst="rect">
            <a:avLst/>
          </a:prstGeom>
        </p:spPr>
      </p:pic>
      <p:pic>
        <p:nvPicPr>
          <p:cNvPr id="118" name="图片 86" descr="核心交换机.png"/>
          <p:cNvPicPr>
            <a:picLocks noChangeAspect="1"/>
          </p:cNvPicPr>
          <p:nvPr/>
        </p:nvPicPr>
        <p:blipFill>
          <a:blip r:embed="rId4" cstate="print"/>
          <a:stretch>
            <a:fillRect/>
          </a:stretch>
        </p:blipFill>
        <p:spPr bwMode="gray">
          <a:xfrm>
            <a:off x="3519105" y="3208899"/>
            <a:ext cx="335297" cy="274335"/>
          </a:xfrm>
          <a:prstGeom prst="rect">
            <a:avLst/>
          </a:prstGeom>
        </p:spPr>
      </p:pic>
      <p:cxnSp>
        <p:nvCxnSpPr>
          <p:cNvPr id="119" name="Straight Connector 14"/>
          <p:cNvCxnSpPr>
            <a:stCxn id="117" idx="3"/>
            <a:endCxn id="118" idx="1"/>
          </p:cNvCxnSpPr>
          <p:nvPr/>
        </p:nvCxnSpPr>
        <p:spPr bwMode="gray">
          <a:xfrm>
            <a:off x="3032680" y="3346067"/>
            <a:ext cx="486425" cy="0"/>
          </a:xfrm>
          <a:prstGeom prst="line">
            <a:avLst/>
          </a:prstGeom>
          <a:ln w="28575">
            <a:solidFill>
              <a:srgbClr val="30B5C5"/>
            </a:solidFill>
          </a:ln>
        </p:spPr>
        <p:style>
          <a:lnRef idx="1">
            <a:schemeClr val="accent1"/>
          </a:lnRef>
          <a:fillRef idx="0">
            <a:schemeClr val="accent1"/>
          </a:fillRef>
          <a:effectRef idx="0">
            <a:schemeClr val="accent1"/>
          </a:effectRef>
          <a:fontRef idx="minor">
            <a:schemeClr val="tx1"/>
          </a:fontRef>
        </p:style>
      </p:cxnSp>
      <p:pic>
        <p:nvPicPr>
          <p:cNvPr id="120" name="图片 87" descr="汇聚交换机.png"/>
          <p:cNvPicPr>
            <a:picLocks noChangeAspect="1"/>
          </p:cNvPicPr>
          <p:nvPr/>
        </p:nvPicPr>
        <p:blipFill>
          <a:blip r:embed="rId5" cstate="print"/>
          <a:stretch>
            <a:fillRect/>
          </a:stretch>
        </p:blipFill>
        <p:spPr bwMode="gray">
          <a:xfrm>
            <a:off x="1932245" y="3945403"/>
            <a:ext cx="335297" cy="274335"/>
          </a:xfrm>
          <a:prstGeom prst="rect">
            <a:avLst/>
          </a:prstGeom>
        </p:spPr>
      </p:pic>
      <p:pic>
        <p:nvPicPr>
          <p:cNvPr id="121" name="图片 87" descr="汇聚交换机.png"/>
          <p:cNvPicPr>
            <a:picLocks noChangeAspect="1"/>
          </p:cNvPicPr>
          <p:nvPr/>
        </p:nvPicPr>
        <p:blipFill>
          <a:blip r:embed="rId5" cstate="print"/>
          <a:stretch>
            <a:fillRect/>
          </a:stretch>
        </p:blipFill>
        <p:spPr bwMode="gray">
          <a:xfrm>
            <a:off x="2751994" y="3945403"/>
            <a:ext cx="335297" cy="274335"/>
          </a:xfrm>
          <a:prstGeom prst="rect">
            <a:avLst/>
          </a:prstGeom>
        </p:spPr>
      </p:pic>
      <p:cxnSp>
        <p:nvCxnSpPr>
          <p:cNvPr id="122" name="Straight Connector 17"/>
          <p:cNvCxnSpPr>
            <a:stCxn id="120" idx="3"/>
            <a:endCxn id="121" idx="1"/>
          </p:cNvCxnSpPr>
          <p:nvPr/>
        </p:nvCxnSpPr>
        <p:spPr bwMode="gray">
          <a:xfrm>
            <a:off x="2267542" y="4082571"/>
            <a:ext cx="484452" cy="0"/>
          </a:xfrm>
          <a:prstGeom prst="line">
            <a:avLst/>
          </a:prstGeom>
          <a:ln w="28575">
            <a:solidFill>
              <a:srgbClr val="30B5C5"/>
            </a:solidFill>
          </a:ln>
        </p:spPr>
        <p:style>
          <a:lnRef idx="1">
            <a:schemeClr val="accent1"/>
          </a:lnRef>
          <a:fillRef idx="0">
            <a:schemeClr val="accent1"/>
          </a:fillRef>
          <a:effectRef idx="0">
            <a:schemeClr val="accent1"/>
          </a:effectRef>
          <a:fontRef idx="minor">
            <a:schemeClr val="tx1"/>
          </a:fontRef>
        </p:style>
      </p:cxnSp>
      <p:pic>
        <p:nvPicPr>
          <p:cNvPr id="123" name="图片 87" descr="汇聚交换机.png"/>
          <p:cNvPicPr>
            <a:picLocks noChangeAspect="1"/>
          </p:cNvPicPr>
          <p:nvPr/>
        </p:nvPicPr>
        <p:blipFill>
          <a:blip r:embed="rId5" cstate="print"/>
          <a:stretch>
            <a:fillRect/>
          </a:stretch>
        </p:blipFill>
        <p:spPr bwMode="gray">
          <a:xfrm>
            <a:off x="3419293" y="3945403"/>
            <a:ext cx="335297" cy="274335"/>
          </a:xfrm>
          <a:prstGeom prst="rect">
            <a:avLst/>
          </a:prstGeom>
        </p:spPr>
      </p:pic>
      <p:pic>
        <p:nvPicPr>
          <p:cNvPr id="124" name="图片 87" descr="汇聚交换机.png"/>
          <p:cNvPicPr>
            <a:picLocks noChangeAspect="1"/>
          </p:cNvPicPr>
          <p:nvPr/>
        </p:nvPicPr>
        <p:blipFill>
          <a:blip r:embed="rId5" cstate="print"/>
          <a:stretch>
            <a:fillRect/>
          </a:stretch>
        </p:blipFill>
        <p:spPr bwMode="gray">
          <a:xfrm>
            <a:off x="4240029" y="3945403"/>
            <a:ext cx="335297" cy="274335"/>
          </a:xfrm>
          <a:prstGeom prst="rect">
            <a:avLst/>
          </a:prstGeom>
        </p:spPr>
      </p:pic>
      <p:cxnSp>
        <p:nvCxnSpPr>
          <p:cNvPr id="125" name="Straight Connector 22"/>
          <p:cNvCxnSpPr>
            <a:stCxn id="123" idx="3"/>
            <a:endCxn id="124" idx="1"/>
          </p:cNvCxnSpPr>
          <p:nvPr/>
        </p:nvCxnSpPr>
        <p:spPr bwMode="gray">
          <a:xfrm>
            <a:off x="3754590" y="4082571"/>
            <a:ext cx="485439" cy="0"/>
          </a:xfrm>
          <a:prstGeom prst="line">
            <a:avLst/>
          </a:prstGeom>
          <a:ln w="28575">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126" name="Straight Connector 23"/>
          <p:cNvCxnSpPr>
            <a:stCxn id="120" idx="0"/>
            <a:endCxn id="117" idx="2"/>
          </p:cNvCxnSpPr>
          <p:nvPr/>
        </p:nvCxnSpPr>
        <p:spPr bwMode="gray">
          <a:xfrm flipV="1">
            <a:off x="2099894" y="3483234"/>
            <a:ext cx="765138" cy="46216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7" name="Straight Connector 24"/>
          <p:cNvCxnSpPr>
            <a:stCxn id="121" idx="0"/>
            <a:endCxn id="118" idx="2"/>
          </p:cNvCxnSpPr>
          <p:nvPr/>
        </p:nvCxnSpPr>
        <p:spPr bwMode="gray">
          <a:xfrm flipV="1">
            <a:off x="2919643" y="3483234"/>
            <a:ext cx="767111" cy="46216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8" name="Straight Connector 25"/>
          <p:cNvCxnSpPr>
            <a:stCxn id="123" idx="0"/>
            <a:endCxn id="117" idx="2"/>
          </p:cNvCxnSpPr>
          <p:nvPr/>
        </p:nvCxnSpPr>
        <p:spPr bwMode="gray">
          <a:xfrm flipH="1" flipV="1">
            <a:off x="2865032" y="3483234"/>
            <a:ext cx="721910" cy="46216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9" name="Straight Connector 26"/>
          <p:cNvCxnSpPr>
            <a:stCxn id="124" idx="0"/>
            <a:endCxn id="118" idx="2"/>
          </p:cNvCxnSpPr>
          <p:nvPr/>
        </p:nvCxnSpPr>
        <p:spPr bwMode="gray">
          <a:xfrm flipH="1" flipV="1">
            <a:off x="3686754" y="3483234"/>
            <a:ext cx="720924" cy="46216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30" name="Oval 27"/>
          <p:cNvSpPr/>
          <p:nvPr/>
        </p:nvSpPr>
        <p:spPr bwMode="gray">
          <a:xfrm rot="2387647">
            <a:off x="2601949" y="3685896"/>
            <a:ext cx="527776" cy="91395"/>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31" name="图片 106" descr="堆叠交换机蓝.png"/>
          <p:cNvPicPr>
            <a:picLocks noChangeAspect="1"/>
          </p:cNvPicPr>
          <p:nvPr/>
        </p:nvPicPr>
        <p:blipFill>
          <a:blip r:embed="rId6" cstate="print"/>
          <a:stretch>
            <a:fillRect/>
          </a:stretch>
        </p:blipFill>
        <p:spPr bwMode="gray">
          <a:xfrm>
            <a:off x="1931348" y="4603892"/>
            <a:ext cx="337091" cy="275802"/>
          </a:xfrm>
          <a:prstGeom prst="rect">
            <a:avLst/>
          </a:prstGeom>
        </p:spPr>
      </p:pic>
      <p:pic>
        <p:nvPicPr>
          <p:cNvPr id="132" name="图片 106" descr="堆叠交换机蓝.png"/>
          <p:cNvPicPr>
            <a:picLocks noChangeAspect="1"/>
          </p:cNvPicPr>
          <p:nvPr/>
        </p:nvPicPr>
        <p:blipFill>
          <a:blip r:embed="rId6" cstate="print"/>
          <a:stretch>
            <a:fillRect/>
          </a:stretch>
        </p:blipFill>
        <p:spPr bwMode="gray">
          <a:xfrm>
            <a:off x="2751097" y="4603892"/>
            <a:ext cx="337091" cy="275802"/>
          </a:xfrm>
          <a:prstGeom prst="rect">
            <a:avLst/>
          </a:prstGeom>
        </p:spPr>
      </p:pic>
      <p:cxnSp>
        <p:nvCxnSpPr>
          <p:cNvPr id="133" name="Straight Connector 30"/>
          <p:cNvCxnSpPr>
            <a:stCxn id="131" idx="0"/>
            <a:endCxn id="120" idx="2"/>
          </p:cNvCxnSpPr>
          <p:nvPr/>
        </p:nvCxnSpPr>
        <p:spPr bwMode="gray">
          <a:xfrm flipV="1">
            <a:off x="2099894" y="4219738"/>
            <a:ext cx="0" cy="38415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4" name="Straight Connector 31"/>
          <p:cNvCxnSpPr>
            <a:stCxn id="131" idx="0"/>
            <a:endCxn id="121" idx="2"/>
          </p:cNvCxnSpPr>
          <p:nvPr/>
        </p:nvCxnSpPr>
        <p:spPr bwMode="gray">
          <a:xfrm flipV="1">
            <a:off x="2099894" y="4219738"/>
            <a:ext cx="819749" cy="38415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5" name="Straight Connector 32"/>
          <p:cNvCxnSpPr>
            <a:stCxn id="132" idx="0"/>
            <a:endCxn id="120" idx="2"/>
          </p:cNvCxnSpPr>
          <p:nvPr/>
        </p:nvCxnSpPr>
        <p:spPr bwMode="gray">
          <a:xfrm flipH="1" flipV="1">
            <a:off x="2099894" y="4219738"/>
            <a:ext cx="819749" cy="38415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6" name="Straight Connector 33"/>
          <p:cNvCxnSpPr>
            <a:stCxn id="132" idx="0"/>
            <a:endCxn id="121" idx="2"/>
          </p:cNvCxnSpPr>
          <p:nvPr/>
        </p:nvCxnSpPr>
        <p:spPr bwMode="gray">
          <a:xfrm flipV="1">
            <a:off x="2919643" y="4219738"/>
            <a:ext cx="0" cy="38415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37" name="Group 34"/>
          <p:cNvGrpSpPr/>
          <p:nvPr/>
        </p:nvGrpSpPr>
        <p:grpSpPr bwMode="gray">
          <a:xfrm>
            <a:off x="2378785" y="4709995"/>
            <a:ext cx="261965" cy="61979"/>
            <a:chOff x="559282" y="6488261"/>
            <a:chExt cx="261965" cy="61979"/>
          </a:xfrm>
          <a:solidFill>
            <a:schemeClr val="bg1">
              <a:lumMod val="50000"/>
            </a:schemeClr>
          </a:solidFill>
        </p:grpSpPr>
        <p:sp>
          <p:nvSpPr>
            <p:cNvPr id="138" name="Oval 35"/>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9" name="Oval 36"/>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0" name="Oval 37"/>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141" name="图片 106" descr="堆叠交换机蓝.png"/>
          <p:cNvPicPr>
            <a:picLocks noChangeAspect="1"/>
          </p:cNvPicPr>
          <p:nvPr/>
        </p:nvPicPr>
        <p:blipFill>
          <a:blip r:embed="rId6" cstate="print"/>
          <a:stretch>
            <a:fillRect/>
          </a:stretch>
        </p:blipFill>
        <p:spPr bwMode="gray">
          <a:xfrm>
            <a:off x="3418396" y="4603892"/>
            <a:ext cx="337091" cy="275802"/>
          </a:xfrm>
          <a:prstGeom prst="rect">
            <a:avLst/>
          </a:prstGeom>
        </p:spPr>
      </p:pic>
      <p:pic>
        <p:nvPicPr>
          <p:cNvPr id="142" name="图片 106" descr="堆叠交换机蓝.png"/>
          <p:cNvPicPr>
            <a:picLocks noChangeAspect="1"/>
          </p:cNvPicPr>
          <p:nvPr/>
        </p:nvPicPr>
        <p:blipFill>
          <a:blip r:embed="rId6" cstate="print"/>
          <a:stretch>
            <a:fillRect/>
          </a:stretch>
        </p:blipFill>
        <p:spPr bwMode="gray">
          <a:xfrm>
            <a:off x="4239132" y="4603892"/>
            <a:ext cx="337091" cy="275802"/>
          </a:xfrm>
          <a:prstGeom prst="rect">
            <a:avLst/>
          </a:prstGeom>
        </p:spPr>
      </p:pic>
      <p:grpSp>
        <p:nvGrpSpPr>
          <p:cNvPr id="143" name="Group 40"/>
          <p:cNvGrpSpPr/>
          <p:nvPr/>
        </p:nvGrpSpPr>
        <p:grpSpPr bwMode="gray">
          <a:xfrm>
            <a:off x="3866820" y="4709995"/>
            <a:ext cx="261965" cy="61979"/>
            <a:chOff x="559282" y="6488261"/>
            <a:chExt cx="261965" cy="61979"/>
          </a:xfrm>
          <a:solidFill>
            <a:schemeClr val="bg1">
              <a:lumMod val="50000"/>
            </a:schemeClr>
          </a:solidFill>
        </p:grpSpPr>
        <p:sp>
          <p:nvSpPr>
            <p:cNvPr id="144" name="Oval 4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5" name="Oval 42"/>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6" name="Oval 43"/>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147" name="Straight Connector 44"/>
          <p:cNvCxnSpPr>
            <a:stCxn id="141" idx="0"/>
            <a:endCxn id="123" idx="2"/>
          </p:cNvCxnSpPr>
          <p:nvPr/>
        </p:nvCxnSpPr>
        <p:spPr bwMode="gray">
          <a:xfrm flipV="1">
            <a:off x="3586942" y="4219738"/>
            <a:ext cx="0" cy="38415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8" name="Straight Connector 45"/>
          <p:cNvCxnSpPr>
            <a:stCxn id="142" idx="0"/>
            <a:endCxn id="124" idx="2"/>
          </p:cNvCxnSpPr>
          <p:nvPr/>
        </p:nvCxnSpPr>
        <p:spPr bwMode="gray">
          <a:xfrm flipV="1">
            <a:off x="4407678" y="4219738"/>
            <a:ext cx="0" cy="38415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9" name="Straight Connector 46"/>
          <p:cNvCxnSpPr>
            <a:stCxn id="141" idx="0"/>
            <a:endCxn id="124" idx="2"/>
          </p:cNvCxnSpPr>
          <p:nvPr/>
        </p:nvCxnSpPr>
        <p:spPr bwMode="gray">
          <a:xfrm flipV="1">
            <a:off x="3586942" y="4219738"/>
            <a:ext cx="820736" cy="38415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0" name="Straight Connector 47"/>
          <p:cNvCxnSpPr>
            <a:stCxn id="142" idx="0"/>
            <a:endCxn id="123" idx="2"/>
          </p:cNvCxnSpPr>
          <p:nvPr/>
        </p:nvCxnSpPr>
        <p:spPr bwMode="gray">
          <a:xfrm flipH="1" flipV="1">
            <a:off x="3586942" y="4219738"/>
            <a:ext cx="820736" cy="38415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1" name="Straight Connector 48"/>
          <p:cNvCxnSpPr>
            <a:stCxn id="116" idx="0"/>
            <a:endCxn id="132" idx="2"/>
          </p:cNvCxnSpPr>
          <p:nvPr/>
        </p:nvCxnSpPr>
        <p:spPr bwMode="gray">
          <a:xfrm flipV="1">
            <a:off x="2918656" y="4879694"/>
            <a:ext cx="987" cy="18712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52" name="Picture 2" descr="G:\做的项目\公共\扁平图标切换\更新2015_01_21\oss扁平图标库2015_01_21更新-04.png"/>
          <p:cNvPicPr>
            <a:picLocks noChangeAspect="1" noChangeArrowheads="1"/>
          </p:cNvPicPr>
          <p:nvPr/>
        </p:nvPicPr>
        <p:blipFill>
          <a:blip r:embed="rId7" cstate="print"/>
          <a:stretch>
            <a:fillRect/>
          </a:stretch>
        </p:blipFill>
        <p:spPr bwMode="gray">
          <a:xfrm>
            <a:off x="2694382" y="2202005"/>
            <a:ext cx="337091" cy="275801"/>
          </a:xfrm>
          <a:prstGeom prst="rect">
            <a:avLst/>
          </a:prstGeom>
          <a:noFill/>
        </p:spPr>
      </p:pic>
      <p:pic>
        <p:nvPicPr>
          <p:cNvPr id="153" name="Picture 2" descr="G:\做的项目\公共\扁平图标切换\更新2015_01_21\oss扁平图标库2015_01_21更新-04.png"/>
          <p:cNvPicPr>
            <a:picLocks noChangeAspect="1" noChangeArrowheads="1"/>
          </p:cNvPicPr>
          <p:nvPr/>
        </p:nvPicPr>
        <p:blipFill>
          <a:blip r:embed="rId7" cstate="print"/>
          <a:stretch>
            <a:fillRect/>
          </a:stretch>
        </p:blipFill>
        <p:spPr bwMode="gray">
          <a:xfrm>
            <a:off x="3518208" y="2202005"/>
            <a:ext cx="337091" cy="275801"/>
          </a:xfrm>
          <a:prstGeom prst="rect">
            <a:avLst/>
          </a:prstGeom>
          <a:noFill/>
        </p:spPr>
      </p:pic>
      <p:cxnSp>
        <p:nvCxnSpPr>
          <p:cNvPr id="154" name="Straight Connector 52"/>
          <p:cNvCxnSpPr>
            <a:stCxn id="153" idx="2"/>
            <a:endCxn id="118" idx="0"/>
          </p:cNvCxnSpPr>
          <p:nvPr/>
        </p:nvCxnSpPr>
        <p:spPr bwMode="gray">
          <a:xfrm>
            <a:off x="3686754" y="2477806"/>
            <a:ext cx="0" cy="73109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5" name="Straight Connector 53"/>
          <p:cNvCxnSpPr>
            <a:stCxn id="152" idx="2"/>
            <a:endCxn id="117" idx="0"/>
          </p:cNvCxnSpPr>
          <p:nvPr/>
        </p:nvCxnSpPr>
        <p:spPr bwMode="gray">
          <a:xfrm>
            <a:off x="2862928" y="2477806"/>
            <a:ext cx="2104" cy="73109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6" name="Straight Connector 54"/>
          <p:cNvCxnSpPr>
            <a:stCxn id="152" idx="3"/>
            <a:endCxn id="153" idx="1"/>
          </p:cNvCxnSpPr>
          <p:nvPr/>
        </p:nvCxnSpPr>
        <p:spPr bwMode="gray">
          <a:xfrm>
            <a:off x="3031473" y="2339906"/>
            <a:ext cx="48673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57" name="Oval 57"/>
          <p:cNvSpPr/>
          <p:nvPr/>
        </p:nvSpPr>
        <p:spPr bwMode="gray">
          <a:xfrm rot="1782887">
            <a:off x="2033016" y="4423628"/>
            <a:ext cx="311619" cy="90813"/>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8" name="Oval 58"/>
          <p:cNvSpPr/>
          <p:nvPr/>
        </p:nvSpPr>
        <p:spPr bwMode="gray">
          <a:xfrm rot="19401600">
            <a:off x="2680611" y="4412102"/>
            <a:ext cx="311619" cy="90813"/>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9" name="Oval 59"/>
          <p:cNvSpPr/>
          <p:nvPr/>
        </p:nvSpPr>
        <p:spPr bwMode="gray">
          <a:xfrm rot="1782887">
            <a:off x="3506120" y="4435151"/>
            <a:ext cx="311619" cy="90813"/>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0" name="Oval 60"/>
          <p:cNvSpPr/>
          <p:nvPr/>
        </p:nvSpPr>
        <p:spPr bwMode="gray">
          <a:xfrm rot="19401600">
            <a:off x="4169833" y="4430397"/>
            <a:ext cx="311619" cy="90813"/>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1" name="Oval 72"/>
          <p:cNvSpPr/>
          <p:nvPr/>
        </p:nvSpPr>
        <p:spPr bwMode="gray">
          <a:xfrm rot="19137847">
            <a:off x="3373793" y="3674125"/>
            <a:ext cx="555162" cy="91395"/>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62" name="图片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2683913" y="2720140"/>
            <a:ext cx="337091" cy="275801"/>
          </a:xfrm>
          <a:prstGeom prst="rect">
            <a:avLst/>
          </a:prstGeom>
        </p:spPr>
      </p:pic>
      <p:pic>
        <p:nvPicPr>
          <p:cNvPr id="163" name="图片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3518208" y="2720140"/>
            <a:ext cx="337091" cy="275801"/>
          </a:xfrm>
          <a:prstGeom prst="rect">
            <a:avLst/>
          </a:prstGeom>
        </p:spPr>
      </p:pic>
      <p:cxnSp>
        <p:nvCxnSpPr>
          <p:cNvPr id="164" name="Straight Connector 93"/>
          <p:cNvCxnSpPr>
            <a:stCxn id="162" idx="3"/>
            <a:endCxn id="163" idx="1"/>
          </p:cNvCxnSpPr>
          <p:nvPr/>
        </p:nvCxnSpPr>
        <p:spPr bwMode="gray">
          <a:xfrm>
            <a:off x="3021004" y="2858041"/>
            <a:ext cx="497204" cy="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165" name="TextBox 98"/>
          <p:cNvSpPr txBox="1"/>
          <p:nvPr/>
        </p:nvSpPr>
        <p:spPr bwMode="gray">
          <a:xfrm>
            <a:off x="1807765" y="5040586"/>
            <a:ext cx="694421" cy="276999"/>
          </a:xfrm>
          <a:prstGeom prst="rect">
            <a:avLst/>
          </a:prstGeom>
          <a:noFill/>
        </p:spPr>
        <p:txBody>
          <a:bodyPr wrap="none" rtlCol="0">
            <a:spAutoFit/>
          </a:bodyPr>
          <a:lstStyle/>
          <a:p>
            <a:pPr fontAlgn="ctr"/>
            <a:r>
              <a:rPr lang="en-US" sz="1200" dirty="0" smtClean="0">
                <a:latin typeface="Huawei Sans" panose="020C0503030203020204" pitchFamily="34" charset="0"/>
              </a:rPr>
              <a:t>Block 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6" name="TextBox 99"/>
          <p:cNvSpPr txBox="1"/>
          <p:nvPr/>
        </p:nvSpPr>
        <p:spPr bwMode="gray">
          <a:xfrm>
            <a:off x="3306124" y="5040586"/>
            <a:ext cx="724878" cy="276999"/>
          </a:xfrm>
          <a:prstGeom prst="rect">
            <a:avLst/>
          </a:prstGeom>
          <a:noFill/>
        </p:spPr>
        <p:txBody>
          <a:bodyPr wrap="none" rtlCol="0">
            <a:spAutoFit/>
          </a:bodyPr>
          <a:lstStyle/>
          <a:p>
            <a:pPr fontAlgn="ctr"/>
            <a:r>
              <a:rPr lang="en-US" sz="1200" dirty="0" smtClean="0">
                <a:latin typeface="Huawei Sans" panose="020C0503030203020204" pitchFamily="34" charset="0"/>
              </a:rPr>
              <a:t>Block 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67" name="图片 105" descr="AP.png"/>
          <p:cNvPicPr>
            <a:picLocks noChangeAspect="1"/>
          </p:cNvPicPr>
          <p:nvPr/>
        </p:nvPicPr>
        <p:blipFill>
          <a:blip r:embed="rId3" cstate="print"/>
          <a:stretch>
            <a:fillRect/>
          </a:stretch>
        </p:blipFill>
        <p:spPr bwMode="gray">
          <a:xfrm>
            <a:off x="7906505" y="5066821"/>
            <a:ext cx="335297" cy="274335"/>
          </a:xfrm>
          <a:prstGeom prst="rect">
            <a:avLst/>
          </a:prstGeom>
        </p:spPr>
      </p:pic>
      <p:pic>
        <p:nvPicPr>
          <p:cNvPr id="168" name="图片 86" descr="核心交换机.png"/>
          <p:cNvPicPr>
            <a:picLocks noChangeAspect="1"/>
          </p:cNvPicPr>
          <p:nvPr/>
        </p:nvPicPr>
        <p:blipFill>
          <a:blip r:embed="rId4" cstate="print"/>
          <a:stretch>
            <a:fillRect/>
          </a:stretch>
        </p:blipFill>
        <p:spPr bwMode="gray">
          <a:xfrm>
            <a:off x="6543466" y="3208899"/>
            <a:ext cx="335297" cy="274335"/>
          </a:xfrm>
          <a:prstGeom prst="rect">
            <a:avLst/>
          </a:prstGeom>
        </p:spPr>
      </p:pic>
      <p:pic>
        <p:nvPicPr>
          <p:cNvPr id="169" name="图片 86" descr="核心交换机.png"/>
          <p:cNvPicPr>
            <a:picLocks noChangeAspect="1"/>
          </p:cNvPicPr>
          <p:nvPr/>
        </p:nvPicPr>
        <p:blipFill>
          <a:blip r:embed="rId4" cstate="print"/>
          <a:stretch>
            <a:fillRect/>
          </a:stretch>
        </p:blipFill>
        <p:spPr bwMode="gray">
          <a:xfrm>
            <a:off x="7908389" y="3208899"/>
            <a:ext cx="335297" cy="274335"/>
          </a:xfrm>
          <a:prstGeom prst="rect">
            <a:avLst/>
          </a:prstGeom>
        </p:spPr>
      </p:pic>
      <p:pic>
        <p:nvPicPr>
          <p:cNvPr id="170" name="图片 106" descr="堆叠交换机蓝.png"/>
          <p:cNvPicPr>
            <a:picLocks noChangeAspect="1"/>
          </p:cNvPicPr>
          <p:nvPr/>
        </p:nvPicPr>
        <p:blipFill>
          <a:blip r:embed="rId6" cstate="print"/>
          <a:stretch>
            <a:fillRect/>
          </a:stretch>
        </p:blipFill>
        <p:spPr bwMode="gray">
          <a:xfrm>
            <a:off x="6543645" y="4603892"/>
            <a:ext cx="337091" cy="275802"/>
          </a:xfrm>
          <a:prstGeom prst="rect">
            <a:avLst/>
          </a:prstGeom>
        </p:spPr>
      </p:pic>
      <p:pic>
        <p:nvPicPr>
          <p:cNvPr id="171" name="图片 106" descr="堆叠交换机蓝.png"/>
          <p:cNvPicPr>
            <a:picLocks noChangeAspect="1"/>
          </p:cNvPicPr>
          <p:nvPr/>
        </p:nvPicPr>
        <p:blipFill>
          <a:blip r:embed="rId6" cstate="print"/>
          <a:stretch>
            <a:fillRect/>
          </a:stretch>
        </p:blipFill>
        <p:spPr bwMode="gray">
          <a:xfrm>
            <a:off x="7906595" y="4603892"/>
            <a:ext cx="337091" cy="275802"/>
          </a:xfrm>
          <a:prstGeom prst="rect">
            <a:avLst/>
          </a:prstGeom>
        </p:spPr>
      </p:pic>
      <p:grpSp>
        <p:nvGrpSpPr>
          <p:cNvPr id="172" name="Group 142"/>
          <p:cNvGrpSpPr/>
          <p:nvPr/>
        </p:nvGrpSpPr>
        <p:grpSpPr bwMode="gray">
          <a:xfrm>
            <a:off x="6991082" y="4709995"/>
            <a:ext cx="261965" cy="61979"/>
            <a:chOff x="559282" y="6488261"/>
            <a:chExt cx="261965" cy="61979"/>
          </a:xfrm>
          <a:solidFill>
            <a:schemeClr val="bg1">
              <a:lumMod val="50000"/>
            </a:schemeClr>
          </a:solidFill>
        </p:grpSpPr>
        <p:sp>
          <p:nvSpPr>
            <p:cNvPr id="173" name="Oval 143"/>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4" name="Oval 14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5" name="Oval 14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176" name="Straight Connector 156"/>
          <p:cNvCxnSpPr>
            <a:stCxn id="167" idx="0"/>
            <a:endCxn id="171" idx="2"/>
          </p:cNvCxnSpPr>
          <p:nvPr/>
        </p:nvCxnSpPr>
        <p:spPr bwMode="gray">
          <a:xfrm flipV="1">
            <a:off x="8074154" y="4879694"/>
            <a:ext cx="987" cy="18712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77" name="Picture 2" descr="G:\做的项目\公共\扁平图标切换\更新2015_01_21\oss扁平图标库2015_01_21更新-04.png"/>
          <p:cNvPicPr>
            <a:picLocks noChangeAspect="1" noChangeArrowheads="1"/>
          </p:cNvPicPr>
          <p:nvPr/>
        </p:nvPicPr>
        <p:blipFill>
          <a:blip r:embed="rId7" cstate="print"/>
          <a:stretch>
            <a:fillRect/>
          </a:stretch>
        </p:blipFill>
        <p:spPr bwMode="gray">
          <a:xfrm>
            <a:off x="6540465" y="2202005"/>
            <a:ext cx="337091" cy="275801"/>
          </a:xfrm>
          <a:prstGeom prst="rect">
            <a:avLst/>
          </a:prstGeom>
          <a:noFill/>
        </p:spPr>
      </p:pic>
      <p:pic>
        <p:nvPicPr>
          <p:cNvPr id="178" name="Picture 2" descr="G:\做的项目\公共\扁平图标切换\更新2015_01_21\oss扁平图标库2015_01_21更新-04.png"/>
          <p:cNvPicPr>
            <a:picLocks noChangeAspect="1" noChangeArrowheads="1"/>
          </p:cNvPicPr>
          <p:nvPr/>
        </p:nvPicPr>
        <p:blipFill>
          <a:blip r:embed="rId7" cstate="print"/>
          <a:stretch>
            <a:fillRect/>
          </a:stretch>
        </p:blipFill>
        <p:spPr bwMode="gray">
          <a:xfrm>
            <a:off x="7907492" y="2202005"/>
            <a:ext cx="337091" cy="275801"/>
          </a:xfrm>
          <a:prstGeom prst="rect">
            <a:avLst/>
          </a:prstGeom>
          <a:noFill/>
        </p:spPr>
      </p:pic>
      <p:cxnSp>
        <p:nvCxnSpPr>
          <p:cNvPr id="179" name="Straight Connector 160"/>
          <p:cNvCxnSpPr>
            <a:stCxn id="178" idx="2"/>
            <a:endCxn id="169" idx="0"/>
          </p:cNvCxnSpPr>
          <p:nvPr/>
        </p:nvCxnSpPr>
        <p:spPr bwMode="gray">
          <a:xfrm>
            <a:off x="8076038" y="2477806"/>
            <a:ext cx="0" cy="73109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0" name="Straight Connector 161"/>
          <p:cNvCxnSpPr>
            <a:stCxn id="177" idx="2"/>
            <a:endCxn id="168" idx="0"/>
          </p:cNvCxnSpPr>
          <p:nvPr/>
        </p:nvCxnSpPr>
        <p:spPr bwMode="gray">
          <a:xfrm>
            <a:off x="6709011" y="2477806"/>
            <a:ext cx="2104" cy="73109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1" name="Straight Connector 162"/>
          <p:cNvCxnSpPr>
            <a:stCxn id="177" idx="3"/>
            <a:endCxn id="178" idx="1"/>
          </p:cNvCxnSpPr>
          <p:nvPr/>
        </p:nvCxnSpPr>
        <p:spPr bwMode="gray">
          <a:xfrm>
            <a:off x="6877556" y="2339906"/>
            <a:ext cx="102993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82" name="图片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6529996" y="2720140"/>
            <a:ext cx="337091" cy="275801"/>
          </a:xfrm>
          <a:prstGeom prst="rect">
            <a:avLst/>
          </a:prstGeom>
        </p:spPr>
      </p:pic>
      <p:pic>
        <p:nvPicPr>
          <p:cNvPr id="183" name="图片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7907492" y="2720140"/>
            <a:ext cx="337091" cy="275801"/>
          </a:xfrm>
          <a:prstGeom prst="rect">
            <a:avLst/>
          </a:prstGeom>
        </p:spPr>
      </p:pic>
      <p:cxnSp>
        <p:nvCxnSpPr>
          <p:cNvPr id="184" name="Straight Connector 188"/>
          <p:cNvCxnSpPr>
            <a:stCxn id="182" idx="3"/>
            <a:endCxn id="183" idx="1"/>
          </p:cNvCxnSpPr>
          <p:nvPr/>
        </p:nvCxnSpPr>
        <p:spPr bwMode="gray">
          <a:xfrm>
            <a:off x="6867087" y="2858041"/>
            <a:ext cx="1040405" cy="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85" name="Straight Connector 191"/>
          <p:cNvCxnSpPr>
            <a:stCxn id="168" idx="3"/>
            <a:endCxn id="169" idx="1"/>
          </p:cNvCxnSpPr>
          <p:nvPr/>
        </p:nvCxnSpPr>
        <p:spPr bwMode="gray">
          <a:xfrm>
            <a:off x="6878763" y="3346067"/>
            <a:ext cx="1029626" cy="0"/>
          </a:xfrm>
          <a:prstGeom prst="line">
            <a:avLst/>
          </a:prstGeom>
          <a:ln w="28575">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186" name="Straight Connector 194"/>
          <p:cNvCxnSpPr>
            <a:stCxn id="168" idx="2"/>
            <a:endCxn id="170" idx="0"/>
          </p:cNvCxnSpPr>
          <p:nvPr/>
        </p:nvCxnSpPr>
        <p:spPr bwMode="gray">
          <a:xfrm>
            <a:off x="6711115" y="3483234"/>
            <a:ext cx="1076" cy="11206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7" name="Straight Connector 197"/>
          <p:cNvCxnSpPr>
            <a:stCxn id="169" idx="2"/>
            <a:endCxn id="170" idx="0"/>
          </p:cNvCxnSpPr>
          <p:nvPr/>
        </p:nvCxnSpPr>
        <p:spPr bwMode="gray">
          <a:xfrm flipH="1">
            <a:off x="6712191" y="3483234"/>
            <a:ext cx="1363847" cy="11206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8" name="Straight Connector 200"/>
          <p:cNvCxnSpPr>
            <a:stCxn id="168" idx="2"/>
            <a:endCxn id="171" idx="0"/>
          </p:cNvCxnSpPr>
          <p:nvPr/>
        </p:nvCxnSpPr>
        <p:spPr bwMode="gray">
          <a:xfrm>
            <a:off x="6711115" y="3483234"/>
            <a:ext cx="1364026" cy="11206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9" name="Straight Connector 203"/>
          <p:cNvCxnSpPr>
            <a:stCxn id="169" idx="2"/>
            <a:endCxn id="171" idx="0"/>
          </p:cNvCxnSpPr>
          <p:nvPr/>
        </p:nvCxnSpPr>
        <p:spPr bwMode="gray">
          <a:xfrm flipH="1">
            <a:off x="8075141" y="3483234"/>
            <a:ext cx="897" cy="11206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90" name="Oval 251"/>
          <p:cNvSpPr/>
          <p:nvPr/>
        </p:nvSpPr>
        <p:spPr bwMode="gray">
          <a:xfrm rot="870246">
            <a:off x="6661252" y="4347414"/>
            <a:ext cx="311619" cy="90813"/>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1" name="Oval 252"/>
          <p:cNvSpPr/>
          <p:nvPr/>
        </p:nvSpPr>
        <p:spPr bwMode="gray">
          <a:xfrm rot="20219392">
            <a:off x="7841994" y="4354934"/>
            <a:ext cx="311619" cy="90813"/>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7" name="TextBox 321"/>
          <p:cNvSpPr txBox="1"/>
          <p:nvPr/>
        </p:nvSpPr>
        <p:spPr bwMode="gray">
          <a:xfrm>
            <a:off x="818679" y="1651005"/>
            <a:ext cx="4320000" cy="360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a:defRPr sz="1600">
                <a:solidFill>
                  <a:srgbClr val="30B5C5"/>
                </a:solidFill>
                <a:latin typeface="Arial" panose="020C0503030203020204" pitchFamily="34" charset="0"/>
                <a:ea typeface="方正兰亭黑简体" panose="02000000000000000000" pitchFamily="2" charset="-122"/>
              </a:defRPr>
            </a:lvl1pPr>
          </a:lstStyle>
          <a:p>
            <a:pPr fontAlgn="ctr"/>
            <a:r>
              <a:rPr lang="en-US" sz="1400" dirty="0" smtClean="0">
                <a:latin typeface="Huawei Sans" panose="020C0503030203020204" pitchFamily="34" charset="0"/>
              </a:rPr>
              <a:t>Three-layer architecture</a:t>
            </a:r>
            <a:endParaRPr lang="en-US" altLang="zh-CN" sz="1400" dirty="0">
              <a:latin typeface="Huawei Sans" panose="020C0503030203020204" pitchFamily="34" charset="0"/>
              <a:sym typeface="Huawei Sans" panose="020C0503030203020204" pitchFamily="34" charset="0"/>
            </a:endParaRPr>
          </a:p>
        </p:txBody>
      </p:sp>
      <p:sp>
        <p:nvSpPr>
          <p:cNvPr id="208" name="TextBox 322"/>
          <p:cNvSpPr txBox="1"/>
          <p:nvPr/>
        </p:nvSpPr>
        <p:spPr bwMode="gray">
          <a:xfrm>
            <a:off x="5259549" y="1651005"/>
            <a:ext cx="4320000" cy="360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a:defRPr sz="1600">
                <a:solidFill>
                  <a:srgbClr val="30B5C5"/>
                </a:solidFill>
                <a:latin typeface="Arial" panose="020C0503030203020204" pitchFamily="34" charset="0"/>
                <a:ea typeface="方正兰亭黑简体" panose="02000000000000000000" pitchFamily="2" charset="-122"/>
              </a:defRPr>
            </a:lvl1pPr>
          </a:lstStyle>
          <a:p>
            <a:pPr fontAlgn="ctr"/>
            <a:r>
              <a:rPr lang="en-US" sz="1400" dirty="0" smtClean="0">
                <a:latin typeface="Huawei Sans" panose="020C0503030203020204" pitchFamily="34" charset="0"/>
              </a:rPr>
              <a:t>Two-layer architecture</a:t>
            </a:r>
            <a:endParaRPr lang="en-US" altLang="zh-CN" sz="1400" dirty="0">
              <a:latin typeface="Huawei Sans" panose="020C0503030203020204" pitchFamily="34" charset="0"/>
              <a:sym typeface="Huawei Sans" panose="020C0503030203020204" pitchFamily="34" charset="0"/>
            </a:endParaRPr>
          </a:p>
        </p:txBody>
      </p:sp>
      <p:sp>
        <p:nvSpPr>
          <p:cNvPr id="210" name="TextBox 86"/>
          <p:cNvSpPr txBox="1"/>
          <p:nvPr/>
        </p:nvSpPr>
        <p:spPr bwMode="gray">
          <a:xfrm>
            <a:off x="824469" y="3237013"/>
            <a:ext cx="896399" cy="276999"/>
          </a:xfrm>
          <a:prstGeom prst="rect">
            <a:avLst/>
          </a:prstGeom>
          <a:noFill/>
        </p:spPr>
        <p:txBody>
          <a:bodyPr wrap="none" rtlCol="0">
            <a:spAutoFit/>
          </a:bodyPr>
          <a:lstStyle/>
          <a:p>
            <a:pPr fontAlgn="ctr"/>
            <a:r>
              <a:rPr lang="en-US" sz="1200" dirty="0" smtClean="0">
                <a:latin typeface="Huawei Sans" panose="020C0503030203020204" pitchFamily="34" charset="0"/>
              </a:rPr>
              <a:t>Core layer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1" name="TextBox 88"/>
          <p:cNvSpPr txBox="1"/>
          <p:nvPr/>
        </p:nvSpPr>
        <p:spPr bwMode="gray">
          <a:xfrm>
            <a:off x="824469" y="3967934"/>
            <a:ext cx="1138432" cy="461665"/>
          </a:xfrm>
          <a:prstGeom prst="rect">
            <a:avLst/>
          </a:prstGeom>
          <a:noFill/>
        </p:spPr>
        <p:txBody>
          <a:bodyPr wrap="square" rtlCol="0">
            <a:spAutoFit/>
          </a:bodyPr>
          <a:lstStyle/>
          <a:p>
            <a:pPr fontAlgn="ctr"/>
            <a:r>
              <a:rPr lang="en-US" sz="1200" dirty="0" smtClean="0">
                <a:latin typeface="Huawei Sans" panose="020C0503030203020204" pitchFamily="34" charset="0"/>
              </a:rPr>
              <a:t>Aggregation layer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2" name="TextBox 89"/>
          <p:cNvSpPr txBox="1"/>
          <p:nvPr/>
        </p:nvSpPr>
        <p:spPr bwMode="gray">
          <a:xfrm>
            <a:off x="824469" y="4625847"/>
            <a:ext cx="1029449" cy="276999"/>
          </a:xfrm>
          <a:prstGeom prst="rect">
            <a:avLst/>
          </a:prstGeom>
          <a:noFill/>
        </p:spPr>
        <p:txBody>
          <a:bodyPr wrap="none" rtlCol="0">
            <a:spAutoFit/>
          </a:bodyPr>
          <a:lstStyle/>
          <a:p>
            <a:pPr fontAlgn="ctr"/>
            <a:r>
              <a:rPr lang="en-US" sz="1200" dirty="0" smtClean="0">
                <a:latin typeface="Huawei Sans" panose="020C0503030203020204" pitchFamily="34" charset="0"/>
              </a:rPr>
              <a:t>Access layer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3" name="TextBox 86"/>
          <p:cNvSpPr txBox="1"/>
          <p:nvPr/>
        </p:nvSpPr>
        <p:spPr bwMode="gray">
          <a:xfrm>
            <a:off x="5572225" y="3237013"/>
            <a:ext cx="896399" cy="276999"/>
          </a:xfrm>
          <a:prstGeom prst="rect">
            <a:avLst/>
          </a:prstGeom>
          <a:noFill/>
        </p:spPr>
        <p:txBody>
          <a:bodyPr wrap="none" rtlCol="0">
            <a:spAutoFit/>
          </a:bodyPr>
          <a:lstStyle/>
          <a:p>
            <a:pPr fontAlgn="ctr"/>
            <a:r>
              <a:rPr lang="en-US" sz="1200" dirty="0" smtClean="0">
                <a:latin typeface="Huawei Sans" panose="020C0503030203020204" pitchFamily="34" charset="0"/>
              </a:rPr>
              <a:t>Core layer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4" name="TextBox 89"/>
          <p:cNvSpPr txBox="1"/>
          <p:nvPr/>
        </p:nvSpPr>
        <p:spPr bwMode="gray">
          <a:xfrm>
            <a:off x="5572225" y="4625847"/>
            <a:ext cx="1029449" cy="276999"/>
          </a:xfrm>
          <a:prstGeom prst="rect">
            <a:avLst/>
          </a:prstGeom>
          <a:noFill/>
        </p:spPr>
        <p:txBody>
          <a:bodyPr wrap="none" rtlCol="0">
            <a:spAutoFit/>
          </a:bodyPr>
          <a:lstStyle/>
          <a:p>
            <a:pPr fontAlgn="ctr"/>
            <a:r>
              <a:rPr lang="en-US" sz="1200" dirty="0" smtClean="0">
                <a:latin typeface="Huawei Sans" panose="020C0503030203020204" pitchFamily="34" charset="0"/>
              </a:rPr>
              <a:t>Access layer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6" name="圆角矩形 75"/>
          <p:cNvSpPr/>
          <p:nvPr/>
        </p:nvSpPr>
        <p:spPr bwMode="gray">
          <a:xfrm>
            <a:off x="818680" y="2080821"/>
            <a:ext cx="4320000" cy="4075994"/>
          </a:xfrm>
          <a:prstGeom prst="roundRect">
            <a:avLst>
              <a:gd name="adj" fmla="val 1534"/>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fontAlgn="ctr">
              <a:lnSpc>
                <a:spcPts val="2200"/>
              </a:lnSpc>
            </a:pPr>
            <a:endParaRPr lang="en-US" altLang="zh-CN" sz="12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17" name="圆角矩形 75"/>
          <p:cNvSpPr/>
          <p:nvPr/>
        </p:nvSpPr>
        <p:spPr bwMode="gray">
          <a:xfrm>
            <a:off x="5257095" y="2080821"/>
            <a:ext cx="4320000" cy="4075994"/>
          </a:xfrm>
          <a:prstGeom prst="roundRect">
            <a:avLst>
              <a:gd name="adj" fmla="val 1534"/>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fontAlgn="ctr">
              <a:lnSpc>
                <a:spcPts val="2200"/>
              </a:lnSpc>
            </a:pPr>
            <a:endParaRPr lang="en-US" altLang="zh-CN" sz="12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19" name="TextBox 89"/>
          <p:cNvSpPr txBox="1"/>
          <p:nvPr/>
        </p:nvSpPr>
        <p:spPr bwMode="gray">
          <a:xfrm>
            <a:off x="818679" y="5378825"/>
            <a:ext cx="4320000" cy="784830"/>
          </a:xfrm>
          <a:prstGeom prst="rect">
            <a:avLst/>
          </a:prstGeom>
          <a:noFill/>
        </p:spPr>
        <p:txBody>
          <a:bodyPr wrap="square" rtlCol="0">
            <a:spAutoFit/>
          </a:bodyPr>
          <a:lstStyle/>
          <a:p>
            <a:pPr fontAlgn="ctr">
              <a:lnSpc>
                <a:spcPts val="1800"/>
              </a:lnSpc>
            </a:pPr>
            <a:r>
              <a:rPr lang="en-US" sz="1200" dirty="0" smtClean="0">
                <a:latin typeface="Huawei Sans" panose="020C0503030203020204" pitchFamily="34" charset="0"/>
              </a:rPr>
              <a:t>Application scenario: large campus networks with a large number of users or involving multiple buildings (for example, campus networks of high education institutions)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0" name="TextBox 89"/>
          <p:cNvSpPr txBox="1"/>
          <p:nvPr/>
        </p:nvSpPr>
        <p:spPr bwMode="gray">
          <a:xfrm>
            <a:off x="5257093" y="5378825"/>
            <a:ext cx="4320002" cy="553998"/>
          </a:xfrm>
          <a:prstGeom prst="rect">
            <a:avLst/>
          </a:prstGeom>
          <a:noFill/>
        </p:spPr>
        <p:txBody>
          <a:bodyPr wrap="square" rtlCol="0">
            <a:spAutoFit/>
          </a:bodyPr>
          <a:lstStyle/>
          <a:p>
            <a:pPr fontAlgn="ctr">
              <a:lnSpc>
                <a:spcPts val="1800"/>
              </a:lnSpc>
            </a:pPr>
            <a:r>
              <a:rPr lang="en-US" sz="1200" dirty="0" smtClean="0">
                <a:latin typeface="Huawei Sans" panose="020C0503030203020204" pitchFamily="34" charset="0"/>
              </a:rPr>
              <a:t>Application scenario: small- and medium-sized campus networks involving only one building</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3" name="圆角矩形标注 222"/>
          <p:cNvSpPr/>
          <p:nvPr/>
        </p:nvSpPr>
        <p:spPr bwMode="gray">
          <a:xfrm>
            <a:off x="9702471" y="3272453"/>
            <a:ext cx="1983855" cy="1792687"/>
          </a:xfrm>
          <a:prstGeom prst="wedgeRoundRectCallout">
            <a:avLst>
              <a:gd name="adj1" fmla="val -48889"/>
              <a:gd name="adj2" fmla="val -59513"/>
              <a:gd name="adj3" fmla="val 16667"/>
            </a:avLst>
          </a:prstGeom>
          <a:solidFill>
            <a:srgbClr val="FEF6DE"/>
          </a:solidFill>
          <a:ln w="12700">
            <a:solidFill>
              <a:srgbClr val="F6B7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33" indent="-171433" defTabSz="1219150" fontAlgn="ctr">
              <a:spcAft>
                <a:spcPts val="600"/>
              </a:spcAft>
              <a:buFont typeface="Arial" panose="020B0604020202020204" pitchFamily="34" charset="0"/>
              <a:buChar char="•"/>
            </a:pPr>
            <a:r>
              <a:rPr lang="en-US" sz="1400" dirty="0" smtClean="0">
                <a:solidFill>
                  <a:srgbClr val="ED6D00"/>
                </a:solidFill>
                <a:latin typeface="Huawei Sans" panose="020C0503030203020204" pitchFamily="34" charset="0"/>
              </a:rPr>
              <a:t>Layered design</a:t>
            </a:r>
          </a:p>
          <a:p>
            <a:pPr marL="171433" indent="-171433" defTabSz="1219150" fontAlgn="ctr">
              <a:spcAft>
                <a:spcPts val="600"/>
              </a:spcAft>
              <a:buFont typeface="Arial" panose="020B0604020202020204" pitchFamily="34" charset="0"/>
              <a:buChar char="•"/>
            </a:pPr>
            <a:r>
              <a:rPr lang="en-US" sz="1400" dirty="0" smtClean="0">
                <a:solidFill>
                  <a:srgbClr val="ED6D00"/>
                </a:solidFill>
                <a:latin typeface="Huawei Sans" panose="020C0503030203020204" pitchFamily="34" charset="0"/>
              </a:rPr>
              <a:t>Modular design</a:t>
            </a:r>
          </a:p>
          <a:p>
            <a:pPr marL="171433" indent="-171433" defTabSz="1219150" fontAlgn="ctr">
              <a:spcAft>
                <a:spcPts val="600"/>
              </a:spcAft>
              <a:buFont typeface="Arial" panose="020B0604020202020204" pitchFamily="34" charset="0"/>
              <a:buChar char="•"/>
            </a:pPr>
            <a:r>
              <a:rPr lang="en-US" sz="1400" dirty="0" smtClean="0">
                <a:solidFill>
                  <a:srgbClr val="ED6D00"/>
                </a:solidFill>
                <a:latin typeface="Huawei Sans" panose="020C0503030203020204" pitchFamily="34" charset="0"/>
              </a:rPr>
              <a:t>Redundancy design</a:t>
            </a:r>
            <a:endParaRPr lang="en-US" altLang="zh-CN" sz="1400" dirty="0" smtClean="0">
              <a:solidFill>
                <a:srgbClr val="ED6D0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171433" indent="-171433" defTabSz="1219150" fontAlgn="ctr">
              <a:spcAft>
                <a:spcPts val="600"/>
              </a:spcAft>
              <a:buFont typeface="Arial" panose="020B0604020202020204" pitchFamily="34" charset="0"/>
              <a:buChar char="•"/>
            </a:pPr>
            <a:r>
              <a:rPr lang="en-US" sz="1400" dirty="0" smtClean="0">
                <a:solidFill>
                  <a:srgbClr val="ED6D00"/>
                </a:solidFill>
                <a:latin typeface="Huawei Sans" panose="020C0503030203020204" pitchFamily="34" charset="0"/>
              </a:rPr>
              <a:t>Symmetric design</a:t>
            </a:r>
            <a:endParaRPr lang="en-US" altLang="zh-CN" sz="1400" dirty="0">
              <a:solidFill>
                <a:srgbClr val="ED6D0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01" name="五边形 100"/>
          <p:cNvSpPr/>
          <p:nvPr/>
        </p:nvSpPr>
        <p:spPr bwMode="gray">
          <a:xfrm>
            <a:off x="7307235" y="20173"/>
            <a:ext cx="1694405" cy="3852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5000"/>
              </a:lnSpc>
            </a:pPr>
            <a:r>
              <a:rPr lang="en-US" sz="1200" b="1" dirty="0" smtClean="0">
                <a:solidFill>
                  <a:srgbClr val="FFFFFF"/>
                </a:solidFill>
                <a:latin typeface="Huawei Sans" panose="020C0503030203020204" pitchFamily="34" charset="0"/>
              </a:rPr>
              <a:t>Network Architecture Design</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燕尾形 101"/>
          <p:cNvSpPr/>
          <p:nvPr/>
        </p:nvSpPr>
        <p:spPr bwMode="gray">
          <a:xfrm>
            <a:off x="8839950" y="20173"/>
            <a:ext cx="1389868" cy="3852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5000"/>
              </a:lnSpc>
            </a:pPr>
            <a:r>
              <a:rPr lang="en-US" sz="1200" dirty="0" smtClean="0">
                <a:latin typeface="Huawei Sans" panose="020C0503030203020204" pitchFamily="34" charset="0"/>
              </a:rPr>
              <a:t>Basic Service Design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燕尾形 102"/>
          <p:cNvSpPr/>
          <p:nvPr/>
        </p:nvSpPr>
        <p:spPr bwMode="gray">
          <a:xfrm>
            <a:off x="10068128" y="20173"/>
            <a:ext cx="1696531" cy="3852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5000"/>
              </a:lnSpc>
              <a:spcBef>
                <a:spcPts val="0"/>
              </a:spcBef>
              <a:defRPr/>
            </a:pPr>
            <a:r>
              <a:rPr lang="en-US" sz="1200" dirty="0" smtClean="0">
                <a:latin typeface="Huawei Sans" panose="020C0503030203020204" pitchFamily="34" charset="0"/>
              </a:rPr>
              <a:t>LAN Automation Design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862037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5" name="直接箭头连接符 24"/>
          <p:cNvCxnSpPr/>
          <p:nvPr/>
        </p:nvCxnSpPr>
        <p:spPr bwMode="gray">
          <a:xfrm>
            <a:off x="7552556" y="5506863"/>
            <a:ext cx="740533" cy="0"/>
          </a:xfrm>
          <a:prstGeom prst="straightConnector1">
            <a:avLst/>
          </a:prstGeom>
          <a:ln w="28575">
            <a:solidFill>
              <a:srgbClr val="94DAE2"/>
            </a:solidFill>
            <a:tailEnd type="triangle"/>
          </a:ln>
        </p:spPr>
        <p:style>
          <a:lnRef idx="1">
            <a:schemeClr val="accent1"/>
          </a:lnRef>
          <a:fillRef idx="0">
            <a:schemeClr val="accent1"/>
          </a:fillRef>
          <a:effectRef idx="0">
            <a:schemeClr val="accent1"/>
          </a:effectRef>
          <a:fontRef idx="minor">
            <a:schemeClr val="tx1"/>
          </a:fontRef>
        </p:style>
      </p:cxnSp>
      <p:sp>
        <p:nvSpPr>
          <p:cNvPr id="36" name="任意多边形 35"/>
          <p:cNvSpPr/>
          <p:nvPr/>
        </p:nvSpPr>
        <p:spPr bwMode="gray">
          <a:xfrm>
            <a:off x="6931218" y="5840707"/>
            <a:ext cx="1384917" cy="230819"/>
          </a:xfrm>
          <a:custGeom>
            <a:avLst/>
            <a:gdLst>
              <a:gd name="connsiteX0" fmla="*/ 0 w 1384917"/>
              <a:gd name="connsiteY0" fmla="*/ 0 h 230819"/>
              <a:gd name="connsiteX1" fmla="*/ 0 w 1384917"/>
              <a:gd name="connsiteY1" fmla="*/ 230819 h 230819"/>
              <a:gd name="connsiteX2" fmla="*/ 1384917 w 1384917"/>
              <a:gd name="connsiteY2" fmla="*/ 230819 h 230819"/>
            </a:gdLst>
            <a:ahLst/>
            <a:cxnLst>
              <a:cxn ang="0">
                <a:pos x="connsiteX0" y="connsiteY0"/>
              </a:cxn>
              <a:cxn ang="0">
                <a:pos x="connsiteX1" y="connsiteY1"/>
              </a:cxn>
              <a:cxn ang="0">
                <a:pos x="connsiteX2" y="connsiteY2"/>
              </a:cxn>
            </a:cxnLst>
            <a:rect l="l" t="t" r="r" b="b"/>
            <a:pathLst>
              <a:path w="1384917" h="230819">
                <a:moveTo>
                  <a:pt x="0" y="0"/>
                </a:moveTo>
                <a:lnTo>
                  <a:pt x="0" y="230819"/>
                </a:lnTo>
                <a:lnTo>
                  <a:pt x="1384917" y="230819"/>
                </a:lnTo>
              </a:path>
            </a:pathLst>
          </a:custGeom>
          <a:ln w="28575">
            <a:solidFill>
              <a:srgbClr val="94DAE2"/>
            </a:solidFill>
            <a:tailEnd type="triangle"/>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标题 2"/>
          <p:cNvSpPr>
            <a:spLocks noGrp="1"/>
          </p:cNvSpPr>
          <p:nvPr>
            <p:ph type="title"/>
          </p:nvPr>
        </p:nvSpPr>
        <p:spPr/>
        <p:txBody>
          <a:bodyPr/>
          <a:lstStyle/>
          <a:p>
            <a:r>
              <a:rPr lang="en-US" smtClean="0"/>
              <a:t>Network Architecture Design (2)</a:t>
            </a:r>
            <a:endParaRPr lang="en-US" altLang="zh-CN" dirty="0">
              <a:sym typeface="Huawei Sans" panose="020C0503030203020204" pitchFamily="34" charset="0"/>
            </a:endParaRPr>
          </a:p>
        </p:txBody>
      </p:sp>
      <p:sp>
        <p:nvSpPr>
          <p:cNvPr id="14" name="文本占位符 13"/>
          <p:cNvSpPr>
            <a:spLocks noGrp="1"/>
          </p:cNvSpPr>
          <p:nvPr>
            <p:ph type="body" sz="quarter" idx="10"/>
          </p:nvPr>
        </p:nvSpPr>
        <p:spPr>
          <a:xfrm>
            <a:off x="455612" y="1052514"/>
            <a:ext cx="11293476" cy="440981"/>
          </a:xfrm>
        </p:spPr>
        <p:txBody>
          <a:bodyPr/>
          <a:lstStyle/>
          <a:p>
            <a:r>
              <a:rPr lang="en-US" sz="1400" dirty="0" smtClean="0"/>
              <a:t>During network design, you can use the bottom-up method to determine the type of architecture based on the network scale.</a:t>
            </a:r>
            <a:endParaRPr lang="en-US" altLang="zh-CN" sz="1400" dirty="0">
              <a:sym typeface="Huawei Sans" panose="020C0503030203020204" pitchFamily="34" charset="0"/>
            </a:endParaRPr>
          </a:p>
        </p:txBody>
      </p:sp>
      <p:sp>
        <p:nvSpPr>
          <p:cNvPr id="4" name="圆角矩形 3"/>
          <p:cNvSpPr/>
          <p:nvPr/>
        </p:nvSpPr>
        <p:spPr bwMode="gray">
          <a:xfrm>
            <a:off x="455713" y="1610119"/>
            <a:ext cx="5428239" cy="360000"/>
          </a:xfrm>
          <a:prstGeom prst="roundRect">
            <a:avLst>
              <a:gd name="adj" fmla="val 15000"/>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30B5C5"/>
                </a:solidFill>
                <a:latin typeface="Huawei Sans" panose="020C0503030203020204" pitchFamily="34" charset="0"/>
              </a:rPr>
              <a:t>1. Determine the number of access ports</a:t>
            </a:r>
            <a:endParaRPr lang="en-US" sz="1400" dirty="0">
              <a:solidFill>
                <a:srgbClr val="30B5C5"/>
              </a:solidFill>
              <a:latin typeface="Huawei Sans" panose="020C0503030203020204" pitchFamily="34" charset="0"/>
            </a:endParaRPr>
          </a:p>
        </p:txBody>
      </p:sp>
      <p:sp>
        <p:nvSpPr>
          <p:cNvPr id="5" name="圆角矩形 4"/>
          <p:cNvSpPr/>
          <p:nvPr/>
        </p:nvSpPr>
        <p:spPr bwMode="gray">
          <a:xfrm>
            <a:off x="455713" y="2884859"/>
            <a:ext cx="5428239" cy="360000"/>
          </a:xfrm>
          <a:prstGeom prst="roundRect">
            <a:avLst>
              <a:gd name="adj" fmla="val 15000"/>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30B5C5"/>
                </a:solidFill>
                <a:latin typeface="Huawei Sans" panose="020C0503030203020204" pitchFamily="34" charset="0"/>
              </a:rPr>
              <a:t>2. Select access switches</a:t>
            </a:r>
            <a:endParaRPr lang="en-US" sz="1400" dirty="0">
              <a:solidFill>
                <a:srgbClr val="30B5C5"/>
              </a:solidFill>
              <a:latin typeface="Huawei Sans" panose="020C0503030203020204" pitchFamily="34" charset="0"/>
            </a:endParaRPr>
          </a:p>
        </p:txBody>
      </p:sp>
      <p:sp>
        <p:nvSpPr>
          <p:cNvPr id="6" name="圆角矩形 5"/>
          <p:cNvSpPr/>
          <p:nvPr/>
        </p:nvSpPr>
        <p:spPr bwMode="gray">
          <a:xfrm>
            <a:off x="455713" y="4159599"/>
            <a:ext cx="5428239" cy="360000"/>
          </a:xfrm>
          <a:prstGeom prst="roundRect">
            <a:avLst>
              <a:gd name="adj" fmla="val 15000"/>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30B5C5"/>
                </a:solidFill>
                <a:latin typeface="Huawei Sans" panose="020C0503030203020204" pitchFamily="34" charset="0"/>
              </a:rPr>
              <a:t>3. Calculate the number of access switches</a:t>
            </a:r>
            <a:endParaRPr lang="en-US" sz="1400" dirty="0">
              <a:solidFill>
                <a:srgbClr val="30B5C5"/>
              </a:solidFill>
              <a:latin typeface="Huawei Sans" panose="020C0503030203020204" pitchFamily="34" charset="0"/>
            </a:endParaRPr>
          </a:p>
        </p:txBody>
      </p:sp>
      <p:sp>
        <p:nvSpPr>
          <p:cNvPr id="2" name="菱形 1"/>
          <p:cNvSpPr/>
          <p:nvPr/>
        </p:nvSpPr>
        <p:spPr bwMode="gray">
          <a:xfrm>
            <a:off x="4616946" y="5121265"/>
            <a:ext cx="1246910" cy="771196"/>
          </a:xfrm>
          <a:prstGeom prst="diamond">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0">
            <a:noAutofit/>
          </a:bodyPr>
          <a:lstStyle/>
          <a:p>
            <a:pPr algn="ctr" fontAlgn="ctr"/>
            <a:endParaRPr lang="en-US" sz="900" dirty="0">
              <a:solidFill>
                <a:srgbClr val="30B5C5"/>
              </a:solidFill>
              <a:latin typeface="Huawei Sans" panose="020C0503030203020204" pitchFamily="34" charset="0"/>
            </a:endParaRPr>
          </a:p>
        </p:txBody>
      </p:sp>
      <p:sp>
        <p:nvSpPr>
          <p:cNvPr id="7" name="圆角矩形 6"/>
          <p:cNvSpPr/>
          <p:nvPr/>
        </p:nvSpPr>
        <p:spPr bwMode="gray">
          <a:xfrm>
            <a:off x="6288238" y="1610119"/>
            <a:ext cx="5428800" cy="360000"/>
          </a:xfrm>
          <a:prstGeom prst="roundRect">
            <a:avLst>
              <a:gd name="adj" fmla="val 15000"/>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30B5C5"/>
                </a:solidFill>
                <a:latin typeface="Huawei Sans" panose="020C0503030203020204" pitchFamily="34" charset="0"/>
              </a:rPr>
              <a:t>4. Select aggregation switches</a:t>
            </a:r>
            <a:endParaRPr lang="en-US" sz="1400" dirty="0">
              <a:solidFill>
                <a:srgbClr val="30B5C5"/>
              </a:solidFill>
              <a:latin typeface="Huawei Sans" panose="020C0503030203020204" pitchFamily="34" charset="0"/>
            </a:endParaRPr>
          </a:p>
        </p:txBody>
      </p:sp>
      <p:sp>
        <p:nvSpPr>
          <p:cNvPr id="8" name="圆角矩形 7"/>
          <p:cNvSpPr/>
          <p:nvPr/>
        </p:nvSpPr>
        <p:spPr bwMode="gray">
          <a:xfrm>
            <a:off x="6288238" y="2883385"/>
            <a:ext cx="5428800" cy="360000"/>
          </a:xfrm>
          <a:prstGeom prst="roundRect">
            <a:avLst>
              <a:gd name="adj" fmla="val 15000"/>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30B5C5"/>
                </a:solidFill>
                <a:latin typeface="Huawei Sans" panose="020C0503030203020204" pitchFamily="34" charset="0"/>
              </a:rPr>
              <a:t>5. Calculate the number of uplinks of access switches</a:t>
            </a:r>
            <a:endParaRPr lang="en-US" sz="1400" dirty="0">
              <a:solidFill>
                <a:srgbClr val="30B5C5"/>
              </a:solidFill>
              <a:latin typeface="Huawei Sans" panose="020C0503030203020204" pitchFamily="34" charset="0"/>
            </a:endParaRPr>
          </a:p>
        </p:txBody>
      </p:sp>
      <p:sp>
        <p:nvSpPr>
          <p:cNvPr id="9" name="圆角矩形 8"/>
          <p:cNvSpPr/>
          <p:nvPr/>
        </p:nvSpPr>
        <p:spPr bwMode="gray">
          <a:xfrm>
            <a:off x="6288238" y="4168582"/>
            <a:ext cx="5428800" cy="360000"/>
          </a:xfrm>
          <a:prstGeom prst="roundRect">
            <a:avLst>
              <a:gd name="adj" fmla="val 15000"/>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30B5C5"/>
                </a:solidFill>
                <a:latin typeface="Huawei Sans" panose="020C0503030203020204" pitchFamily="34" charset="0"/>
              </a:rPr>
              <a:t>6. Calculate the number of aggregation switches</a:t>
            </a:r>
            <a:endParaRPr lang="en-US" sz="1400" dirty="0">
              <a:solidFill>
                <a:srgbClr val="30B5C5"/>
              </a:solidFill>
              <a:latin typeface="Huawei Sans" panose="020C0503030203020204" pitchFamily="34" charset="0"/>
            </a:endParaRPr>
          </a:p>
        </p:txBody>
      </p:sp>
      <p:sp>
        <p:nvSpPr>
          <p:cNvPr id="10" name="菱形 9"/>
          <p:cNvSpPr/>
          <p:nvPr/>
        </p:nvSpPr>
        <p:spPr bwMode="gray">
          <a:xfrm>
            <a:off x="6305646" y="5121265"/>
            <a:ext cx="1246910" cy="771196"/>
          </a:xfrm>
          <a:prstGeom prst="diamond">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0">
            <a:noAutofit/>
          </a:bodyPr>
          <a:lstStyle/>
          <a:p>
            <a:pPr algn="ctr" fontAlgn="ctr"/>
            <a:endParaRPr lang="en-US" altLang="zh-CN" sz="9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圆角矩形 10"/>
          <p:cNvSpPr/>
          <p:nvPr/>
        </p:nvSpPr>
        <p:spPr bwMode="gray">
          <a:xfrm>
            <a:off x="8309909" y="5329164"/>
            <a:ext cx="1410420" cy="360000"/>
          </a:xfrm>
          <a:prstGeom prst="roundRect">
            <a:avLst>
              <a:gd name="adj" fmla="val 15000"/>
            </a:avLst>
          </a:prstGeom>
          <a:solidFill>
            <a:srgbClr val="FEF6DE"/>
          </a:solidFill>
          <a:ln w="12700" cap="flat" cmpd="sng" algn="ctr">
            <a:solidFill>
              <a:srgbClr val="F6B78C"/>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smtClean="0">
                <a:solidFill>
                  <a:srgbClr val="1D1D1A"/>
                </a:solidFill>
                <a:latin typeface="Huawei Sans" panose="020C0503030203020204" pitchFamily="34" charset="0"/>
              </a:rPr>
              <a:t>Three-layer architecture</a:t>
            </a:r>
            <a:endParaRPr lang="en-US" altLang="zh-CN"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圆角矩形 11"/>
          <p:cNvSpPr/>
          <p:nvPr/>
        </p:nvSpPr>
        <p:spPr bwMode="gray">
          <a:xfrm>
            <a:off x="8309909" y="5840707"/>
            <a:ext cx="1410420" cy="360000"/>
          </a:xfrm>
          <a:prstGeom prst="roundRect">
            <a:avLst>
              <a:gd name="adj" fmla="val 15000"/>
            </a:avLst>
          </a:prstGeom>
          <a:solidFill>
            <a:srgbClr val="FEF6DE"/>
          </a:solidFill>
          <a:ln w="12700" cap="flat" cmpd="sng" algn="ctr">
            <a:solidFill>
              <a:srgbClr val="F6B78C"/>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smtClean="0">
                <a:solidFill>
                  <a:srgbClr val="1D1D1A"/>
                </a:solidFill>
                <a:latin typeface="Huawei Sans" panose="020C0503030203020204" pitchFamily="34" charset="0"/>
              </a:rPr>
              <a:t>Two-layer architecture</a:t>
            </a:r>
            <a:endParaRPr lang="en-US" altLang="zh-CN"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圆角矩形 12"/>
          <p:cNvSpPr/>
          <p:nvPr/>
        </p:nvSpPr>
        <p:spPr bwMode="gray">
          <a:xfrm>
            <a:off x="2413823" y="5326863"/>
            <a:ext cx="1410420" cy="360000"/>
          </a:xfrm>
          <a:prstGeom prst="roundRect">
            <a:avLst>
              <a:gd name="adj" fmla="val 15000"/>
            </a:avLst>
          </a:prstGeom>
          <a:solidFill>
            <a:srgbClr val="FEF6DE"/>
          </a:solidFill>
          <a:ln w="12700" cap="flat" cmpd="sng" algn="ctr">
            <a:solidFill>
              <a:srgbClr val="F6B78C"/>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smtClean="0">
                <a:solidFill>
                  <a:srgbClr val="1D1D1A"/>
                </a:solidFill>
                <a:latin typeface="Huawei Sans" panose="020C0503030203020204" pitchFamily="34" charset="0"/>
              </a:rPr>
              <a:t>Single-layer architecture</a:t>
            </a:r>
            <a:endParaRPr lang="en-US" altLang="zh-CN"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5" name="直接箭头连接符 14"/>
          <p:cNvCxnSpPr/>
          <p:nvPr/>
        </p:nvCxnSpPr>
        <p:spPr bwMode="gray">
          <a:xfrm>
            <a:off x="5240401" y="1970119"/>
            <a:ext cx="0" cy="914740"/>
          </a:xfrm>
          <a:prstGeom prst="straightConnector1">
            <a:avLst/>
          </a:prstGeom>
          <a:ln w="28575">
            <a:solidFill>
              <a:srgbClr val="94DAE2"/>
            </a:solidFill>
            <a:tailEnd type="triangle"/>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p:nvPr/>
        </p:nvCxnSpPr>
        <p:spPr bwMode="gray">
          <a:xfrm>
            <a:off x="5240401" y="3253842"/>
            <a:ext cx="0" cy="914740"/>
          </a:xfrm>
          <a:prstGeom prst="straightConnector1">
            <a:avLst/>
          </a:prstGeom>
          <a:ln w="28575">
            <a:solidFill>
              <a:srgbClr val="94DAE2"/>
            </a:solidFill>
            <a:tailEnd type="triangle"/>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a:endCxn id="2" idx="0"/>
          </p:cNvCxnSpPr>
          <p:nvPr/>
        </p:nvCxnSpPr>
        <p:spPr bwMode="gray">
          <a:xfrm>
            <a:off x="5240401" y="4519599"/>
            <a:ext cx="0" cy="601666"/>
          </a:xfrm>
          <a:prstGeom prst="straightConnector1">
            <a:avLst/>
          </a:prstGeom>
          <a:ln w="28575">
            <a:solidFill>
              <a:srgbClr val="94DAE2"/>
            </a:solidFill>
            <a:tailEnd type="triangle"/>
          </a:ln>
        </p:spPr>
        <p:style>
          <a:lnRef idx="1">
            <a:schemeClr val="accent1"/>
          </a:lnRef>
          <a:fillRef idx="0">
            <a:schemeClr val="accent1"/>
          </a:fillRef>
          <a:effectRef idx="0">
            <a:schemeClr val="accent1"/>
          </a:effectRef>
          <a:fontRef idx="minor">
            <a:schemeClr val="tx1"/>
          </a:fontRef>
        </p:style>
      </p:cxnSp>
      <p:sp>
        <p:nvSpPr>
          <p:cNvPr id="19" name="任意多边形 18"/>
          <p:cNvSpPr/>
          <p:nvPr/>
        </p:nvSpPr>
        <p:spPr bwMode="gray">
          <a:xfrm>
            <a:off x="5837770" y="1789586"/>
            <a:ext cx="461819" cy="3717277"/>
          </a:xfrm>
          <a:custGeom>
            <a:avLst/>
            <a:gdLst>
              <a:gd name="connsiteX0" fmla="*/ 0 w 461819"/>
              <a:gd name="connsiteY0" fmla="*/ 4017818 h 4017818"/>
              <a:gd name="connsiteX1" fmla="*/ 286328 w 461819"/>
              <a:gd name="connsiteY1" fmla="*/ 4017818 h 4017818"/>
              <a:gd name="connsiteX2" fmla="*/ 286328 w 461819"/>
              <a:gd name="connsiteY2" fmla="*/ 0 h 4017818"/>
              <a:gd name="connsiteX3" fmla="*/ 461819 w 461819"/>
              <a:gd name="connsiteY3" fmla="*/ 0 h 4017818"/>
            </a:gdLst>
            <a:ahLst/>
            <a:cxnLst>
              <a:cxn ang="0">
                <a:pos x="connsiteX0" y="connsiteY0"/>
              </a:cxn>
              <a:cxn ang="0">
                <a:pos x="connsiteX1" y="connsiteY1"/>
              </a:cxn>
              <a:cxn ang="0">
                <a:pos x="connsiteX2" y="connsiteY2"/>
              </a:cxn>
              <a:cxn ang="0">
                <a:pos x="connsiteX3" y="connsiteY3"/>
              </a:cxn>
            </a:cxnLst>
            <a:rect l="l" t="t" r="r" b="b"/>
            <a:pathLst>
              <a:path w="461819" h="4017818">
                <a:moveTo>
                  <a:pt x="0" y="4017818"/>
                </a:moveTo>
                <a:lnTo>
                  <a:pt x="286328" y="4017818"/>
                </a:lnTo>
                <a:lnTo>
                  <a:pt x="286328" y="0"/>
                </a:lnTo>
                <a:lnTo>
                  <a:pt x="461819" y="0"/>
                </a:lnTo>
              </a:path>
            </a:pathLst>
          </a:custGeom>
          <a:ln w="28575">
            <a:solidFill>
              <a:srgbClr val="94DAE2"/>
            </a:solidFill>
            <a:tailEnd type="triangle"/>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0" name="直接箭头连接符 19"/>
          <p:cNvCxnSpPr/>
          <p:nvPr/>
        </p:nvCxnSpPr>
        <p:spPr bwMode="gray">
          <a:xfrm>
            <a:off x="6929101" y="1970119"/>
            <a:ext cx="0" cy="914740"/>
          </a:xfrm>
          <a:prstGeom prst="straightConnector1">
            <a:avLst/>
          </a:prstGeom>
          <a:ln w="28575">
            <a:solidFill>
              <a:srgbClr val="94DAE2"/>
            </a:solidFill>
            <a:tailEnd type="triangle"/>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p:nvPr/>
        </p:nvCxnSpPr>
        <p:spPr bwMode="gray">
          <a:xfrm>
            <a:off x="6929101" y="3253842"/>
            <a:ext cx="0" cy="914740"/>
          </a:xfrm>
          <a:prstGeom prst="straightConnector1">
            <a:avLst/>
          </a:prstGeom>
          <a:ln w="28575">
            <a:solidFill>
              <a:srgbClr val="94DAE2"/>
            </a:solidFill>
            <a:tailEnd type="triangle"/>
          </a:ln>
        </p:spPr>
        <p:style>
          <a:lnRef idx="1">
            <a:schemeClr val="accent1"/>
          </a:lnRef>
          <a:fillRef idx="0">
            <a:schemeClr val="accent1"/>
          </a:fillRef>
          <a:effectRef idx="0">
            <a:schemeClr val="accent1"/>
          </a:effectRef>
          <a:fontRef idx="minor">
            <a:schemeClr val="tx1"/>
          </a:fontRef>
        </p:style>
      </p:cxnSp>
      <p:cxnSp>
        <p:nvCxnSpPr>
          <p:cNvPr id="22" name="直接箭头连接符 21"/>
          <p:cNvCxnSpPr>
            <a:endCxn id="10" idx="0"/>
          </p:cNvCxnSpPr>
          <p:nvPr/>
        </p:nvCxnSpPr>
        <p:spPr bwMode="gray">
          <a:xfrm>
            <a:off x="6929101" y="4519599"/>
            <a:ext cx="0" cy="601666"/>
          </a:xfrm>
          <a:prstGeom prst="straightConnector1">
            <a:avLst/>
          </a:prstGeom>
          <a:ln w="28575">
            <a:solidFill>
              <a:srgbClr val="94DAE2"/>
            </a:solidFill>
            <a:tailEnd type="triangle"/>
          </a:ln>
        </p:spPr>
        <p:style>
          <a:lnRef idx="1">
            <a:schemeClr val="accent1"/>
          </a:lnRef>
          <a:fillRef idx="0">
            <a:schemeClr val="accent1"/>
          </a:fillRef>
          <a:effectRef idx="0">
            <a:schemeClr val="accent1"/>
          </a:effectRef>
          <a:fontRef idx="minor">
            <a:schemeClr val="tx1"/>
          </a:fontRef>
        </p:style>
      </p:cxnSp>
      <p:cxnSp>
        <p:nvCxnSpPr>
          <p:cNvPr id="23" name="直接箭头连接符 22"/>
          <p:cNvCxnSpPr/>
          <p:nvPr/>
        </p:nvCxnSpPr>
        <p:spPr bwMode="gray">
          <a:xfrm flipH="1">
            <a:off x="3902751" y="5506863"/>
            <a:ext cx="714195" cy="0"/>
          </a:xfrm>
          <a:prstGeom prst="straightConnector1">
            <a:avLst/>
          </a:prstGeom>
          <a:ln w="28575">
            <a:solidFill>
              <a:srgbClr val="94DAE2"/>
            </a:solidFill>
            <a:tailEnd type="triangle"/>
          </a:ln>
        </p:spPr>
        <p:style>
          <a:lnRef idx="1">
            <a:schemeClr val="accent1"/>
          </a:lnRef>
          <a:fillRef idx="0">
            <a:schemeClr val="accent1"/>
          </a:fillRef>
          <a:effectRef idx="0">
            <a:schemeClr val="accent1"/>
          </a:effectRef>
          <a:fontRef idx="minor">
            <a:schemeClr val="tx1"/>
          </a:fontRef>
        </p:style>
      </p:cxnSp>
      <p:sp>
        <p:nvSpPr>
          <p:cNvPr id="27" name="TextBox 89"/>
          <p:cNvSpPr txBox="1"/>
          <p:nvPr/>
        </p:nvSpPr>
        <p:spPr bwMode="gray">
          <a:xfrm>
            <a:off x="440724" y="2022084"/>
            <a:ext cx="4540395" cy="861774"/>
          </a:xfrm>
          <a:prstGeom prst="rect">
            <a:avLst/>
          </a:prstGeom>
          <a:noFill/>
        </p:spPr>
        <p:txBody>
          <a:bodyPr wrap="square" rtlCol="0">
            <a:noAutofit/>
          </a:bodyPr>
          <a:lstStyle/>
          <a:p>
            <a:pPr fontAlgn="ctr"/>
            <a:r>
              <a:rPr lang="en-US" sz="1200" dirty="0" smtClean="0">
                <a:latin typeface="Huawei Sans" panose="020C0503030203020204" pitchFamily="34" charset="0"/>
              </a:rPr>
              <a:t>If a single port corresponds to a single user or a specific number of users, you can determine the number of required access ports based on the network scale.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TextBox 89"/>
          <p:cNvSpPr txBox="1"/>
          <p:nvPr/>
        </p:nvSpPr>
        <p:spPr bwMode="gray">
          <a:xfrm>
            <a:off x="440724" y="3253842"/>
            <a:ext cx="4540395" cy="861774"/>
          </a:xfrm>
          <a:prstGeom prst="rect">
            <a:avLst/>
          </a:prstGeom>
          <a:noFill/>
        </p:spPr>
        <p:txBody>
          <a:bodyPr wrap="square" rtlCol="0">
            <a:noAutofit/>
          </a:bodyPr>
          <a:lstStyle/>
          <a:p>
            <a:pPr fontAlgn="ctr"/>
            <a:r>
              <a:rPr lang="en-US" sz="1200" dirty="0" smtClean="0">
                <a:latin typeface="Huawei Sans" panose="020C0503030203020204" pitchFamily="34" charset="0"/>
              </a:rPr>
              <a:t>Determine the appropriate access switches (including access capability, port density, and uplink mode) based on the port rates of terminals' NICs.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TextBox 89"/>
          <p:cNvSpPr txBox="1"/>
          <p:nvPr/>
        </p:nvSpPr>
        <p:spPr bwMode="gray">
          <a:xfrm>
            <a:off x="440724" y="4530865"/>
            <a:ext cx="4231967" cy="605294"/>
          </a:xfrm>
          <a:prstGeom prst="rect">
            <a:avLst/>
          </a:prstGeom>
          <a:noFill/>
        </p:spPr>
        <p:txBody>
          <a:bodyPr wrap="square" rtlCol="0">
            <a:noAutofit/>
          </a:bodyPr>
          <a:lstStyle/>
          <a:p>
            <a:pPr fontAlgn="ctr"/>
            <a:r>
              <a:rPr lang="en-US" sz="1200" dirty="0" smtClean="0">
                <a:latin typeface="Huawei Sans" panose="020C0503030203020204" pitchFamily="34" charset="0"/>
              </a:rPr>
              <a:t>Quantity = Number of access ports/Number of downlink ports on a switch</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TextBox 89"/>
          <p:cNvSpPr txBox="1"/>
          <p:nvPr/>
        </p:nvSpPr>
        <p:spPr bwMode="gray">
          <a:xfrm>
            <a:off x="7176643" y="2022084"/>
            <a:ext cx="4540395" cy="605294"/>
          </a:xfrm>
          <a:prstGeom prst="rect">
            <a:avLst/>
          </a:prstGeom>
          <a:noFill/>
        </p:spPr>
        <p:txBody>
          <a:bodyPr wrap="square" rtlCol="0">
            <a:noAutofit/>
          </a:bodyPr>
          <a:lstStyle/>
          <a:p>
            <a:pPr fontAlgn="ctr"/>
            <a:r>
              <a:rPr lang="en-US" sz="1200" dirty="0" smtClean="0">
                <a:latin typeface="Huawei Sans" panose="020C0503030203020204" pitchFamily="34" charset="0"/>
              </a:rPr>
              <a:t>Select the appropriate aggregation switches based on the uplink port rates of access switches.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TextBox 89"/>
          <p:cNvSpPr txBox="1"/>
          <p:nvPr/>
        </p:nvSpPr>
        <p:spPr bwMode="gray">
          <a:xfrm>
            <a:off x="7176643" y="3253842"/>
            <a:ext cx="4371192" cy="902809"/>
          </a:xfrm>
          <a:prstGeom prst="rect">
            <a:avLst/>
          </a:prstGeom>
          <a:noFill/>
        </p:spPr>
        <p:txBody>
          <a:bodyPr wrap="square" rtlCol="0" anchor="ctr">
            <a:noAutofit/>
          </a:bodyPr>
          <a:lstStyle/>
          <a:p>
            <a:pPr marL="228600" indent="-228600" fontAlgn="ctr">
              <a:buFont typeface="+mj-lt"/>
              <a:buAutoNum type="arabicPeriod"/>
            </a:pPr>
            <a:r>
              <a:rPr lang="en-US" sz="1200" dirty="0" smtClean="0">
                <a:latin typeface="Huawei Sans" panose="020C0503030203020204" pitchFamily="34" charset="0"/>
              </a:rPr>
              <a:t>Quantity = Required network bandwidth/Uplink port rate of an access switch</a:t>
            </a:r>
          </a:p>
          <a:p>
            <a:pPr marL="228600" indent="-228600" fontAlgn="ctr">
              <a:buFont typeface="+mj-lt"/>
              <a:buAutoNum type="arabicPeriod"/>
            </a:pPr>
            <a:r>
              <a:rPr lang="en-US" sz="1200" dirty="0" smtClean="0">
                <a:latin typeface="Huawei Sans" panose="020C0503030203020204" pitchFamily="34" charset="0"/>
              </a:rPr>
              <a:t>Quantity = (Number of access ports x Access port rate x Bandwidth oversubscription ratio)/Uplink port rate of an access switch</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TextBox 89"/>
          <p:cNvSpPr txBox="1"/>
          <p:nvPr/>
        </p:nvSpPr>
        <p:spPr bwMode="gray">
          <a:xfrm>
            <a:off x="7176643" y="4530865"/>
            <a:ext cx="4540395" cy="605294"/>
          </a:xfrm>
          <a:prstGeom prst="rect">
            <a:avLst/>
          </a:prstGeom>
          <a:noFill/>
        </p:spPr>
        <p:txBody>
          <a:bodyPr wrap="square" rtlCol="0">
            <a:noAutofit/>
          </a:bodyPr>
          <a:lstStyle/>
          <a:p>
            <a:pPr fontAlgn="ctr"/>
            <a:r>
              <a:rPr lang="en-US" sz="1200" dirty="0" smtClean="0">
                <a:latin typeface="Huawei Sans" panose="020C0503030203020204" pitchFamily="34" charset="0"/>
              </a:rPr>
              <a:t>Quantity = Number of uplinks of access switches/Number of downlink ports of an aggregation switch </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文本框 32"/>
          <p:cNvSpPr txBox="1"/>
          <p:nvPr/>
        </p:nvSpPr>
        <p:spPr bwMode="gray">
          <a:xfrm>
            <a:off x="4350167" y="5191996"/>
            <a:ext cx="322524" cy="307777"/>
          </a:xfrm>
          <a:prstGeom prst="rect">
            <a:avLst/>
          </a:prstGeom>
          <a:noFill/>
        </p:spPr>
        <p:txBody>
          <a:bodyPr wrap="none" rtlCol="0">
            <a:noAutofit/>
          </a:bodyPr>
          <a:lstStyle/>
          <a:p>
            <a:pPr fontAlgn="ctr"/>
            <a:r>
              <a:rPr lang="en-US" sz="1400" dirty="0" smtClean="0">
                <a:latin typeface="Huawei Sans" panose="020C0503030203020204" pitchFamily="34" charset="0"/>
              </a:rPr>
              <a:t>N</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文本框 33"/>
          <p:cNvSpPr txBox="1"/>
          <p:nvPr/>
        </p:nvSpPr>
        <p:spPr bwMode="gray">
          <a:xfrm>
            <a:off x="5830579" y="5191996"/>
            <a:ext cx="285656" cy="307777"/>
          </a:xfrm>
          <a:prstGeom prst="rect">
            <a:avLst/>
          </a:prstGeom>
          <a:noFill/>
        </p:spPr>
        <p:txBody>
          <a:bodyPr wrap="none" rtlCol="0">
            <a:noAutofit/>
          </a:bodyPr>
          <a:lstStyle/>
          <a:p>
            <a:pPr fontAlgn="ctr"/>
            <a:r>
              <a:rPr lang="en-US" sz="1400" dirty="0" smtClean="0">
                <a:latin typeface="Huawei Sans" panose="020C0503030203020204" pitchFamily="34" charset="0"/>
              </a:rPr>
              <a:t>Y</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文本框 34"/>
          <p:cNvSpPr txBox="1"/>
          <p:nvPr/>
        </p:nvSpPr>
        <p:spPr bwMode="gray">
          <a:xfrm>
            <a:off x="7491858" y="5191996"/>
            <a:ext cx="285656" cy="307777"/>
          </a:xfrm>
          <a:prstGeom prst="rect">
            <a:avLst/>
          </a:prstGeom>
          <a:noFill/>
        </p:spPr>
        <p:txBody>
          <a:bodyPr wrap="none" rtlCol="0">
            <a:noAutofit/>
          </a:bodyPr>
          <a:lstStyle/>
          <a:p>
            <a:pPr fontAlgn="ctr"/>
            <a:r>
              <a:rPr lang="en-US" sz="1400" dirty="0" smtClean="0">
                <a:latin typeface="Huawei Sans" panose="020C0503030203020204" pitchFamily="34" charset="0"/>
              </a:rPr>
              <a:t>Y</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文本框 39"/>
          <p:cNvSpPr txBox="1"/>
          <p:nvPr/>
        </p:nvSpPr>
        <p:spPr bwMode="gray">
          <a:xfrm>
            <a:off x="7491858" y="5773987"/>
            <a:ext cx="322524" cy="307777"/>
          </a:xfrm>
          <a:prstGeom prst="rect">
            <a:avLst/>
          </a:prstGeom>
          <a:noFill/>
        </p:spPr>
        <p:txBody>
          <a:bodyPr wrap="none" rtlCol="0">
            <a:noAutofit/>
          </a:bodyPr>
          <a:lstStyle/>
          <a:p>
            <a:pPr fontAlgn="ctr"/>
            <a:r>
              <a:rPr lang="en-US" sz="1400" dirty="0" smtClean="0">
                <a:latin typeface="Huawei Sans" panose="020C0503030203020204" pitchFamily="34" charset="0"/>
              </a:rPr>
              <a:t>N</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矩形 15"/>
          <p:cNvSpPr/>
          <p:nvPr/>
        </p:nvSpPr>
        <p:spPr>
          <a:xfrm>
            <a:off x="4678012" y="5380364"/>
            <a:ext cx="1140057" cy="276999"/>
          </a:xfrm>
          <a:prstGeom prst="rect">
            <a:avLst/>
          </a:prstGeom>
        </p:spPr>
        <p:txBody>
          <a:bodyPr wrap="none">
            <a:spAutoFit/>
          </a:bodyPr>
          <a:lstStyle/>
          <a:p>
            <a:pPr algn="ctr" fontAlgn="ctr"/>
            <a:r>
              <a:rPr lang="en-US" sz="1200" dirty="0" smtClean="0">
                <a:solidFill>
                  <a:srgbClr val="30B5C5"/>
                </a:solidFill>
                <a:latin typeface="Huawei Sans" panose="020C0503030203020204" pitchFamily="34" charset="0"/>
              </a:rPr>
              <a:t>Quantity &gt; 1?</a:t>
            </a:r>
            <a:endParaRPr lang="en-US" sz="1200" dirty="0">
              <a:solidFill>
                <a:srgbClr val="30B5C5"/>
              </a:solidFill>
              <a:latin typeface="Huawei Sans" panose="020C0503030203020204" pitchFamily="34" charset="0"/>
            </a:endParaRPr>
          </a:p>
        </p:txBody>
      </p:sp>
      <p:sp>
        <p:nvSpPr>
          <p:cNvPr id="24" name="矩形 23"/>
          <p:cNvSpPr/>
          <p:nvPr/>
        </p:nvSpPr>
        <p:spPr>
          <a:xfrm>
            <a:off x="6380295" y="5380364"/>
            <a:ext cx="1140057" cy="276999"/>
          </a:xfrm>
          <a:prstGeom prst="rect">
            <a:avLst/>
          </a:prstGeom>
        </p:spPr>
        <p:txBody>
          <a:bodyPr wrap="none">
            <a:spAutoFit/>
          </a:bodyPr>
          <a:lstStyle/>
          <a:p>
            <a:pPr algn="ctr" fontAlgn="ctr"/>
            <a:r>
              <a:rPr lang="en-US" sz="1200" dirty="0" smtClean="0">
                <a:solidFill>
                  <a:srgbClr val="30B5C5"/>
                </a:solidFill>
                <a:latin typeface="Huawei Sans" panose="020C0503030203020204" pitchFamily="34" charset="0"/>
              </a:rPr>
              <a:t>Quantity &gt; 1?</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五边形 43"/>
          <p:cNvSpPr/>
          <p:nvPr/>
        </p:nvSpPr>
        <p:spPr bwMode="gray">
          <a:xfrm>
            <a:off x="7307235" y="20173"/>
            <a:ext cx="1694405" cy="3852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5000"/>
              </a:lnSpc>
            </a:pPr>
            <a:r>
              <a:rPr lang="en-US" sz="1200" b="1" dirty="0" smtClean="0">
                <a:solidFill>
                  <a:srgbClr val="FFFFFF"/>
                </a:solidFill>
                <a:latin typeface="Huawei Sans" panose="020C0503030203020204" pitchFamily="34" charset="0"/>
              </a:rPr>
              <a:t>Network Architecture Design</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燕尾形 44"/>
          <p:cNvSpPr/>
          <p:nvPr/>
        </p:nvSpPr>
        <p:spPr bwMode="gray">
          <a:xfrm>
            <a:off x="8839950" y="20173"/>
            <a:ext cx="1389868" cy="3852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5000"/>
              </a:lnSpc>
            </a:pPr>
            <a:r>
              <a:rPr lang="en-US" sz="1200" dirty="0" smtClean="0">
                <a:latin typeface="Huawei Sans" panose="020C0503030203020204" pitchFamily="34" charset="0"/>
              </a:rPr>
              <a:t>Basic Service Design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燕尾形 45"/>
          <p:cNvSpPr/>
          <p:nvPr/>
        </p:nvSpPr>
        <p:spPr bwMode="gray">
          <a:xfrm>
            <a:off x="10068128" y="20173"/>
            <a:ext cx="1696531" cy="3852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5000"/>
              </a:lnSpc>
              <a:spcBef>
                <a:spcPts val="0"/>
              </a:spcBef>
              <a:defRPr/>
            </a:pPr>
            <a:r>
              <a:rPr lang="en-US" sz="1200" dirty="0" smtClean="0">
                <a:latin typeface="Huawei Sans" panose="020C0503030203020204" pitchFamily="34" charset="0"/>
              </a:rPr>
              <a:t>LAN Automation Design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92542789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8293353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sz="2000" dirty="0" smtClean="0"/>
              <a:t>Huawei </a:t>
            </a:r>
            <a:r>
              <a:rPr lang="en-US" sz="2000" dirty="0" err="1" smtClean="0"/>
              <a:t>CloudCampus</a:t>
            </a:r>
            <a:r>
              <a:rPr lang="en-US" sz="2000" dirty="0" smtClean="0"/>
              <a:t> </a:t>
            </a:r>
            <a:r>
              <a:rPr lang="en-US" sz="2000" dirty="0"/>
              <a:t>3.0 </a:t>
            </a:r>
            <a:r>
              <a:rPr lang="en-US" sz="2000" dirty="0" smtClean="0"/>
              <a:t>Solution adopts a new philosophy of Intent-Driven Network (IDN), and introduces big data analytics and Artificial Intelligence (AI) technologies into cloud and software-defined networking (SDN). It helps enterprises build intelligent, simplified, converged, open, and secure networks.</a:t>
            </a:r>
          </a:p>
          <a:p>
            <a:r>
              <a:rPr lang="en-US" sz="2000" dirty="0" smtClean="0"/>
              <a:t>This course describes the planning and design process for large- and medium-sized virtualized campus networks that use the </a:t>
            </a:r>
            <a:r>
              <a:rPr lang="en-US" sz="2000" dirty="0" err="1" smtClean="0"/>
              <a:t>CloudCampus</a:t>
            </a:r>
            <a:r>
              <a:rPr lang="en-US" sz="2000" dirty="0" smtClean="0"/>
              <a:t> 3.0 Solution, including the underlay network design, fabric design, overlay network design, admission control and free mobility design, WLAN design, network security design, and O&amp;M design.</a:t>
            </a:r>
            <a:endParaRPr lang="en-US" altLang="zh-CN" sz="2000" dirty="0" smtClean="0">
              <a:sym typeface="Huawei Sans" panose="020C0503030203020204" pitchFamily="34" charset="0"/>
            </a:endParaRPr>
          </a:p>
        </p:txBody>
      </p:sp>
    </p:spTree>
    <p:extLst>
      <p:ext uri="{BB962C8B-B14F-4D97-AF65-F5344CB8AC3E}">
        <p14:creationId xmlns:p14="http://schemas.microsoft.com/office/powerpoint/2010/main" val="173113667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 name="Rounded Rectangle 96"/>
          <p:cNvSpPr/>
          <p:nvPr/>
        </p:nvSpPr>
        <p:spPr bwMode="gray">
          <a:xfrm>
            <a:off x="795419" y="1619879"/>
            <a:ext cx="4422753" cy="810007"/>
          </a:xfrm>
          <a:prstGeom prst="roundRect">
            <a:avLst>
              <a:gd name="adj" fmla="val 7423"/>
            </a:avLst>
          </a:prstGeom>
          <a:pattFill prst="dkUpDiag">
            <a:fgClr>
              <a:srgbClr val="E3F6F8"/>
            </a:fgClr>
            <a:bgClr>
              <a:schemeClr val="bg1"/>
            </a:bgClr>
          </a:patt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p:txBody>
          <a:bodyPr/>
          <a:lstStyle/>
          <a:p>
            <a:r>
              <a:rPr lang="en-US" smtClean="0"/>
              <a:t>Network Egress Design Overview</a:t>
            </a:r>
            <a:endParaRPr lang="en-US" altLang="zh-CN" dirty="0">
              <a:sym typeface="Huawei Sans" panose="020C0503030203020204" pitchFamily="34" charset="0"/>
            </a:endParaRPr>
          </a:p>
        </p:txBody>
      </p:sp>
      <p:sp>
        <p:nvSpPr>
          <p:cNvPr id="127" name="文本占位符 126"/>
          <p:cNvSpPr>
            <a:spLocks noGrp="1"/>
          </p:cNvSpPr>
          <p:nvPr>
            <p:ph type="body" sz="quarter" idx="10"/>
          </p:nvPr>
        </p:nvSpPr>
        <p:spPr>
          <a:xfrm>
            <a:off x="5222250" y="1052513"/>
            <a:ext cx="6526837" cy="5148261"/>
          </a:xfrm>
        </p:spPr>
        <p:txBody>
          <a:bodyPr/>
          <a:lstStyle/>
          <a:p>
            <a:r>
              <a:rPr lang="en-US" sz="1400" dirty="0" smtClean="0"/>
              <a:t>As the boundary between a campus network and external networks (including the Internet and WAN), the egress zone is responsible for communication and security protection between internal and external networks.</a:t>
            </a:r>
          </a:p>
          <a:p>
            <a:r>
              <a:rPr lang="en-US" sz="1400" dirty="0" smtClean="0"/>
              <a:t>The requirements for the egress zone design are as follows:</a:t>
            </a:r>
            <a:endParaRPr lang="en-US" altLang="zh-CN" sz="1400" dirty="0" smtClean="0">
              <a:sym typeface="Huawei Sans" panose="020C0503030203020204" pitchFamily="34" charset="0"/>
            </a:endParaRPr>
          </a:p>
          <a:p>
            <a:pPr lvl="1"/>
            <a:r>
              <a:rPr lang="en-US" sz="1200" b="1" dirty="0" smtClean="0"/>
              <a:t>Network connectivity: </a:t>
            </a:r>
            <a:r>
              <a:rPr lang="en-US" sz="1200" dirty="0" smtClean="0"/>
              <a:t>Internal users can access external networks. If the campus network provides access for external users, external users should be able to access the internal network.</a:t>
            </a:r>
            <a:endParaRPr lang="en-US" altLang="zh-CN" sz="1200" dirty="0" smtClean="0">
              <a:sym typeface="Huawei Sans" panose="020C0503030203020204" pitchFamily="34" charset="0"/>
            </a:endParaRPr>
          </a:p>
          <a:p>
            <a:pPr lvl="1"/>
            <a:r>
              <a:rPr lang="en-US" sz="1200" b="1" dirty="0" smtClean="0"/>
              <a:t>Network security: </a:t>
            </a:r>
            <a:r>
              <a:rPr lang="en-US" sz="1200" dirty="0" smtClean="0"/>
              <a:t>To ensure that the campus network is secure and controllable, especially border security, firewalls and the Intrusion Prevention System (IPS) devices need to be configured. Security components are selected based on security requirements and investment scales.</a:t>
            </a:r>
          </a:p>
          <a:p>
            <a:pPr lvl="1"/>
            <a:r>
              <a:rPr lang="en-US" sz="1200" b="1" dirty="0" smtClean="0"/>
              <a:t>Flexible access modes: </a:t>
            </a:r>
            <a:r>
              <a:rPr lang="en-US" sz="1200" dirty="0" smtClean="0"/>
              <a:t>Various access modes are provided, including LAN-side and WAN-side access.</a:t>
            </a:r>
          </a:p>
          <a:p>
            <a:pPr lvl="1"/>
            <a:r>
              <a:rPr lang="en-US" sz="1200" b="1" dirty="0" smtClean="0"/>
              <a:t>Strong service control capability: </a:t>
            </a:r>
            <a:r>
              <a:rPr lang="en-US" sz="1200" dirty="0" smtClean="0"/>
              <a:t>Service deployment and isolation are easy to implement, and various VPN access modes are provided, including IPsec VPN, SSL VPN, and MPLS VPN.</a:t>
            </a:r>
            <a:endParaRPr lang="en-US" altLang="zh-CN" sz="1200" dirty="0">
              <a:sym typeface="Huawei Sans" panose="020C0503030203020204" pitchFamily="34" charset="0"/>
            </a:endParaRPr>
          </a:p>
        </p:txBody>
      </p:sp>
      <p:pic>
        <p:nvPicPr>
          <p:cNvPr id="9" name="图片 105" descr="AP.png"/>
          <p:cNvPicPr>
            <a:picLocks noChangeAspect="1"/>
          </p:cNvPicPr>
          <p:nvPr/>
        </p:nvPicPr>
        <p:blipFill>
          <a:blip r:embed="rId3" cstate="print"/>
          <a:stretch>
            <a:fillRect/>
          </a:stretch>
        </p:blipFill>
        <p:spPr bwMode="gray">
          <a:xfrm>
            <a:off x="4139806" y="4860690"/>
            <a:ext cx="335297" cy="274335"/>
          </a:xfrm>
          <a:prstGeom prst="rect">
            <a:avLst/>
          </a:prstGeom>
        </p:spPr>
      </p:pic>
      <p:cxnSp>
        <p:nvCxnSpPr>
          <p:cNvPr id="10" name="Straight Connector 9"/>
          <p:cNvCxnSpPr>
            <a:stCxn id="9" idx="0"/>
            <a:endCxn id="37" idx="2"/>
          </p:cNvCxnSpPr>
          <p:nvPr/>
        </p:nvCxnSpPr>
        <p:spPr bwMode="gray">
          <a:xfrm flipV="1">
            <a:off x="4307455" y="4673563"/>
            <a:ext cx="927" cy="18712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1" name="图片 105" descr="AP.png"/>
          <p:cNvPicPr>
            <a:picLocks noChangeAspect="1"/>
          </p:cNvPicPr>
          <p:nvPr/>
        </p:nvPicPr>
        <p:blipFill>
          <a:blip r:embed="rId3" cstate="print"/>
          <a:stretch>
            <a:fillRect/>
          </a:stretch>
        </p:blipFill>
        <p:spPr bwMode="gray">
          <a:xfrm>
            <a:off x="2651711" y="4860690"/>
            <a:ext cx="335297" cy="274335"/>
          </a:xfrm>
          <a:prstGeom prst="rect">
            <a:avLst/>
          </a:prstGeom>
        </p:spPr>
      </p:pic>
      <p:cxnSp>
        <p:nvCxnSpPr>
          <p:cNvPr id="14" name="Straight Connector 14"/>
          <p:cNvCxnSpPr>
            <a:stCxn id="12" idx="3"/>
            <a:endCxn id="13" idx="1"/>
          </p:cNvCxnSpPr>
          <p:nvPr/>
        </p:nvCxnSpPr>
        <p:spPr bwMode="gray">
          <a:xfrm>
            <a:off x="2926649" y="3139936"/>
            <a:ext cx="493160" cy="0"/>
          </a:xfrm>
          <a:prstGeom prst="line">
            <a:avLst/>
          </a:prstGeom>
          <a:ln w="28575">
            <a:solidFill>
              <a:srgbClr val="30B5C5"/>
            </a:solidFill>
          </a:ln>
        </p:spPr>
        <p:style>
          <a:lnRef idx="1">
            <a:schemeClr val="accent1"/>
          </a:lnRef>
          <a:fillRef idx="0">
            <a:schemeClr val="accent1"/>
          </a:fillRef>
          <a:effectRef idx="0">
            <a:schemeClr val="accent1"/>
          </a:effectRef>
          <a:fontRef idx="minor">
            <a:schemeClr val="tx1"/>
          </a:fontRef>
        </p:style>
      </p:cxnSp>
      <p:pic>
        <p:nvPicPr>
          <p:cNvPr id="15" name="图片 87" descr="汇聚交换机.png"/>
          <p:cNvPicPr>
            <a:picLocks noChangeAspect="1"/>
          </p:cNvPicPr>
          <p:nvPr/>
        </p:nvPicPr>
        <p:blipFill>
          <a:blip r:embed="rId4" cstate="print"/>
          <a:stretch>
            <a:fillRect/>
          </a:stretch>
        </p:blipFill>
        <p:spPr bwMode="gray">
          <a:xfrm>
            <a:off x="1832949" y="3739272"/>
            <a:ext cx="335297" cy="274335"/>
          </a:xfrm>
          <a:prstGeom prst="rect">
            <a:avLst/>
          </a:prstGeom>
        </p:spPr>
      </p:pic>
      <p:pic>
        <p:nvPicPr>
          <p:cNvPr id="16" name="图片 87" descr="汇聚交换机.png"/>
          <p:cNvPicPr>
            <a:picLocks noChangeAspect="1"/>
          </p:cNvPicPr>
          <p:nvPr/>
        </p:nvPicPr>
        <p:blipFill>
          <a:blip r:embed="rId4" cstate="print"/>
          <a:stretch>
            <a:fillRect/>
          </a:stretch>
        </p:blipFill>
        <p:spPr bwMode="gray">
          <a:xfrm>
            <a:off x="2652698" y="3739272"/>
            <a:ext cx="335297" cy="274335"/>
          </a:xfrm>
          <a:prstGeom prst="rect">
            <a:avLst/>
          </a:prstGeom>
        </p:spPr>
      </p:pic>
      <p:cxnSp>
        <p:nvCxnSpPr>
          <p:cNvPr id="17" name="Straight Connector 17"/>
          <p:cNvCxnSpPr>
            <a:stCxn id="15" idx="3"/>
            <a:endCxn id="16" idx="1"/>
          </p:cNvCxnSpPr>
          <p:nvPr/>
        </p:nvCxnSpPr>
        <p:spPr bwMode="gray">
          <a:xfrm>
            <a:off x="2168246" y="3876440"/>
            <a:ext cx="484452" cy="0"/>
          </a:xfrm>
          <a:prstGeom prst="line">
            <a:avLst/>
          </a:prstGeom>
          <a:ln w="28575">
            <a:solidFill>
              <a:srgbClr val="30B5C5"/>
            </a:solidFill>
          </a:ln>
        </p:spPr>
        <p:style>
          <a:lnRef idx="1">
            <a:schemeClr val="accent1"/>
          </a:lnRef>
          <a:fillRef idx="0">
            <a:schemeClr val="accent1"/>
          </a:fillRef>
          <a:effectRef idx="0">
            <a:schemeClr val="accent1"/>
          </a:effectRef>
          <a:fontRef idx="minor">
            <a:schemeClr val="tx1"/>
          </a:fontRef>
        </p:style>
      </p:cxnSp>
      <p:pic>
        <p:nvPicPr>
          <p:cNvPr id="18" name="图片 87" descr="汇聚交换机.png"/>
          <p:cNvPicPr>
            <a:picLocks noChangeAspect="1"/>
          </p:cNvPicPr>
          <p:nvPr/>
        </p:nvPicPr>
        <p:blipFill>
          <a:blip r:embed="rId4" cstate="print"/>
          <a:stretch>
            <a:fillRect/>
          </a:stretch>
        </p:blipFill>
        <p:spPr bwMode="gray">
          <a:xfrm>
            <a:off x="3319997" y="3739272"/>
            <a:ext cx="335297" cy="274335"/>
          </a:xfrm>
          <a:prstGeom prst="rect">
            <a:avLst/>
          </a:prstGeom>
        </p:spPr>
      </p:pic>
      <p:pic>
        <p:nvPicPr>
          <p:cNvPr id="19" name="图片 87" descr="汇聚交换机.png"/>
          <p:cNvPicPr>
            <a:picLocks noChangeAspect="1"/>
          </p:cNvPicPr>
          <p:nvPr/>
        </p:nvPicPr>
        <p:blipFill>
          <a:blip r:embed="rId4" cstate="print"/>
          <a:stretch>
            <a:fillRect/>
          </a:stretch>
        </p:blipFill>
        <p:spPr bwMode="gray">
          <a:xfrm>
            <a:off x="4140733" y="3739272"/>
            <a:ext cx="335297" cy="274335"/>
          </a:xfrm>
          <a:prstGeom prst="rect">
            <a:avLst/>
          </a:prstGeom>
        </p:spPr>
      </p:pic>
      <p:cxnSp>
        <p:nvCxnSpPr>
          <p:cNvPr id="20" name="Straight Connector 22"/>
          <p:cNvCxnSpPr>
            <a:stCxn id="18" idx="3"/>
            <a:endCxn id="19" idx="1"/>
          </p:cNvCxnSpPr>
          <p:nvPr/>
        </p:nvCxnSpPr>
        <p:spPr bwMode="gray">
          <a:xfrm>
            <a:off x="3655294" y="3876440"/>
            <a:ext cx="485439" cy="0"/>
          </a:xfrm>
          <a:prstGeom prst="line">
            <a:avLst/>
          </a:prstGeom>
          <a:ln w="28575">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21" name="Straight Connector 23"/>
          <p:cNvCxnSpPr>
            <a:stCxn id="15" idx="0"/>
            <a:endCxn id="12" idx="2"/>
          </p:cNvCxnSpPr>
          <p:nvPr/>
        </p:nvCxnSpPr>
        <p:spPr bwMode="gray">
          <a:xfrm flipV="1">
            <a:off x="2000598" y="3277103"/>
            <a:ext cx="758403" cy="46216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4"/>
          <p:cNvCxnSpPr>
            <a:stCxn id="16" idx="0"/>
            <a:endCxn id="13" idx="2"/>
          </p:cNvCxnSpPr>
          <p:nvPr/>
        </p:nvCxnSpPr>
        <p:spPr bwMode="gray">
          <a:xfrm flipV="1">
            <a:off x="2820347" y="3277103"/>
            <a:ext cx="767111" cy="46216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5"/>
          <p:cNvCxnSpPr>
            <a:stCxn id="18" idx="0"/>
            <a:endCxn id="12" idx="2"/>
          </p:cNvCxnSpPr>
          <p:nvPr/>
        </p:nvCxnSpPr>
        <p:spPr bwMode="gray">
          <a:xfrm flipH="1" flipV="1">
            <a:off x="2759001" y="3277103"/>
            <a:ext cx="728645" cy="46216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6"/>
          <p:cNvCxnSpPr>
            <a:stCxn id="19" idx="0"/>
            <a:endCxn id="13" idx="2"/>
          </p:cNvCxnSpPr>
          <p:nvPr/>
        </p:nvCxnSpPr>
        <p:spPr bwMode="gray">
          <a:xfrm flipH="1" flipV="1">
            <a:off x="3587458" y="3277103"/>
            <a:ext cx="720924" cy="46216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Oval 27"/>
          <p:cNvSpPr/>
          <p:nvPr/>
        </p:nvSpPr>
        <p:spPr bwMode="gray">
          <a:xfrm rot="2387647">
            <a:off x="2502653" y="3479765"/>
            <a:ext cx="527776" cy="91395"/>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6" name="图片 106" descr="堆叠交换机蓝.png"/>
          <p:cNvPicPr>
            <a:picLocks noChangeAspect="1"/>
          </p:cNvPicPr>
          <p:nvPr/>
        </p:nvPicPr>
        <p:blipFill>
          <a:blip r:embed="rId5" cstate="print"/>
          <a:stretch>
            <a:fillRect/>
          </a:stretch>
        </p:blipFill>
        <p:spPr bwMode="gray">
          <a:xfrm>
            <a:off x="1832052" y="4397761"/>
            <a:ext cx="337091" cy="275802"/>
          </a:xfrm>
          <a:prstGeom prst="rect">
            <a:avLst/>
          </a:prstGeom>
        </p:spPr>
      </p:pic>
      <p:pic>
        <p:nvPicPr>
          <p:cNvPr id="27" name="图片 106" descr="堆叠交换机蓝.png"/>
          <p:cNvPicPr>
            <a:picLocks noChangeAspect="1"/>
          </p:cNvPicPr>
          <p:nvPr/>
        </p:nvPicPr>
        <p:blipFill>
          <a:blip r:embed="rId5" cstate="print"/>
          <a:stretch>
            <a:fillRect/>
          </a:stretch>
        </p:blipFill>
        <p:spPr bwMode="gray">
          <a:xfrm>
            <a:off x="2651801" y="4397761"/>
            <a:ext cx="337091" cy="275802"/>
          </a:xfrm>
          <a:prstGeom prst="rect">
            <a:avLst/>
          </a:prstGeom>
        </p:spPr>
      </p:pic>
      <p:cxnSp>
        <p:nvCxnSpPr>
          <p:cNvPr id="28" name="Straight Connector 30"/>
          <p:cNvCxnSpPr>
            <a:stCxn id="26" idx="0"/>
            <a:endCxn id="15" idx="2"/>
          </p:cNvCxnSpPr>
          <p:nvPr/>
        </p:nvCxnSpPr>
        <p:spPr bwMode="gray">
          <a:xfrm flipV="1">
            <a:off x="2000598" y="4013607"/>
            <a:ext cx="0" cy="38415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31"/>
          <p:cNvCxnSpPr>
            <a:stCxn id="26" idx="0"/>
            <a:endCxn id="16" idx="2"/>
          </p:cNvCxnSpPr>
          <p:nvPr/>
        </p:nvCxnSpPr>
        <p:spPr bwMode="gray">
          <a:xfrm flipV="1">
            <a:off x="2000598" y="4013607"/>
            <a:ext cx="819749" cy="38415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32"/>
          <p:cNvCxnSpPr>
            <a:stCxn id="27" idx="0"/>
            <a:endCxn id="15" idx="2"/>
          </p:cNvCxnSpPr>
          <p:nvPr/>
        </p:nvCxnSpPr>
        <p:spPr bwMode="gray">
          <a:xfrm flipH="1" flipV="1">
            <a:off x="2000598" y="4013607"/>
            <a:ext cx="819749" cy="38415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3"/>
          <p:cNvCxnSpPr>
            <a:stCxn id="27" idx="0"/>
            <a:endCxn id="16" idx="2"/>
          </p:cNvCxnSpPr>
          <p:nvPr/>
        </p:nvCxnSpPr>
        <p:spPr bwMode="gray">
          <a:xfrm flipV="1">
            <a:off x="2820347" y="4013607"/>
            <a:ext cx="0" cy="38415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2" name="Group 34"/>
          <p:cNvGrpSpPr/>
          <p:nvPr/>
        </p:nvGrpSpPr>
        <p:grpSpPr bwMode="gray">
          <a:xfrm>
            <a:off x="2279489" y="4503864"/>
            <a:ext cx="261965" cy="61979"/>
            <a:chOff x="559282" y="6488261"/>
            <a:chExt cx="261965" cy="61979"/>
          </a:xfrm>
          <a:solidFill>
            <a:schemeClr val="bg1">
              <a:lumMod val="50000"/>
            </a:schemeClr>
          </a:solidFill>
        </p:grpSpPr>
        <p:sp>
          <p:nvSpPr>
            <p:cNvPr id="33" name="Oval 35"/>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Oval 36"/>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Oval 37"/>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36" name="图片 106" descr="堆叠交换机蓝.png"/>
          <p:cNvPicPr>
            <a:picLocks noChangeAspect="1"/>
          </p:cNvPicPr>
          <p:nvPr/>
        </p:nvPicPr>
        <p:blipFill>
          <a:blip r:embed="rId5" cstate="print"/>
          <a:stretch>
            <a:fillRect/>
          </a:stretch>
        </p:blipFill>
        <p:spPr bwMode="gray">
          <a:xfrm>
            <a:off x="3319100" y="4397761"/>
            <a:ext cx="337091" cy="275802"/>
          </a:xfrm>
          <a:prstGeom prst="rect">
            <a:avLst/>
          </a:prstGeom>
        </p:spPr>
      </p:pic>
      <p:pic>
        <p:nvPicPr>
          <p:cNvPr id="37" name="图片 106" descr="堆叠交换机蓝.png"/>
          <p:cNvPicPr>
            <a:picLocks noChangeAspect="1"/>
          </p:cNvPicPr>
          <p:nvPr/>
        </p:nvPicPr>
        <p:blipFill>
          <a:blip r:embed="rId5" cstate="print"/>
          <a:stretch>
            <a:fillRect/>
          </a:stretch>
        </p:blipFill>
        <p:spPr bwMode="gray">
          <a:xfrm>
            <a:off x="4139836" y="4397761"/>
            <a:ext cx="337091" cy="275802"/>
          </a:xfrm>
          <a:prstGeom prst="rect">
            <a:avLst/>
          </a:prstGeom>
        </p:spPr>
      </p:pic>
      <p:grpSp>
        <p:nvGrpSpPr>
          <p:cNvPr id="38" name="Group 40"/>
          <p:cNvGrpSpPr/>
          <p:nvPr/>
        </p:nvGrpSpPr>
        <p:grpSpPr bwMode="gray">
          <a:xfrm>
            <a:off x="3767524" y="4503864"/>
            <a:ext cx="261965" cy="61979"/>
            <a:chOff x="559282" y="6488261"/>
            <a:chExt cx="261965" cy="61979"/>
          </a:xfrm>
          <a:solidFill>
            <a:schemeClr val="bg1">
              <a:lumMod val="50000"/>
            </a:schemeClr>
          </a:solidFill>
        </p:grpSpPr>
        <p:sp>
          <p:nvSpPr>
            <p:cNvPr id="39" name="Oval 4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Oval 42"/>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Oval 43"/>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42" name="Straight Connector 44"/>
          <p:cNvCxnSpPr>
            <a:stCxn id="36" idx="0"/>
            <a:endCxn id="18" idx="2"/>
          </p:cNvCxnSpPr>
          <p:nvPr/>
        </p:nvCxnSpPr>
        <p:spPr bwMode="gray">
          <a:xfrm flipV="1">
            <a:off x="3487646" y="4013607"/>
            <a:ext cx="0" cy="38415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5"/>
          <p:cNvCxnSpPr>
            <a:stCxn id="37" idx="0"/>
            <a:endCxn id="19" idx="2"/>
          </p:cNvCxnSpPr>
          <p:nvPr/>
        </p:nvCxnSpPr>
        <p:spPr bwMode="gray">
          <a:xfrm flipV="1">
            <a:off x="4308382" y="4013607"/>
            <a:ext cx="0" cy="38415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6"/>
          <p:cNvCxnSpPr>
            <a:stCxn id="36" idx="0"/>
            <a:endCxn id="19" idx="2"/>
          </p:cNvCxnSpPr>
          <p:nvPr/>
        </p:nvCxnSpPr>
        <p:spPr bwMode="gray">
          <a:xfrm flipV="1">
            <a:off x="3487646" y="4013607"/>
            <a:ext cx="820736" cy="38415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7"/>
          <p:cNvCxnSpPr>
            <a:stCxn id="37" idx="0"/>
            <a:endCxn id="18" idx="2"/>
          </p:cNvCxnSpPr>
          <p:nvPr/>
        </p:nvCxnSpPr>
        <p:spPr bwMode="gray">
          <a:xfrm flipH="1" flipV="1">
            <a:off x="3487646" y="4013607"/>
            <a:ext cx="820736" cy="38415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8"/>
          <p:cNvCxnSpPr>
            <a:stCxn id="11" idx="0"/>
            <a:endCxn id="27" idx="2"/>
          </p:cNvCxnSpPr>
          <p:nvPr/>
        </p:nvCxnSpPr>
        <p:spPr bwMode="gray">
          <a:xfrm flipV="1">
            <a:off x="2819360" y="4673563"/>
            <a:ext cx="987" cy="18712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48" name="Picture 2" descr="G:\做的项目\公共\扁平图标切换\更新2015_01_21\oss扁平图标库2015_01_21更新-04.png"/>
          <p:cNvPicPr>
            <a:picLocks noChangeAspect="1" noChangeArrowheads="1"/>
          </p:cNvPicPr>
          <p:nvPr/>
        </p:nvPicPr>
        <p:blipFill>
          <a:blip r:embed="rId6" cstate="print"/>
          <a:stretch>
            <a:fillRect/>
          </a:stretch>
        </p:blipFill>
        <p:spPr bwMode="gray">
          <a:xfrm>
            <a:off x="3418912" y="1660897"/>
            <a:ext cx="337091" cy="275801"/>
          </a:xfrm>
          <a:prstGeom prst="rect">
            <a:avLst/>
          </a:prstGeom>
          <a:noFill/>
        </p:spPr>
      </p:pic>
      <p:pic>
        <p:nvPicPr>
          <p:cNvPr id="47" name="Picture 2" descr="G:\做的项目\公共\扁平图标切换\更新2015_01_21\oss扁平图标库2015_01_21更新-04.png"/>
          <p:cNvPicPr>
            <a:picLocks noChangeAspect="1" noChangeArrowheads="1"/>
          </p:cNvPicPr>
          <p:nvPr/>
        </p:nvPicPr>
        <p:blipFill>
          <a:blip r:embed="rId6" cstate="print"/>
          <a:stretch>
            <a:fillRect/>
          </a:stretch>
        </p:blipFill>
        <p:spPr bwMode="gray">
          <a:xfrm>
            <a:off x="2590455" y="1660897"/>
            <a:ext cx="337091" cy="275801"/>
          </a:xfrm>
          <a:prstGeom prst="rect">
            <a:avLst/>
          </a:prstGeom>
          <a:noFill/>
        </p:spPr>
      </p:pic>
      <p:cxnSp>
        <p:nvCxnSpPr>
          <p:cNvPr id="49" name="Straight Connector 52"/>
          <p:cNvCxnSpPr>
            <a:stCxn id="48" idx="2"/>
            <a:endCxn id="58" idx="0"/>
          </p:cNvCxnSpPr>
          <p:nvPr/>
        </p:nvCxnSpPr>
        <p:spPr bwMode="gray">
          <a:xfrm>
            <a:off x="3587458" y="1936698"/>
            <a:ext cx="0" cy="16948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53"/>
          <p:cNvCxnSpPr>
            <a:stCxn id="47" idx="2"/>
            <a:endCxn id="57" idx="0"/>
          </p:cNvCxnSpPr>
          <p:nvPr/>
        </p:nvCxnSpPr>
        <p:spPr bwMode="gray">
          <a:xfrm>
            <a:off x="2759001" y="1936698"/>
            <a:ext cx="0" cy="16948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Straight Connector 54"/>
          <p:cNvCxnSpPr>
            <a:stCxn id="47" idx="3"/>
            <a:endCxn id="48" idx="1"/>
          </p:cNvCxnSpPr>
          <p:nvPr/>
        </p:nvCxnSpPr>
        <p:spPr bwMode="gray">
          <a:xfrm>
            <a:off x="2927546" y="1798798"/>
            <a:ext cx="49136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Oval 57"/>
          <p:cNvSpPr/>
          <p:nvPr/>
        </p:nvSpPr>
        <p:spPr bwMode="gray">
          <a:xfrm rot="1782887">
            <a:off x="1933720" y="4217497"/>
            <a:ext cx="311619" cy="90813"/>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Oval 58"/>
          <p:cNvSpPr/>
          <p:nvPr/>
        </p:nvSpPr>
        <p:spPr bwMode="gray">
          <a:xfrm rot="19401600">
            <a:off x="2581315" y="4205971"/>
            <a:ext cx="311619" cy="90813"/>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Oval 59"/>
          <p:cNvSpPr/>
          <p:nvPr/>
        </p:nvSpPr>
        <p:spPr bwMode="gray">
          <a:xfrm rot="1782887">
            <a:off x="3406824" y="4229020"/>
            <a:ext cx="311619" cy="90813"/>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Oval 60"/>
          <p:cNvSpPr/>
          <p:nvPr/>
        </p:nvSpPr>
        <p:spPr bwMode="gray">
          <a:xfrm rot="19401600">
            <a:off x="4070537" y="4224266"/>
            <a:ext cx="311619" cy="90813"/>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Oval 72"/>
          <p:cNvSpPr/>
          <p:nvPr/>
        </p:nvSpPr>
        <p:spPr bwMode="gray">
          <a:xfrm rot="19137847">
            <a:off x="3274497" y="3467994"/>
            <a:ext cx="555162" cy="91395"/>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8" name="图片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3418912" y="2106182"/>
            <a:ext cx="337091" cy="275801"/>
          </a:xfrm>
          <a:prstGeom prst="rect">
            <a:avLst/>
          </a:prstGeom>
        </p:spPr>
      </p:pic>
      <p:pic>
        <p:nvPicPr>
          <p:cNvPr id="57" name="图片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2590455" y="2106182"/>
            <a:ext cx="337091" cy="275801"/>
          </a:xfrm>
          <a:prstGeom prst="rect">
            <a:avLst/>
          </a:prstGeom>
        </p:spPr>
      </p:pic>
      <p:cxnSp>
        <p:nvCxnSpPr>
          <p:cNvPr id="59" name="Straight Connector 93"/>
          <p:cNvCxnSpPr>
            <a:stCxn id="57" idx="3"/>
            <a:endCxn id="58" idx="1"/>
          </p:cNvCxnSpPr>
          <p:nvPr/>
        </p:nvCxnSpPr>
        <p:spPr bwMode="gray">
          <a:xfrm>
            <a:off x="2927546" y="2244083"/>
            <a:ext cx="491366" cy="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62" name="TextBox 86"/>
          <p:cNvSpPr txBox="1"/>
          <p:nvPr/>
        </p:nvSpPr>
        <p:spPr bwMode="gray">
          <a:xfrm>
            <a:off x="676276" y="3030882"/>
            <a:ext cx="896399" cy="276999"/>
          </a:xfrm>
          <a:prstGeom prst="rect">
            <a:avLst/>
          </a:prstGeom>
          <a:noFill/>
        </p:spPr>
        <p:txBody>
          <a:bodyPr wrap="none" rtlCol="0">
            <a:noAutofit/>
          </a:bodyPr>
          <a:lstStyle/>
          <a:p>
            <a:pPr fontAlgn="ctr"/>
            <a:r>
              <a:rPr lang="en-US" sz="1200" dirty="0" smtClean="0">
                <a:latin typeface="Huawei Sans" panose="020C0503030203020204" pitchFamily="34" charset="0"/>
              </a:rPr>
              <a:t>Core layer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TextBox 88"/>
          <p:cNvSpPr txBox="1"/>
          <p:nvPr/>
        </p:nvSpPr>
        <p:spPr bwMode="gray">
          <a:xfrm>
            <a:off x="676276" y="3695814"/>
            <a:ext cx="1161700" cy="276999"/>
          </a:xfrm>
          <a:prstGeom prst="rect">
            <a:avLst/>
          </a:prstGeom>
          <a:noFill/>
        </p:spPr>
        <p:txBody>
          <a:bodyPr wrap="square" rtlCol="0">
            <a:noAutofit/>
          </a:bodyPr>
          <a:lstStyle/>
          <a:p>
            <a:pPr fontAlgn="ctr"/>
            <a:r>
              <a:rPr lang="en-US" sz="1200" dirty="0" smtClean="0">
                <a:latin typeface="Huawei Sans" panose="020C0503030203020204" pitchFamily="34" charset="0"/>
              </a:rPr>
              <a:t>Aggregation layer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TextBox 89"/>
          <p:cNvSpPr txBox="1"/>
          <p:nvPr/>
        </p:nvSpPr>
        <p:spPr bwMode="gray">
          <a:xfrm>
            <a:off x="676276" y="4419716"/>
            <a:ext cx="1029449" cy="276999"/>
          </a:xfrm>
          <a:prstGeom prst="rect">
            <a:avLst/>
          </a:prstGeom>
          <a:noFill/>
        </p:spPr>
        <p:txBody>
          <a:bodyPr wrap="none" rtlCol="0">
            <a:noAutofit/>
          </a:bodyPr>
          <a:lstStyle/>
          <a:p>
            <a:pPr fontAlgn="ctr"/>
            <a:r>
              <a:rPr lang="en-US" sz="1200" dirty="0" smtClean="0">
                <a:latin typeface="Huawei Sans" panose="020C0503030203020204" pitchFamily="34" charset="0"/>
              </a:rPr>
              <a:t>Access layer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5" name="Straight Connector 81"/>
          <p:cNvCxnSpPr/>
          <p:nvPr/>
        </p:nvCxnSpPr>
        <p:spPr bwMode="gray">
          <a:xfrm>
            <a:off x="742504" y="5205154"/>
            <a:ext cx="4356000" cy="0"/>
          </a:xfrm>
          <a:prstGeom prst="line">
            <a:avLst/>
          </a:prstGeom>
          <a:noFill/>
          <a:ln w="19050" cap="flat" cmpd="sng" algn="ctr">
            <a:solidFill>
              <a:sysClr val="window" lastClr="FFFFFF">
                <a:lumMod val="85000"/>
              </a:sysClr>
            </a:solidFill>
            <a:prstDash val="sysDot"/>
            <a:miter lim="800000"/>
          </a:ln>
          <a:effectLst/>
        </p:spPr>
      </p:cxnSp>
      <p:cxnSp>
        <p:nvCxnSpPr>
          <p:cNvPr id="66" name="Straight Connector 82"/>
          <p:cNvCxnSpPr/>
          <p:nvPr/>
        </p:nvCxnSpPr>
        <p:spPr bwMode="gray">
          <a:xfrm flipV="1">
            <a:off x="742504" y="5695244"/>
            <a:ext cx="4356000" cy="10473"/>
          </a:xfrm>
          <a:prstGeom prst="line">
            <a:avLst/>
          </a:prstGeom>
          <a:noFill/>
          <a:ln w="19050" cap="flat" cmpd="sng" algn="ctr">
            <a:solidFill>
              <a:sysClr val="window" lastClr="FFFFFF">
                <a:lumMod val="85000"/>
              </a:sysClr>
            </a:solidFill>
            <a:prstDash val="sysDot"/>
            <a:miter lim="800000"/>
          </a:ln>
          <a:effectLst/>
        </p:spPr>
      </p:cxnSp>
      <p:cxnSp>
        <p:nvCxnSpPr>
          <p:cNvPr id="67" name="Straight Connector 19"/>
          <p:cNvCxnSpPr/>
          <p:nvPr/>
        </p:nvCxnSpPr>
        <p:spPr bwMode="gray">
          <a:xfrm>
            <a:off x="3368596" y="5998406"/>
            <a:ext cx="268482" cy="0"/>
          </a:xfrm>
          <a:prstGeom prst="line">
            <a:avLst/>
          </a:prstGeom>
          <a:ln w="28575">
            <a:solidFill>
              <a:srgbClr val="30B5C5"/>
            </a:solidFill>
          </a:ln>
        </p:spPr>
        <p:style>
          <a:lnRef idx="1">
            <a:schemeClr val="accent1"/>
          </a:lnRef>
          <a:fillRef idx="0">
            <a:schemeClr val="accent1"/>
          </a:fillRef>
          <a:effectRef idx="0">
            <a:schemeClr val="accent1"/>
          </a:effectRef>
          <a:fontRef idx="minor">
            <a:schemeClr val="tx1"/>
          </a:fontRef>
        </p:style>
      </p:cxnSp>
      <p:sp>
        <p:nvSpPr>
          <p:cNvPr id="68" name="TextBox 20"/>
          <p:cNvSpPr txBox="1"/>
          <p:nvPr/>
        </p:nvSpPr>
        <p:spPr bwMode="gray">
          <a:xfrm>
            <a:off x="3637078" y="5855840"/>
            <a:ext cx="1083951" cy="253916"/>
          </a:xfrm>
          <a:prstGeom prst="rect">
            <a:avLst/>
          </a:prstGeom>
          <a:noFill/>
        </p:spPr>
        <p:txBody>
          <a:bodyPr wrap="none" rtlCol="0">
            <a:noAutofit/>
          </a:bodyPr>
          <a:lstStyle/>
          <a:p>
            <a:pPr fontAlgn="ctr">
              <a:spcBef>
                <a:spcPts val="0"/>
              </a:spcBef>
              <a:spcAft>
                <a:spcPts val="0"/>
              </a:spcAft>
            </a:pPr>
            <a:r>
              <a:rPr lang="en-US" sz="1200" dirty="0" err="1" smtClean="0">
                <a:solidFill>
                  <a:prstClr val="black"/>
                </a:solidFill>
                <a:latin typeface="Huawei Sans" panose="020C0503030203020204" pitchFamily="34" charset="0"/>
              </a:rPr>
              <a:t>iStack</a:t>
            </a:r>
            <a:r>
              <a:rPr lang="en-US" sz="1200" dirty="0" smtClean="0">
                <a:solidFill>
                  <a:prstClr val="black"/>
                </a:solidFill>
                <a:latin typeface="Huawei Sans" panose="020C0503030203020204" pitchFamily="34" charset="0"/>
              </a:rPr>
              <a:t>/CSS link</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9" name="图片 14" descr="日志告警服务器-蓝.png"/>
          <p:cNvPicPr>
            <a:picLocks noChangeAspect="1"/>
          </p:cNvPicPr>
          <p:nvPr/>
        </p:nvPicPr>
        <p:blipFill>
          <a:blip r:embed="rId8" cstate="print"/>
          <a:stretch>
            <a:fillRect/>
          </a:stretch>
        </p:blipFill>
        <p:spPr bwMode="gray">
          <a:xfrm>
            <a:off x="1784168" y="5376151"/>
            <a:ext cx="304595" cy="190195"/>
          </a:xfrm>
          <a:prstGeom prst="rect">
            <a:avLst/>
          </a:prstGeom>
        </p:spPr>
      </p:pic>
      <p:pic>
        <p:nvPicPr>
          <p:cNvPr id="70" name="图片 42" descr="IP电话.png"/>
          <p:cNvPicPr>
            <a:picLocks noChangeAspect="1"/>
          </p:cNvPicPr>
          <p:nvPr/>
        </p:nvPicPr>
        <p:blipFill>
          <a:blip r:embed="rId9" cstate="print"/>
          <a:stretch>
            <a:fillRect/>
          </a:stretch>
        </p:blipFill>
        <p:spPr bwMode="gray">
          <a:xfrm>
            <a:off x="2639812" y="5313658"/>
            <a:ext cx="335265" cy="315180"/>
          </a:xfrm>
          <a:prstGeom prst="rect">
            <a:avLst/>
          </a:prstGeom>
        </p:spPr>
      </p:pic>
      <p:pic>
        <p:nvPicPr>
          <p:cNvPr id="71" name="图片 11" descr="开放网络-蓝.png"/>
          <p:cNvPicPr>
            <a:picLocks noChangeAspect="1"/>
          </p:cNvPicPr>
          <p:nvPr/>
        </p:nvPicPr>
        <p:blipFill>
          <a:blip r:embed="rId10" cstate="print"/>
          <a:stretch>
            <a:fillRect/>
          </a:stretch>
        </p:blipFill>
        <p:spPr bwMode="gray">
          <a:xfrm>
            <a:off x="3303283" y="5354012"/>
            <a:ext cx="304595" cy="234472"/>
          </a:xfrm>
          <a:prstGeom prst="rect">
            <a:avLst/>
          </a:prstGeom>
        </p:spPr>
      </p:pic>
      <p:pic>
        <p:nvPicPr>
          <p:cNvPr id="72" name="图片 158" descr="SAN网络-蓝.png"/>
          <p:cNvPicPr>
            <a:picLocks noChangeAspect="1"/>
          </p:cNvPicPr>
          <p:nvPr/>
        </p:nvPicPr>
        <p:blipFill>
          <a:blip r:embed="rId11" cstate="print"/>
          <a:stretch>
            <a:fillRect/>
          </a:stretch>
        </p:blipFill>
        <p:spPr bwMode="gray">
          <a:xfrm>
            <a:off x="2281227" y="5335170"/>
            <a:ext cx="166121" cy="272157"/>
          </a:xfrm>
          <a:prstGeom prst="rect">
            <a:avLst/>
          </a:prstGeom>
        </p:spPr>
      </p:pic>
      <p:pic>
        <p:nvPicPr>
          <p:cNvPr id="73" name="图片 47" descr="打印机.png"/>
          <p:cNvPicPr>
            <a:picLocks noChangeAspect="1"/>
          </p:cNvPicPr>
          <p:nvPr/>
        </p:nvPicPr>
        <p:blipFill>
          <a:blip r:embed="rId12" cstate="print"/>
          <a:stretch>
            <a:fillRect/>
          </a:stretch>
        </p:blipFill>
        <p:spPr bwMode="gray">
          <a:xfrm>
            <a:off x="4179184" y="5338246"/>
            <a:ext cx="334175" cy="266004"/>
          </a:xfrm>
          <a:prstGeom prst="rect">
            <a:avLst/>
          </a:prstGeom>
        </p:spPr>
      </p:pic>
      <p:pic>
        <p:nvPicPr>
          <p:cNvPr id="74" name="图片 157" descr="故障链路.png"/>
          <p:cNvPicPr>
            <a:picLocks noChangeAspect="1"/>
          </p:cNvPicPr>
          <p:nvPr/>
        </p:nvPicPr>
        <p:blipFill>
          <a:blip r:embed="rId13" cstate="print"/>
          <a:stretch>
            <a:fillRect/>
          </a:stretch>
        </p:blipFill>
        <p:spPr bwMode="gray">
          <a:xfrm>
            <a:off x="3725883" y="5346236"/>
            <a:ext cx="335297" cy="250025"/>
          </a:xfrm>
          <a:prstGeom prst="rect">
            <a:avLst/>
          </a:prstGeom>
        </p:spPr>
      </p:pic>
      <p:sp>
        <p:nvSpPr>
          <p:cNvPr id="81" name="TextBox 89"/>
          <p:cNvSpPr txBox="1"/>
          <p:nvPr/>
        </p:nvSpPr>
        <p:spPr bwMode="gray">
          <a:xfrm>
            <a:off x="676276" y="5334053"/>
            <a:ext cx="952446" cy="276999"/>
          </a:xfrm>
          <a:prstGeom prst="rect">
            <a:avLst/>
          </a:prstGeom>
          <a:noFill/>
        </p:spPr>
        <p:txBody>
          <a:bodyPr wrap="none" rtlCol="0">
            <a:noAutofit/>
          </a:bodyPr>
          <a:lstStyle/>
          <a:p>
            <a:pPr fontAlgn="ctr"/>
            <a:r>
              <a:rPr lang="en-US" sz="1200" dirty="0" smtClean="0">
                <a:latin typeface="Huawei Sans" panose="020C0503030203020204" pitchFamily="34" charset="0"/>
              </a:rPr>
              <a:t>Terminal layer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2" name="Straight Connector 81"/>
          <p:cNvCxnSpPr/>
          <p:nvPr/>
        </p:nvCxnSpPr>
        <p:spPr bwMode="gray">
          <a:xfrm>
            <a:off x="742504" y="4157758"/>
            <a:ext cx="4356000" cy="0"/>
          </a:xfrm>
          <a:prstGeom prst="line">
            <a:avLst/>
          </a:prstGeom>
          <a:noFill/>
          <a:ln w="19050" cap="flat" cmpd="sng" algn="ctr">
            <a:solidFill>
              <a:sysClr val="window" lastClr="FFFFFF">
                <a:lumMod val="85000"/>
              </a:sysClr>
            </a:solidFill>
            <a:prstDash val="sysDot"/>
            <a:miter lim="800000"/>
          </a:ln>
          <a:effectLst/>
        </p:spPr>
      </p:cxnSp>
      <p:cxnSp>
        <p:nvCxnSpPr>
          <p:cNvPr id="83" name="Straight Connector 81"/>
          <p:cNvCxnSpPr/>
          <p:nvPr/>
        </p:nvCxnSpPr>
        <p:spPr bwMode="gray">
          <a:xfrm>
            <a:off x="742504" y="3496855"/>
            <a:ext cx="4356000" cy="0"/>
          </a:xfrm>
          <a:prstGeom prst="line">
            <a:avLst/>
          </a:prstGeom>
          <a:noFill/>
          <a:ln w="19050" cap="flat" cmpd="sng" algn="ctr">
            <a:solidFill>
              <a:sysClr val="window" lastClr="FFFFFF">
                <a:lumMod val="85000"/>
              </a:sysClr>
            </a:solidFill>
            <a:prstDash val="sysDot"/>
            <a:miter lim="800000"/>
          </a:ln>
          <a:effectLst/>
        </p:spPr>
      </p:cxnSp>
      <p:cxnSp>
        <p:nvCxnSpPr>
          <p:cNvPr id="84" name="Straight Connector 81"/>
          <p:cNvCxnSpPr/>
          <p:nvPr/>
        </p:nvCxnSpPr>
        <p:spPr bwMode="gray">
          <a:xfrm>
            <a:off x="742504" y="2881219"/>
            <a:ext cx="4356000" cy="0"/>
          </a:xfrm>
          <a:prstGeom prst="line">
            <a:avLst/>
          </a:prstGeom>
          <a:noFill/>
          <a:ln w="19050" cap="flat" cmpd="sng" algn="ctr">
            <a:solidFill>
              <a:sysClr val="window" lastClr="FFFFFF">
                <a:lumMod val="85000"/>
              </a:sysClr>
            </a:solidFill>
            <a:prstDash val="sysDot"/>
            <a:miter lim="800000"/>
          </a:ln>
          <a:effectLst/>
        </p:spPr>
      </p:cxnSp>
      <p:cxnSp>
        <p:nvCxnSpPr>
          <p:cNvPr id="85" name="Straight Connector 79"/>
          <p:cNvCxnSpPr/>
          <p:nvPr/>
        </p:nvCxnSpPr>
        <p:spPr bwMode="gray">
          <a:xfrm flipH="1">
            <a:off x="3615376" y="2872486"/>
            <a:ext cx="309238" cy="330261"/>
          </a:xfrm>
          <a:prstGeom prst="line">
            <a:avLst/>
          </a:prstGeom>
          <a:noFill/>
          <a:ln w="19050" cap="flat" cmpd="sng" algn="ctr">
            <a:solidFill>
              <a:sysClr val="windowText" lastClr="000000"/>
            </a:solidFill>
            <a:prstDash val="solid"/>
            <a:miter lim="800000"/>
          </a:ln>
          <a:effectLst/>
        </p:spPr>
      </p:cxnSp>
      <p:cxnSp>
        <p:nvCxnSpPr>
          <p:cNvPr id="86" name="Straight Connector 79"/>
          <p:cNvCxnSpPr/>
          <p:nvPr/>
        </p:nvCxnSpPr>
        <p:spPr bwMode="gray">
          <a:xfrm flipH="1">
            <a:off x="3918726" y="2874709"/>
            <a:ext cx="1185521" cy="0"/>
          </a:xfrm>
          <a:prstGeom prst="line">
            <a:avLst/>
          </a:prstGeom>
          <a:noFill/>
          <a:ln w="19050" cap="flat" cmpd="sng" algn="ctr">
            <a:solidFill>
              <a:sysClr val="windowText" lastClr="000000"/>
            </a:solidFill>
            <a:prstDash val="solid"/>
            <a:miter lim="800000"/>
          </a:ln>
          <a:effectLst/>
        </p:spPr>
      </p:cxnSp>
      <p:cxnSp>
        <p:nvCxnSpPr>
          <p:cNvPr id="87" name="Straight Connector 79"/>
          <p:cNvCxnSpPr/>
          <p:nvPr/>
        </p:nvCxnSpPr>
        <p:spPr bwMode="gray">
          <a:xfrm flipH="1">
            <a:off x="2789791" y="2810013"/>
            <a:ext cx="309238" cy="330261"/>
          </a:xfrm>
          <a:prstGeom prst="line">
            <a:avLst/>
          </a:prstGeom>
          <a:noFill/>
          <a:ln w="19050" cap="flat" cmpd="sng" algn="ctr">
            <a:solidFill>
              <a:sysClr val="windowText" lastClr="000000"/>
            </a:solidFill>
            <a:prstDash val="solid"/>
            <a:miter lim="800000"/>
          </a:ln>
          <a:effectLst/>
        </p:spPr>
      </p:cxnSp>
      <p:cxnSp>
        <p:nvCxnSpPr>
          <p:cNvPr id="88" name="Straight Connector 79"/>
          <p:cNvCxnSpPr/>
          <p:nvPr/>
        </p:nvCxnSpPr>
        <p:spPr bwMode="gray">
          <a:xfrm flipH="1" flipV="1">
            <a:off x="3178003" y="2754790"/>
            <a:ext cx="343673" cy="363166"/>
          </a:xfrm>
          <a:prstGeom prst="line">
            <a:avLst/>
          </a:prstGeom>
          <a:noFill/>
          <a:ln w="19050" cap="flat" cmpd="sng" algn="ctr">
            <a:solidFill>
              <a:sysClr val="windowText" lastClr="000000"/>
            </a:solidFill>
            <a:prstDash val="solid"/>
            <a:miter lim="800000"/>
          </a:ln>
          <a:effectLst/>
        </p:spPr>
      </p:cxnSp>
      <p:cxnSp>
        <p:nvCxnSpPr>
          <p:cNvPr id="89" name="Straight Connector 79"/>
          <p:cNvCxnSpPr/>
          <p:nvPr/>
        </p:nvCxnSpPr>
        <p:spPr bwMode="gray">
          <a:xfrm flipH="1" flipV="1">
            <a:off x="2422564" y="2812236"/>
            <a:ext cx="343673" cy="363166"/>
          </a:xfrm>
          <a:prstGeom prst="line">
            <a:avLst/>
          </a:prstGeom>
          <a:noFill/>
          <a:ln w="19050" cap="flat" cmpd="sng" algn="ctr">
            <a:solidFill>
              <a:sysClr val="windowText" lastClr="000000"/>
            </a:solidFill>
            <a:prstDash val="solid"/>
            <a:miter lim="800000"/>
          </a:ln>
          <a:effectLst/>
        </p:spPr>
      </p:cxnSp>
      <p:cxnSp>
        <p:nvCxnSpPr>
          <p:cNvPr id="91" name="Straight Connector 79"/>
          <p:cNvCxnSpPr/>
          <p:nvPr/>
        </p:nvCxnSpPr>
        <p:spPr bwMode="gray">
          <a:xfrm flipH="1">
            <a:off x="1998666" y="2752865"/>
            <a:ext cx="1190149" cy="0"/>
          </a:xfrm>
          <a:prstGeom prst="line">
            <a:avLst/>
          </a:prstGeom>
          <a:noFill/>
          <a:ln w="19050" cap="flat" cmpd="sng" algn="ctr">
            <a:solidFill>
              <a:sysClr val="windowText" lastClr="000000"/>
            </a:solidFill>
            <a:prstDash val="solid"/>
            <a:miter lim="800000"/>
          </a:ln>
          <a:effectLst/>
        </p:spPr>
      </p:cxnSp>
      <p:cxnSp>
        <p:nvCxnSpPr>
          <p:cNvPr id="92" name="Straight Connector 79"/>
          <p:cNvCxnSpPr/>
          <p:nvPr/>
        </p:nvCxnSpPr>
        <p:spPr bwMode="gray">
          <a:xfrm flipH="1">
            <a:off x="1998666" y="2812236"/>
            <a:ext cx="430513" cy="0"/>
          </a:xfrm>
          <a:prstGeom prst="line">
            <a:avLst/>
          </a:prstGeom>
          <a:noFill/>
          <a:ln w="19050" cap="flat" cmpd="sng" algn="ctr">
            <a:solidFill>
              <a:sysClr val="windowText" lastClr="000000"/>
            </a:solidFill>
            <a:prstDash val="solid"/>
            <a:miter lim="800000"/>
          </a:ln>
          <a:effectLst/>
        </p:spPr>
      </p:cxnSp>
      <p:sp>
        <p:nvSpPr>
          <p:cNvPr id="93" name="Freeform 159"/>
          <p:cNvSpPr/>
          <p:nvPr/>
        </p:nvSpPr>
        <p:spPr bwMode="gray">
          <a:xfrm flipH="1">
            <a:off x="1300756" y="2459902"/>
            <a:ext cx="1012066"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ysClr val="window" lastClr="FFFFFF">
              <a:lumMod val="95000"/>
            </a:sysClr>
          </a:solidFill>
          <a:ln w="28575" cap="flat" cmpd="sng" algn="ctr">
            <a:solidFill>
              <a:sysClr val="window" lastClr="FFFFFF">
                <a:lumMod val="65000"/>
              </a:sysClr>
            </a:solidFill>
            <a:prstDash val="solid"/>
            <a:miter lim="800000"/>
          </a:ln>
          <a:effectLst/>
        </p:spPr>
        <p:txBody>
          <a:bodyPr wrap="square" tIns="180000"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dirty="0" smtClean="0">
                <a:solidFill>
                  <a:prstClr val="white">
                    <a:lumMod val="50000"/>
                  </a:prstClr>
                </a:solidFill>
                <a:latin typeface="Huawei Sans" panose="020C0503030203020204" pitchFamily="34" charset="0"/>
              </a:rPr>
              <a:t>DC</a:t>
            </a:r>
            <a:endParaRPr kumimoji="0" lang="en-US" sz="1200" i="0" u="none" strike="noStrike" kern="0" cap="none" spc="0" normalizeH="0" baseline="0" noProof="0" dirty="0" smtClean="0">
              <a:ln>
                <a:noFill/>
              </a:ln>
              <a:solidFill>
                <a:prstClr val="white">
                  <a:lumMod val="50000"/>
                </a:prst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4" name="Straight Connector 79"/>
          <p:cNvCxnSpPr/>
          <p:nvPr/>
        </p:nvCxnSpPr>
        <p:spPr bwMode="gray">
          <a:xfrm flipH="1">
            <a:off x="3093141" y="2812236"/>
            <a:ext cx="1185521" cy="0"/>
          </a:xfrm>
          <a:prstGeom prst="line">
            <a:avLst/>
          </a:prstGeom>
          <a:noFill/>
          <a:ln w="19050" cap="flat" cmpd="sng" algn="ctr">
            <a:solidFill>
              <a:sysClr val="windowText" lastClr="000000"/>
            </a:solidFill>
            <a:prstDash val="solid"/>
            <a:miter lim="800000"/>
          </a:ln>
          <a:effectLst/>
        </p:spPr>
      </p:cxnSp>
      <p:pic>
        <p:nvPicPr>
          <p:cNvPr id="13" name="图片 86" descr="核心交换机.png"/>
          <p:cNvPicPr>
            <a:picLocks noChangeAspect="1"/>
          </p:cNvPicPr>
          <p:nvPr/>
        </p:nvPicPr>
        <p:blipFill>
          <a:blip r:embed="rId14" cstate="print"/>
          <a:stretch>
            <a:fillRect/>
          </a:stretch>
        </p:blipFill>
        <p:spPr bwMode="gray">
          <a:xfrm>
            <a:off x="3419809" y="3002768"/>
            <a:ext cx="335297" cy="274335"/>
          </a:xfrm>
          <a:prstGeom prst="rect">
            <a:avLst/>
          </a:prstGeom>
        </p:spPr>
      </p:pic>
      <p:pic>
        <p:nvPicPr>
          <p:cNvPr id="12" name="图片 86" descr="核心交换机.png"/>
          <p:cNvPicPr>
            <a:picLocks noChangeAspect="1"/>
          </p:cNvPicPr>
          <p:nvPr/>
        </p:nvPicPr>
        <p:blipFill>
          <a:blip r:embed="rId14" cstate="print"/>
          <a:stretch>
            <a:fillRect/>
          </a:stretch>
        </p:blipFill>
        <p:spPr bwMode="gray">
          <a:xfrm>
            <a:off x="2591352" y="3002768"/>
            <a:ext cx="335297" cy="274335"/>
          </a:xfrm>
          <a:prstGeom prst="rect">
            <a:avLst/>
          </a:prstGeom>
        </p:spPr>
      </p:pic>
      <p:sp>
        <p:nvSpPr>
          <p:cNvPr id="95" name="圆角矩形 94"/>
          <p:cNvSpPr/>
          <p:nvPr/>
        </p:nvSpPr>
        <p:spPr bwMode="gray">
          <a:xfrm>
            <a:off x="4222834" y="2709299"/>
            <a:ext cx="995339" cy="278033"/>
          </a:xfrm>
          <a:prstGeom prst="roundRect">
            <a:avLst>
              <a:gd name="adj" fmla="val 2563"/>
            </a:avLst>
          </a:prstGeom>
          <a:solidFill>
            <a:sysClr val="window" lastClr="FFFFFF">
              <a:lumMod val="95000"/>
            </a:sysClr>
          </a:solidFill>
          <a:ln w="12700" cap="flat" cmpd="sng" algn="ctr">
            <a:solidFill>
              <a:sysClr val="window" lastClr="FFFFFF">
                <a:lumMod val="75000"/>
              </a:sysClr>
            </a:solidFill>
            <a:prstDash val="sysDot"/>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0" dirty="0" smtClean="0">
                <a:latin typeface="Huawei Sans" panose="020C0503030203020204" pitchFamily="34" charset="0"/>
              </a:rPr>
              <a:t>O&amp;M zone</a:t>
            </a:r>
            <a:endParaRPr kumimoji="0" lang="en-US" altLang="zh-CN" sz="1200" b="0" i="0" u="none" strike="noStrike" kern="0" cap="none" spc="0" normalizeH="0" baseline="0" noProof="0" dirty="0" smtClean="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7" name="Straight Connector 53"/>
          <p:cNvCxnSpPr>
            <a:stCxn id="57" idx="2"/>
            <a:endCxn id="12" idx="0"/>
          </p:cNvCxnSpPr>
          <p:nvPr/>
        </p:nvCxnSpPr>
        <p:spPr bwMode="gray">
          <a:xfrm>
            <a:off x="2759001" y="2381983"/>
            <a:ext cx="0" cy="62078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0" name="Straight Connector 53"/>
          <p:cNvCxnSpPr>
            <a:stCxn id="58" idx="2"/>
            <a:endCxn id="13" idx="0"/>
          </p:cNvCxnSpPr>
          <p:nvPr/>
        </p:nvCxnSpPr>
        <p:spPr bwMode="gray">
          <a:xfrm>
            <a:off x="3587458" y="2381983"/>
            <a:ext cx="0" cy="62078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07" name="Group 17"/>
          <p:cNvGrpSpPr/>
          <p:nvPr/>
        </p:nvGrpSpPr>
        <p:grpSpPr bwMode="gray">
          <a:xfrm>
            <a:off x="2381498" y="1226341"/>
            <a:ext cx="712054" cy="358898"/>
            <a:chOff x="8038337" y="4961247"/>
            <a:chExt cx="712054" cy="358898"/>
          </a:xfrm>
        </p:grpSpPr>
        <p:grpSp>
          <p:nvGrpSpPr>
            <p:cNvPr id="108" name="组合 35"/>
            <p:cNvGrpSpPr/>
            <p:nvPr/>
          </p:nvGrpSpPr>
          <p:grpSpPr bwMode="gray">
            <a:xfrm>
              <a:off x="8077829" y="4961247"/>
              <a:ext cx="633070" cy="358898"/>
              <a:chOff x="3269076" y="1744970"/>
              <a:chExt cx="1860118" cy="1054529"/>
            </a:xfrm>
            <a:solidFill>
              <a:sysClr val="window" lastClr="FFFFFF">
                <a:lumMod val="75000"/>
              </a:sysClr>
            </a:solidFill>
          </p:grpSpPr>
          <p:sp>
            <p:nvSpPr>
              <p:cNvPr id="110" name="矩形 36"/>
              <p:cNvSpPr/>
              <p:nvPr/>
            </p:nvSpPr>
            <p:spPr bwMode="gray">
              <a:xfrm>
                <a:off x="3495526" y="2457907"/>
                <a:ext cx="1426464" cy="341592"/>
              </a:xfrm>
              <a:prstGeom prst="rect">
                <a:avLst/>
              </a:prstGeom>
              <a:grp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sz="120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Oval 62"/>
              <p:cNvSpPr/>
              <p:nvPr/>
            </p:nvSpPr>
            <p:spPr bwMode="gray">
              <a:xfrm>
                <a:off x="3452774" y="1920065"/>
                <a:ext cx="761732" cy="698886"/>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Oval 63"/>
              <p:cNvSpPr/>
              <p:nvPr/>
            </p:nvSpPr>
            <p:spPr bwMode="gray">
              <a:xfrm>
                <a:off x="3269076" y="2248790"/>
                <a:ext cx="545661" cy="550709"/>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3" name="Oval 64"/>
              <p:cNvSpPr/>
              <p:nvPr/>
            </p:nvSpPr>
            <p:spPr bwMode="gray">
              <a:xfrm>
                <a:off x="4633138" y="2298856"/>
                <a:ext cx="496056" cy="500643"/>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4" name="Oval 65"/>
              <p:cNvSpPr/>
              <p:nvPr/>
            </p:nvSpPr>
            <p:spPr bwMode="gray">
              <a:xfrm>
                <a:off x="3759782" y="2292552"/>
                <a:ext cx="496056" cy="3761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5" name="Oval 64"/>
              <p:cNvSpPr/>
              <p:nvPr/>
            </p:nvSpPr>
            <p:spPr bwMode="gray">
              <a:xfrm>
                <a:off x="3924619" y="1744970"/>
                <a:ext cx="998406" cy="10076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09" name="TextBox 114"/>
            <p:cNvSpPr txBox="1"/>
            <p:nvPr/>
          </p:nvSpPr>
          <p:spPr bwMode="gray">
            <a:xfrm>
              <a:off x="8038337" y="5059455"/>
              <a:ext cx="712054" cy="253916"/>
            </a:xfrm>
            <a:prstGeom prst="rect">
              <a:avLst/>
            </a:prstGeom>
            <a:noFill/>
          </p:spPr>
          <p:txBody>
            <a:bodyPr wrap="non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dirty="0" smtClean="0">
                  <a:solidFill>
                    <a:prstClr val="black"/>
                  </a:solidFill>
                  <a:latin typeface="Huawei Sans" panose="020C0503030203020204" pitchFamily="34" charset="0"/>
                </a:rPr>
                <a:t>Internet</a:t>
              </a:r>
              <a:endParaRPr kumimoji="0" lang="en-US" altLang="zh-CN" sz="120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16" name="Group 115"/>
          <p:cNvGrpSpPr/>
          <p:nvPr/>
        </p:nvGrpSpPr>
        <p:grpSpPr bwMode="gray">
          <a:xfrm>
            <a:off x="3261606" y="1226341"/>
            <a:ext cx="633070" cy="359818"/>
            <a:chOff x="8077829" y="4961247"/>
            <a:chExt cx="633070" cy="359818"/>
          </a:xfrm>
        </p:grpSpPr>
        <p:grpSp>
          <p:nvGrpSpPr>
            <p:cNvPr id="117" name="组合 35"/>
            <p:cNvGrpSpPr/>
            <p:nvPr/>
          </p:nvGrpSpPr>
          <p:grpSpPr bwMode="gray">
            <a:xfrm>
              <a:off x="8077829" y="4961247"/>
              <a:ext cx="633070" cy="358898"/>
              <a:chOff x="3269076" y="1744970"/>
              <a:chExt cx="1860118" cy="1054529"/>
            </a:xfrm>
            <a:solidFill>
              <a:sysClr val="window" lastClr="FFFFFF">
                <a:lumMod val="75000"/>
              </a:sysClr>
            </a:solidFill>
          </p:grpSpPr>
          <p:sp>
            <p:nvSpPr>
              <p:cNvPr id="119" name="矩形 36"/>
              <p:cNvSpPr/>
              <p:nvPr/>
            </p:nvSpPr>
            <p:spPr bwMode="gray">
              <a:xfrm>
                <a:off x="3495526" y="2457907"/>
                <a:ext cx="1426464" cy="341592"/>
              </a:xfrm>
              <a:prstGeom prst="rect">
                <a:avLst/>
              </a:prstGeom>
              <a:grp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sz="120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0" name="Oval 62"/>
              <p:cNvSpPr/>
              <p:nvPr/>
            </p:nvSpPr>
            <p:spPr bwMode="gray">
              <a:xfrm>
                <a:off x="3452774" y="1920065"/>
                <a:ext cx="761732" cy="698886"/>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1" name="Oval 63"/>
              <p:cNvSpPr/>
              <p:nvPr/>
            </p:nvSpPr>
            <p:spPr bwMode="gray">
              <a:xfrm>
                <a:off x="3269076" y="2248790"/>
                <a:ext cx="545661" cy="550709"/>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2" name="Oval 64"/>
              <p:cNvSpPr/>
              <p:nvPr/>
            </p:nvSpPr>
            <p:spPr bwMode="gray">
              <a:xfrm>
                <a:off x="4633138" y="2298856"/>
                <a:ext cx="496056" cy="500643"/>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3" name="Oval 65"/>
              <p:cNvSpPr/>
              <p:nvPr/>
            </p:nvSpPr>
            <p:spPr bwMode="gray">
              <a:xfrm>
                <a:off x="3759782" y="2292552"/>
                <a:ext cx="496056" cy="3761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4" name="Oval 64"/>
              <p:cNvSpPr/>
              <p:nvPr/>
            </p:nvSpPr>
            <p:spPr bwMode="gray">
              <a:xfrm>
                <a:off x="3924619" y="1744970"/>
                <a:ext cx="998406" cy="10076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18" name="TextBox 117"/>
            <p:cNvSpPr txBox="1"/>
            <p:nvPr/>
          </p:nvSpPr>
          <p:spPr bwMode="gray">
            <a:xfrm>
              <a:off x="8132915" y="5059455"/>
              <a:ext cx="522900" cy="261610"/>
            </a:xfrm>
            <a:prstGeom prst="rect">
              <a:avLst/>
            </a:prstGeom>
            <a:noFill/>
          </p:spPr>
          <p:txBody>
            <a:bodyPr wrap="non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dirty="0" smtClean="0">
                  <a:solidFill>
                    <a:prstClr val="black"/>
                  </a:solidFill>
                  <a:latin typeface="Huawei Sans" panose="020C0503030203020204" pitchFamily="34" charset="0"/>
                </a:rPr>
                <a:t>WAN</a:t>
              </a:r>
              <a:endParaRPr kumimoji="0" lang="en-US" altLang="zh-CN" sz="120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26" name="TextBox 86"/>
          <p:cNvSpPr txBox="1"/>
          <p:nvPr/>
        </p:nvSpPr>
        <p:spPr bwMode="gray">
          <a:xfrm>
            <a:off x="785800" y="1874376"/>
            <a:ext cx="1048685" cy="276999"/>
          </a:xfrm>
          <a:prstGeom prst="rect">
            <a:avLst/>
          </a:prstGeom>
          <a:noFill/>
        </p:spPr>
        <p:txBody>
          <a:bodyPr wrap="none" rtlCol="0">
            <a:noAutofit/>
          </a:bodyPr>
          <a:lstStyle/>
          <a:p>
            <a:pPr fontAlgn="ctr"/>
            <a:r>
              <a:rPr lang="en-US" sz="1200" b="1" dirty="0" smtClean="0">
                <a:latin typeface="Huawei Sans" panose="020C0503030203020204" pitchFamily="34" charset="0"/>
              </a:rPr>
              <a:t>Egress zone</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8" name="五边形 127"/>
          <p:cNvSpPr/>
          <p:nvPr/>
        </p:nvSpPr>
        <p:spPr bwMode="gray">
          <a:xfrm>
            <a:off x="7307235" y="20173"/>
            <a:ext cx="1694405" cy="3852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5000"/>
              </a:lnSpc>
            </a:pPr>
            <a:r>
              <a:rPr lang="en-US" sz="1200" b="1" dirty="0" smtClean="0">
                <a:solidFill>
                  <a:srgbClr val="FFFFFF"/>
                </a:solidFill>
                <a:latin typeface="Huawei Sans" panose="020C0503030203020204" pitchFamily="34" charset="0"/>
              </a:rPr>
              <a:t>Network Architecture Design</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9" name="燕尾形 128"/>
          <p:cNvSpPr/>
          <p:nvPr/>
        </p:nvSpPr>
        <p:spPr bwMode="gray">
          <a:xfrm>
            <a:off x="8839950" y="20173"/>
            <a:ext cx="1389868" cy="3852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5000"/>
              </a:lnSpc>
            </a:pPr>
            <a:r>
              <a:rPr lang="en-US" sz="1200" dirty="0" smtClean="0">
                <a:latin typeface="Huawei Sans" panose="020C0503030203020204" pitchFamily="34" charset="0"/>
              </a:rPr>
              <a:t>Basic Service Design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0" name="燕尾形 129"/>
          <p:cNvSpPr/>
          <p:nvPr/>
        </p:nvSpPr>
        <p:spPr bwMode="gray">
          <a:xfrm>
            <a:off x="10068128" y="20173"/>
            <a:ext cx="1696531" cy="3852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5000"/>
              </a:lnSpc>
              <a:spcBef>
                <a:spcPts val="0"/>
              </a:spcBef>
              <a:defRPr/>
            </a:pPr>
            <a:r>
              <a:rPr lang="en-US" sz="1200" dirty="0" smtClean="0">
                <a:latin typeface="Huawei Sans" panose="020C0503030203020204" pitchFamily="34" charset="0"/>
              </a:rPr>
              <a:t>LAN Automation Design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96088336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7" name="肘形连接符 146"/>
          <p:cNvCxnSpPr/>
          <p:nvPr/>
        </p:nvCxnSpPr>
        <p:spPr bwMode="gray">
          <a:xfrm rot="16200000" flipV="1">
            <a:off x="166091" y="2755372"/>
            <a:ext cx="1968054" cy="728133"/>
          </a:xfrm>
          <a:prstGeom prst="bentConnector3">
            <a:avLst>
              <a:gd name="adj1" fmla="val 9004"/>
            </a:avLst>
          </a:prstGeom>
          <a:noFill/>
          <a:ln w="19050">
            <a:solidFill>
              <a:srgbClr val="56C4D2"/>
            </a:solidFill>
            <a:prstDash val="soli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9" name="肘形连接符 148"/>
          <p:cNvCxnSpPr/>
          <p:nvPr/>
        </p:nvCxnSpPr>
        <p:spPr bwMode="gray">
          <a:xfrm rot="16200000" flipV="1">
            <a:off x="428312" y="2736897"/>
            <a:ext cx="1968054" cy="728133"/>
          </a:xfrm>
          <a:prstGeom prst="bentConnector3">
            <a:avLst>
              <a:gd name="adj1" fmla="val 14015"/>
            </a:avLst>
          </a:prstGeom>
          <a:noFill/>
          <a:ln w="19050">
            <a:solidFill>
              <a:srgbClr val="56C4D2"/>
            </a:solidFill>
            <a:prstDash val="soli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1" name="肘形连接符 150"/>
          <p:cNvCxnSpPr/>
          <p:nvPr/>
        </p:nvCxnSpPr>
        <p:spPr bwMode="gray">
          <a:xfrm rot="16200000" flipV="1">
            <a:off x="690533" y="2736897"/>
            <a:ext cx="1968054" cy="728133"/>
          </a:xfrm>
          <a:prstGeom prst="bentConnector3">
            <a:avLst>
              <a:gd name="adj1" fmla="val 21759"/>
            </a:avLst>
          </a:prstGeom>
          <a:noFill/>
          <a:ln w="19050">
            <a:solidFill>
              <a:srgbClr val="56C4D2"/>
            </a:solidFill>
            <a:prstDash val="soli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3" name="肘形连接符 152"/>
          <p:cNvCxnSpPr/>
          <p:nvPr/>
        </p:nvCxnSpPr>
        <p:spPr bwMode="gray">
          <a:xfrm rot="16200000" flipV="1">
            <a:off x="952753" y="2731701"/>
            <a:ext cx="1968054" cy="728133"/>
          </a:xfrm>
          <a:prstGeom prst="bentConnector3">
            <a:avLst>
              <a:gd name="adj1" fmla="val 29047"/>
            </a:avLst>
          </a:prstGeom>
          <a:noFill/>
          <a:ln w="19050">
            <a:solidFill>
              <a:srgbClr val="56C4D2"/>
            </a:solidFill>
            <a:prstDash val="soli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5" name="肘形连接符 154"/>
          <p:cNvCxnSpPr/>
          <p:nvPr/>
        </p:nvCxnSpPr>
        <p:spPr bwMode="gray">
          <a:xfrm rot="5400000" flipH="1" flipV="1">
            <a:off x="1644605" y="2973080"/>
            <a:ext cx="1950963" cy="262222"/>
          </a:xfrm>
          <a:prstGeom prst="bentConnector3">
            <a:avLst>
              <a:gd name="adj1" fmla="val 15537"/>
            </a:avLst>
          </a:prstGeom>
          <a:noFill/>
          <a:ln w="19050">
            <a:solidFill>
              <a:srgbClr val="56C4D2"/>
            </a:solidFill>
            <a:prstDash val="soli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7" name="肘形连接符 156"/>
          <p:cNvCxnSpPr/>
          <p:nvPr/>
        </p:nvCxnSpPr>
        <p:spPr bwMode="gray">
          <a:xfrm rot="5400000" flipH="1" flipV="1">
            <a:off x="1937190" y="2937584"/>
            <a:ext cx="1950900" cy="322885"/>
          </a:xfrm>
          <a:prstGeom prst="bentConnector3">
            <a:avLst>
              <a:gd name="adj1" fmla="val 8643"/>
            </a:avLst>
          </a:prstGeom>
          <a:noFill/>
          <a:ln w="19050">
            <a:solidFill>
              <a:srgbClr val="56C4D2"/>
            </a:solidFill>
            <a:prstDash val="soli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 name="标题 1"/>
          <p:cNvSpPr>
            <a:spLocks noGrp="1"/>
          </p:cNvSpPr>
          <p:nvPr>
            <p:ph type="title"/>
          </p:nvPr>
        </p:nvSpPr>
        <p:spPr/>
        <p:txBody>
          <a:bodyPr/>
          <a:lstStyle/>
          <a:p>
            <a:r>
              <a:rPr lang="en-US" dirty="0" smtClean="0"/>
              <a:t>Egress Network Service Scenarios (1)</a:t>
            </a:r>
            <a:endParaRPr lang="en-US" altLang="zh-CN" dirty="0">
              <a:sym typeface="Huawei Sans" panose="020C0503030203020204" pitchFamily="34" charset="0"/>
            </a:endParaRPr>
          </a:p>
        </p:txBody>
      </p:sp>
      <p:sp>
        <p:nvSpPr>
          <p:cNvPr id="128" name="TextBox 177"/>
          <p:cNvSpPr txBox="1"/>
          <p:nvPr/>
        </p:nvSpPr>
        <p:spPr bwMode="gray">
          <a:xfrm>
            <a:off x="905113" y="4043807"/>
            <a:ext cx="2428886" cy="1490133"/>
          </a:xfrm>
          <a:prstGeom prst="rect">
            <a:avLst/>
          </a:pr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en-US"/>
            </a:defPPr>
            <a:lvl1pPr algn="ctr">
              <a:defRPr>
                <a:latin typeface="Arial" panose="020C0503030203020204" pitchFamily="34" charset="0"/>
                <a:ea typeface="方正兰亭黑简体" panose="02000000000000000000" pitchFamily="2" charset="-122"/>
              </a:defRPr>
            </a:lvl1pPr>
          </a:lstStyle>
          <a:p>
            <a:pPr fontAlgn="ctr"/>
            <a:endParaRPr lang="en-US" altLang="zh-CN" dirty="0">
              <a:latin typeface="Huawei Sans" panose="020C0503030203020204" pitchFamily="34" charset="0"/>
              <a:sym typeface="Huawei Sans" panose="020C0503030203020204" pitchFamily="34" charset="0"/>
            </a:endParaRPr>
          </a:p>
        </p:txBody>
      </p:sp>
      <p:pic>
        <p:nvPicPr>
          <p:cNvPr id="134"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gray">
          <a:xfrm>
            <a:off x="1206687" y="5023013"/>
            <a:ext cx="369473" cy="302297"/>
          </a:xfrm>
          <a:prstGeom prst="rect">
            <a:avLst/>
          </a:prstGeom>
        </p:spPr>
      </p:pic>
      <p:pic>
        <p:nvPicPr>
          <p:cNvPr id="135" name="Picture 2" descr="G:\做的项目\公共\扁平图标切换\更新2015_01_21\oss扁平图标库2015_01_21更新-04.png"/>
          <p:cNvPicPr>
            <a:picLocks noChangeAspect="1" noChangeArrowheads="1"/>
          </p:cNvPicPr>
          <p:nvPr/>
        </p:nvPicPr>
        <p:blipFill>
          <a:blip r:embed="rId4"/>
          <a:stretch>
            <a:fillRect/>
          </a:stretch>
        </p:blipFill>
        <p:spPr bwMode="gray">
          <a:xfrm>
            <a:off x="1206687" y="4245734"/>
            <a:ext cx="369473" cy="302297"/>
          </a:xfrm>
          <a:prstGeom prst="rect">
            <a:avLst/>
          </a:prstGeom>
          <a:noFill/>
        </p:spPr>
      </p:pic>
      <p:pic>
        <p:nvPicPr>
          <p:cNvPr id="136"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gray">
          <a:xfrm>
            <a:off x="2662954" y="5023013"/>
            <a:ext cx="369473" cy="302297"/>
          </a:xfrm>
          <a:prstGeom prst="rect">
            <a:avLst/>
          </a:prstGeom>
        </p:spPr>
      </p:pic>
      <p:pic>
        <p:nvPicPr>
          <p:cNvPr id="137" name="Picture 2" descr="G:\做的项目\公共\扁平图标切换\更新2015_01_21\oss扁平图标库2015_01_21更新-04.png"/>
          <p:cNvPicPr>
            <a:picLocks noChangeAspect="1" noChangeArrowheads="1"/>
          </p:cNvPicPr>
          <p:nvPr/>
        </p:nvPicPr>
        <p:blipFill>
          <a:blip r:embed="rId4"/>
          <a:stretch>
            <a:fillRect/>
          </a:stretch>
        </p:blipFill>
        <p:spPr bwMode="gray">
          <a:xfrm>
            <a:off x="2662954" y="4245734"/>
            <a:ext cx="369473" cy="302297"/>
          </a:xfrm>
          <a:prstGeom prst="rect">
            <a:avLst/>
          </a:prstGeom>
          <a:noFill/>
        </p:spPr>
      </p:pic>
      <p:cxnSp>
        <p:nvCxnSpPr>
          <p:cNvPr id="138" name="直接连接符 137"/>
          <p:cNvCxnSpPr>
            <a:stCxn id="135" idx="3"/>
            <a:endCxn id="137" idx="1"/>
          </p:cNvCxnSpPr>
          <p:nvPr/>
        </p:nvCxnSpPr>
        <p:spPr bwMode="gray">
          <a:xfrm>
            <a:off x="1576160" y="4396883"/>
            <a:ext cx="108679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9" name="直接连接符 138"/>
          <p:cNvCxnSpPr>
            <a:stCxn id="135" idx="2"/>
            <a:endCxn id="134" idx="0"/>
          </p:cNvCxnSpPr>
          <p:nvPr/>
        </p:nvCxnSpPr>
        <p:spPr bwMode="gray">
          <a:xfrm flipH="1">
            <a:off x="1391424" y="4548031"/>
            <a:ext cx="0" cy="47498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0" name="直接连接符 139"/>
          <p:cNvCxnSpPr>
            <a:stCxn id="137" idx="2"/>
            <a:endCxn id="136" idx="0"/>
          </p:cNvCxnSpPr>
          <p:nvPr/>
        </p:nvCxnSpPr>
        <p:spPr bwMode="gray">
          <a:xfrm flipH="1">
            <a:off x="2847691" y="4548031"/>
            <a:ext cx="0" cy="47498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1" name="直接连接符 140"/>
          <p:cNvCxnSpPr>
            <a:stCxn id="136" idx="1"/>
            <a:endCxn id="134" idx="3"/>
          </p:cNvCxnSpPr>
          <p:nvPr/>
        </p:nvCxnSpPr>
        <p:spPr bwMode="gray">
          <a:xfrm flipH="1">
            <a:off x="1576160" y="5174162"/>
            <a:ext cx="1086794" cy="0"/>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bwMode="gray">
          <a:xfrm>
            <a:off x="503596" y="1403469"/>
            <a:ext cx="1276050" cy="760627"/>
            <a:chOff x="695363" y="1448357"/>
            <a:chExt cx="929071" cy="475412"/>
          </a:xfrm>
        </p:grpSpPr>
        <p:sp>
          <p:nvSpPr>
            <p:cNvPr id="142" name="Freeform 159"/>
            <p:cNvSpPr/>
            <p:nvPr/>
          </p:nvSpPr>
          <p:spPr bwMode="gray">
            <a:xfrm flipH="1">
              <a:off x="714952" y="1448357"/>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3" name="文本框 142"/>
            <p:cNvSpPr txBox="1"/>
            <p:nvPr/>
          </p:nvSpPr>
          <p:spPr bwMode="gray">
            <a:xfrm>
              <a:off x="695363" y="1670484"/>
              <a:ext cx="909482" cy="229615"/>
            </a:xfrm>
            <a:prstGeom prst="rect">
              <a:avLst/>
            </a:prstGeom>
            <a:noFill/>
          </p:spPr>
          <p:txBody>
            <a:bodyPr wrap="square" rtlCol="0">
              <a:noAutofit/>
            </a:bodyPr>
            <a:lstStyle/>
            <a:p>
              <a:pPr algn="ctr" fontAlgn="ctr"/>
              <a:r>
                <a:rPr lang="en-US" sz="1400" dirty="0" smtClean="0">
                  <a:latin typeface="Huawei Sans" panose="020C0503030203020204" pitchFamily="34" charset="0"/>
                </a:rPr>
                <a:t>Internet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46" name="矩形 145"/>
          <p:cNvSpPr/>
          <p:nvPr/>
        </p:nvSpPr>
        <p:spPr bwMode="gray">
          <a:xfrm>
            <a:off x="1453949" y="4634317"/>
            <a:ext cx="1361660" cy="305105"/>
          </a:xfrm>
          <a:prstGeom prst="rect">
            <a:avLst/>
          </a:prstGeom>
        </p:spPr>
        <p:txBody>
          <a:bodyPr wrap="square">
            <a:noAutofit/>
          </a:bodyPr>
          <a:lstStyle/>
          <a:p>
            <a:pPr algn="ctr" fontAlgn="ctr"/>
            <a:r>
              <a:rPr lang="en-US" sz="1400" b="1" dirty="0" smtClean="0">
                <a:solidFill>
                  <a:srgbClr val="56C4D2"/>
                </a:solidFill>
                <a:latin typeface="Huawei Sans" panose="020C0503030203020204" pitchFamily="34" charset="0"/>
              </a:rPr>
              <a:t>Egress zone</a:t>
            </a:r>
            <a:endParaRPr lang="en-US" altLang="zh-CN" sz="1400" b="1" dirty="0">
              <a:solidFill>
                <a:srgbClr val="56C4D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8" name="矩形 147"/>
          <p:cNvSpPr/>
          <p:nvPr/>
        </p:nvSpPr>
        <p:spPr bwMode="gray">
          <a:xfrm>
            <a:off x="470659" y="2308190"/>
            <a:ext cx="277907" cy="993695"/>
          </a:xfrm>
          <a:prstGeom prst="rect">
            <a:avLst/>
          </a:prstGeom>
        </p:spPr>
        <p:txBody>
          <a:bodyPr vert="vert270" wrap="square">
            <a:noAutofit/>
          </a:bodyPr>
          <a:lstStyle/>
          <a:p>
            <a:pPr algn="ctr" fontAlgn="ctr"/>
            <a:r>
              <a:rPr lang="en-US" sz="1200" b="1" dirty="0" smtClean="0">
                <a:solidFill>
                  <a:srgbClr val="30B5C5"/>
                </a:solidFill>
                <a:latin typeface="Huawei Sans" panose="020C0503030203020204" pitchFamily="34" charset="0"/>
              </a:rPr>
              <a:t>Security</a:t>
            </a:r>
            <a:endParaRPr lang="en-US" altLang="zh-CN" sz="12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0" name="矩形 149"/>
          <p:cNvSpPr/>
          <p:nvPr/>
        </p:nvSpPr>
        <p:spPr bwMode="gray">
          <a:xfrm>
            <a:off x="765257" y="2177332"/>
            <a:ext cx="277907" cy="1255410"/>
          </a:xfrm>
          <a:prstGeom prst="rect">
            <a:avLst/>
          </a:prstGeom>
        </p:spPr>
        <p:txBody>
          <a:bodyPr vert="vert270" wrap="square">
            <a:noAutofit/>
          </a:bodyPr>
          <a:lstStyle/>
          <a:p>
            <a:pPr algn="ctr" fontAlgn="ctr"/>
            <a:r>
              <a:rPr lang="en-US" sz="1200" b="1" dirty="0" smtClean="0">
                <a:solidFill>
                  <a:srgbClr val="30B5C5"/>
                </a:solidFill>
                <a:latin typeface="Huawei Sans" panose="020C0503030203020204" pitchFamily="34" charset="0"/>
              </a:rPr>
              <a:t>NAT</a:t>
            </a:r>
            <a:endParaRPr lang="en-US" altLang="zh-CN" sz="12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2" name="矩形 151"/>
          <p:cNvSpPr/>
          <p:nvPr/>
        </p:nvSpPr>
        <p:spPr bwMode="gray">
          <a:xfrm>
            <a:off x="1022147" y="2213947"/>
            <a:ext cx="277907" cy="1182180"/>
          </a:xfrm>
          <a:prstGeom prst="rect">
            <a:avLst/>
          </a:prstGeom>
        </p:spPr>
        <p:txBody>
          <a:bodyPr vert="vert270" wrap="square">
            <a:noAutofit/>
          </a:bodyPr>
          <a:lstStyle/>
          <a:p>
            <a:pPr algn="ctr" fontAlgn="ctr"/>
            <a:r>
              <a:rPr lang="en-US" sz="1200" b="1" dirty="0" smtClean="0">
                <a:solidFill>
                  <a:srgbClr val="30B5C5"/>
                </a:solidFill>
                <a:latin typeface="Huawei Sans" panose="020C0503030203020204" pitchFamily="34" charset="0"/>
              </a:rPr>
              <a:t>Remote access</a:t>
            </a:r>
            <a:endParaRPr lang="en-US" altLang="zh-CN" sz="12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4" name="矩形 153"/>
          <p:cNvSpPr/>
          <p:nvPr/>
        </p:nvSpPr>
        <p:spPr bwMode="gray">
          <a:xfrm>
            <a:off x="1278249" y="2116523"/>
            <a:ext cx="476050" cy="1377028"/>
          </a:xfrm>
          <a:prstGeom prst="rect">
            <a:avLst/>
          </a:prstGeom>
        </p:spPr>
        <p:txBody>
          <a:bodyPr vert="vert270" wrap="square">
            <a:noAutofit/>
          </a:bodyPr>
          <a:lstStyle/>
          <a:p>
            <a:pPr algn="ctr" fontAlgn="ctr"/>
            <a:r>
              <a:rPr lang="en-US" sz="1200" b="1" dirty="0" smtClean="0">
                <a:solidFill>
                  <a:srgbClr val="30B5C5"/>
                </a:solidFill>
                <a:latin typeface="Huawei Sans" panose="020C0503030203020204" pitchFamily="34" charset="0"/>
              </a:rPr>
              <a:t>Multi-campus interconnection</a:t>
            </a:r>
            <a:endParaRPr lang="en-US" altLang="zh-CN" sz="12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6" name="矩形 155"/>
          <p:cNvSpPr/>
          <p:nvPr/>
        </p:nvSpPr>
        <p:spPr bwMode="gray">
          <a:xfrm>
            <a:off x="2713760" y="2429492"/>
            <a:ext cx="277907" cy="772638"/>
          </a:xfrm>
          <a:prstGeom prst="rect">
            <a:avLst/>
          </a:prstGeom>
        </p:spPr>
        <p:txBody>
          <a:bodyPr vert="vert270" wrap="square">
            <a:noAutofit/>
          </a:bodyPr>
          <a:lstStyle/>
          <a:p>
            <a:pPr algn="ctr" fontAlgn="ctr"/>
            <a:r>
              <a:rPr lang="en-US" sz="1200" b="1" dirty="0" smtClean="0">
                <a:solidFill>
                  <a:srgbClr val="30B5C5"/>
                </a:solidFill>
                <a:latin typeface="Huawei Sans" panose="020C0503030203020204" pitchFamily="34" charset="0"/>
              </a:rPr>
              <a:t>Security</a:t>
            </a:r>
            <a:endParaRPr lang="en-US" altLang="zh-CN" sz="12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8" name="矩形 157"/>
          <p:cNvSpPr/>
          <p:nvPr/>
        </p:nvSpPr>
        <p:spPr bwMode="gray">
          <a:xfrm>
            <a:off x="3047789" y="2131128"/>
            <a:ext cx="277907" cy="1369368"/>
          </a:xfrm>
          <a:prstGeom prst="rect">
            <a:avLst/>
          </a:prstGeom>
        </p:spPr>
        <p:txBody>
          <a:bodyPr vert="vert270" wrap="square">
            <a:noAutofit/>
          </a:bodyPr>
          <a:lstStyle/>
          <a:p>
            <a:pPr algn="ctr" fontAlgn="ctr"/>
            <a:r>
              <a:rPr lang="en-US" sz="1200" b="1" dirty="0" smtClean="0">
                <a:solidFill>
                  <a:srgbClr val="30B5C5"/>
                </a:solidFill>
                <a:latin typeface="Huawei Sans" panose="020C0503030203020204" pitchFamily="34" charset="0"/>
              </a:rPr>
              <a:t>Multi-campus interconnection</a:t>
            </a:r>
            <a:endParaRPr lang="en-US" altLang="zh-CN" sz="12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59" name="组合 158"/>
          <p:cNvGrpSpPr/>
          <p:nvPr/>
        </p:nvGrpSpPr>
        <p:grpSpPr bwMode="gray">
          <a:xfrm>
            <a:off x="2271880" y="1403469"/>
            <a:ext cx="1276050" cy="760627"/>
            <a:chOff x="695363" y="1448357"/>
            <a:chExt cx="929071" cy="475412"/>
          </a:xfrm>
        </p:grpSpPr>
        <p:sp>
          <p:nvSpPr>
            <p:cNvPr id="160" name="Freeform 159"/>
            <p:cNvSpPr/>
            <p:nvPr/>
          </p:nvSpPr>
          <p:spPr bwMode="gray">
            <a:xfrm flipH="1">
              <a:off x="714952" y="1448357"/>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1" name="文本框 160"/>
            <p:cNvSpPr txBox="1"/>
            <p:nvPr/>
          </p:nvSpPr>
          <p:spPr bwMode="gray">
            <a:xfrm>
              <a:off x="695363" y="1680970"/>
              <a:ext cx="909482" cy="229615"/>
            </a:xfrm>
            <a:prstGeom prst="rect">
              <a:avLst/>
            </a:prstGeom>
            <a:noFill/>
          </p:spPr>
          <p:txBody>
            <a:bodyPr wrap="square" rtlCol="0">
              <a:noAutofit/>
            </a:bodyPr>
            <a:lstStyle/>
            <a:p>
              <a:pPr algn="ctr" fontAlgn="ctr"/>
              <a:r>
                <a:rPr lang="en-US" sz="1400" dirty="0" smtClean="0">
                  <a:latin typeface="Huawei Sans" panose="020C0503030203020204" pitchFamily="34" charset="0"/>
                </a:rPr>
                <a:t>WAN</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aphicFrame>
        <p:nvGraphicFramePr>
          <p:cNvPr id="7" name="表格 6"/>
          <p:cNvGraphicFramePr>
            <a:graphicFrameLocks noGrp="1"/>
          </p:cNvGraphicFramePr>
          <p:nvPr>
            <p:extLst>
              <p:ext uri="{D42A27DB-BD31-4B8C-83A1-F6EECF244321}">
                <p14:modId xmlns:p14="http://schemas.microsoft.com/office/powerpoint/2010/main" val="1666832569"/>
              </p:ext>
            </p:extLst>
          </p:nvPr>
        </p:nvGraphicFramePr>
        <p:xfrm>
          <a:off x="3630590" y="1774933"/>
          <a:ext cx="8102755" cy="3383280"/>
        </p:xfrm>
        <a:graphic>
          <a:graphicData uri="http://schemas.openxmlformats.org/drawingml/2006/table">
            <a:tbl>
              <a:tblPr firstRow="1" firstCol="1" lastRow="1" lastCol="1" bandRow="1" bandCol="1">
                <a:tableStyleId>{5940675A-B579-460E-94D1-54222C63F5DA}</a:tableStyleId>
              </a:tblPr>
              <a:tblGrid>
                <a:gridCol w="1221328"/>
                <a:gridCol w="1194319"/>
                <a:gridCol w="4665306"/>
                <a:gridCol w="1021802"/>
              </a:tblGrid>
              <a:tr h="400680">
                <a:tc>
                  <a:txBody>
                    <a:bodyPr/>
                    <a:lstStyle/>
                    <a:p>
                      <a:pPr algn="ctr" fontAlgn="ctr">
                        <a:lnSpc>
                          <a:spcPct val="100000"/>
                        </a:lnSpc>
                        <a:spcBef>
                          <a:spcPts val="0"/>
                        </a:spcBef>
                        <a:spcAft>
                          <a:spcPts val="0"/>
                        </a:spcAft>
                      </a:pPr>
                      <a:r>
                        <a:rPr lang="en-US" sz="1200" b="1" dirty="0" smtClean="0">
                          <a:latin typeface="Huawei Sans" panose="020C0503030203020204" pitchFamily="34" charset="0"/>
                        </a:rPr>
                        <a:t>Service Scenario</a:t>
                      </a:r>
                      <a:endParaRPr lang="en-US" altLang="zh-CN" sz="1200" b="1" dirty="0">
                        <a:effectLst/>
                        <a:latin typeface="Huawei Sans" panose="020C0503030203020204" pitchFamily="34" charset="0"/>
                        <a:ea typeface="方正兰亭黑简体" panose="02000000000000000000" pitchFamily="2" charset="-122"/>
                        <a:cs typeface="Book Antiqua" panose="02040602050305030304" pitchFamily="18" charset="0"/>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spcBef>
                          <a:spcPts val="0"/>
                        </a:spcBef>
                        <a:spcAft>
                          <a:spcPts val="0"/>
                        </a:spcAft>
                      </a:pPr>
                      <a:r>
                        <a:rPr lang="en-US" sz="1200" b="1" dirty="0" smtClean="0">
                          <a:latin typeface="Huawei Sans" panose="020C0503030203020204" pitchFamily="34" charset="0"/>
                        </a:rPr>
                        <a:t>Sub-scenario</a:t>
                      </a:r>
                      <a:endParaRPr lang="en-US" altLang="zh-CN" sz="1200" b="1" dirty="0">
                        <a:effectLst/>
                        <a:latin typeface="Huawei Sans" panose="020C0503030203020204" pitchFamily="34" charset="0"/>
                        <a:ea typeface="方正兰亭黑简体" panose="02000000000000000000" pitchFamily="2" charset="-122"/>
                        <a:cs typeface="Book Antiqua" panose="02040602050305030304" pitchFamily="18"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spcBef>
                          <a:spcPts val="0"/>
                        </a:spcBef>
                        <a:spcAft>
                          <a:spcPts val="0"/>
                        </a:spcAft>
                      </a:pPr>
                      <a:r>
                        <a:rPr lang="en-US" sz="1200" b="1" dirty="0" smtClean="0">
                          <a:latin typeface="Huawei Sans" panose="020C0503030203020204" pitchFamily="34" charset="0"/>
                        </a:rPr>
                        <a:t>Description</a:t>
                      </a:r>
                      <a:endParaRPr lang="en-US" altLang="zh-CN" sz="1200" b="1" dirty="0">
                        <a:effectLst/>
                        <a:latin typeface="Huawei Sans" panose="020C0503030203020204" pitchFamily="34" charset="0"/>
                        <a:ea typeface="方正兰亭黑简体" panose="02000000000000000000" pitchFamily="2" charset="-122"/>
                        <a:cs typeface="Book Antiqua" panose="02040602050305030304" pitchFamily="18"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spcBef>
                          <a:spcPts val="0"/>
                        </a:spcBef>
                        <a:spcAft>
                          <a:spcPts val="0"/>
                        </a:spcAft>
                      </a:pPr>
                      <a:r>
                        <a:rPr lang="en-US" sz="1200" b="1" dirty="0" smtClean="0">
                          <a:latin typeface="Huawei Sans" panose="020C0503030203020204" pitchFamily="34" charset="0"/>
                        </a:rPr>
                        <a:t>Applicable Network</a:t>
                      </a:r>
                      <a:endParaRPr lang="en-US" altLang="zh-CN" sz="1200" b="1" dirty="0">
                        <a:effectLst/>
                        <a:latin typeface="Huawei Sans" panose="020C0503030203020204" pitchFamily="34" charset="0"/>
                        <a:ea typeface="方正兰亭黑简体" panose="02000000000000000000" pitchFamily="2" charset="-122"/>
                        <a:cs typeface="Book Antiqua" panose="02040602050305030304" pitchFamily="18"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735459">
                <a:tc rowSpan="2">
                  <a:txBody>
                    <a:bodyPr/>
                    <a:lstStyle/>
                    <a:p>
                      <a:pPr algn="ctr" fontAlgn="ctr">
                        <a:lnSpc>
                          <a:spcPct val="100000"/>
                        </a:lnSpc>
                        <a:spcBef>
                          <a:spcPts val="0"/>
                        </a:spcBef>
                        <a:spcAft>
                          <a:spcPts val="0"/>
                        </a:spcAft>
                      </a:pPr>
                      <a:r>
                        <a:rPr lang="en-US" sz="1200" dirty="0" smtClean="0">
                          <a:latin typeface="Huawei Sans" panose="020C0503030203020204" pitchFamily="34" charset="0"/>
                        </a:rPr>
                        <a:t>Security</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200" dirty="0" smtClean="0">
                          <a:latin typeface="Huawei Sans" panose="020C0503030203020204" pitchFamily="34" charset="0"/>
                        </a:rPr>
                        <a:t>Firewall</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r>
                        <a:rPr lang="en-US" sz="1200" b="0" dirty="0" smtClean="0">
                          <a:solidFill>
                            <a:schemeClr val="tx1"/>
                          </a:solidFill>
                          <a:latin typeface="Huawei Sans" panose="020C0503030203020204" pitchFamily="34" charset="0"/>
                        </a:rPr>
                        <a:t>A firewall uses security zones to divide networks and identify packet forwarding paths. When a packet is transmitted between security zones, the firewall can perform a security check and enforce corresponding security policies.</a:t>
                      </a:r>
                      <a:endParaRPr lang="en-US" altLang="zh-CN" sz="1200" b="0"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200" dirty="0" smtClean="0">
                          <a:latin typeface="Huawei Sans" panose="020C0503030203020204" pitchFamily="34" charset="0"/>
                        </a:rPr>
                        <a:t>Internet and leased line</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68070">
                <a:tc vMerge="1">
                  <a:txBody>
                    <a:bodyPr/>
                    <a:lstStyle/>
                    <a:p>
                      <a:pPr algn="ctr">
                        <a:lnSpc>
                          <a:spcPct val="100000"/>
                        </a:lnSpc>
                        <a:spcBef>
                          <a:spcPts val="0"/>
                        </a:spcBef>
                        <a:spcAft>
                          <a:spcPts val="0"/>
                        </a:spcAft>
                      </a:pPr>
                      <a:endParaRPr lang="zh-CN" sz="1400" dirty="0">
                        <a:effectLst/>
                        <a:latin typeface="Arial"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72000" marR="72000" marT="72000" marB="72000"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200" dirty="0" smtClean="0">
                          <a:latin typeface="Huawei Sans" panose="020C0503030203020204" pitchFamily="34" charset="0"/>
                        </a:rPr>
                        <a:t>URL filtering</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1219110" rtl="0" eaLnBrk="1" fontAlgn="ctr" latinLnBrk="0" hangingPunct="1">
                        <a:lnSpc>
                          <a:spcPct val="100000"/>
                        </a:lnSpc>
                        <a:spcBef>
                          <a:spcPts val="0"/>
                        </a:spcBef>
                        <a:spcAft>
                          <a:spcPts val="0"/>
                        </a:spcAft>
                        <a:buClrTx/>
                        <a:buSzTx/>
                        <a:buFontTx/>
                        <a:buNone/>
                        <a:tabLst/>
                        <a:defRPr/>
                      </a:pPr>
                      <a:r>
                        <a:rPr lang="en-US" sz="1200" b="0" dirty="0" smtClean="0">
                          <a:solidFill>
                            <a:schemeClr val="tx1"/>
                          </a:solidFill>
                          <a:latin typeface="Huawei Sans" panose="020C0503030203020204" pitchFamily="34" charset="0"/>
                        </a:rPr>
                        <a:t>URL filtering controls internal users' access to external URLs. It allows or forbids users to access certain web page resources, thereby regulating online behaviors.</a:t>
                      </a:r>
                      <a:endParaRPr lang="en-US" sz="1200" b="0"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200" dirty="0" smtClean="0">
                          <a:latin typeface="Huawei Sans" panose="020C0503030203020204" pitchFamily="34" charset="0"/>
                        </a:rPr>
                        <a:t>Internet</a:t>
                      </a:r>
                      <a:endParaRPr lang="en-US" altLang="zh-CN" sz="1200" dirty="0" smtClean="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68070">
                <a:tc rowSpan="2">
                  <a:txBody>
                    <a:bodyPr/>
                    <a:lstStyle/>
                    <a:p>
                      <a:pPr algn="ctr" fontAlgn="ctr">
                        <a:lnSpc>
                          <a:spcPct val="100000"/>
                        </a:lnSpc>
                        <a:spcBef>
                          <a:spcPts val="0"/>
                        </a:spcBef>
                        <a:spcAft>
                          <a:spcPts val="0"/>
                        </a:spcAft>
                      </a:pPr>
                      <a:r>
                        <a:rPr lang="en-US" sz="1200" dirty="0" smtClean="0">
                          <a:latin typeface="Huawei Sans" panose="020C0503030203020204" pitchFamily="34" charset="0"/>
                        </a:rPr>
                        <a:t>NAT</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200" dirty="0" smtClean="0">
                          <a:latin typeface="Huawei Sans" panose="020C0503030203020204" pitchFamily="34" charset="0"/>
                        </a:rPr>
                        <a:t>Source NAT</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lnSpc>
                          <a:spcPct val="100000"/>
                        </a:lnSpc>
                        <a:spcBef>
                          <a:spcPts val="0"/>
                        </a:spcBef>
                        <a:spcAft>
                          <a:spcPts val="0"/>
                        </a:spcAft>
                      </a:pPr>
                      <a:r>
                        <a:rPr lang="en-US" sz="1200" dirty="0" smtClean="0">
                          <a:latin typeface="Huawei Sans" panose="020C0503030203020204" pitchFamily="34" charset="0"/>
                        </a:rPr>
                        <a:t>Intranet users usually use private IP addresses to access the Internet. To ensure successful access to Internet services, private IP addresses must be translated into public IP addresses.</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200" dirty="0" smtClean="0">
                          <a:latin typeface="Huawei Sans" panose="020C0503030203020204" pitchFamily="34" charset="0"/>
                        </a:rPr>
                        <a:t>Internet</a:t>
                      </a:r>
                      <a:endParaRPr lang="en-US" altLang="zh-CN" sz="1200" dirty="0" smtClean="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35459">
                <a:tc vMerge="1">
                  <a:txBody>
                    <a:bodyPr/>
                    <a:lstStyle/>
                    <a:p>
                      <a:pPr algn="ctr">
                        <a:lnSpc>
                          <a:spcPct val="100000"/>
                        </a:lnSpc>
                        <a:spcBef>
                          <a:spcPts val="0"/>
                        </a:spcBef>
                        <a:spcAft>
                          <a:spcPts val="0"/>
                        </a:spcAft>
                      </a:pPr>
                      <a:endParaRPr lang="zh-CN" sz="1400" dirty="0">
                        <a:effectLst/>
                        <a:latin typeface="Arial"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72000" marR="72000" marT="72000" marB="72000"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200" dirty="0" smtClean="0">
                          <a:latin typeface="Huawei Sans" panose="020C0503030203020204" pitchFamily="34" charset="0"/>
                        </a:rPr>
                        <a:t>NAT server</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fontAlgn="ctr">
                        <a:lnSpc>
                          <a:spcPct val="100000"/>
                        </a:lnSpc>
                        <a:spcBef>
                          <a:spcPts val="0"/>
                        </a:spcBef>
                        <a:spcAft>
                          <a:spcPts val="0"/>
                        </a:spcAft>
                      </a:pPr>
                      <a:r>
                        <a:rPr lang="en-US" sz="1200" dirty="0" smtClean="0">
                          <a:latin typeface="Huawei Sans" panose="020C0503030203020204" pitchFamily="34" charset="0"/>
                        </a:rPr>
                        <a:t>Servers deployed on the campus network, such as the file server, can be mapped to the Internet using public IP addresses or public IP addresses and port numbers through the NAT server, so that they can be accessed from the Internet.</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200" dirty="0" smtClean="0">
                          <a:latin typeface="Huawei Sans" panose="020C0503030203020204" pitchFamily="34" charset="0"/>
                        </a:rPr>
                        <a:t>Internet</a:t>
                      </a:r>
                      <a:endParaRPr lang="en-US" altLang="zh-CN" sz="1200" dirty="0" smtClean="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
        <p:nvSpPr>
          <p:cNvPr id="36" name="五边形 35"/>
          <p:cNvSpPr/>
          <p:nvPr/>
        </p:nvSpPr>
        <p:spPr bwMode="gray">
          <a:xfrm>
            <a:off x="7307235" y="20173"/>
            <a:ext cx="1694405" cy="3852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5000"/>
              </a:lnSpc>
            </a:pPr>
            <a:r>
              <a:rPr lang="en-US" sz="1200" b="1" dirty="0" smtClean="0">
                <a:solidFill>
                  <a:srgbClr val="FFFFFF"/>
                </a:solidFill>
                <a:latin typeface="Huawei Sans" panose="020C0503030203020204" pitchFamily="34" charset="0"/>
              </a:rPr>
              <a:t>Network Architecture Design</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燕尾形 36"/>
          <p:cNvSpPr/>
          <p:nvPr/>
        </p:nvSpPr>
        <p:spPr bwMode="gray">
          <a:xfrm>
            <a:off x="8839950" y="20173"/>
            <a:ext cx="1389868" cy="3852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5000"/>
              </a:lnSpc>
            </a:pPr>
            <a:r>
              <a:rPr lang="en-US" sz="1200" dirty="0" smtClean="0">
                <a:latin typeface="Huawei Sans" panose="020C0503030203020204" pitchFamily="34" charset="0"/>
              </a:rPr>
              <a:t>Basic Service Design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燕尾形 37"/>
          <p:cNvSpPr/>
          <p:nvPr/>
        </p:nvSpPr>
        <p:spPr bwMode="gray">
          <a:xfrm>
            <a:off x="10068128" y="20173"/>
            <a:ext cx="1696531" cy="3852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5000"/>
              </a:lnSpc>
              <a:spcBef>
                <a:spcPts val="0"/>
              </a:spcBef>
              <a:defRPr/>
            </a:pPr>
            <a:r>
              <a:rPr lang="en-US" sz="1200" dirty="0" smtClean="0">
                <a:latin typeface="Huawei Sans" panose="020C0503030203020204" pitchFamily="34" charset="0"/>
              </a:rPr>
              <a:t>LAN Automation Design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69916583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7" name="肘形连接符 146"/>
          <p:cNvCxnSpPr/>
          <p:nvPr/>
        </p:nvCxnSpPr>
        <p:spPr bwMode="gray">
          <a:xfrm rot="16200000" flipV="1">
            <a:off x="166091" y="2755372"/>
            <a:ext cx="1968054" cy="728133"/>
          </a:xfrm>
          <a:prstGeom prst="bentConnector3">
            <a:avLst>
              <a:gd name="adj1" fmla="val 9004"/>
            </a:avLst>
          </a:prstGeom>
          <a:noFill/>
          <a:ln w="19050">
            <a:solidFill>
              <a:srgbClr val="56C4D2"/>
            </a:solidFill>
            <a:prstDash val="soli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9" name="肘形连接符 148"/>
          <p:cNvCxnSpPr/>
          <p:nvPr/>
        </p:nvCxnSpPr>
        <p:spPr bwMode="gray">
          <a:xfrm rot="16200000" flipV="1">
            <a:off x="428312" y="2736897"/>
            <a:ext cx="1968054" cy="728133"/>
          </a:xfrm>
          <a:prstGeom prst="bentConnector3">
            <a:avLst>
              <a:gd name="adj1" fmla="val 14015"/>
            </a:avLst>
          </a:prstGeom>
          <a:noFill/>
          <a:ln w="19050">
            <a:solidFill>
              <a:srgbClr val="56C4D2"/>
            </a:solidFill>
            <a:prstDash val="soli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1" name="肘形连接符 150"/>
          <p:cNvCxnSpPr/>
          <p:nvPr/>
        </p:nvCxnSpPr>
        <p:spPr bwMode="gray">
          <a:xfrm rot="16200000" flipV="1">
            <a:off x="690533" y="2736897"/>
            <a:ext cx="1968054" cy="728133"/>
          </a:xfrm>
          <a:prstGeom prst="bentConnector3">
            <a:avLst>
              <a:gd name="adj1" fmla="val 21759"/>
            </a:avLst>
          </a:prstGeom>
          <a:noFill/>
          <a:ln w="19050">
            <a:solidFill>
              <a:srgbClr val="56C4D2"/>
            </a:solidFill>
            <a:prstDash val="soli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3" name="肘形连接符 152"/>
          <p:cNvCxnSpPr/>
          <p:nvPr/>
        </p:nvCxnSpPr>
        <p:spPr bwMode="gray">
          <a:xfrm rot="16200000" flipV="1">
            <a:off x="952753" y="2731701"/>
            <a:ext cx="1968054" cy="728133"/>
          </a:xfrm>
          <a:prstGeom prst="bentConnector3">
            <a:avLst>
              <a:gd name="adj1" fmla="val 29047"/>
            </a:avLst>
          </a:prstGeom>
          <a:noFill/>
          <a:ln w="19050">
            <a:solidFill>
              <a:srgbClr val="56C4D2"/>
            </a:solidFill>
            <a:prstDash val="soli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5" name="肘形连接符 154"/>
          <p:cNvCxnSpPr/>
          <p:nvPr/>
        </p:nvCxnSpPr>
        <p:spPr bwMode="gray">
          <a:xfrm rot="5400000" flipH="1" flipV="1">
            <a:off x="1644605" y="2973080"/>
            <a:ext cx="1950963" cy="262222"/>
          </a:xfrm>
          <a:prstGeom prst="bentConnector3">
            <a:avLst>
              <a:gd name="adj1" fmla="val 15537"/>
            </a:avLst>
          </a:prstGeom>
          <a:noFill/>
          <a:ln w="19050">
            <a:solidFill>
              <a:srgbClr val="56C4D2"/>
            </a:solidFill>
            <a:prstDash val="soli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7" name="肘形连接符 156"/>
          <p:cNvCxnSpPr/>
          <p:nvPr/>
        </p:nvCxnSpPr>
        <p:spPr bwMode="gray">
          <a:xfrm rot="5400000" flipH="1" flipV="1">
            <a:off x="1937190" y="2937584"/>
            <a:ext cx="1950900" cy="322885"/>
          </a:xfrm>
          <a:prstGeom prst="bentConnector3">
            <a:avLst>
              <a:gd name="adj1" fmla="val 8643"/>
            </a:avLst>
          </a:prstGeom>
          <a:noFill/>
          <a:ln w="19050">
            <a:solidFill>
              <a:srgbClr val="56C4D2"/>
            </a:solidFill>
            <a:prstDash val="soli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 name="标题 1"/>
          <p:cNvSpPr>
            <a:spLocks noGrp="1"/>
          </p:cNvSpPr>
          <p:nvPr>
            <p:ph type="title"/>
          </p:nvPr>
        </p:nvSpPr>
        <p:spPr/>
        <p:txBody>
          <a:bodyPr/>
          <a:lstStyle/>
          <a:p>
            <a:r>
              <a:rPr lang="en-US" dirty="0" smtClean="0"/>
              <a:t>Egress Network Service Scenarios (2)</a:t>
            </a:r>
            <a:endParaRPr lang="en-US" altLang="zh-CN" dirty="0">
              <a:sym typeface="Huawei Sans" panose="020C0503030203020204" pitchFamily="34" charset="0"/>
            </a:endParaRPr>
          </a:p>
        </p:txBody>
      </p:sp>
      <p:sp>
        <p:nvSpPr>
          <p:cNvPr id="128" name="TextBox 177"/>
          <p:cNvSpPr txBox="1"/>
          <p:nvPr/>
        </p:nvSpPr>
        <p:spPr bwMode="gray">
          <a:xfrm>
            <a:off x="905113" y="4043807"/>
            <a:ext cx="2428886" cy="1490133"/>
          </a:xfrm>
          <a:prstGeom prst="rect">
            <a:avLst/>
          </a:pr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en-US"/>
            </a:defPPr>
            <a:lvl1pPr algn="ctr">
              <a:defRPr>
                <a:latin typeface="Arial" panose="020C0503030203020204" pitchFamily="34" charset="0"/>
                <a:ea typeface="方正兰亭黑简体" panose="02000000000000000000" pitchFamily="2" charset="-122"/>
              </a:defRPr>
            </a:lvl1pPr>
          </a:lstStyle>
          <a:p>
            <a:pPr fontAlgn="ctr"/>
            <a:endParaRPr lang="en-US" altLang="zh-CN" dirty="0">
              <a:latin typeface="Huawei Sans" panose="020C0503030203020204" pitchFamily="34" charset="0"/>
              <a:sym typeface="Huawei Sans" panose="020C0503030203020204" pitchFamily="34" charset="0"/>
            </a:endParaRPr>
          </a:p>
        </p:txBody>
      </p:sp>
      <p:pic>
        <p:nvPicPr>
          <p:cNvPr id="134"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gray">
          <a:xfrm>
            <a:off x="1206687" y="5023013"/>
            <a:ext cx="369473" cy="302297"/>
          </a:xfrm>
          <a:prstGeom prst="rect">
            <a:avLst/>
          </a:prstGeom>
        </p:spPr>
      </p:pic>
      <p:pic>
        <p:nvPicPr>
          <p:cNvPr id="135" name="Picture 2" descr="G:\做的项目\公共\扁平图标切换\更新2015_01_21\oss扁平图标库2015_01_21更新-04.png"/>
          <p:cNvPicPr>
            <a:picLocks noChangeAspect="1" noChangeArrowheads="1"/>
          </p:cNvPicPr>
          <p:nvPr/>
        </p:nvPicPr>
        <p:blipFill>
          <a:blip r:embed="rId4"/>
          <a:stretch>
            <a:fillRect/>
          </a:stretch>
        </p:blipFill>
        <p:spPr bwMode="gray">
          <a:xfrm>
            <a:off x="1206687" y="4245734"/>
            <a:ext cx="369473" cy="302297"/>
          </a:xfrm>
          <a:prstGeom prst="rect">
            <a:avLst/>
          </a:prstGeom>
          <a:noFill/>
        </p:spPr>
      </p:pic>
      <p:pic>
        <p:nvPicPr>
          <p:cNvPr id="136"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gray">
          <a:xfrm>
            <a:off x="2662954" y="5023013"/>
            <a:ext cx="369473" cy="302297"/>
          </a:xfrm>
          <a:prstGeom prst="rect">
            <a:avLst/>
          </a:prstGeom>
        </p:spPr>
      </p:pic>
      <p:pic>
        <p:nvPicPr>
          <p:cNvPr id="137" name="Picture 2" descr="G:\做的项目\公共\扁平图标切换\更新2015_01_21\oss扁平图标库2015_01_21更新-04.png"/>
          <p:cNvPicPr>
            <a:picLocks noChangeAspect="1" noChangeArrowheads="1"/>
          </p:cNvPicPr>
          <p:nvPr/>
        </p:nvPicPr>
        <p:blipFill>
          <a:blip r:embed="rId4"/>
          <a:stretch>
            <a:fillRect/>
          </a:stretch>
        </p:blipFill>
        <p:spPr bwMode="gray">
          <a:xfrm>
            <a:off x="2662954" y="4245734"/>
            <a:ext cx="369473" cy="302297"/>
          </a:xfrm>
          <a:prstGeom prst="rect">
            <a:avLst/>
          </a:prstGeom>
          <a:noFill/>
        </p:spPr>
      </p:pic>
      <p:cxnSp>
        <p:nvCxnSpPr>
          <p:cNvPr id="138" name="直接连接符 137"/>
          <p:cNvCxnSpPr>
            <a:stCxn id="135" idx="3"/>
            <a:endCxn id="137" idx="1"/>
          </p:cNvCxnSpPr>
          <p:nvPr/>
        </p:nvCxnSpPr>
        <p:spPr bwMode="gray">
          <a:xfrm>
            <a:off x="1576160" y="4396883"/>
            <a:ext cx="108679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9" name="直接连接符 138"/>
          <p:cNvCxnSpPr>
            <a:stCxn id="135" idx="2"/>
            <a:endCxn id="134" idx="0"/>
          </p:cNvCxnSpPr>
          <p:nvPr/>
        </p:nvCxnSpPr>
        <p:spPr bwMode="gray">
          <a:xfrm flipH="1">
            <a:off x="1391424" y="4548031"/>
            <a:ext cx="0" cy="47498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0" name="直接连接符 139"/>
          <p:cNvCxnSpPr>
            <a:stCxn id="137" idx="2"/>
            <a:endCxn id="136" idx="0"/>
          </p:cNvCxnSpPr>
          <p:nvPr/>
        </p:nvCxnSpPr>
        <p:spPr bwMode="gray">
          <a:xfrm flipH="1">
            <a:off x="2847691" y="4548031"/>
            <a:ext cx="0" cy="47498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1" name="直接连接符 140"/>
          <p:cNvCxnSpPr>
            <a:stCxn id="136" idx="1"/>
            <a:endCxn id="134" idx="3"/>
          </p:cNvCxnSpPr>
          <p:nvPr/>
        </p:nvCxnSpPr>
        <p:spPr bwMode="gray">
          <a:xfrm flipH="1">
            <a:off x="1576160" y="5174162"/>
            <a:ext cx="1086794" cy="0"/>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bwMode="gray">
          <a:xfrm>
            <a:off x="503596" y="1403469"/>
            <a:ext cx="1276050" cy="760627"/>
            <a:chOff x="695363" y="1448357"/>
            <a:chExt cx="929071" cy="475412"/>
          </a:xfrm>
        </p:grpSpPr>
        <p:sp>
          <p:nvSpPr>
            <p:cNvPr id="142" name="Freeform 159"/>
            <p:cNvSpPr/>
            <p:nvPr/>
          </p:nvSpPr>
          <p:spPr bwMode="gray">
            <a:xfrm flipH="1">
              <a:off x="714952" y="1448357"/>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3" name="文本框 142"/>
            <p:cNvSpPr txBox="1"/>
            <p:nvPr/>
          </p:nvSpPr>
          <p:spPr bwMode="gray">
            <a:xfrm>
              <a:off x="695363" y="1670484"/>
              <a:ext cx="909482" cy="229615"/>
            </a:xfrm>
            <a:prstGeom prst="rect">
              <a:avLst/>
            </a:prstGeom>
            <a:noFill/>
          </p:spPr>
          <p:txBody>
            <a:bodyPr wrap="square" rtlCol="0">
              <a:noAutofit/>
            </a:bodyPr>
            <a:lstStyle/>
            <a:p>
              <a:pPr algn="ctr" fontAlgn="ctr"/>
              <a:r>
                <a:rPr lang="en-US" sz="1400" dirty="0" smtClean="0">
                  <a:latin typeface="Huawei Sans" panose="020C0503030203020204" pitchFamily="34" charset="0"/>
                </a:rPr>
                <a:t>Internet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46" name="矩形 145"/>
          <p:cNvSpPr/>
          <p:nvPr/>
        </p:nvSpPr>
        <p:spPr bwMode="gray">
          <a:xfrm>
            <a:off x="1453949" y="4634317"/>
            <a:ext cx="1361660" cy="305105"/>
          </a:xfrm>
          <a:prstGeom prst="rect">
            <a:avLst/>
          </a:prstGeom>
        </p:spPr>
        <p:txBody>
          <a:bodyPr wrap="square">
            <a:noAutofit/>
          </a:bodyPr>
          <a:lstStyle/>
          <a:p>
            <a:pPr algn="ctr" fontAlgn="ctr"/>
            <a:r>
              <a:rPr lang="en-US" sz="1400" b="1" dirty="0" smtClean="0">
                <a:solidFill>
                  <a:srgbClr val="56C4D2"/>
                </a:solidFill>
                <a:latin typeface="Huawei Sans" panose="020C0503030203020204" pitchFamily="34" charset="0"/>
              </a:rPr>
              <a:t>Egress zone</a:t>
            </a:r>
            <a:endParaRPr lang="en-US" altLang="zh-CN" sz="1400" b="1" dirty="0">
              <a:solidFill>
                <a:srgbClr val="56C4D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8" name="矩形 147"/>
          <p:cNvSpPr/>
          <p:nvPr/>
        </p:nvSpPr>
        <p:spPr bwMode="gray">
          <a:xfrm>
            <a:off x="470659" y="2308190"/>
            <a:ext cx="277907" cy="993695"/>
          </a:xfrm>
          <a:prstGeom prst="rect">
            <a:avLst/>
          </a:prstGeom>
        </p:spPr>
        <p:txBody>
          <a:bodyPr vert="vert270" wrap="square">
            <a:noAutofit/>
          </a:bodyPr>
          <a:lstStyle/>
          <a:p>
            <a:pPr algn="ctr" fontAlgn="ctr"/>
            <a:r>
              <a:rPr lang="en-US" sz="1200" b="1" dirty="0" smtClean="0">
                <a:solidFill>
                  <a:srgbClr val="30B5C5"/>
                </a:solidFill>
                <a:latin typeface="Huawei Sans" panose="020C0503030203020204" pitchFamily="34" charset="0"/>
              </a:rPr>
              <a:t>Security</a:t>
            </a:r>
            <a:endParaRPr lang="en-US" altLang="zh-CN" sz="12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0" name="矩形 149"/>
          <p:cNvSpPr/>
          <p:nvPr/>
        </p:nvSpPr>
        <p:spPr bwMode="gray">
          <a:xfrm>
            <a:off x="765257" y="2177332"/>
            <a:ext cx="277907" cy="1255410"/>
          </a:xfrm>
          <a:prstGeom prst="rect">
            <a:avLst/>
          </a:prstGeom>
        </p:spPr>
        <p:txBody>
          <a:bodyPr vert="vert270" wrap="square">
            <a:noAutofit/>
          </a:bodyPr>
          <a:lstStyle/>
          <a:p>
            <a:pPr algn="ctr" fontAlgn="ctr"/>
            <a:r>
              <a:rPr lang="en-US" sz="1200" b="1" dirty="0" smtClean="0">
                <a:solidFill>
                  <a:srgbClr val="30B5C5"/>
                </a:solidFill>
                <a:latin typeface="Huawei Sans" panose="020C0503030203020204" pitchFamily="34" charset="0"/>
              </a:rPr>
              <a:t>NAT</a:t>
            </a:r>
            <a:endParaRPr lang="en-US" altLang="zh-CN" sz="12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2" name="矩形 151"/>
          <p:cNvSpPr/>
          <p:nvPr/>
        </p:nvSpPr>
        <p:spPr bwMode="gray">
          <a:xfrm>
            <a:off x="1022147" y="2213947"/>
            <a:ext cx="277907" cy="1182180"/>
          </a:xfrm>
          <a:prstGeom prst="rect">
            <a:avLst/>
          </a:prstGeom>
        </p:spPr>
        <p:txBody>
          <a:bodyPr vert="vert270" wrap="square">
            <a:noAutofit/>
          </a:bodyPr>
          <a:lstStyle/>
          <a:p>
            <a:pPr algn="ctr" fontAlgn="ctr"/>
            <a:r>
              <a:rPr lang="en-US" sz="1200" b="1" dirty="0" smtClean="0">
                <a:solidFill>
                  <a:srgbClr val="30B5C5"/>
                </a:solidFill>
                <a:latin typeface="Huawei Sans" panose="020C0503030203020204" pitchFamily="34" charset="0"/>
              </a:rPr>
              <a:t>Remote access</a:t>
            </a:r>
            <a:endParaRPr lang="en-US" altLang="zh-CN" sz="12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4" name="矩形 153"/>
          <p:cNvSpPr/>
          <p:nvPr/>
        </p:nvSpPr>
        <p:spPr bwMode="gray">
          <a:xfrm>
            <a:off x="1278249" y="2116523"/>
            <a:ext cx="476050" cy="1377028"/>
          </a:xfrm>
          <a:prstGeom prst="rect">
            <a:avLst/>
          </a:prstGeom>
        </p:spPr>
        <p:txBody>
          <a:bodyPr vert="vert270" wrap="square">
            <a:noAutofit/>
          </a:bodyPr>
          <a:lstStyle/>
          <a:p>
            <a:pPr algn="ctr" fontAlgn="ctr"/>
            <a:r>
              <a:rPr lang="en-US" sz="1200" b="1" dirty="0" smtClean="0">
                <a:solidFill>
                  <a:srgbClr val="30B5C5"/>
                </a:solidFill>
                <a:latin typeface="Huawei Sans" panose="020C0503030203020204" pitchFamily="34" charset="0"/>
              </a:rPr>
              <a:t>Multi-campus interconnection</a:t>
            </a:r>
            <a:endParaRPr lang="en-US" altLang="zh-CN" sz="12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6" name="矩形 155"/>
          <p:cNvSpPr/>
          <p:nvPr/>
        </p:nvSpPr>
        <p:spPr bwMode="gray">
          <a:xfrm>
            <a:off x="2713760" y="2429492"/>
            <a:ext cx="277907" cy="772638"/>
          </a:xfrm>
          <a:prstGeom prst="rect">
            <a:avLst/>
          </a:prstGeom>
        </p:spPr>
        <p:txBody>
          <a:bodyPr vert="vert270" wrap="square">
            <a:noAutofit/>
          </a:bodyPr>
          <a:lstStyle/>
          <a:p>
            <a:pPr algn="ctr" fontAlgn="ctr"/>
            <a:r>
              <a:rPr lang="en-US" sz="1200" b="1" dirty="0" smtClean="0">
                <a:solidFill>
                  <a:srgbClr val="30B5C5"/>
                </a:solidFill>
                <a:latin typeface="Huawei Sans" panose="020C0503030203020204" pitchFamily="34" charset="0"/>
              </a:rPr>
              <a:t>Security</a:t>
            </a:r>
            <a:endParaRPr lang="en-US" altLang="zh-CN" sz="12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8" name="矩形 157"/>
          <p:cNvSpPr/>
          <p:nvPr/>
        </p:nvSpPr>
        <p:spPr bwMode="gray">
          <a:xfrm>
            <a:off x="3047789" y="2131128"/>
            <a:ext cx="277907" cy="1369368"/>
          </a:xfrm>
          <a:prstGeom prst="rect">
            <a:avLst/>
          </a:prstGeom>
        </p:spPr>
        <p:txBody>
          <a:bodyPr vert="vert270" wrap="square">
            <a:noAutofit/>
          </a:bodyPr>
          <a:lstStyle/>
          <a:p>
            <a:pPr algn="ctr" fontAlgn="ctr"/>
            <a:r>
              <a:rPr lang="en-US" sz="1200" b="1" dirty="0" smtClean="0">
                <a:solidFill>
                  <a:srgbClr val="30B5C5"/>
                </a:solidFill>
                <a:latin typeface="Huawei Sans" panose="020C0503030203020204" pitchFamily="34" charset="0"/>
              </a:rPr>
              <a:t>Multi-campus interconnection</a:t>
            </a:r>
            <a:endParaRPr lang="en-US" altLang="zh-CN" sz="12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59" name="组合 158"/>
          <p:cNvGrpSpPr/>
          <p:nvPr/>
        </p:nvGrpSpPr>
        <p:grpSpPr bwMode="gray">
          <a:xfrm>
            <a:off x="2271880" y="1403469"/>
            <a:ext cx="1276050" cy="760627"/>
            <a:chOff x="695363" y="1448357"/>
            <a:chExt cx="929071" cy="475412"/>
          </a:xfrm>
        </p:grpSpPr>
        <p:sp>
          <p:nvSpPr>
            <p:cNvPr id="160" name="Freeform 159"/>
            <p:cNvSpPr/>
            <p:nvPr/>
          </p:nvSpPr>
          <p:spPr bwMode="gray">
            <a:xfrm flipH="1">
              <a:off x="714952" y="1448357"/>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1" name="文本框 160"/>
            <p:cNvSpPr txBox="1"/>
            <p:nvPr/>
          </p:nvSpPr>
          <p:spPr bwMode="gray">
            <a:xfrm>
              <a:off x="695363" y="1680970"/>
              <a:ext cx="909482" cy="229615"/>
            </a:xfrm>
            <a:prstGeom prst="rect">
              <a:avLst/>
            </a:prstGeom>
            <a:noFill/>
          </p:spPr>
          <p:txBody>
            <a:bodyPr wrap="square" rtlCol="0">
              <a:noAutofit/>
            </a:bodyPr>
            <a:lstStyle/>
            <a:p>
              <a:pPr algn="ctr" fontAlgn="ctr"/>
              <a:r>
                <a:rPr lang="en-US" sz="1400" dirty="0" smtClean="0">
                  <a:latin typeface="Huawei Sans" panose="020C0503030203020204" pitchFamily="34" charset="0"/>
                </a:rPr>
                <a:t>WAN</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aphicFrame>
        <p:nvGraphicFramePr>
          <p:cNvPr id="7" name="表格 6"/>
          <p:cNvGraphicFramePr>
            <a:graphicFrameLocks noGrp="1"/>
          </p:cNvGraphicFramePr>
          <p:nvPr>
            <p:extLst>
              <p:ext uri="{D42A27DB-BD31-4B8C-83A1-F6EECF244321}">
                <p14:modId xmlns:p14="http://schemas.microsoft.com/office/powerpoint/2010/main" val="3300283014"/>
              </p:ext>
            </p:extLst>
          </p:nvPr>
        </p:nvGraphicFramePr>
        <p:xfrm>
          <a:off x="3630590" y="1774933"/>
          <a:ext cx="8102755" cy="3204339"/>
        </p:xfrm>
        <a:graphic>
          <a:graphicData uri="http://schemas.openxmlformats.org/drawingml/2006/table">
            <a:tbl>
              <a:tblPr firstRow="1" firstCol="1" lastRow="1" lastCol="1" bandRow="1" bandCol="1">
                <a:tableStyleId>{5940675A-B579-460E-94D1-54222C63F5DA}</a:tableStyleId>
              </a:tblPr>
              <a:tblGrid>
                <a:gridCol w="1295973"/>
                <a:gridCol w="1343608"/>
                <a:gridCol w="4441372"/>
                <a:gridCol w="1021802"/>
              </a:tblGrid>
              <a:tr h="400680">
                <a:tc>
                  <a:txBody>
                    <a:bodyPr/>
                    <a:lstStyle/>
                    <a:p>
                      <a:pPr algn="ctr" fontAlgn="ctr">
                        <a:lnSpc>
                          <a:spcPct val="100000"/>
                        </a:lnSpc>
                        <a:spcBef>
                          <a:spcPts val="0"/>
                        </a:spcBef>
                        <a:spcAft>
                          <a:spcPts val="0"/>
                        </a:spcAft>
                      </a:pPr>
                      <a:r>
                        <a:rPr lang="en-US" sz="1200" b="1" dirty="0" smtClean="0">
                          <a:latin typeface="Huawei Sans" panose="020C0503030203020204" pitchFamily="34" charset="0"/>
                        </a:rPr>
                        <a:t>Service Scenario</a:t>
                      </a:r>
                      <a:endParaRPr lang="en-US" altLang="zh-CN" sz="1200" b="1" dirty="0">
                        <a:effectLst/>
                        <a:latin typeface="Huawei Sans" panose="020C0503030203020204" pitchFamily="34" charset="0"/>
                        <a:ea typeface="方正兰亭黑简体" panose="02000000000000000000" pitchFamily="2" charset="-122"/>
                        <a:cs typeface="Book Antiqua" panose="02040602050305030304" pitchFamily="18" charset="0"/>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spcBef>
                          <a:spcPts val="0"/>
                        </a:spcBef>
                        <a:spcAft>
                          <a:spcPts val="0"/>
                        </a:spcAft>
                      </a:pPr>
                      <a:r>
                        <a:rPr lang="en-US" sz="1200" b="1" dirty="0" smtClean="0">
                          <a:latin typeface="Huawei Sans" panose="020C0503030203020204" pitchFamily="34" charset="0"/>
                        </a:rPr>
                        <a:t>Sub-scenario</a:t>
                      </a:r>
                      <a:endParaRPr lang="en-US" altLang="zh-CN" sz="1200" b="1" dirty="0">
                        <a:effectLst/>
                        <a:latin typeface="Huawei Sans" panose="020C0503030203020204" pitchFamily="34" charset="0"/>
                        <a:ea typeface="方正兰亭黑简体" panose="02000000000000000000" pitchFamily="2" charset="-122"/>
                        <a:cs typeface="Book Antiqua" panose="02040602050305030304" pitchFamily="18"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spcBef>
                          <a:spcPts val="0"/>
                        </a:spcBef>
                        <a:spcAft>
                          <a:spcPts val="0"/>
                        </a:spcAft>
                      </a:pPr>
                      <a:r>
                        <a:rPr lang="en-US" sz="1200" b="1" dirty="0" smtClean="0">
                          <a:latin typeface="Huawei Sans" panose="020C0503030203020204" pitchFamily="34" charset="0"/>
                        </a:rPr>
                        <a:t>Description</a:t>
                      </a:r>
                      <a:endParaRPr lang="en-US" altLang="zh-CN" sz="1200" b="1" dirty="0">
                        <a:effectLst/>
                        <a:latin typeface="Huawei Sans" panose="020C0503030203020204" pitchFamily="34" charset="0"/>
                        <a:ea typeface="方正兰亭黑简体" panose="02000000000000000000" pitchFamily="2" charset="-122"/>
                        <a:cs typeface="Book Antiqua" panose="02040602050305030304" pitchFamily="18"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spcBef>
                          <a:spcPts val="0"/>
                        </a:spcBef>
                        <a:spcAft>
                          <a:spcPts val="0"/>
                        </a:spcAft>
                      </a:pPr>
                      <a:r>
                        <a:rPr lang="en-US" sz="1200" b="1" dirty="0" smtClean="0">
                          <a:latin typeface="Huawei Sans" panose="020C0503030203020204" pitchFamily="34" charset="0"/>
                        </a:rPr>
                        <a:t>Applicable Network</a:t>
                      </a:r>
                      <a:endParaRPr lang="en-US" altLang="zh-CN" sz="1200" b="1" dirty="0">
                        <a:effectLst/>
                        <a:latin typeface="Huawei Sans" panose="020C0503030203020204" pitchFamily="34" charset="0"/>
                        <a:ea typeface="方正兰亭黑简体" panose="02000000000000000000" pitchFamily="2" charset="-122"/>
                        <a:cs typeface="Book Antiqua" panose="02040602050305030304" pitchFamily="18"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731520">
                <a:tc>
                  <a:txBody>
                    <a:bodyPr/>
                    <a:lstStyle/>
                    <a:p>
                      <a:pPr algn="ctr" fontAlgn="ctr">
                        <a:lnSpc>
                          <a:spcPct val="100000"/>
                        </a:lnSpc>
                        <a:spcBef>
                          <a:spcPts val="0"/>
                        </a:spcBef>
                        <a:spcAft>
                          <a:spcPts val="0"/>
                        </a:spcAft>
                      </a:pPr>
                      <a:r>
                        <a:rPr lang="en-US" sz="1200" dirty="0" smtClean="0">
                          <a:latin typeface="Huawei Sans" panose="020C0503030203020204" pitchFamily="34" charset="0"/>
                        </a:rPr>
                        <a:t>Remote access</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200" dirty="0" smtClean="0">
                          <a:latin typeface="Huawei Sans" panose="020C0503030203020204" pitchFamily="34" charset="0"/>
                        </a:rPr>
                        <a:t>SSL VPN access</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lnSpc>
                          <a:spcPct val="100000"/>
                        </a:lnSpc>
                        <a:spcBef>
                          <a:spcPts val="0"/>
                        </a:spcBef>
                        <a:spcAft>
                          <a:spcPts val="0"/>
                        </a:spcAft>
                      </a:pPr>
                      <a:r>
                        <a:rPr lang="en-US" sz="1200" dirty="0" smtClean="0">
                          <a:solidFill>
                            <a:schemeClr val="tx1"/>
                          </a:solidFill>
                          <a:latin typeface="Huawei Sans" panose="020C0503030203020204" pitchFamily="34" charset="0"/>
                        </a:rPr>
                        <a:t>The SSL VPN gateway connects to the Internet and provides SSL VPN services for mobile office users (employees on business trips). After a mobile user uses a terminal (such as a laptop or smart phone) to establish an SSL VPN tunnel with the gateway, the user can remotely access intranet resources such as the web server, file server, and mail server through the SSL VPN tunnel.</a:t>
                      </a:r>
                      <a:endParaRPr lang="en-US" altLang="zh-CN" sz="1200" kern="1200" dirty="0">
                        <a:solidFill>
                          <a:schemeClr val="tx1"/>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200" dirty="0" smtClean="0">
                          <a:latin typeface="Huawei Sans" panose="020C0503030203020204" pitchFamily="34" charset="0"/>
                        </a:rPr>
                        <a:t>Internet</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68070">
                <a:tc rowSpan="2">
                  <a:txBody>
                    <a:bodyPr/>
                    <a:lstStyle/>
                    <a:p>
                      <a:pPr algn="ctr" fontAlgn="ctr">
                        <a:lnSpc>
                          <a:spcPct val="100000"/>
                        </a:lnSpc>
                        <a:spcBef>
                          <a:spcPts val="0"/>
                        </a:spcBef>
                        <a:spcAft>
                          <a:spcPts val="0"/>
                        </a:spcAft>
                      </a:pPr>
                      <a:r>
                        <a:rPr lang="en-US" sz="1200" dirty="0" smtClean="0">
                          <a:latin typeface="Huawei Sans" panose="020C0503030203020204" pitchFamily="34" charset="0"/>
                        </a:rPr>
                        <a:t>Multi-campus</a:t>
                      </a:r>
                      <a:endParaRPr lang="en-US" altLang="zh-CN" sz="1200" dirty="0" smtClean="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algn="ctr" fontAlgn="ctr">
                        <a:lnSpc>
                          <a:spcPct val="100000"/>
                        </a:lnSpc>
                        <a:spcBef>
                          <a:spcPts val="0"/>
                        </a:spcBef>
                        <a:spcAft>
                          <a:spcPts val="0"/>
                        </a:spcAft>
                      </a:pPr>
                      <a:r>
                        <a:rPr lang="en-US" sz="1200" dirty="0" smtClean="0">
                          <a:latin typeface="Huawei Sans" panose="020C0503030203020204" pitchFamily="34" charset="0"/>
                        </a:rPr>
                        <a:t>interconnection</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200" dirty="0" smtClean="0">
                          <a:latin typeface="Huawei Sans" panose="020C0503030203020204" pitchFamily="34" charset="0"/>
                        </a:rPr>
                        <a:t>Traditional MPLS VPN interconnection</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lnSpc>
                          <a:spcPct val="100000"/>
                        </a:lnSpc>
                        <a:spcBef>
                          <a:spcPts val="0"/>
                        </a:spcBef>
                        <a:spcAft>
                          <a:spcPts val="0"/>
                        </a:spcAft>
                      </a:pPr>
                      <a:r>
                        <a:rPr lang="en-US" sz="1200" dirty="0" smtClean="0">
                          <a:latin typeface="Huawei Sans" panose="020C0503030203020204" pitchFamily="34" charset="0"/>
                        </a:rPr>
                        <a:t>CE devices can be connected to the MPLS VPN network.</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1219110" rtl="0"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rPr>
                        <a:t>Leased line</a:t>
                      </a:r>
                      <a:endParaRPr lang="en-US" altLang="zh-CN" sz="1200" dirty="0" smtClean="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35459">
                <a:tc vMerge="1">
                  <a:txBody>
                    <a:bodyPr/>
                    <a:lstStyle/>
                    <a:p>
                      <a:pPr algn="ctr">
                        <a:lnSpc>
                          <a:spcPct val="100000"/>
                        </a:lnSpc>
                        <a:spcBef>
                          <a:spcPts val="0"/>
                        </a:spcBef>
                        <a:spcAft>
                          <a:spcPts val="0"/>
                        </a:spcAft>
                      </a:pPr>
                      <a:endParaRPr lang="zh-CN" sz="1200" dirty="0">
                        <a:effectLst/>
                        <a:latin typeface="Arial"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200" dirty="0" smtClean="0">
                          <a:latin typeface="Huawei Sans" panose="020C0503030203020204" pitchFamily="34" charset="0"/>
                        </a:rPr>
                        <a:t>IPsec VPN</a:t>
                      </a:r>
                    </a:p>
                    <a:p>
                      <a:pPr algn="ctr" fontAlgn="ctr">
                        <a:lnSpc>
                          <a:spcPct val="100000"/>
                        </a:lnSpc>
                        <a:spcBef>
                          <a:spcPts val="0"/>
                        </a:spcBef>
                        <a:spcAft>
                          <a:spcPts val="0"/>
                        </a:spcAft>
                      </a:pPr>
                      <a:r>
                        <a:rPr lang="en-US" sz="1200" dirty="0" smtClean="0">
                          <a:latin typeface="Huawei Sans" panose="020C0503030203020204" pitchFamily="34" charset="0"/>
                        </a:rPr>
                        <a:t>interconnection</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fontAlgn="ctr">
                        <a:lnSpc>
                          <a:spcPct val="100000"/>
                        </a:lnSpc>
                        <a:spcBef>
                          <a:spcPts val="0"/>
                        </a:spcBef>
                        <a:spcAft>
                          <a:spcPts val="0"/>
                        </a:spcAft>
                      </a:pPr>
                      <a:r>
                        <a:rPr lang="en-US" sz="1200" dirty="0" smtClean="0">
                          <a:latin typeface="Huawei Sans" panose="020C0503030203020204" pitchFamily="34" charset="0"/>
                        </a:rPr>
                        <a:t>IPsec VPN tunnels are established between multiple campuses to ensure secure data transmission on a low-security bearer network.</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200" dirty="0" smtClean="0">
                          <a:latin typeface="Huawei Sans" panose="020C0503030203020204" pitchFamily="34" charset="0"/>
                        </a:rPr>
                        <a:t>Internet and leased line</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
        <p:nvSpPr>
          <p:cNvPr id="36" name="五边形 35"/>
          <p:cNvSpPr/>
          <p:nvPr/>
        </p:nvSpPr>
        <p:spPr bwMode="gray">
          <a:xfrm>
            <a:off x="7307235" y="20173"/>
            <a:ext cx="1694405" cy="3852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5000"/>
              </a:lnSpc>
            </a:pPr>
            <a:r>
              <a:rPr lang="en-US" sz="1200" b="1" dirty="0" smtClean="0">
                <a:solidFill>
                  <a:srgbClr val="FFFFFF"/>
                </a:solidFill>
                <a:latin typeface="Huawei Sans" panose="020C0503030203020204" pitchFamily="34" charset="0"/>
              </a:rPr>
              <a:t>Network Architecture Design</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燕尾形 36"/>
          <p:cNvSpPr/>
          <p:nvPr/>
        </p:nvSpPr>
        <p:spPr bwMode="gray">
          <a:xfrm>
            <a:off x="8839950" y="20173"/>
            <a:ext cx="1389868" cy="3852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5000"/>
              </a:lnSpc>
            </a:pPr>
            <a:r>
              <a:rPr lang="en-US" sz="1200" dirty="0" smtClean="0">
                <a:latin typeface="Huawei Sans" panose="020C0503030203020204" pitchFamily="34" charset="0"/>
              </a:rPr>
              <a:t>Basic Service Design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燕尾形 37"/>
          <p:cNvSpPr/>
          <p:nvPr/>
        </p:nvSpPr>
        <p:spPr bwMode="gray">
          <a:xfrm>
            <a:off x="10068128" y="20173"/>
            <a:ext cx="1696531" cy="3852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5000"/>
              </a:lnSpc>
              <a:spcBef>
                <a:spcPts val="0"/>
              </a:spcBef>
              <a:defRPr/>
            </a:pPr>
            <a:r>
              <a:rPr lang="en-US" sz="1200" dirty="0" smtClean="0">
                <a:latin typeface="Huawei Sans" panose="020C0503030203020204" pitchFamily="34" charset="0"/>
              </a:rPr>
              <a:t>LAN Automation Design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93849208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Network Egress Design: WAN-side Connection</a:t>
            </a:r>
            <a:endParaRPr lang="en-US" altLang="zh-CN" dirty="0">
              <a:sym typeface="Huawei Sans" panose="020C0503030203020204" pitchFamily="34" charset="0"/>
            </a:endParaRPr>
          </a:p>
        </p:txBody>
      </p:sp>
      <p:cxnSp>
        <p:nvCxnSpPr>
          <p:cNvPr id="54" name="直接连接符 53"/>
          <p:cNvCxnSpPr>
            <a:stCxn id="57" idx="2"/>
            <a:endCxn id="58" idx="0"/>
          </p:cNvCxnSpPr>
          <p:nvPr/>
        </p:nvCxnSpPr>
        <p:spPr bwMode="gray">
          <a:xfrm>
            <a:off x="1512677" y="1568233"/>
            <a:ext cx="0" cy="62449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5" name="组合 54"/>
          <p:cNvGrpSpPr/>
          <p:nvPr/>
        </p:nvGrpSpPr>
        <p:grpSpPr bwMode="gray">
          <a:xfrm>
            <a:off x="1057936" y="1089102"/>
            <a:ext cx="909482" cy="480535"/>
            <a:chOff x="591922" y="1761021"/>
            <a:chExt cx="909482" cy="480535"/>
          </a:xfrm>
        </p:grpSpPr>
        <p:sp>
          <p:nvSpPr>
            <p:cNvPr id="56" name="Freeform 159"/>
            <p:cNvSpPr/>
            <p:nvPr/>
          </p:nvSpPr>
          <p:spPr bwMode="gray">
            <a:xfrm flipH="1">
              <a:off x="639829" y="1761021"/>
              <a:ext cx="813669" cy="48053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文本框 56"/>
            <p:cNvSpPr txBox="1"/>
            <p:nvPr/>
          </p:nvSpPr>
          <p:spPr bwMode="gray">
            <a:xfrm>
              <a:off x="591922" y="1935047"/>
              <a:ext cx="909482" cy="305105"/>
            </a:xfrm>
            <a:prstGeom prst="rect">
              <a:avLst/>
            </a:prstGeom>
            <a:noFill/>
          </p:spPr>
          <p:txBody>
            <a:bodyPr wrap="square" rtlCol="0">
              <a:noAutofit/>
            </a:bodyPr>
            <a:lstStyle/>
            <a:p>
              <a:pPr algn="ctr" fontAlgn="ctr"/>
              <a:r>
                <a:rPr lang="en-US" sz="1200" dirty="0" smtClean="0">
                  <a:latin typeface="Huawei Sans" panose="020C0503030203020204" pitchFamily="34" charset="0"/>
                </a:rPr>
                <a:t>Internet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58" name="Picture 2" descr="G:\做的项目\公共\扁平图标切换\更新2015_01_21\oss扁平图标库2015_01_21更新-04.png"/>
          <p:cNvPicPr>
            <a:picLocks noChangeAspect="1" noChangeArrowheads="1"/>
          </p:cNvPicPr>
          <p:nvPr/>
        </p:nvPicPr>
        <p:blipFill>
          <a:blip r:embed="rId3"/>
          <a:stretch>
            <a:fillRect/>
          </a:stretch>
        </p:blipFill>
        <p:spPr bwMode="gray">
          <a:xfrm>
            <a:off x="1327940" y="2192724"/>
            <a:ext cx="369473" cy="302297"/>
          </a:xfrm>
          <a:prstGeom prst="rect">
            <a:avLst/>
          </a:prstGeom>
          <a:noFill/>
        </p:spPr>
      </p:pic>
      <p:grpSp>
        <p:nvGrpSpPr>
          <p:cNvPr id="59" name="组合 58"/>
          <p:cNvGrpSpPr/>
          <p:nvPr/>
        </p:nvGrpSpPr>
        <p:grpSpPr bwMode="gray">
          <a:xfrm>
            <a:off x="3143533" y="1089102"/>
            <a:ext cx="909482" cy="480535"/>
            <a:chOff x="591922" y="1761021"/>
            <a:chExt cx="909482" cy="480535"/>
          </a:xfrm>
        </p:grpSpPr>
        <p:sp>
          <p:nvSpPr>
            <p:cNvPr id="60" name="Freeform 159"/>
            <p:cNvSpPr/>
            <p:nvPr/>
          </p:nvSpPr>
          <p:spPr bwMode="gray">
            <a:xfrm flipH="1">
              <a:off x="639829" y="1761021"/>
              <a:ext cx="813669" cy="48053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文本框 60"/>
            <p:cNvSpPr txBox="1"/>
            <p:nvPr/>
          </p:nvSpPr>
          <p:spPr bwMode="gray">
            <a:xfrm>
              <a:off x="591922" y="1935047"/>
              <a:ext cx="909482" cy="305105"/>
            </a:xfrm>
            <a:prstGeom prst="rect">
              <a:avLst/>
            </a:prstGeom>
            <a:noFill/>
          </p:spPr>
          <p:txBody>
            <a:bodyPr wrap="square" rtlCol="0">
              <a:noAutofit/>
            </a:bodyPr>
            <a:lstStyle/>
            <a:p>
              <a:pPr algn="ctr" fontAlgn="ctr"/>
              <a:r>
                <a:rPr lang="en-US" sz="1200" dirty="0" smtClean="0">
                  <a:latin typeface="Huawei Sans" panose="020C0503030203020204" pitchFamily="34" charset="0"/>
                </a:rPr>
                <a:t>WAN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62" name="组合 61"/>
          <p:cNvGrpSpPr/>
          <p:nvPr/>
        </p:nvGrpSpPr>
        <p:grpSpPr bwMode="gray">
          <a:xfrm>
            <a:off x="2186144" y="1089102"/>
            <a:ext cx="909482" cy="480535"/>
            <a:chOff x="591922" y="1761021"/>
            <a:chExt cx="909482" cy="480535"/>
          </a:xfrm>
        </p:grpSpPr>
        <p:sp>
          <p:nvSpPr>
            <p:cNvPr id="63" name="Freeform 159"/>
            <p:cNvSpPr/>
            <p:nvPr/>
          </p:nvSpPr>
          <p:spPr bwMode="gray">
            <a:xfrm flipH="1">
              <a:off x="639829" y="1761021"/>
              <a:ext cx="813669" cy="48053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文本框 63"/>
            <p:cNvSpPr txBox="1"/>
            <p:nvPr/>
          </p:nvSpPr>
          <p:spPr bwMode="gray">
            <a:xfrm>
              <a:off x="591922" y="1935047"/>
              <a:ext cx="909482" cy="305105"/>
            </a:xfrm>
            <a:prstGeom prst="rect">
              <a:avLst/>
            </a:prstGeom>
            <a:noFill/>
          </p:spPr>
          <p:txBody>
            <a:bodyPr wrap="square" rtlCol="0">
              <a:noAutofit/>
            </a:bodyPr>
            <a:lstStyle/>
            <a:p>
              <a:pPr algn="ctr" fontAlgn="ctr"/>
              <a:r>
                <a:rPr lang="en-US" sz="1200" dirty="0" smtClean="0">
                  <a:latin typeface="Huawei Sans" panose="020C0503030203020204" pitchFamily="34" charset="0"/>
                </a:rPr>
                <a:t>Internet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65" name="肘形连接符 64"/>
          <p:cNvCxnSpPr/>
          <p:nvPr/>
        </p:nvCxnSpPr>
        <p:spPr bwMode="gray">
          <a:xfrm rot="5400000" flipH="1" flipV="1">
            <a:off x="3056987" y="1607878"/>
            <a:ext cx="626197" cy="546908"/>
          </a:xfrm>
          <a:prstGeom prst="bentConnector3">
            <a:avLst/>
          </a:prstGeom>
          <a:ln w="19050">
            <a:solidFill>
              <a:schemeClr val="tx1">
                <a:lumMod val="50000"/>
                <a:lumOff val="50000"/>
              </a:schemeClr>
            </a:solidFill>
          </a:ln>
          <a:extLst/>
        </p:spPr>
        <p:style>
          <a:lnRef idx="1">
            <a:schemeClr val="accent1"/>
          </a:lnRef>
          <a:fillRef idx="0">
            <a:schemeClr val="accent1"/>
          </a:fillRef>
          <a:effectRef idx="0">
            <a:schemeClr val="accent1"/>
          </a:effectRef>
          <a:fontRef idx="minor">
            <a:schemeClr val="tx1"/>
          </a:fontRef>
        </p:style>
      </p:cxnSp>
      <p:cxnSp>
        <p:nvCxnSpPr>
          <p:cNvPr id="66" name="肘形连接符 65"/>
          <p:cNvCxnSpPr/>
          <p:nvPr/>
        </p:nvCxnSpPr>
        <p:spPr bwMode="gray">
          <a:xfrm rot="16200000" flipV="1">
            <a:off x="2478710" y="1676091"/>
            <a:ext cx="626197" cy="410481"/>
          </a:xfrm>
          <a:prstGeom prst="bentConnector3">
            <a:avLst/>
          </a:prstGeom>
          <a:ln w="19050">
            <a:solidFill>
              <a:schemeClr val="tx1"/>
            </a:solidFill>
          </a:ln>
          <a:extLst/>
        </p:spPr>
        <p:style>
          <a:lnRef idx="1">
            <a:schemeClr val="accent1"/>
          </a:lnRef>
          <a:fillRef idx="0">
            <a:schemeClr val="accent1"/>
          </a:fillRef>
          <a:effectRef idx="0">
            <a:schemeClr val="accent1"/>
          </a:effectRef>
          <a:fontRef idx="minor">
            <a:schemeClr val="tx1"/>
          </a:fontRef>
        </p:style>
      </p:cxnSp>
      <p:grpSp>
        <p:nvGrpSpPr>
          <p:cNvPr id="67" name="组合 66"/>
          <p:cNvGrpSpPr/>
          <p:nvPr/>
        </p:nvGrpSpPr>
        <p:grpSpPr bwMode="gray">
          <a:xfrm>
            <a:off x="5279948" y="1087177"/>
            <a:ext cx="909482" cy="493910"/>
            <a:chOff x="611505" y="1761021"/>
            <a:chExt cx="909482" cy="493910"/>
          </a:xfrm>
        </p:grpSpPr>
        <p:sp>
          <p:nvSpPr>
            <p:cNvPr id="68" name="Freeform 159"/>
            <p:cNvSpPr/>
            <p:nvPr/>
          </p:nvSpPr>
          <p:spPr bwMode="gray">
            <a:xfrm flipH="1">
              <a:off x="639829" y="1761021"/>
              <a:ext cx="813669" cy="48053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文本框 68"/>
            <p:cNvSpPr txBox="1"/>
            <p:nvPr/>
          </p:nvSpPr>
          <p:spPr bwMode="gray">
            <a:xfrm>
              <a:off x="611505" y="1854770"/>
              <a:ext cx="909482" cy="400161"/>
            </a:xfrm>
            <a:prstGeom prst="rect">
              <a:avLst/>
            </a:prstGeom>
            <a:noFill/>
          </p:spPr>
          <p:txBody>
            <a:bodyPr wrap="square" rtlCol="0">
              <a:noAutofit/>
            </a:bodyPr>
            <a:lstStyle/>
            <a:p>
              <a:pPr algn="ctr" fontAlgn="ctr"/>
              <a:r>
                <a:rPr lang="en-US" sz="1200" dirty="0" smtClean="0">
                  <a:latin typeface="Huawei Sans" panose="020C0503030203020204" pitchFamily="34" charset="0"/>
                </a:rPr>
                <a:t>Internet2</a:t>
              </a:r>
            </a:p>
            <a:p>
              <a:pPr algn="ctr" fontAlgn="ctr"/>
              <a:r>
                <a:rPr lang="en-US" sz="1200" dirty="0" smtClean="0">
                  <a:latin typeface="Huawei Sans" panose="020C0503030203020204" pitchFamily="34" charset="0"/>
                </a:rPr>
                <a:t>/WAN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70" name="组合 69"/>
          <p:cNvGrpSpPr/>
          <p:nvPr/>
        </p:nvGrpSpPr>
        <p:grpSpPr bwMode="gray">
          <a:xfrm>
            <a:off x="4302976" y="1089102"/>
            <a:ext cx="909482" cy="480535"/>
            <a:chOff x="591922" y="1761021"/>
            <a:chExt cx="909482" cy="480535"/>
          </a:xfrm>
        </p:grpSpPr>
        <p:sp>
          <p:nvSpPr>
            <p:cNvPr id="71" name="Freeform 159"/>
            <p:cNvSpPr/>
            <p:nvPr/>
          </p:nvSpPr>
          <p:spPr bwMode="gray">
            <a:xfrm flipH="1">
              <a:off x="639829" y="1761021"/>
              <a:ext cx="813669" cy="48053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文本框 71"/>
            <p:cNvSpPr txBox="1"/>
            <p:nvPr/>
          </p:nvSpPr>
          <p:spPr bwMode="gray">
            <a:xfrm>
              <a:off x="591922" y="1935047"/>
              <a:ext cx="909482" cy="305105"/>
            </a:xfrm>
            <a:prstGeom prst="rect">
              <a:avLst/>
            </a:prstGeom>
            <a:noFill/>
          </p:spPr>
          <p:txBody>
            <a:bodyPr wrap="square" rtlCol="0">
              <a:noAutofit/>
            </a:bodyPr>
            <a:lstStyle/>
            <a:p>
              <a:pPr algn="ctr" fontAlgn="ctr"/>
              <a:r>
                <a:rPr lang="en-US" sz="1200" dirty="0" smtClean="0">
                  <a:latin typeface="Huawei Sans" panose="020C0503030203020204" pitchFamily="34" charset="0"/>
                </a:rPr>
                <a:t>Internet1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73" name="直接连接符 72"/>
          <p:cNvCxnSpPr>
            <a:stCxn id="72" idx="2"/>
            <a:endCxn id="77" idx="0"/>
          </p:cNvCxnSpPr>
          <p:nvPr/>
        </p:nvCxnSpPr>
        <p:spPr bwMode="gray">
          <a:xfrm>
            <a:off x="4757717" y="1568233"/>
            <a:ext cx="1" cy="62619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stCxn id="69" idx="2"/>
            <a:endCxn id="78" idx="0"/>
          </p:cNvCxnSpPr>
          <p:nvPr/>
        </p:nvCxnSpPr>
        <p:spPr bwMode="gray">
          <a:xfrm flipH="1">
            <a:off x="5725165" y="1581087"/>
            <a:ext cx="9524" cy="613343"/>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78" idx="1"/>
            <a:endCxn id="77" idx="3"/>
          </p:cNvCxnSpPr>
          <p:nvPr/>
        </p:nvCxnSpPr>
        <p:spPr bwMode="invGray">
          <a:xfrm flipH="1">
            <a:off x="4942454" y="2345579"/>
            <a:ext cx="597974" cy="0"/>
          </a:xfrm>
          <a:prstGeom prst="line">
            <a:avLst/>
          </a:prstGeom>
          <a:ln w="28575">
            <a:solidFill>
              <a:srgbClr val="C7000B"/>
            </a:solidFill>
            <a:prstDash val="solid"/>
          </a:ln>
        </p:spPr>
        <p:style>
          <a:lnRef idx="1">
            <a:schemeClr val="accent1"/>
          </a:lnRef>
          <a:fillRef idx="0">
            <a:schemeClr val="accent1"/>
          </a:fillRef>
          <a:effectRef idx="0">
            <a:schemeClr val="accent1"/>
          </a:effectRef>
          <a:fontRef idx="minor">
            <a:schemeClr val="tx1"/>
          </a:fontRef>
        </p:style>
      </p:cxnSp>
      <p:pic>
        <p:nvPicPr>
          <p:cNvPr id="76" name="Picture 2" descr="G:\做的项目\公共\扁平图标切换\更新2015_01_21\oss扁平图标库2015_01_21更新-04.png"/>
          <p:cNvPicPr>
            <a:picLocks noChangeAspect="1" noChangeArrowheads="1"/>
          </p:cNvPicPr>
          <p:nvPr/>
        </p:nvPicPr>
        <p:blipFill>
          <a:blip r:embed="rId3"/>
          <a:stretch>
            <a:fillRect/>
          </a:stretch>
        </p:blipFill>
        <p:spPr bwMode="gray">
          <a:xfrm>
            <a:off x="2866629" y="2194430"/>
            <a:ext cx="369473" cy="302297"/>
          </a:xfrm>
          <a:prstGeom prst="rect">
            <a:avLst/>
          </a:prstGeom>
          <a:noFill/>
        </p:spPr>
      </p:pic>
      <p:pic>
        <p:nvPicPr>
          <p:cNvPr id="77" name="Picture 2" descr="G:\做的项目\公共\扁平图标切换\更新2015_01_21\oss扁平图标库2015_01_21更新-04.png"/>
          <p:cNvPicPr>
            <a:picLocks noChangeAspect="1" noChangeArrowheads="1"/>
          </p:cNvPicPr>
          <p:nvPr/>
        </p:nvPicPr>
        <p:blipFill>
          <a:blip r:embed="rId3"/>
          <a:stretch>
            <a:fillRect/>
          </a:stretch>
        </p:blipFill>
        <p:spPr bwMode="gray">
          <a:xfrm>
            <a:off x="4572981" y="2194430"/>
            <a:ext cx="369473" cy="302297"/>
          </a:xfrm>
          <a:prstGeom prst="rect">
            <a:avLst/>
          </a:prstGeom>
          <a:noFill/>
        </p:spPr>
      </p:pic>
      <p:pic>
        <p:nvPicPr>
          <p:cNvPr id="78" name="Picture 2" descr="G:\做的项目\公共\扁平图标切换\更新2015_01_21\oss扁平图标库2015_01_21更新-04.png"/>
          <p:cNvPicPr>
            <a:picLocks noChangeAspect="1" noChangeArrowheads="1"/>
          </p:cNvPicPr>
          <p:nvPr/>
        </p:nvPicPr>
        <p:blipFill>
          <a:blip r:embed="rId3"/>
          <a:stretch>
            <a:fillRect/>
          </a:stretch>
        </p:blipFill>
        <p:spPr bwMode="gray">
          <a:xfrm>
            <a:off x="5540428" y="2194430"/>
            <a:ext cx="369473" cy="302297"/>
          </a:xfrm>
          <a:prstGeom prst="rect">
            <a:avLst/>
          </a:prstGeom>
          <a:noFill/>
        </p:spPr>
      </p:pic>
      <p:pic>
        <p:nvPicPr>
          <p:cNvPr id="79"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gray">
          <a:xfrm>
            <a:off x="1327940" y="2795417"/>
            <a:ext cx="369473" cy="302297"/>
          </a:xfrm>
          <a:prstGeom prst="rect">
            <a:avLst/>
          </a:prstGeom>
        </p:spPr>
      </p:pic>
      <p:cxnSp>
        <p:nvCxnSpPr>
          <p:cNvPr id="80" name="直接连接符 79"/>
          <p:cNvCxnSpPr>
            <a:stCxn id="58" idx="2"/>
            <a:endCxn id="79" idx="0"/>
          </p:cNvCxnSpPr>
          <p:nvPr/>
        </p:nvCxnSpPr>
        <p:spPr bwMode="gray">
          <a:xfrm>
            <a:off x="1512677" y="2495021"/>
            <a:ext cx="0" cy="30039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1" name="文本框 80"/>
          <p:cNvSpPr txBox="1"/>
          <p:nvPr/>
        </p:nvSpPr>
        <p:spPr bwMode="gray">
          <a:xfrm>
            <a:off x="1670185" y="2812992"/>
            <a:ext cx="868341" cy="305105"/>
          </a:xfrm>
          <a:prstGeom prst="rect">
            <a:avLst/>
          </a:prstGeom>
          <a:noFill/>
        </p:spPr>
        <p:txBody>
          <a:bodyPr wrap="square" rtlCol="0">
            <a:noAutofit/>
          </a:bodyPr>
          <a:lstStyle/>
          <a:p>
            <a:pPr fontAlgn="ctr"/>
            <a:r>
              <a:rPr lang="en-US" sz="1200" dirty="0" smtClean="0">
                <a:latin typeface="Huawei Sans" panose="020C0503030203020204" pitchFamily="34" charset="0"/>
              </a:rPr>
              <a:t>Optional</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2"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gray">
          <a:xfrm>
            <a:off x="2866629" y="2795417"/>
            <a:ext cx="369473" cy="302297"/>
          </a:xfrm>
          <a:prstGeom prst="rect">
            <a:avLst/>
          </a:prstGeom>
        </p:spPr>
      </p:pic>
      <p:cxnSp>
        <p:nvCxnSpPr>
          <p:cNvPr id="83" name="直接连接符 82"/>
          <p:cNvCxnSpPr>
            <a:stCxn id="76" idx="2"/>
            <a:endCxn id="82" idx="0"/>
          </p:cNvCxnSpPr>
          <p:nvPr/>
        </p:nvCxnSpPr>
        <p:spPr bwMode="gray">
          <a:xfrm>
            <a:off x="3051366" y="2496727"/>
            <a:ext cx="0" cy="29869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84"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gray">
          <a:xfrm>
            <a:off x="4572981" y="2795417"/>
            <a:ext cx="369473" cy="302297"/>
          </a:xfrm>
          <a:prstGeom prst="rect">
            <a:avLst/>
          </a:prstGeom>
        </p:spPr>
      </p:pic>
      <p:pic>
        <p:nvPicPr>
          <p:cNvPr id="85"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gray">
          <a:xfrm>
            <a:off x="5540428" y="2795417"/>
            <a:ext cx="369473" cy="302297"/>
          </a:xfrm>
          <a:prstGeom prst="rect">
            <a:avLst/>
          </a:prstGeom>
        </p:spPr>
      </p:pic>
      <p:cxnSp>
        <p:nvCxnSpPr>
          <p:cNvPr id="86" name="直接连接符 85"/>
          <p:cNvCxnSpPr>
            <a:stCxn id="77" idx="2"/>
            <a:endCxn id="84" idx="0"/>
          </p:cNvCxnSpPr>
          <p:nvPr/>
        </p:nvCxnSpPr>
        <p:spPr bwMode="gray">
          <a:xfrm>
            <a:off x="4757718" y="2496727"/>
            <a:ext cx="0" cy="29869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a:stCxn id="78" idx="2"/>
            <a:endCxn id="85" idx="0"/>
          </p:cNvCxnSpPr>
          <p:nvPr/>
        </p:nvCxnSpPr>
        <p:spPr bwMode="gray">
          <a:xfrm>
            <a:off x="5725165" y="2496727"/>
            <a:ext cx="0" cy="29869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a:stCxn id="85" idx="1"/>
            <a:endCxn id="84" idx="3"/>
          </p:cNvCxnSpPr>
          <p:nvPr/>
        </p:nvCxnSpPr>
        <p:spPr bwMode="gray">
          <a:xfrm flipH="1">
            <a:off x="4942454" y="2946566"/>
            <a:ext cx="597974" cy="0"/>
          </a:xfrm>
          <a:prstGeom prst="line">
            <a:avLst/>
          </a:prstGeom>
          <a:ln w="19050">
            <a:solidFill>
              <a:srgbClr val="C7000B"/>
            </a:solidFill>
            <a:prstDash val="dash"/>
          </a:ln>
        </p:spPr>
        <p:style>
          <a:lnRef idx="1">
            <a:schemeClr val="accent1"/>
          </a:lnRef>
          <a:fillRef idx="0">
            <a:schemeClr val="accent1"/>
          </a:fillRef>
          <a:effectRef idx="0">
            <a:schemeClr val="accent1"/>
          </a:effectRef>
          <a:fontRef idx="minor">
            <a:schemeClr val="tx1"/>
          </a:fontRef>
        </p:style>
      </p:cxnSp>
      <p:grpSp>
        <p:nvGrpSpPr>
          <p:cNvPr id="89" name="组合 88"/>
          <p:cNvGrpSpPr/>
          <p:nvPr/>
        </p:nvGrpSpPr>
        <p:grpSpPr bwMode="gray">
          <a:xfrm>
            <a:off x="7422167" y="1089102"/>
            <a:ext cx="909482" cy="480535"/>
            <a:chOff x="591922" y="1761021"/>
            <a:chExt cx="909482" cy="480535"/>
          </a:xfrm>
        </p:grpSpPr>
        <p:sp>
          <p:nvSpPr>
            <p:cNvPr id="90" name="Freeform 159"/>
            <p:cNvSpPr/>
            <p:nvPr/>
          </p:nvSpPr>
          <p:spPr bwMode="gray">
            <a:xfrm flipH="1">
              <a:off x="639829" y="1761021"/>
              <a:ext cx="813669" cy="48053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文本框 90"/>
            <p:cNvSpPr txBox="1"/>
            <p:nvPr/>
          </p:nvSpPr>
          <p:spPr bwMode="gray">
            <a:xfrm>
              <a:off x="591922" y="1921441"/>
              <a:ext cx="909482" cy="305105"/>
            </a:xfrm>
            <a:prstGeom prst="rect">
              <a:avLst/>
            </a:prstGeom>
            <a:noFill/>
          </p:spPr>
          <p:txBody>
            <a:bodyPr wrap="square" rtlCol="0">
              <a:noAutofit/>
            </a:bodyPr>
            <a:lstStyle/>
            <a:p>
              <a:pPr algn="ctr" fontAlgn="ctr"/>
              <a:r>
                <a:rPr lang="en-US" sz="1200" dirty="0" smtClean="0">
                  <a:latin typeface="Huawei Sans" panose="020C0503030203020204" pitchFamily="34" charset="0"/>
                </a:rPr>
                <a:t>WAN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92" name="组合 91"/>
          <p:cNvGrpSpPr/>
          <p:nvPr/>
        </p:nvGrpSpPr>
        <p:grpSpPr bwMode="gray">
          <a:xfrm>
            <a:off x="6464778" y="1089102"/>
            <a:ext cx="909482" cy="480535"/>
            <a:chOff x="591922" y="1761021"/>
            <a:chExt cx="909482" cy="480535"/>
          </a:xfrm>
        </p:grpSpPr>
        <p:sp>
          <p:nvSpPr>
            <p:cNvPr id="93" name="Freeform 159"/>
            <p:cNvSpPr/>
            <p:nvPr/>
          </p:nvSpPr>
          <p:spPr bwMode="gray">
            <a:xfrm flipH="1">
              <a:off x="639829" y="1761021"/>
              <a:ext cx="813669" cy="48053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文本框 93"/>
            <p:cNvSpPr txBox="1"/>
            <p:nvPr/>
          </p:nvSpPr>
          <p:spPr bwMode="gray">
            <a:xfrm>
              <a:off x="591922" y="1935047"/>
              <a:ext cx="909482" cy="305105"/>
            </a:xfrm>
            <a:prstGeom prst="rect">
              <a:avLst/>
            </a:prstGeom>
            <a:noFill/>
          </p:spPr>
          <p:txBody>
            <a:bodyPr wrap="square" rtlCol="0">
              <a:noAutofit/>
            </a:bodyPr>
            <a:lstStyle/>
            <a:p>
              <a:pPr algn="ctr" fontAlgn="ctr"/>
              <a:r>
                <a:rPr lang="en-US" sz="1200" dirty="0" smtClean="0">
                  <a:latin typeface="Huawei Sans" panose="020C0503030203020204" pitchFamily="34" charset="0"/>
                </a:rPr>
                <a:t>Internet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95" name="直接连接符 94"/>
          <p:cNvCxnSpPr>
            <a:stCxn id="94" idx="2"/>
            <a:endCxn id="98" idx="0"/>
          </p:cNvCxnSpPr>
          <p:nvPr/>
        </p:nvCxnSpPr>
        <p:spPr bwMode="gray">
          <a:xfrm>
            <a:off x="6919519" y="1568233"/>
            <a:ext cx="1" cy="6233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a:stCxn id="91" idx="2"/>
            <a:endCxn id="99" idx="0"/>
          </p:cNvCxnSpPr>
          <p:nvPr/>
        </p:nvCxnSpPr>
        <p:spPr bwMode="gray">
          <a:xfrm>
            <a:off x="7876908" y="1554627"/>
            <a:ext cx="1" cy="636994"/>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a:stCxn id="99" idx="1"/>
            <a:endCxn id="98" idx="3"/>
          </p:cNvCxnSpPr>
          <p:nvPr/>
        </p:nvCxnSpPr>
        <p:spPr bwMode="invGray">
          <a:xfrm flipH="1">
            <a:off x="7104256" y="2342770"/>
            <a:ext cx="587916" cy="0"/>
          </a:xfrm>
          <a:prstGeom prst="line">
            <a:avLst/>
          </a:prstGeom>
          <a:ln w="28575">
            <a:solidFill>
              <a:srgbClr val="C7000B"/>
            </a:solidFill>
            <a:prstDash val="solid"/>
          </a:ln>
        </p:spPr>
        <p:style>
          <a:lnRef idx="1">
            <a:schemeClr val="accent1"/>
          </a:lnRef>
          <a:fillRef idx="0">
            <a:schemeClr val="accent1"/>
          </a:fillRef>
          <a:effectRef idx="0">
            <a:schemeClr val="accent1"/>
          </a:effectRef>
          <a:fontRef idx="minor">
            <a:schemeClr val="tx1"/>
          </a:fontRef>
        </p:style>
      </p:cxnSp>
      <p:pic>
        <p:nvPicPr>
          <p:cNvPr id="98" name="Picture 2" descr="G:\做的项目\公共\扁平图标切换\更新2015_01_21\oss扁平图标库2015_01_21更新-04.png"/>
          <p:cNvPicPr>
            <a:picLocks noChangeAspect="1" noChangeArrowheads="1"/>
          </p:cNvPicPr>
          <p:nvPr/>
        </p:nvPicPr>
        <p:blipFill>
          <a:blip r:embed="rId3"/>
          <a:stretch>
            <a:fillRect/>
          </a:stretch>
        </p:blipFill>
        <p:spPr bwMode="gray">
          <a:xfrm>
            <a:off x="6734783" y="2191621"/>
            <a:ext cx="369473" cy="302297"/>
          </a:xfrm>
          <a:prstGeom prst="rect">
            <a:avLst/>
          </a:prstGeom>
          <a:noFill/>
        </p:spPr>
      </p:pic>
      <p:pic>
        <p:nvPicPr>
          <p:cNvPr id="99" name="Picture 2" descr="G:\做的项目\公共\扁平图标切换\更新2015_01_21\oss扁平图标库2015_01_21更新-04.png"/>
          <p:cNvPicPr>
            <a:picLocks noChangeAspect="1" noChangeArrowheads="1"/>
          </p:cNvPicPr>
          <p:nvPr/>
        </p:nvPicPr>
        <p:blipFill>
          <a:blip r:embed="rId3"/>
          <a:stretch>
            <a:fillRect/>
          </a:stretch>
        </p:blipFill>
        <p:spPr bwMode="gray">
          <a:xfrm>
            <a:off x="7692172" y="2191621"/>
            <a:ext cx="369473" cy="302297"/>
          </a:xfrm>
          <a:prstGeom prst="rect">
            <a:avLst/>
          </a:prstGeom>
          <a:noFill/>
        </p:spPr>
      </p:pic>
      <p:pic>
        <p:nvPicPr>
          <p:cNvPr id="100"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gray">
          <a:xfrm>
            <a:off x="6734783" y="2795417"/>
            <a:ext cx="369473" cy="302297"/>
          </a:xfrm>
          <a:prstGeom prst="rect">
            <a:avLst/>
          </a:prstGeom>
        </p:spPr>
      </p:pic>
      <p:pic>
        <p:nvPicPr>
          <p:cNvPr id="101"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gray">
          <a:xfrm>
            <a:off x="7692172" y="2795417"/>
            <a:ext cx="369473" cy="302297"/>
          </a:xfrm>
          <a:prstGeom prst="rect">
            <a:avLst/>
          </a:prstGeom>
        </p:spPr>
      </p:pic>
      <p:cxnSp>
        <p:nvCxnSpPr>
          <p:cNvPr id="102" name="直接连接符 101"/>
          <p:cNvCxnSpPr>
            <a:stCxn id="98" idx="2"/>
            <a:endCxn id="100" idx="0"/>
          </p:cNvCxnSpPr>
          <p:nvPr/>
        </p:nvCxnSpPr>
        <p:spPr bwMode="gray">
          <a:xfrm>
            <a:off x="6919520" y="2493918"/>
            <a:ext cx="0" cy="30149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a:stCxn id="99" idx="2"/>
            <a:endCxn id="101" idx="0"/>
          </p:cNvCxnSpPr>
          <p:nvPr/>
        </p:nvCxnSpPr>
        <p:spPr bwMode="gray">
          <a:xfrm>
            <a:off x="7876909" y="2493918"/>
            <a:ext cx="0" cy="301499"/>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a:stCxn id="101" idx="1"/>
            <a:endCxn id="100" idx="3"/>
          </p:cNvCxnSpPr>
          <p:nvPr/>
        </p:nvCxnSpPr>
        <p:spPr bwMode="gray">
          <a:xfrm flipH="1">
            <a:off x="7104256" y="2946566"/>
            <a:ext cx="587916" cy="0"/>
          </a:xfrm>
          <a:prstGeom prst="line">
            <a:avLst/>
          </a:prstGeom>
          <a:ln w="19050">
            <a:solidFill>
              <a:srgbClr val="C7000B"/>
            </a:solidFill>
            <a:prstDash val="dash"/>
          </a:ln>
        </p:spPr>
        <p:style>
          <a:lnRef idx="1">
            <a:schemeClr val="accent1"/>
          </a:lnRef>
          <a:fillRef idx="0">
            <a:schemeClr val="accent1"/>
          </a:fillRef>
          <a:effectRef idx="0">
            <a:schemeClr val="accent1"/>
          </a:effectRef>
          <a:fontRef idx="minor">
            <a:schemeClr val="tx1"/>
          </a:fontRef>
        </p:style>
      </p:cxnSp>
      <p:cxnSp>
        <p:nvCxnSpPr>
          <p:cNvPr id="105" name="直接连接符 104"/>
          <p:cNvCxnSpPr>
            <a:stCxn id="94" idx="2"/>
            <a:endCxn id="99" idx="0"/>
          </p:cNvCxnSpPr>
          <p:nvPr/>
        </p:nvCxnSpPr>
        <p:spPr bwMode="gray">
          <a:xfrm>
            <a:off x="6919519" y="1568233"/>
            <a:ext cx="957390" cy="6233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a:stCxn id="91" idx="2"/>
            <a:endCxn id="98" idx="0"/>
          </p:cNvCxnSpPr>
          <p:nvPr/>
        </p:nvCxnSpPr>
        <p:spPr bwMode="gray">
          <a:xfrm flipH="1">
            <a:off x="6919520" y="1554627"/>
            <a:ext cx="957388" cy="636994"/>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107" name="组合 106"/>
          <p:cNvGrpSpPr/>
          <p:nvPr/>
        </p:nvGrpSpPr>
        <p:grpSpPr bwMode="gray">
          <a:xfrm>
            <a:off x="9738139" y="1089102"/>
            <a:ext cx="909482" cy="480535"/>
            <a:chOff x="591922" y="1761021"/>
            <a:chExt cx="909482" cy="480535"/>
          </a:xfrm>
        </p:grpSpPr>
        <p:sp>
          <p:nvSpPr>
            <p:cNvPr id="108" name="Freeform 159"/>
            <p:cNvSpPr/>
            <p:nvPr/>
          </p:nvSpPr>
          <p:spPr bwMode="gray">
            <a:xfrm flipH="1">
              <a:off x="639829" y="1761021"/>
              <a:ext cx="813669" cy="48053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文本框 108"/>
            <p:cNvSpPr txBox="1"/>
            <p:nvPr/>
          </p:nvSpPr>
          <p:spPr bwMode="gray">
            <a:xfrm>
              <a:off x="591922" y="1921441"/>
              <a:ext cx="909482" cy="305105"/>
            </a:xfrm>
            <a:prstGeom prst="rect">
              <a:avLst/>
            </a:prstGeom>
            <a:noFill/>
          </p:spPr>
          <p:txBody>
            <a:bodyPr wrap="square" rtlCol="0">
              <a:noAutofit/>
            </a:bodyPr>
            <a:lstStyle/>
            <a:p>
              <a:pPr algn="ctr" fontAlgn="ctr"/>
              <a:r>
                <a:rPr lang="en-US" sz="1200" dirty="0" smtClean="0">
                  <a:latin typeface="Huawei Sans" panose="020C0503030203020204" pitchFamily="34" charset="0"/>
                </a:rPr>
                <a:t>WAN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10" name="组合 109"/>
          <p:cNvGrpSpPr/>
          <p:nvPr/>
        </p:nvGrpSpPr>
        <p:grpSpPr bwMode="gray">
          <a:xfrm>
            <a:off x="8780750" y="1089102"/>
            <a:ext cx="909482" cy="480535"/>
            <a:chOff x="591922" y="1761021"/>
            <a:chExt cx="909482" cy="480535"/>
          </a:xfrm>
        </p:grpSpPr>
        <p:sp>
          <p:nvSpPr>
            <p:cNvPr id="111" name="Freeform 159"/>
            <p:cNvSpPr/>
            <p:nvPr/>
          </p:nvSpPr>
          <p:spPr bwMode="gray">
            <a:xfrm flipH="1">
              <a:off x="639829" y="1761021"/>
              <a:ext cx="813669" cy="48053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文本框 111"/>
            <p:cNvSpPr txBox="1"/>
            <p:nvPr/>
          </p:nvSpPr>
          <p:spPr bwMode="gray">
            <a:xfrm>
              <a:off x="591922" y="1935047"/>
              <a:ext cx="909482" cy="305105"/>
            </a:xfrm>
            <a:prstGeom prst="rect">
              <a:avLst/>
            </a:prstGeom>
            <a:noFill/>
          </p:spPr>
          <p:txBody>
            <a:bodyPr wrap="square" rtlCol="0">
              <a:noAutofit/>
            </a:bodyPr>
            <a:lstStyle/>
            <a:p>
              <a:pPr algn="ctr" fontAlgn="ctr"/>
              <a:r>
                <a:rPr lang="en-US" sz="1200" dirty="0" smtClean="0">
                  <a:latin typeface="Huawei Sans" panose="020C0503030203020204" pitchFamily="34" charset="0"/>
                </a:rPr>
                <a:t>Internet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113" name="直接连接符 112"/>
          <p:cNvCxnSpPr>
            <a:stCxn id="112" idx="2"/>
            <a:endCxn id="116" idx="0"/>
          </p:cNvCxnSpPr>
          <p:nvPr/>
        </p:nvCxnSpPr>
        <p:spPr bwMode="gray">
          <a:xfrm>
            <a:off x="9235491" y="1568233"/>
            <a:ext cx="1" cy="6205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a:stCxn id="109" idx="2"/>
            <a:endCxn id="117" idx="0"/>
          </p:cNvCxnSpPr>
          <p:nvPr/>
        </p:nvCxnSpPr>
        <p:spPr bwMode="gray">
          <a:xfrm>
            <a:off x="10192880" y="1554627"/>
            <a:ext cx="1" cy="634185"/>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p:nvPr/>
        </p:nvCxnSpPr>
        <p:spPr bwMode="invGray">
          <a:xfrm flipH="1">
            <a:off x="9416526" y="2344174"/>
            <a:ext cx="586616" cy="0"/>
          </a:xfrm>
          <a:prstGeom prst="line">
            <a:avLst/>
          </a:prstGeom>
          <a:ln w="28575">
            <a:solidFill>
              <a:srgbClr val="C7000B"/>
            </a:solidFill>
            <a:prstDash val="solid"/>
          </a:ln>
        </p:spPr>
        <p:style>
          <a:lnRef idx="1">
            <a:schemeClr val="accent1"/>
          </a:lnRef>
          <a:fillRef idx="0">
            <a:schemeClr val="accent1"/>
          </a:fillRef>
          <a:effectRef idx="0">
            <a:schemeClr val="accent1"/>
          </a:effectRef>
          <a:fontRef idx="minor">
            <a:schemeClr val="tx1"/>
          </a:fontRef>
        </p:style>
      </p:cxnSp>
      <p:pic>
        <p:nvPicPr>
          <p:cNvPr id="116" name="Picture 2" descr="G:\做的项目\公共\扁平图标切换\更新2015_01_21\oss扁平图标库2015_01_21更新-04.png"/>
          <p:cNvPicPr>
            <a:picLocks noChangeAspect="1" noChangeArrowheads="1"/>
          </p:cNvPicPr>
          <p:nvPr/>
        </p:nvPicPr>
        <p:blipFill>
          <a:blip r:embed="rId3"/>
          <a:stretch>
            <a:fillRect/>
          </a:stretch>
        </p:blipFill>
        <p:spPr bwMode="gray">
          <a:xfrm>
            <a:off x="9050755" y="2188812"/>
            <a:ext cx="369473" cy="302297"/>
          </a:xfrm>
          <a:prstGeom prst="rect">
            <a:avLst/>
          </a:prstGeom>
          <a:noFill/>
        </p:spPr>
      </p:pic>
      <p:pic>
        <p:nvPicPr>
          <p:cNvPr id="117" name="Picture 2" descr="G:\做的项目\公共\扁平图标切换\更新2015_01_21\oss扁平图标库2015_01_21更新-04.png"/>
          <p:cNvPicPr>
            <a:picLocks noChangeAspect="1" noChangeArrowheads="1"/>
          </p:cNvPicPr>
          <p:nvPr/>
        </p:nvPicPr>
        <p:blipFill>
          <a:blip r:embed="rId3"/>
          <a:stretch>
            <a:fillRect/>
          </a:stretch>
        </p:blipFill>
        <p:spPr bwMode="gray">
          <a:xfrm>
            <a:off x="10008144" y="2188812"/>
            <a:ext cx="369473" cy="302297"/>
          </a:xfrm>
          <a:prstGeom prst="rect">
            <a:avLst/>
          </a:prstGeom>
          <a:noFill/>
        </p:spPr>
      </p:pic>
      <p:pic>
        <p:nvPicPr>
          <p:cNvPr id="118"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gray">
          <a:xfrm>
            <a:off x="9050755" y="2795417"/>
            <a:ext cx="369473" cy="302297"/>
          </a:xfrm>
          <a:prstGeom prst="rect">
            <a:avLst/>
          </a:prstGeom>
        </p:spPr>
      </p:pic>
      <p:pic>
        <p:nvPicPr>
          <p:cNvPr id="119"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gray">
          <a:xfrm>
            <a:off x="10008144" y="2795417"/>
            <a:ext cx="369473" cy="302297"/>
          </a:xfrm>
          <a:prstGeom prst="rect">
            <a:avLst/>
          </a:prstGeom>
        </p:spPr>
      </p:pic>
      <p:cxnSp>
        <p:nvCxnSpPr>
          <p:cNvPr id="120" name="直接连接符 119"/>
          <p:cNvCxnSpPr>
            <a:stCxn id="116" idx="2"/>
            <a:endCxn id="118" idx="0"/>
          </p:cNvCxnSpPr>
          <p:nvPr/>
        </p:nvCxnSpPr>
        <p:spPr bwMode="gray">
          <a:xfrm>
            <a:off x="9235492" y="2491109"/>
            <a:ext cx="0" cy="30430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a:stCxn id="117" idx="2"/>
            <a:endCxn id="119" idx="0"/>
          </p:cNvCxnSpPr>
          <p:nvPr/>
        </p:nvCxnSpPr>
        <p:spPr bwMode="gray">
          <a:xfrm>
            <a:off x="10192881" y="2491109"/>
            <a:ext cx="0" cy="304308"/>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22" name="直接连接符 121"/>
          <p:cNvCxnSpPr>
            <a:stCxn id="119" idx="1"/>
            <a:endCxn id="118" idx="3"/>
          </p:cNvCxnSpPr>
          <p:nvPr/>
        </p:nvCxnSpPr>
        <p:spPr bwMode="gray">
          <a:xfrm flipH="1">
            <a:off x="9420228" y="2946566"/>
            <a:ext cx="587916" cy="0"/>
          </a:xfrm>
          <a:prstGeom prst="line">
            <a:avLst/>
          </a:prstGeom>
          <a:ln w="19050">
            <a:solidFill>
              <a:srgbClr val="C7000B"/>
            </a:solidFill>
            <a:prstDash val="dash"/>
          </a:ln>
        </p:spPr>
        <p:style>
          <a:lnRef idx="1">
            <a:schemeClr val="accent1"/>
          </a:lnRef>
          <a:fillRef idx="0">
            <a:schemeClr val="accent1"/>
          </a:fillRef>
          <a:effectRef idx="0">
            <a:schemeClr val="accent1"/>
          </a:effectRef>
          <a:fontRef idx="minor">
            <a:schemeClr val="tx1"/>
          </a:fontRef>
        </p:style>
      </p:cxnSp>
      <p:cxnSp>
        <p:nvCxnSpPr>
          <p:cNvPr id="123" name="直接连接符 122"/>
          <p:cNvCxnSpPr>
            <a:stCxn id="112" idx="2"/>
            <a:endCxn id="117" idx="0"/>
          </p:cNvCxnSpPr>
          <p:nvPr/>
        </p:nvCxnSpPr>
        <p:spPr bwMode="gray">
          <a:xfrm>
            <a:off x="9235491" y="1568233"/>
            <a:ext cx="957390" cy="6205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a:stCxn id="109" idx="2"/>
            <a:endCxn id="116" idx="0"/>
          </p:cNvCxnSpPr>
          <p:nvPr/>
        </p:nvCxnSpPr>
        <p:spPr bwMode="gray">
          <a:xfrm flipH="1">
            <a:off x="9235492" y="1554627"/>
            <a:ext cx="957388" cy="634185"/>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125" name="组合 124"/>
          <p:cNvGrpSpPr/>
          <p:nvPr/>
        </p:nvGrpSpPr>
        <p:grpSpPr bwMode="gray">
          <a:xfrm>
            <a:off x="10705767" y="1089102"/>
            <a:ext cx="909482" cy="480535"/>
            <a:chOff x="591922" y="1761021"/>
            <a:chExt cx="909482" cy="480535"/>
          </a:xfrm>
        </p:grpSpPr>
        <p:sp>
          <p:nvSpPr>
            <p:cNvPr id="126" name="Freeform 159"/>
            <p:cNvSpPr/>
            <p:nvPr/>
          </p:nvSpPr>
          <p:spPr bwMode="gray">
            <a:xfrm flipH="1">
              <a:off x="639829" y="1761021"/>
              <a:ext cx="813669" cy="48053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7" name="文本框 126"/>
            <p:cNvSpPr txBox="1"/>
            <p:nvPr/>
          </p:nvSpPr>
          <p:spPr bwMode="gray">
            <a:xfrm>
              <a:off x="591922" y="1921441"/>
              <a:ext cx="909482" cy="305105"/>
            </a:xfrm>
            <a:prstGeom prst="rect">
              <a:avLst/>
            </a:prstGeom>
            <a:noFill/>
          </p:spPr>
          <p:txBody>
            <a:bodyPr wrap="square" rtlCol="0">
              <a:noAutofit/>
            </a:bodyPr>
            <a:lstStyle/>
            <a:p>
              <a:pPr algn="ctr" fontAlgn="ctr"/>
              <a:r>
                <a:rPr lang="en-US" sz="1200" dirty="0" smtClean="0">
                  <a:latin typeface="Huawei Sans" panose="020C0503030203020204" pitchFamily="34" charset="0"/>
                </a:rPr>
                <a:t>LTE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128" name="直接连接符 127"/>
          <p:cNvCxnSpPr>
            <a:stCxn id="127" idx="2"/>
            <a:endCxn id="117" idx="0"/>
          </p:cNvCxnSpPr>
          <p:nvPr/>
        </p:nvCxnSpPr>
        <p:spPr bwMode="gray">
          <a:xfrm flipH="1">
            <a:off x="10192881" y="1554627"/>
            <a:ext cx="967627" cy="634185"/>
          </a:xfrm>
          <a:prstGeom prst="line">
            <a:avLst/>
          </a:prstGeom>
          <a:ln w="19050">
            <a:solidFill>
              <a:srgbClr val="ED6D00"/>
            </a:solidFill>
          </a:ln>
        </p:spPr>
        <p:style>
          <a:lnRef idx="1">
            <a:schemeClr val="accent1"/>
          </a:lnRef>
          <a:fillRef idx="0">
            <a:schemeClr val="accent1"/>
          </a:fillRef>
          <a:effectRef idx="0">
            <a:schemeClr val="accent1"/>
          </a:effectRef>
          <a:fontRef idx="minor">
            <a:schemeClr val="tx1"/>
          </a:fontRef>
        </p:style>
      </p:cxnSp>
      <p:sp>
        <p:nvSpPr>
          <p:cNvPr id="129" name="文本框 128"/>
          <p:cNvSpPr txBox="1"/>
          <p:nvPr/>
        </p:nvSpPr>
        <p:spPr bwMode="gray">
          <a:xfrm>
            <a:off x="923188" y="3108775"/>
            <a:ext cx="1437654" cy="305105"/>
          </a:xfrm>
          <a:prstGeom prst="rect">
            <a:avLst/>
          </a:prstGeom>
          <a:noFill/>
        </p:spPr>
        <p:txBody>
          <a:bodyPr wrap="square" rtlCol="0" anchor="ctr">
            <a:noAutofit/>
          </a:bodyPr>
          <a:lstStyle/>
          <a:p>
            <a:pPr algn="ctr" fontAlgn="ctr"/>
            <a:r>
              <a:rPr lang="en-US" sz="1200" dirty="0" smtClean="0">
                <a:latin typeface="Huawei Sans" panose="020C0503030203020204" pitchFamily="34" charset="0"/>
              </a:rPr>
              <a:t>Single router and single egress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0" name="文本框 129"/>
          <p:cNvSpPr txBox="1"/>
          <p:nvPr/>
        </p:nvSpPr>
        <p:spPr bwMode="gray">
          <a:xfrm>
            <a:off x="2251329" y="3108775"/>
            <a:ext cx="1600462" cy="305105"/>
          </a:xfrm>
          <a:prstGeom prst="rect">
            <a:avLst/>
          </a:prstGeom>
          <a:noFill/>
        </p:spPr>
        <p:txBody>
          <a:bodyPr wrap="square" rtlCol="0" anchor="ctr">
            <a:noAutofit/>
          </a:bodyPr>
          <a:lstStyle>
            <a:defPPr>
              <a:defRPr lang="en-US"/>
            </a:defPPr>
            <a:lvl1pPr algn="ctr" fontAlgn="base">
              <a:defRPr sz="1400">
                <a:latin typeface="Arial" panose="020C0503030203020204" pitchFamily="34" charset="0"/>
                <a:ea typeface="方正兰亭黑简体" panose="02000000000000000000" pitchFamily="2" charset="-122"/>
              </a:defRPr>
            </a:lvl1pPr>
          </a:lstStyle>
          <a:p>
            <a:pPr fontAlgn="ctr"/>
            <a:r>
              <a:rPr lang="en-US" sz="1200" dirty="0" smtClean="0">
                <a:latin typeface="Huawei Sans" panose="020C0503030203020204" pitchFamily="34" charset="0"/>
              </a:rPr>
              <a:t>Single router and dual egresses</a:t>
            </a:r>
            <a:endParaRPr lang="en-US" altLang="zh-CN" sz="1200" dirty="0">
              <a:latin typeface="Huawei Sans" panose="020C0503030203020204" pitchFamily="34" charset="0"/>
              <a:sym typeface="Huawei Sans" panose="020C0503030203020204" pitchFamily="34" charset="0"/>
            </a:endParaRPr>
          </a:p>
        </p:txBody>
      </p:sp>
      <p:sp>
        <p:nvSpPr>
          <p:cNvPr id="131" name="文本框 130"/>
          <p:cNvSpPr txBox="1"/>
          <p:nvPr/>
        </p:nvSpPr>
        <p:spPr bwMode="gray">
          <a:xfrm>
            <a:off x="4503953" y="3108775"/>
            <a:ext cx="1449713" cy="305105"/>
          </a:xfrm>
          <a:prstGeom prst="rect">
            <a:avLst/>
          </a:prstGeom>
          <a:noFill/>
        </p:spPr>
        <p:txBody>
          <a:bodyPr wrap="square" rtlCol="0" anchor="ctr">
            <a:noAutofit/>
          </a:bodyPr>
          <a:lstStyle>
            <a:defPPr>
              <a:defRPr lang="en-US"/>
            </a:defPPr>
            <a:lvl1pPr algn="ctr" fontAlgn="base">
              <a:defRPr sz="1400">
                <a:latin typeface="Arial" panose="020C0503030203020204" pitchFamily="34" charset="0"/>
                <a:ea typeface="方正兰亭黑简体" panose="02000000000000000000" pitchFamily="2" charset="-122"/>
              </a:defRPr>
            </a:lvl1pPr>
          </a:lstStyle>
          <a:p>
            <a:pPr fontAlgn="ctr"/>
            <a:r>
              <a:rPr lang="en-US" sz="1200" dirty="0" smtClean="0">
                <a:latin typeface="Huawei Sans" panose="020C0503030203020204" pitchFamily="34" charset="0"/>
              </a:rPr>
              <a:t>Dual routers and single egress</a:t>
            </a:r>
            <a:endParaRPr lang="en-US" altLang="zh-CN" sz="1200" dirty="0">
              <a:latin typeface="Huawei Sans" panose="020C0503030203020204" pitchFamily="34" charset="0"/>
              <a:sym typeface="Huawei Sans" panose="020C0503030203020204" pitchFamily="34" charset="0"/>
            </a:endParaRPr>
          </a:p>
        </p:txBody>
      </p:sp>
      <p:sp>
        <p:nvSpPr>
          <p:cNvPr id="132" name="文本框 131"/>
          <p:cNvSpPr txBox="1"/>
          <p:nvPr/>
        </p:nvSpPr>
        <p:spPr bwMode="gray">
          <a:xfrm>
            <a:off x="6677968" y="3108775"/>
            <a:ext cx="1386479" cy="305105"/>
          </a:xfrm>
          <a:prstGeom prst="rect">
            <a:avLst/>
          </a:prstGeom>
          <a:noFill/>
        </p:spPr>
        <p:txBody>
          <a:bodyPr wrap="square" rtlCol="0" anchor="ctr">
            <a:noAutofit/>
          </a:bodyPr>
          <a:lstStyle>
            <a:defPPr>
              <a:defRPr lang="en-US"/>
            </a:defPPr>
            <a:lvl1pPr algn="ctr" fontAlgn="base">
              <a:defRPr sz="1400">
                <a:latin typeface="Arial" panose="020C0503030203020204" pitchFamily="34" charset="0"/>
                <a:ea typeface="方正兰亭黑简体" panose="02000000000000000000" pitchFamily="2" charset="-122"/>
              </a:defRPr>
            </a:lvl1pPr>
          </a:lstStyle>
          <a:p>
            <a:pPr fontAlgn="ctr"/>
            <a:r>
              <a:rPr lang="en-US" sz="1200" dirty="0" smtClean="0">
                <a:latin typeface="Huawei Sans" panose="020C0503030203020204" pitchFamily="34" charset="0"/>
              </a:rPr>
              <a:t>Dual routers and dual egresses</a:t>
            </a:r>
            <a:endParaRPr lang="en-US" altLang="zh-CN" sz="1200" dirty="0">
              <a:latin typeface="Huawei Sans" panose="020C0503030203020204" pitchFamily="34" charset="0"/>
              <a:sym typeface="Huawei Sans" panose="020C0503030203020204" pitchFamily="34" charset="0"/>
            </a:endParaRPr>
          </a:p>
        </p:txBody>
      </p:sp>
      <p:sp>
        <p:nvSpPr>
          <p:cNvPr id="133" name="文本框 132"/>
          <p:cNvSpPr txBox="1"/>
          <p:nvPr/>
        </p:nvSpPr>
        <p:spPr bwMode="gray">
          <a:xfrm>
            <a:off x="8947652" y="3108775"/>
            <a:ext cx="1570621" cy="305105"/>
          </a:xfrm>
          <a:prstGeom prst="rect">
            <a:avLst/>
          </a:prstGeom>
          <a:noFill/>
        </p:spPr>
        <p:txBody>
          <a:bodyPr wrap="square" rtlCol="0" anchor="ctr">
            <a:noAutofit/>
          </a:bodyPr>
          <a:lstStyle>
            <a:defPPr>
              <a:defRPr lang="en-US"/>
            </a:defPPr>
            <a:lvl1pPr algn="ctr" fontAlgn="base">
              <a:defRPr sz="1400">
                <a:latin typeface="Arial" panose="020C0503030203020204" pitchFamily="34" charset="0"/>
                <a:ea typeface="方正兰亭黑简体" panose="02000000000000000000" pitchFamily="2" charset="-122"/>
              </a:defRPr>
            </a:lvl1pPr>
          </a:lstStyle>
          <a:p>
            <a:pPr fontAlgn="ctr"/>
            <a:r>
              <a:rPr lang="en-US" sz="1200" dirty="0" smtClean="0">
                <a:latin typeface="Huawei Sans" panose="020C0503030203020204" pitchFamily="34" charset="0"/>
              </a:rPr>
              <a:t>Dual routers and multiple egresses</a:t>
            </a:r>
            <a:endParaRPr lang="en-US" altLang="zh-CN" sz="1200" dirty="0">
              <a:latin typeface="Huawei Sans" panose="020C0503030203020204" pitchFamily="34" charset="0"/>
              <a:sym typeface="Huawei Sans" panose="020C0503030203020204" pitchFamily="34" charset="0"/>
            </a:endParaRPr>
          </a:p>
        </p:txBody>
      </p:sp>
      <p:sp>
        <p:nvSpPr>
          <p:cNvPr id="134" name="文本框 133"/>
          <p:cNvSpPr txBox="1"/>
          <p:nvPr/>
        </p:nvSpPr>
        <p:spPr bwMode="gray">
          <a:xfrm>
            <a:off x="3235201" y="2812992"/>
            <a:ext cx="1067554" cy="305105"/>
          </a:xfrm>
          <a:prstGeom prst="rect">
            <a:avLst/>
          </a:prstGeom>
          <a:noFill/>
        </p:spPr>
        <p:txBody>
          <a:bodyPr wrap="square" rtlCol="0">
            <a:noAutofit/>
          </a:bodyPr>
          <a:lstStyle/>
          <a:p>
            <a:pPr fontAlgn="ctr"/>
            <a:r>
              <a:rPr lang="en-US" sz="1200" dirty="0" smtClean="0">
                <a:latin typeface="Huawei Sans" panose="020C0503030203020204" pitchFamily="34" charset="0"/>
              </a:rPr>
              <a:t>Optional</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5" name="文本框 134"/>
          <p:cNvSpPr txBox="1"/>
          <p:nvPr/>
        </p:nvSpPr>
        <p:spPr bwMode="gray">
          <a:xfrm>
            <a:off x="5902018" y="2812992"/>
            <a:ext cx="909806" cy="305105"/>
          </a:xfrm>
          <a:prstGeom prst="rect">
            <a:avLst/>
          </a:prstGeom>
          <a:noFill/>
        </p:spPr>
        <p:txBody>
          <a:bodyPr wrap="square" rtlCol="0">
            <a:noAutofit/>
          </a:bodyPr>
          <a:lstStyle/>
          <a:p>
            <a:pPr fontAlgn="ctr"/>
            <a:r>
              <a:rPr lang="en-US" sz="1200" dirty="0" smtClean="0">
                <a:latin typeface="Huawei Sans" panose="020C0503030203020204" pitchFamily="34" charset="0"/>
              </a:rPr>
              <a:t>Optional</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6" name="文本框 135"/>
          <p:cNvSpPr txBox="1"/>
          <p:nvPr/>
        </p:nvSpPr>
        <p:spPr bwMode="gray">
          <a:xfrm>
            <a:off x="8063821" y="2812992"/>
            <a:ext cx="901544" cy="305105"/>
          </a:xfrm>
          <a:prstGeom prst="rect">
            <a:avLst/>
          </a:prstGeom>
          <a:noFill/>
        </p:spPr>
        <p:txBody>
          <a:bodyPr wrap="square" rtlCol="0">
            <a:noAutofit/>
          </a:bodyPr>
          <a:lstStyle/>
          <a:p>
            <a:pPr fontAlgn="ctr"/>
            <a:r>
              <a:rPr lang="en-US" sz="1200" dirty="0" smtClean="0">
                <a:latin typeface="Huawei Sans" panose="020C0503030203020204" pitchFamily="34" charset="0"/>
              </a:rPr>
              <a:t>Optional</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7" name="文本框 136"/>
          <p:cNvSpPr txBox="1"/>
          <p:nvPr/>
        </p:nvSpPr>
        <p:spPr bwMode="gray">
          <a:xfrm>
            <a:off x="10379793" y="2812992"/>
            <a:ext cx="1050744" cy="305105"/>
          </a:xfrm>
          <a:prstGeom prst="rect">
            <a:avLst/>
          </a:prstGeom>
          <a:noFill/>
        </p:spPr>
        <p:txBody>
          <a:bodyPr wrap="square" rtlCol="0">
            <a:noAutofit/>
          </a:bodyPr>
          <a:lstStyle/>
          <a:p>
            <a:pPr fontAlgn="ctr"/>
            <a:r>
              <a:rPr lang="en-US" sz="1200" dirty="0" smtClean="0">
                <a:latin typeface="Huawei Sans" panose="020C0503030203020204" pitchFamily="34" charset="0"/>
              </a:rPr>
              <a:t>Optional</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8" name="圆角矩形 75"/>
          <p:cNvSpPr/>
          <p:nvPr/>
        </p:nvSpPr>
        <p:spPr bwMode="gray">
          <a:xfrm>
            <a:off x="462545" y="964196"/>
            <a:ext cx="483869" cy="2486166"/>
          </a:xfrm>
          <a:prstGeom prst="roundRect">
            <a:avLst>
              <a:gd name="adj" fmla="val 10604"/>
            </a:avLst>
          </a:prstGeom>
          <a:gradFill>
            <a:gsLst>
              <a:gs pos="100000">
                <a:schemeClr val="bg1"/>
              </a:gs>
              <a:gs pos="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nchorCtr="0">
            <a:noAutofit/>
          </a:bodyPr>
          <a:lstStyle/>
          <a:p>
            <a:pPr algn="ctr" fontAlgn="ctr"/>
            <a:r>
              <a:rPr lang="en-US" sz="1400" dirty="0" smtClean="0">
                <a:solidFill>
                  <a:srgbClr val="30B5C5"/>
                </a:solidFill>
                <a:latin typeface="Huawei Sans" panose="020C0503030203020204" pitchFamily="34" charset="0"/>
              </a:rPr>
              <a:t>Router as egress</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9" name="圆角矩形 75"/>
          <p:cNvSpPr/>
          <p:nvPr/>
        </p:nvSpPr>
        <p:spPr bwMode="gray">
          <a:xfrm>
            <a:off x="995591" y="964196"/>
            <a:ext cx="10700403" cy="2486166"/>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oAutofit/>
          </a:bodyPr>
          <a:lstStyle/>
          <a:p>
            <a:pPr fontAlgn="ctr">
              <a:lnSpc>
                <a:spcPts val="2400"/>
              </a:lnSpc>
              <a:spcAft>
                <a:spcPts val="600"/>
              </a:spcAft>
            </a:pP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0" name="圆角矩形 75"/>
          <p:cNvSpPr/>
          <p:nvPr/>
        </p:nvSpPr>
        <p:spPr bwMode="gray">
          <a:xfrm>
            <a:off x="462545" y="3528892"/>
            <a:ext cx="483869" cy="2653222"/>
          </a:xfrm>
          <a:prstGeom prst="roundRect">
            <a:avLst>
              <a:gd name="adj" fmla="val 10604"/>
            </a:avLst>
          </a:prstGeom>
          <a:gradFill>
            <a:gsLst>
              <a:gs pos="100000">
                <a:schemeClr val="bg1"/>
              </a:gs>
              <a:gs pos="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nchorCtr="0">
            <a:noAutofit/>
          </a:bodyPr>
          <a:lstStyle/>
          <a:p>
            <a:pPr algn="ctr" fontAlgn="ctr"/>
            <a:r>
              <a:rPr lang="en-US" sz="1400" dirty="0" smtClean="0">
                <a:solidFill>
                  <a:srgbClr val="30B5C5"/>
                </a:solidFill>
                <a:latin typeface="Huawei Sans" panose="020C0503030203020204" pitchFamily="34" charset="0"/>
              </a:rPr>
              <a:t>Firewall as egress</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1" name="圆角矩形 75"/>
          <p:cNvSpPr/>
          <p:nvPr/>
        </p:nvSpPr>
        <p:spPr bwMode="gray">
          <a:xfrm>
            <a:off x="995591" y="3528892"/>
            <a:ext cx="7785159" cy="2653222"/>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oAutofit/>
          </a:bodyPr>
          <a:lstStyle/>
          <a:p>
            <a:pPr fontAlgn="ctr">
              <a:lnSpc>
                <a:spcPts val="2400"/>
              </a:lnSpc>
              <a:spcAft>
                <a:spcPts val="600"/>
              </a:spcAft>
            </a:pP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76"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gray">
          <a:xfrm>
            <a:off x="1421044" y="5408696"/>
            <a:ext cx="369473" cy="302297"/>
          </a:xfrm>
          <a:prstGeom prst="rect">
            <a:avLst/>
          </a:prstGeom>
        </p:spPr>
      </p:pic>
      <p:cxnSp>
        <p:nvCxnSpPr>
          <p:cNvPr id="177" name="直接连接符 176"/>
          <p:cNvCxnSpPr>
            <a:stCxn id="180" idx="2"/>
            <a:endCxn id="176" idx="0"/>
          </p:cNvCxnSpPr>
          <p:nvPr/>
        </p:nvCxnSpPr>
        <p:spPr bwMode="gray">
          <a:xfrm>
            <a:off x="1604574" y="4209822"/>
            <a:ext cx="1207" cy="119887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78" name="组合 177"/>
          <p:cNvGrpSpPr/>
          <p:nvPr/>
        </p:nvGrpSpPr>
        <p:grpSpPr bwMode="gray">
          <a:xfrm>
            <a:off x="1149833" y="3730691"/>
            <a:ext cx="909482" cy="480535"/>
            <a:chOff x="591922" y="1761021"/>
            <a:chExt cx="909482" cy="480535"/>
          </a:xfrm>
        </p:grpSpPr>
        <p:sp>
          <p:nvSpPr>
            <p:cNvPr id="179" name="Freeform 159"/>
            <p:cNvSpPr/>
            <p:nvPr/>
          </p:nvSpPr>
          <p:spPr bwMode="gray">
            <a:xfrm flipH="1">
              <a:off x="639829" y="1761021"/>
              <a:ext cx="813669" cy="48053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0" name="文本框 179"/>
            <p:cNvSpPr txBox="1"/>
            <p:nvPr/>
          </p:nvSpPr>
          <p:spPr bwMode="gray">
            <a:xfrm>
              <a:off x="591922" y="1935047"/>
              <a:ext cx="909482" cy="305105"/>
            </a:xfrm>
            <a:prstGeom prst="rect">
              <a:avLst/>
            </a:prstGeom>
            <a:noFill/>
          </p:spPr>
          <p:txBody>
            <a:bodyPr wrap="square" rtlCol="0">
              <a:noAutofit/>
            </a:bodyPr>
            <a:lstStyle/>
            <a:p>
              <a:pPr algn="ctr" fontAlgn="ctr"/>
              <a:r>
                <a:rPr lang="en-US" sz="1200" dirty="0" smtClean="0">
                  <a:latin typeface="Huawei Sans" panose="020C0503030203020204" pitchFamily="34" charset="0"/>
                </a:rPr>
                <a:t>Internet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81" name="组合 180"/>
          <p:cNvGrpSpPr/>
          <p:nvPr/>
        </p:nvGrpSpPr>
        <p:grpSpPr bwMode="gray">
          <a:xfrm>
            <a:off x="3239346" y="3729287"/>
            <a:ext cx="909482" cy="480535"/>
            <a:chOff x="591922" y="1761021"/>
            <a:chExt cx="909482" cy="480535"/>
          </a:xfrm>
        </p:grpSpPr>
        <p:sp>
          <p:nvSpPr>
            <p:cNvPr id="182" name="Freeform 159"/>
            <p:cNvSpPr/>
            <p:nvPr/>
          </p:nvSpPr>
          <p:spPr bwMode="gray">
            <a:xfrm flipH="1">
              <a:off x="639829" y="1761021"/>
              <a:ext cx="813669" cy="48053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3" name="文本框 182"/>
            <p:cNvSpPr txBox="1"/>
            <p:nvPr/>
          </p:nvSpPr>
          <p:spPr bwMode="gray">
            <a:xfrm>
              <a:off x="591922" y="1935047"/>
              <a:ext cx="909482" cy="305105"/>
            </a:xfrm>
            <a:prstGeom prst="rect">
              <a:avLst/>
            </a:prstGeom>
            <a:noFill/>
          </p:spPr>
          <p:txBody>
            <a:bodyPr wrap="square" rtlCol="0">
              <a:noAutofit/>
            </a:bodyPr>
            <a:lstStyle/>
            <a:p>
              <a:pPr algn="ctr" fontAlgn="ctr"/>
              <a:r>
                <a:rPr lang="en-US" sz="1200" dirty="0" smtClean="0">
                  <a:latin typeface="Huawei Sans" panose="020C0503030203020204" pitchFamily="34" charset="0"/>
                </a:rPr>
                <a:t>WAN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184"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gray">
          <a:xfrm>
            <a:off x="2958796" y="5407292"/>
            <a:ext cx="369473" cy="302297"/>
          </a:xfrm>
          <a:prstGeom prst="rect">
            <a:avLst/>
          </a:prstGeom>
        </p:spPr>
      </p:pic>
      <p:grpSp>
        <p:nvGrpSpPr>
          <p:cNvPr id="185" name="组合 184"/>
          <p:cNvGrpSpPr/>
          <p:nvPr/>
        </p:nvGrpSpPr>
        <p:grpSpPr bwMode="gray">
          <a:xfrm>
            <a:off x="2281957" y="3729287"/>
            <a:ext cx="909482" cy="480535"/>
            <a:chOff x="591922" y="1761021"/>
            <a:chExt cx="909482" cy="480535"/>
          </a:xfrm>
        </p:grpSpPr>
        <p:sp>
          <p:nvSpPr>
            <p:cNvPr id="186" name="Freeform 159"/>
            <p:cNvSpPr/>
            <p:nvPr/>
          </p:nvSpPr>
          <p:spPr bwMode="gray">
            <a:xfrm flipH="1">
              <a:off x="639829" y="1761021"/>
              <a:ext cx="813669" cy="48053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7" name="文本框 186"/>
            <p:cNvSpPr txBox="1"/>
            <p:nvPr/>
          </p:nvSpPr>
          <p:spPr bwMode="gray">
            <a:xfrm>
              <a:off x="591922" y="1935047"/>
              <a:ext cx="909482" cy="305105"/>
            </a:xfrm>
            <a:prstGeom prst="rect">
              <a:avLst/>
            </a:prstGeom>
            <a:noFill/>
          </p:spPr>
          <p:txBody>
            <a:bodyPr wrap="square" rtlCol="0">
              <a:noAutofit/>
            </a:bodyPr>
            <a:lstStyle/>
            <a:p>
              <a:pPr algn="ctr" fontAlgn="ctr"/>
              <a:r>
                <a:rPr lang="en-US" sz="1200" dirty="0" smtClean="0">
                  <a:latin typeface="Huawei Sans" panose="020C0503030203020204" pitchFamily="34" charset="0"/>
                </a:rPr>
                <a:t>Internet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188" name="肘形连接符 187"/>
          <p:cNvCxnSpPr/>
          <p:nvPr/>
        </p:nvCxnSpPr>
        <p:spPr bwMode="gray">
          <a:xfrm rot="5400000" flipH="1" flipV="1">
            <a:off x="2851123" y="4532578"/>
            <a:ext cx="1198874" cy="550554"/>
          </a:xfrm>
          <a:prstGeom prst="bentConnector3">
            <a:avLst/>
          </a:prstGeom>
          <a:ln w="19050">
            <a:solidFill>
              <a:schemeClr val="tx1">
                <a:lumMod val="50000"/>
                <a:lumOff val="50000"/>
              </a:schemeClr>
            </a:solidFill>
          </a:ln>
          <a:extLst/>
        </p:spPr>
        <p:style>
          <a:lnRef idx="1">
            <a:schemeClr val="accent1"/>
          </a:lnRef>
          <a:fillRef idx="0">
            <a:schemeClr val="accent1"/>
          </a:fillRef>
          <a:effectRef idx="0">
            <a:schemeClr val="accent1"/>
          </a:effectRef>
          <a:fontRef idx="minor">
            <a:schemeClr val="tx1"/>
          </a:fontRef>
        </p:style>
      </p:cxnSp>
      <p:cxnSp>
        <p:nvCxnSpPr>
          <p:cNvPr id="189" name="肘形连接符 188"/>
          <p:cNvCxnSpPr/>
          <p:nvPr/>
        </p:nvCxnSpPr>
        <p:spPr bwMode="gray">
          <a:xfrm rot="16200000" flipV="1">
            <a:off x="2302579" y="4604437"/>
            <a:ext cx="1198874" cy="406835"/>
          </a:xfrm>
          <a:prstGeom prst="bentConnector3">
            <a:avLst/>
          </a:prstGeom>
          <a:ln w="19050">
            <a:solidFill>
              <a:schemeClr val="tx1"/>
            </a:solidFill>
          </a:ln>
          <a:extLst/>
        </p:spPr>
        <p:style>
          <a:lnRef idx="1">
            <a:schemeClr val="accent1"/>
          </a:lnRef>
          <a:fillRef idx="0">
            <a:schemeClr val="accent1"/>
          </a:fillRef>
          <a:effectRef idx="0">
            <a:schemeClr val="accent1"/>
          </a:effectRef>
          <a:fontRef idx="minor">
            <a:schemeClr val="tx1"/>
          </a:fontRef>
        </p:style>
      </p:cxnSp>
      <p:grpSp>
        <p:nvGrpSpPr>
          <p:cNvPr id="190" name="组合 189"/>
          <p:cNvGrpSpPr/>
          <p:nvPr/>
        </p:nvGrpSpPr>
        <p:grpSpPr bwMode="gray">
          <a:xfrm>
            <a:off x="5375228" y="3730691"/>
            <a:ext cx="909482" cy="505836"/>
            <a:chOff x="610972" y="1761021"/>
            <a:chExt cx="909482" cy="505836"/>
          </a:xfrm>
        </p:grpSpPr>
        <p:sp>
          <p:nvSpPr>
            <p:cNvPr id="191" name="Freeform 159"/>
            <p:cNvSpPr/>
            <p:nvPr/>
          </p:nvSpPr>
          <p:spPr bwMode="gray">
            <a:xfrm flipH="1">
              <a:off x="639829" y="1761021"/>
              <a:ext cx="813669" cy="48053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2" name="文本框 191"/>
            <p:cNvSpPr txBox="1"/>
            <p:nvPr/>
          </p:nvSpPr>
          <p:spPr bwMode="gray">
            <a:xfrm>
              <a:off x="610972" y="1855545"/>
              <a:ext cx="909482" cy="411312"/>
            </a:xfrm>
            <a:prstGeom prst="rect">
              <a:avLst/>
            </a:prstGeom>
            <a:noFill/>
          </p:spPr>
          <p:txBody>
            <a:bodyPr wrap="square" rtlCol="0">
              <a:noAutofit/>
            </a:bodyPr>
            <a:lstStyle/>
            <a:p>
              <a:pPr algn="ctr" fontAlgn="ctr"/>
              <a:r>
                <a:rPr lang="en-US" sz="1200" dirty="0" smtClean="0">
                  <a:latin typeface="Huawei Sans" panose="020C0503030203020204" pitchFamily="34" charset="0"/>
                </a:rPr>
                <a:t>Internet2</a:t>
              </a:r>
            </a:p>
            <a:p>
              <a:pPr algn="ctr" fontAlgn="ctr"/>
              <a:r>
                <a:rPr lang="en-US" sz="1200" dirty="0" smtClean="0">
                  <a:latin typeface="Huawei Sans" panose="020C0503030203020204" pitchFamily="34" charset="0"/>
                </a:rPr>
                <a:t>/WAN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193"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gray">
          <a:xfrm>
            <a:off x="4668794" y="5407289"/>
            <a:ext cx="369473" cy="302297"/>
          </a:xfrm>
          <a:prstGeom prst="rect">
            <a:avLst/>
          </a:prstGeom>
        </p:spPr>
      </p:pic>
      <p:grpSp>
        <p:nvGrpSpPr>
          <p:cNvPr id="194" name="组合 193"/>
          <p:cNvGrpSpPr/>
          <p:nvPr/>
        </p:nvGrpSpPr>
        <p:grpSpPr bwMode="gray">
          <a:xfrm>
            <a:off x="4398789" y="3730691"/>
            <a:ext cx="909482" cy="480535"/>
            <a:chOff x="591922" y="1761021"/>
            <a:chExt cx="909482" cy="480535"/>
          </a:xfrm>
        </p:grpSpPr>
        <p:sp>
          <p:nvSpPr>
            <p:cNvPr id="195" name="Freeform 159"/>
            <p:cNvSpPr/>
            <p:nvPr/>
          </p:nvSpPr>
          <p:spPr bwMode="gray">
            <a:xfrm flipH="1">
              <a:off x="639829" y="1761021"/>
              <a:ext cx="813669" cy="48053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6" name="文本框 195"/>
            <p:cNvSpPr txBox="1"/>
            <p:nvPr/>
          </p:nvSpPr>
          <p:spPr bwMode="gray">
            <a:xfrm>
              <a:off x="591922" y="1935047"/>
              <a:ext cx="909482" cy="305105"/>
            </a:xfrm>
            <a:prstGeom prst="rect">
              <a:avLst/>
            </a:prstGeom>
            <a:noFill/>
          </p:spPr>
          <p:txBody>
            <a:bodyPr wrap="square" rtlCol="0">
              <a:noAutofit/>
            </a:bodyPr>
            <a:lstStyle/>
            <a:p>
              <a:pPr algn="ctr" fontAlgn="ctr"/>
              <a:r>
                <a:rPr lang="en-US" sz="1200" dirty="0" smtClean="0">
                  <a:latin typeface="Huawei Sans" panose="020C0503030203020204" pitchFamily="34" charset="0"/>
                </a:rPr>
                <a:t>Internet1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197"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gray">
          <a:xfrm>
            <a:off x="5626183" y="5407289"/>
            <a:ext cx="369473" cy="302297"/>
          </a:xfrm>
          <a:prstGeom prst="rect">
            <a:avLst/>
          </a:prstGeom>
        </p:spPr>
      </p:pic>
      <p:cxnSp>
        <p:nvCxnSpPr>
          <p:cNvPr id="198" name="直接连接符 197"/>
          <p:cNvCxnSpPr>
            <a:stCxn id="196" idx="2"/>
            <a:endCxn id="193" idx="0"/>
          </p:cNvCxnSpPr>
          <p:nvPr/>
        </p:nvCxnSpPr>
        <p:spPr bwMode="gray">
          <a:xfrm>
            <a:off x="4853530" y="4209822"/>
            <a:ext cx="1" cy="11974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9" name="直接连接符 198"/>
          <p:cNvCxnSpPr>
            <a:stCxn id="192" idx="2"/>
            <a:endCxn id="197" idx="0"/>
          </p:cNvCxnSpPr>
          <p:nvPr/>
        </p:nvCxnSpPr>
        <p:spPr bwMode="gray">
          <a:xfrm flipH="1">
            <a:off x="5810920" y="4236527"/>
            <a:ext cx="19049" cy="1170762"/>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00" name="直接连接符 199"/>
          <p:cNvCxnSpPr>
            <a:stCxn id="197" idx="1"/>
            <a:endCxn id="193" idx="3"/>
          </p:cNvCxnSpPr>
          <p:nvPr/>
        </p:nvCxnSpPr>
        <p:spPr bwMode="gray">
          <a:xfrm flipH="1">
            <a:off x="5038267" y="5558438"/>
            <a:ext cx="587916" cy="0"/>
          </a:xfrm>
          <a:prstGeom prst="line">
            <a:avLst/>
          </a:prstGeom>
          <a:ln w="19050">
            <a:solidFill>
              <a:srgbClr val="C7000B"/>
            </a:solidFill>
            <a:prstDash val="dash"/>
          </a:ln>
        </p:spPr>
        <p:style>
          <a:lnRef idx="1">
            <a:schemeClr val="accent1"/>
          </a:lnRef>
          <a:fillRef idx="0">
            <a:schemeClr val="accent1"/>
          </a:fillRef>
          <a:effectRef idx="0">
            <a:schemeClr val="accent1"/>
          </a:effectRef>
          <a:fontRef idx="minor">
            <a:schemeClr val="tx1"/>
          </a:fontRef>
        </p:style>
      </p:cxnSp>
      <p:grpSp>
        <p:nvGrpSpPr>
          <p:cNvPr id="201" name="组合 200"/>
          <p:cNvGrpSpPr/>
          <p:nvPr/>
        </p:nvGrpSpPr>
        <p:grpSpPr bwMode="gray">
          <a:xfrm>
            <a:off x="7525440" y="3730691"/>
            <a:ext cx="909482" cy="502884"/>
            <a:chOff x="601447" y="1761021"/>
            <a:chExt cx="909482" cy="502884"/>
          </a:xfrm>
        </p:grpSpPr>
        <p:sp>
          <p:nvSpPr>
            <p:cNvPr id="202" name="Freeform 159"/>
            <p:cNvSpPr/>
            <p:nvPr/>
          </p:nvSpPr>
          <p:spPr bwMode="gray">
            <a:xfrm flipH="1">
              <a:off x="639829" y="1761021"/>
              <a:ext cx="813669" cy="48053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3" name="文本框 202"/>
            <p:cNvSpPr txBox="1"/>
            <p:nvPr/>
          </p:nvSpPr>
          <p:spPr bwMode="gray">
            <a:xfrm>
              <a:off x="601447" y="1844559"/>
              <a:ext cx="909482" cy="419346"/>
            </a:xfrm>
            <a:prstGeom prst="rect">
              <a:avLst/>
            </a:prstGeom>
            <a:noFill/>
          </p:spPr>
          <p:txBody>
            <a:bodyPr wrap="square" rtlCol="0">
              <a:noAutofit/>
            </a:bodyPr>
            <a:lstStyle/>
            <a:p>
              <a:pPr algn="ctr" fontAlgn="ctr"/>
              <a:r>
                <a:rPr lang="en-US" sz="1200" dirty="0" smtClean="0">
                  <a:latin typeface="Huawei Sans" panose="020C0503030203020204" pitchFamily="34" charset="0"/>
                </a:rPr>
                <a:t>Internet2</a:t>
              </a:r>
            </a:p>
            <a:p>
              <a:pPr algn="ctr" fontAlgn="ctr"/>
              <a:r>
                <a:rPr lang="en-US" sz="1200" dirty="0" smtClean="0">
                  <a:latin typeface="Huawei Sans" panose="020C0503030203020204" pitchFamily="34" charset="0"/>
                </a:rPr>
                <a:t>/WAN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204"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gray">
          <a:xfrm>
            <a:off x="6828531" y="5407289"/>
            <a:ext cx="369473" cy="302297"/>
          </a:xfrm>
          <a:prstGeom prst="rect">
            <a:avLst/>
          </a:prstGeom>
        </p:spPr>
      </p:pic>
      <p:grpSp>
        <p:nvGrpSpPr>
          <p:cNvPr id="205" name="组合 204"/>
          <p:cNvGrpSpPr/>
          <p:nvPr/>
        </p:nvGrpSpPr>
        <p:grpSpPr bwMode="gray">
          <a:xfrm>
            <a:off x="6558526" y="3730691"/>
            <a:ext cx="909482" cy="480535"/>
            <a:chOff x="591922" y="1761021"/>
            <a:chExt cx="909482" cy="480535"/>
          </a:xfrm>
        </p:grpSpPr>
        <p:sp>
          <p:nvSpPr>
            <p:cNvPr id="206" name="Freeform 159"/>
            <p:cNvSpPr/>
            <p:nvPr/>
          </p:nvSpPr>
          <p:spPr bwMode="gray">
            <a:xfrm flipH="1">
              <a:off x="639829" y="1761021"/>
              <a:ext cx="813669" cy="48053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7" name="文本框 206"/>
            <p:cNvSpPr txBox="1"/>
            <p:nvPr/>
          </p:nvSpPr>
          <p:spPr bwMode="gray">
            <a:xfrm>
              <a:off x="591922" y="1935047"/>
              <a:ext cx="909482" cy="305105"/>
            </a:xfrm>
            <a:prstGeom prst="rect">
              <a:avLst/>
            </a:prstGeom>
            <a:noFill/>
          </p:spPr>
          <p:txBody>
            <a:bodyPr wrap="square" rtlCol="0">
              <a:noAutofit/>
            </a:bodyPr>
            <a:lstStyle/>
            <a:p>
              <a:pPr algn="ctr" fontAlgn="ctr"/>
              <a:r>
                <a:rPr lang="en-US" sz="1200" dirty="0" smtClean="0">
                  <a:latin typeface="Huawei Sans" panose="020C0503030203020204" pitchFamily="34" charset="0"/>
                </a:rPr>
                <a:t>Internet1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208"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gray">
          <a:xfrm>
            <a:off x="7785920" y="5407289"/>
            <a:ext cx="369473" cy="302297"/>
          </a:xfrm>
          <a:prstGeom prst="rect">
            <a:avLst/>
          </a:prstGeom>
        </p:spPr>
      </p:pic>
      <p:cxnSp>
        <p:nvCxnSpPr>
          <p:cNvPr id="209" name="直接连接符 208"/>
          <p:cNvCxnSpPr>
            <a:stCxn id="212" idx="2"/>
            <a:endCxn id="204" idx="0"/>
          </p:cNvCxnSpPr>
          <p:nvPr/>
        </p:nvCxnSpPr>
        <p:spPr bwMode="gray">
          <a:xfrm>
            <a:off x="7013268" y="4940205"/>
            <a:ext cx="0" cy="46708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0" name="直接连接符 209"/>
          <p:cNvCxnSpPr>
            <a:stCxn id="213" idx="2"/>
            <a:endCxn id="208" idx="0"/>
          </p:cNvCxnSpPr>
          <p:nvPr/>
        </p:nvCxnSpPr>
        <p:spPr bwMode="gray">
          <a:xfrm>
            <a:off x="7970657" y="4940205"/>
            <a:ext cx="0" cy="467084"/>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11" name="直接连接符 210"/>
          <p:cNvCxnSpPr>
            <a:stCxn id="208" idx="1"/>
            <a:endCxn id="204" idx="3"/>
          </p:cNvCxnSpPr>
          <p:nvPr/>
        </p:nvCxnSpPr>
        <p:spPr bwMode="gray">
          <a:xfrm flipH="1">
            <a:off x="7198004" y="5558438"/>
            <a:ext cx="587916" cy="0"/>
          </a:xfrm>
          <a:prstGeom prst="line">
            <a:avLst/>
          </a:prstGeom>
          <a:ln w="19050">
            <a:solidFill>
              <a:srgbClr val="C7000B"/>
            </a:solidFill>
            <a:prstDash val="dash"/>
          </a:ln>
        </p:spPr>
        <p:style>
          <a:lnRef idx="1">
            <a:schemeClr val="accent1"/>
          </a:lnRef>
          <a:fillRef idx="0">
            <a:schemeClr val="accent1"/>
          </a:fillRef>
          <a:effectRef idx="0">
            <a:schemeClr val="accent1"/>
          </a:effectRef>
          <a:fontRef idx="minor">
            <a:schemeClr val="tx1"/>
          </a:fontRef>
        </p:style>
      </p:cxnSp>
      <p:pic>
        <p:nvPicPr>
          <p:cNvPr id="212" name="图片 211" descr="接入交换机.png"/>
          <p:cNvPicPr>
            <a:picLocks noChangeAspect="1"/>
          </p:cNvPicPr>
          <p:nvPr/>
        </p:nvPicPr>
        <p:blipFill>
          <a:blip r:embed="rId5" cstate="print"/>
          <a:stretch>
            <a:fillRect/>
          </a:stretch>
        </p:blipFill>
        <p:spPr bwMode="gray">
          <a:xfrm>
            <a:off x="6851504" y="4675501"/>
            <a:ext cx="323527" cy="264704"/>
          </a:xfrm>
          <a:prstGeom prst="rect">
            <a:avLst/>
          </a:prstGeom>
        </p:spPr>
      </p:pic>
      <p:pic>
        <p:nvPicPr>
          <p:cNvPr id="213" name="图片 212" descr="接入交换机.png"/>
          <p:cNvPicPr>
            <a:picLocks noChangeAspect="1"/>
          </p:cNvPicPr>
          <p:nvPr/>
        </p:nvPicPr>
        <p:blipFill>
          <a:blip r:embed="rId5" cstate="print"/>
          <a:stretch>
            <a:fillRect/>
          </a:stretch>
        </p:blipFill>
        <p:spPr bwMode="gray">
          <a:xfrm>
            <a:off x="7808893" y="4675501"/>
            <a:ext cx="323527" cy="264704"/>
          </a:xfrm>
          <a:prstGeom prst="rect">
            <a:avLst/>
          </a:prstGeom>
        </p:spPr>
      </p:pic>
      <p:cxnSp>
        <p:nvCxnSpPr>
          <p:cNvPr id="214" name="直接连接符 213"/>
          <p:cNvCxnSpPr>
            <a:stCxn id="212" idx="2"/>
            <a:endCxn id="208" idx="0"/>
          </p:cNvCxnSpPr>
          <p:nvPr/>
        </p:nvCxnSpPr>
        <p:spPr bwMode="gray">
          <a:xfrm>
            <a:off x="7013268" y="4940205"/>
            <a:ext cx="957389" cy="46708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5" name="直接连接符 214"/>
          <p:cNvCxnSpPr>
            <a:stCxn id="207" idx="2"/>
            <a:endCxn id="212" idx="0"/>
          </p:cNvCxnSpPr>
          <p:nvPr/>
        </p:nvCxnSpPr>
        <p:spPr bwMode="gray">
          <a:xfrm>
            <a:off x="7013267" y="4209822"/>
            <a:ext cx="1" cy="4656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6" name="直接连接符 215"/>
          <p:cNvCxnSpPr>
            <a:stCxn id="213" idx="2"/>
            <a:endCxn id="204" idx="0"/>
          </p:cNvCxnSpPr>
          <p:nvPr/>
        </p:nvCxnSpPr>
        <p:spPr bwMode="gray">
          <a:xfrm flipH="1">
            <a:off x="7013268" y="4940205"/>
            <a:ext cx="957389" cy="467084"/>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17" name="直接连接符 216"/>
          <p:cNvCxnSpPr>
            <a:endCxn id="213" idx="0"/>
          </p:cNvCxnSpPr>
          <p:nvPr/>
        </p:nvCxnSpPr>
        <p:spPr bwMode="gray">
          <a:xfrm>
            <a:off x="7970657" y="4217949"/>
            <a:ext cx="0" cy="457552"/>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18" name="文本框 217"/>
          <p:cNvSpPr txBox="1"/>
          <p:nvPr/>
        </p:nvSpPr>
        <p:spPr bwMode="gray">
          <a:xfrm>
            <a:off x="998553" y="5764137"/>
            <a:ext cx="1427837" cy="305105"/>
          </a:xfrm>
          <a:prstGeom prst="rect">
            <a:avLst/>
          </a:prstGeom>
          <a:noFill/>
        </p:spPr>
        <p:txBody>
          <a:bodyPr wrap="square" rtlCol="0" anchor="ctr">
            <a:noAutofit/>
          </a:bodyPr>
          <a:lstStyle>
            <a:defPPr>
              <a:defRPr lang="en-US"/>
            </a:defPPr>
            <a:lvl1pPr algn="ctr" fontAlgn="base">
              <a:defRPr sz="1400">
                <a:latin typeface="Arial" panose="020C0503030203020204" pitchFamily="34" charset="0"/>
                <a:ea typeface="方正兰亭黑简体" panose="02000000000000000000" pitchFamily="2" charset="-122"/>
              </a:defRPr>
            </a:lvl1pPr>
          </a:lstStyle>
          <a:p>
            <a:pPr fontAlgn="ctr"/>
            <a:r>
              <a:rPr lang="en-US" sz="1200" dirty="0" smtClean="0">
                <a:latin typeface="Huawei Sans" panose="020C0503030203020204" pitchFamily="34" charset="0"/>
              </a:rPr>
              <a:t>Single firewall and single egress</a:t>
            </a:r>
            <a:endParaRPr lang="en-US" altLang="zh-CN" sz="1200" dirty="0">
              <a:latin typeface="Huawei Sans" panose="020C0503030203020204" pitchFamily="34" charset="0"/>
              <a:sym typeface="Huawei Sans" panose="020C0503030203020204" pitchFamily="34" charset="0"/>
            </a:endParaRPr>
          </a:p>
        </p:txBody>
      </p:sp>
      <p:sp>
        <p:nvSpPr>
          <p:cNvPr id="219" name="文本框 218"/>
          <p:cNvSpPr txBox="1"/>
          <p:nvPr/>
        </p:nvSpPr>
        <p:spPr bwMode="gray">
          <a:xfrm>
            <a:off x="2423953" y="5764137"/>
            <a:ext cx="1427837" cy="305105"/>
          </a:xfrm>
          <a:prstGeom prst="rect">
            <a:avLst/>
          </a:prstGeom>
          <a:noFill/>
        </p:spPr>
        <p:txBody>
          <a:bodyPr wrap="square" rtlCol="0" anchor="ctr">
            <a:noAutofit/>
          </a:bodyPr>
          <a:lstStyle>
            <a:defPPr>
              <a:defRPr lang="en-US"/>
            </a:defPPr>
            <a:lvl1pPr algn="ctr" fontAlgn="base">
              <a:defRPr sz="1400">
                <a:latin typeface="Arial" panose="020C0503030203020204" pitchFamily="34" charset="0"/>
                <a:ea typeface="方正兰亭黑简体" panose="02000000000000000000" pitchFamily="2" charset="-122"/>
              </a:defRPr>
            </a:lvl1pPr>
          </a:lstStyle>
          <a:p>
            <a:pPr fontAlgn="ctr"/>
            <a:r>
              <a:rPr lang="en-US" sz="1200" dirty="0" smtClean="0">
                <a:latin typeface="Huawei Sans" panose="020C0503030203020204" pitchFamily="34" charset="0"/>
              </a:rPr>
              <a:t>Single firewall and dual egresses</a:t>
            </a:r>
            <a:endParaRPr lang="en-US" altLang="zh-CN" sz="1200" dirty="0">
              <a:latin typeface="Huawei Sans" panose="020C0503030203020204" pitchFamily="34" charset="0"/>
              <a:sym typeface="Huawei Sans" panose="020C0503030203020204" pitchFamily="34" charset="0"/>
            </a:endParaRPr>
          </a:p>
        </p:txBody>
      </p:sp>
      <p:sp>
        <p:nvSpPr>
          <p:cNvPr id="220" name="文本框 219"/>
          <p:cNvSpPr txBox="1"/>
          <p:nvPr/>
        </p:nvSpPr>
        <p:spPr bwMode="gray">
          <a:xfrm>
            <a:off x="4597398" y="5764137"/>
            <a:ext cx="1427837" cy="305105"/>
          </a:xfrm>
          <a:prstGeom prst="rect">
            <a:avLst/>
          </a:prstGeom>
          <a:noFill/>
        </p:spPr>
        <p:txBody>
          <a:bodyPr wrap="square" rtlCol="0" anchor="ctr">
            <a:noAutofit/>
          </a:bodyPr>
          <a:lstStyle>
            <a:defPPr>
              <a:defRPr lang="en-US"/>
            </a:defPPr>
            <a:lvl1pPr algn="ctr" fontAlgn="base">
              <a:defRPr sz="1400">
                <a:latin typeface="Arial" panose="020C0503030203020204" pitchFamily="34" charset="0"/>
                <a:ea typeface="方正兰亭黑简体" panose="02000000000000000000" pitchFamily="2" charset="-122"/>
              </a:defRPr>
            </a:lvl1pPr>
          </a:lstStyle>
          <a:p>
            <a:pPr fontAlgn="ctr"/>
            <a:r>
              <a:rPr lang="en-US" sz="1200" dirty="0" smtClean="0">
                <a:latin typeface="Huawei Sans" panose="020C0503030203020204" pitchFamily="34" charset="0"/>
              </a:rPr>
              <a:t>Dual firewalls and single egress</a:t>
            </a:r>
            <a:endParaRPr lang="en-US" altLang="zh-CN" sz="1200" dirty="0">
              <a:latin typeface="Huawei Sans" panose="020C0503030203020204" pitchFamily="34" charset="0"/>
              <a:sym typeface="Huawei Sans" panose="020C0503030203020204" pitchFamily="34" charset="0"/>
            </a:endParaRPr>
          </a:p>
        </p:txBody>
      </p:sp>
      <p:sp>
        <p:nvSpPr>
          <p:cNvPr id="221" name="文本框 220"/>
          <p:cNvSpPr txBox="1"/>
          <p:nvPr/>
        </p:nvSpPr>
        <p:spPr bwMode="gray">
          <a:xfrm>
            <a:off x="6781011" y="5764137"/>
            <a:ext cx="1427837" cy="305105"/>
          </a:xfrm>
          <a:prstGeom prst="rect">
            <a:avLst/>
          </a:prstGeom>
          <a:noFill/>
        </p:spPr>
        <p:txBody>
          <a:bodyPr wrap="square" rtlCol="0" anchor="ctr">
            <a:noAutofit/>
          </a:bodyPr>
          <a:lstStyle>
            <a:defPPr>
              <a:defRPr lang="en-US"/>
            </a:defPPr>
            <a:lvl1pPr algn="ctr" fontAlgn="base">
              <a:defRPr sz="1400">
                <a:latin typeface="Arial" panose="020C0503030203020204" pitchFamily="34" charset="0"/>
                <a:ea typeface="方正兰亭黑简体" panose="02000000000000000000" pitchFamily="2" charset="-122"/>
              </a:defRPr>
            </a:lvl1pPr>
          </a:lstStyle>
          <a:p>
            <a:pPr fontAlgn="ctr"/>
            <a:r>
              <a:rPr lang="en-US" sz="1200" dirty="0" smtClean="0">
                <a:latin typeface="Huawei Sans" panose="020C0503030203020204" pitchFamily="34" charset="0"/>
              </a:rPr>
              <a:t>Dual firewalls and dual egresses</a:t>
            </a:r>
            <a:endParaRPr lang="en-US" altLang="zh-CN" sz="1200" dirty="0">
              <a:latin typeface="Huawei Sans" panose="020C0503030203020204" pitchFamily="34" charset="0"/>
              <a:sym typeface="Huawei Sans" panose="020C0503030203020204" pitchFamily="34" charset="0"/>
            </a:endParaRPr>
          </a:p>
        </p:txBody>
      </p:sp>
      <p:sp>
        <p:nvSpPr>
          <p:cNvPr id="224" name="文本框 223"/>
          <p:cNvSpPr txBox="1"/>
          <p:nvPr/>
        </p:nvSpPr>
        <p:spPr bwMode="gray">
          <a:xfrm>
            <a:off x="9589402" y="5511423"/>
            <a:ext cx="2065816" cy="305105"/>
          </a:xfrm>
          <a:prstGeom prst="rect">
            <a:avLst/>
          </a:prstGeom>
          <a:noFill/>
        </p:spPr>
        <p:txBody>
          <a:bodyPr wrap="square" rtlCol="0" anchor="ctr">
            <a:noAutofit/>
          </a:bodyPr>
          <a:lstStyle/>
          <a:p>
            <a:pPr fontAlgn="ctr"/>
            <a:r>
              <a:rPr lang="en-US" sz="1200" dirty="0" smtClean="0">
                <a:latin typeface="Huawei Sans" panose="020C0503030203020204" pitchFamily="34" charset="0"/>
              </a:rPr>
              <a:t>Hot standby heartbeat link</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25" name="直接连接符 224"/>
          <p:cNvCxnSpPr/>
          <p:nvPr/>
        </p:nvCxnSpPr>
        <p:spPr bwMode="gray">
          <a:xfrm flipH="1">
            <a:off x="9206203" y="5658103"/>
            <a:ext cx="360000" cy="0"/>
          </a:xfrm>
          <a:prstGeom prst="line">
            <a:avLst/>
          </a:prstGeom>
          <a:ln w="19050">
            <a:solidFill>
              <a:srgbClr val="C7000B"/>
            </a:solidFill>
            <a:prstDash val="dash"/>
          </a:ln>
        </p:spPr>
        <p:style>
          <a:lnRef idx="1">
            <a:schemeClr val="accent1"/>
          </a:lnRef>
          <a:fillRef idx="0">
            <a:schemeClr val="accent1"/>
          </a:fillRef>
          <a:effectRef idx="0">
            <a:schemeClr val="accent1"/>
          </a:effectRef>
          <a:fontRef idx="minor">
            <a:schemeClr val="tx1"/>
          </a:fontRef>
        </p:style>
      </p:cxnSp>
      <p:sp>
        <p:nvSpPr>
          <p:cNvPr id="228" name="圆角矩形 75"/>
          <p:cNvSpPr/>
          <p:nvPr/>
        </p:nvSpPr>
        <p:spPr bwMode="gray">
          <a:xfrm>
            <a:off x="8876562" y="3613585"/>
            <a:ext cx="2872525" cy="1545207"/>
          </a:xfrm>
          <a:prstGeom prst="roundRect">
            <a:avLst>
              <a:gd name="adj" fmla="val 874"/>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oAutofit/>
          </a:bodyPr>
          <a:lstStyle/>
          <a:p>
            <a:pPr fontAlgn="ctr">
              <a:spcAft>
                <a:spcPts val="600"/>
              </a:spcAft>
            </a:pPr>
            <a:r>
              <a:rPr lang="en-US" sz="1200" dirty="0" smtClean="0">
                <a:solidFill>
                  <a:schemeClr val="tx1"/>
                </a:solidFill>
                <a:latin typeface="Huawei Sans" panose="020C0503030203020204" pitchFamily="34" charset="0"/>
              </a:rPr>
              <a:t>The following factors need to be considered during the WAN-side connection design:</a:t>
            </a:r>
            <a:endParaRPr lang="en-US" altLang="zh-CN"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76213" indent="-176213" fontAlgn="ctr">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Egress link type</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76213" indent="-176213" fontAlgn="ctr">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SD-WAN requirements</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76213" indent="-176213" fontAlgn="ctr">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Protocol interconnection requirements</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8" name="文本框 147"/>
          <p:cNvSpPr txBox="1"/>
          <p:nvPr/>
        </p:nvSpPr>
        <p:spPr bwMode="gray">
          <a:xfrm>
            <a:off x="10379792" y="2200411"/>
            <a:ext cx="1290802" cy="305105"/>
          </a:xfrm>
          <a:prstGeom prst="rect">
            <a:avLst/>
          </a:prstGeom>
          <a:noFill/>
        </p:spPr>
        <p:txBody>
          <a:bodyPr wrap="square" rtlCol="0">
            <a:noAutofit/>
          </a:bodyPr>
          <a:lstStyle/>
          <a:p>
            <a:pPr fontAlgn="ctr"/>
            <a:r>
              <a:rPr lang="en-US" sz="1200" dirty="0" smtClean="0">
                <a:latin typeface="Huawei Sans" panose="020C0503030203020204" pitchFamily="34" charset="0"/>
              </a:rPr>
              <a:t>Must be ARs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5" name="五边形 144"/>
          <p:cNvSpPr/>
          <p:nvPr/>
        </p:nvSpPr>
        <p:spPr bwMode="gray">
          <a:xfrm>
            <a:off x="7307235" y="20173"/>
            <a:ext cx="1694405" cy="3852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5000"/>
              </a:lnSpc>
            </a:pPr>
            <a:r>
              <a:rPr lang="en-US" sz="1200" b="1" dirty="0" smtClean="0">
                <a:solidFill>
                  <a:srgbClr val="FFFFFF"/>
                </a:solidFill>
                <a:latin typeface="Huawei Sans" panose="020C0503030203020204" pitchFamily="34" charset="0"/>
              </a:rPr>
              <a:t>Network Architecture Design</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6" name="燕尾形 145"/>
          <p:cNvSpPr/>
          <p:nvPr/>
        </p:nvSpPr>
        <p:spPr bwMode="gray">
          <a:xfrm>
            <a:off x="8839950" y="20173"/>
            <a:ext cx="1389868" cy="3852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5000"/>
              </a:lnSpc>
            </a:pPr>
            <a:r>
              <a:rPr lang="en-US" sz="1200" dirty="0" smtClean="0">
                <a:latin typeface="Huawei Sans" panose="020C0503030203020204" pitchFamily="34" charset="0"/>
              </a:rPr>
              <a:t>Basic Service Design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7" name="燕尾形 146"/>
          <p:cNvSpPr/>
          <p:nvPr/>
        </p:nvSpPr>
        <p:spPr bwMode="gray">
          <a:xfrm>
            <a:off x="10068128" y="20173"/>
            <a:ext cx="1696531" cy="3852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5000"/>
              </a:lnSpc>
              <a:spcBef>
                <a:spcPts val="0"/>
              </a:spcBef>
              <a:defRPr/>
            </a:pPr>
            <a:r>
              <a:rPr lang="en-US" sz="1200" dirty="0" smtClean="0">
                <a:latin typeface="Huawei Sans" panose="020C0503030203020204" pitchFamily="34" charset="0"/>
              </a:rPr>
              <a:t>LAN Automation Design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1520278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Network Egress Design: LAN-side Connection</a:t>
            </a:r>
            <a:endParaRPr lang="en-US" altLang="zh-CN" dirty="0">
              <a:sym typeface="Huawei Sans" panose="020C0503030203020204" pitchFamily="34" charset="0"/>
            </a:endParaRPr>
          </a:p>
        </p:txBody>
      </p:sp>
      <p:pic>
        <p:nvPicPr>
          <p:cNvPr id="145"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gray">
          <a:xfrm>
            <a:off x="502241" y="1265906"/>
            <a:ext cx="369473" cy="302297"/>
          </a:xfrm>
          <a:prstGeom prst="rect">
            <a:avLst/>
          </a:prstGeom>
        </p:spPr>
      </p:pic>
      <p:cxnSp>
        <p:nvCxnSpPr>
          <p:cNvPr id="146" name="直接连接符 145"/>
          <p:cNvCxnSpPr>
            <a:stCxn id="145" idx="2"/>
            <a:endCxn id="148" idx="0"/>
          </p:cNvCxnSpPr>
          <p:nvPr/>
        </p:nvCxnSpPr>
        <p:spPr bwMode="gray">
          <a:xfrm>
            <a:off x="686978" y="1568203"/>
            <a:ext cx="663" cy="68238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47" name="Picture 2" descr="G:\做的项目\公共\扁平图标切换\更新2015_01_21\oss扁平图标库2015_01_21更新-04.png"/>
          <p:cNvPicPr>
            <a:picLocks noChangeAspect="1" noChangeArrowheads="1"/>
          </p:cNvPicPr>
          <p:nvPr/>
        </p:nvPicPr>
        <p:blipFill>
          <a:blip r:embed="rId4"/>
          <a:stretch>
            <a:fillRect/>
          </a:stretch>
        </p:blipFill>
        <p:spPr bwMode="gray">
          <a:xfrm>
            <a:off x="509411" y="3694685"/>
            <a:ext cx="369473" cy="302297"/>
          </a:xfrm>
          <a:prstGeom prst="rect">
            <a:avLst/>
          </a:prstGeom>
          <a:noFill/>
        </p:spPr>
      </p:pic>
      <p:pic>
        <p:nvPicPr>
          <p:cNvPr id="148" name="图片 86" descr="核心交换机.png"/>
          <p:cNvPicPr>
            <a:picLocks noChangeAspect="1"/>
          </p:cNvPicPr>
          <p:nvPr/>
        </p:nvPicPr>
        <p:blipFill>
          <a:blip r:embed="rId5" cstate="print"/>
          <a:stretch>
            <a:fillRect/>
          </a:stretch>
        </p:blipFill>
        <p:spPr bwMode="gray">
          <a:xfrm>
            <a:off x="502241" y="2250592"/>
            <a:ext cx="370800" cy="303383"/>
          </a:xfrm>
          <a:prstGeom prst="rect">
            <a:avLst/>
          </a:prstGeom>
        </p:spPr>
      </p:pic>
      <p:pic>
        <p:nvPicPr>
          <p:cNvPr id="149"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gray">
          <a:xfrm>
            <a:off x="1535910" y="1265906"/>
            <a:ext cx="369473" cy="302297"/>
          </a:xfrm>
          <a:prstGeom prst="rect">
            <a:avLst/>
          </a:prstGeom>
        </p:spPr>
      </p:pic>
      <p:cxnSp>
        <p:nvCxnSpPr>
          <p:cNvPr id="150" name="直接连接符 149"/>
          <p:cNvCxnSpPr/>
          <p:nvPr/>
        </p:nvCxnSpPr>
        <p:spPr bwMode="gray">
          <a:xfrm>
            <a:off x="1688843" y="1568203"/>
            <a:ext cx="663" cy="68238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51" name="图片 86" descr="核心交换机.png"/>
          <p:cNvPicPr>
            <a:picLocks noChangeAspect="1"/>
          </p:cNvPicPr>
          <p:nvPr/>
        </p:nvPicPr>
        <p:blipFill>
          <a:blip r:embed="rId5" cstate="print"/>
          <a:stretch>
            <a:fillRect/>
          </a:stretch>
        </p:blipFill>
        <p:spPr bwMode="gray">
          <a:xfrm>
            <a:off x="1535910" y="2250592"/>
            <a:ext cx="370800" cy="303383"/>
          </a:xfrm>
          <a:prstGeom prst="rect">
            <a:avLst/>
          </a:prstGeom>
        </p:spPr>
      </p:pic>
      <p:cxnSp>
        <p:nvCxnSpPr>
          <p:cNvPr id="152" name="直接连接符 151"/>
          <p:cNvCxnSpPr/>
          <p:nvPr/>
        </p:nvCxnSpPr>
        <p:spPr bwMode="gray">
          <a:xfrm>
            <a:off x="1743983" y="1563510"/>
            <a:ext cx="663" cy="68238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53" name="椭圆 152"/>
          <p:cNvSpPr/>
          <p:nvPr/>
        </p:nvSpPr>
        <p:spPr bwMode="gray">
          <a:xfrm>
            <a:off x="1621566" y="1775794"/>
            <a:ext cx="184737" cy="113654"/>
          </a:xfrm>
          <a:prstGeom prst="ellipse">
            <a:avLst/>
          </a:prstGeom>
          <a:ln w="19050">
            <a:solidFill>
              <a:schemeClr val="tx1"/>
            </a:solidFill>
          </a:ln>
          <a:extLst/>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54"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gray">
          <a:xfrm>
            <a:off x="2611417" y="1263134"/>
            <a:ext cx="369473" cy="302297"/>
          </a:xfrm>
          <a:prstGeom prst="rect">
            <a:avLst/>
          </a:prstGeom>
        </p:spPr>
      </p:pic>
      <p:pic>
        <p:nvPicPr>
          <p:cNvPr id="155"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gray">
          <a:xfrm>
            <a:off x="3567506" y="1263134"/>
            <a:ext cx="369473" cy="302297"/>
          </a:xfrm>
          <a:prstGeom prst="rect">
            <a:avLst/>
          </a:prstGeom>
        </p:spPr>
      </p:pic>
      <p:cxnSp>
        <p:nvCxnSpPr>
          <p:cNvPr id="156" name="直接连接符 155"/>
          <p:cNvCxnSpPr>
            <a:stCxn id="155" idx="1"/>
            <a:endCxn id="154" idx="3"/>
          </p:cNvCxnSpPr>
          <p:nvPr/>
        </p:nvCxnSpPr>
        <p:spPr bwMode="gray">
          <a:xfrm flipH="1">
            <a:off x="2980890" y="1414283"/>
            <a:ext cx="586616" cy="0"/>
          </a:xfrm>
          <a:prstGeom prst="line">
            <a:avLst/>
          </a:prstGeom>
          <a:ln w="19050">
            <a:solidFill>
              <a:srgbClr val="C7000B"/>
            </a:solidFill>
            <a:prstDash val="dash"/>
          </a:ln>
        </p:spPr>
        <p:style>
          <a:lnRef idx="1">
            <a:schemeClr val="accent1"/>
          </a:lnRef>
          <a:fillRef idx="0">
            <a:schemeClr val="accent1"/>
          </a:fillRef>
          <a:effectRef idx="0">
            <a:schemeClr val="accent1"/>
          </a:effectRef>
          <a:fontRef idx="minor">
            <a:schemeClr val="tx1"/>
          </a:fontRef>
        </p:style>
      </p:cxnSp>
      <p:pic>
        <p:nvPicPr>
          <p:cNvPr id="157" name="图片 86" descr="核心交换机.png"/>
          <p:cNvPicPr>
            <a:picLocks noChangeAspect="1"/>
          </p:cNvPicPr>
          <p:nvPr/>
        </p:nvPicPr>
        <p:blipFill>
          <a:blip r:embed="rId5" cstate="print"/>
          <a:stretch>
            <a:fillRect/>
          </a:stretch>
        </p:blipFill>
        <p:spPr bwMode="gray">
          <a:xfrm>
            <a:off x="2610090" y="2252513"/>
            <a:ext cx="370800" cy="303383"/>
          </a:xfrm>
          <a:prstGeom prst="rect">
            <a:avLst/>
          </a:prstGeom>
        </p:spPr>
      </p:pic>
      <p:pic>
        <p:nvPicPr>
          <p:cNvPr id="158" name="图片 86" descr="核心交换机.png"/>
          <p:cNvPicPr>
            <a:picLocks noChangeAspect="1"/>
          </p:cNvPicPr>
          <p:nvPr/>
        </p:nvPicPr>
        <p:blipFill>
          <a:blip r:embed="rId5" cstate="print"/>
          <a:stretch>
            <a:fillRect/>
          </a:stretch>
        </p:blipFill>
        <p:spPr bwMode="gray">
          <a:xfrm>
            <a:off x="3566179" y="2252513"/>
            <a:ext cx="370800" cy="303383"/>
          </a:xfrm>
          <a:prstGeom prst="rect">
            <a:avLst/>
          </a:prstGeom>
        </p:spPr>
      </p:pic>
      <p:grpSp>
        <p:nvGrpSpPr>
          <p:cNvPr id="159" name="组合 158"/>
          <p:cNvGrpSpPr/>
          <p:nvPr/>
        </p:nvGrpSpPr>
        <p:grpSpPr bwMode="gray">
          <a:xfrm>
            <a:off x="2980890" y="2276005"/>
            <a:ext cx="585289" cy="248087"/>
            <a:chOff x="3229772" y="2341282"/>
            <a:chExt cx="585289" cy="248087"/>
          </a:xfrm>
        </p:grpSpPr>
        <p:cxnSp>
          <p:nvCxnSpPr>
            <p:cNvPr id="160" name="直接连接符 159"/>
            <p:cNvCxnSpPr/>
            <p:nvPr/>
          </p:nvCxnSpPr>
          <p:spPr bwMode="gray">
            <a:xfrm flipH="1">
              <a:off x="3229772" y="2421776"/>
              <a:ext cx="585289" cy="0"/>
            </a:xfrm>
            <a:prstGeom prst="line">
              <a:avLst/>
            </a:prstGeom>
            <a:ln w="19050">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161" name="直接连接符 160"/>
            <p:cNvCxnSpPr/>
            <p:nvPr/>
          </p:nvCxnSpPr>
          <p:spPr bwMode="gray">
            <a:xfrm flipH="1">
              <a:off x="3229772" y="2509241"/>
              <a:ext cx="585289" cy="0"/>
            </a:xfrm>
            <a:prstGeom prst="line">
              <a:avLst/>
            </a:prstGeom>
            <a:ln w="19050">
              <a:solidFill>
                <a:srgbClr val="30B5C5"/>
              </a:solidFill>
            </a:ln>
          </p:spPr>
          <p:style>
            <a:lnRef idx="1">
              <a:schemeClr val="accent1"/>
            </a:lnRef>
            <a:fillRef idx="0">
              <a:schemeClr val="accent1"/>
            </a:fillRef>
            <a:effectRef idx="0">
              <a:schemeClr val="accent1"/>
            </a:effectRef>
            <a:fontRef idx="minor">
              <a:schemeClr val="tx1"/>
            </a:fontRef>
          </p:style>
        </p:cxnSp>
        <p:sp>
          <p:nvSpPr>
            <p:cNvPr id="162" name="椭圆 161"/>
            <p:cNvSpPr/>
            <p:nvPr/>
          </p:nvSpPr>
          <p:spPr bwMode="gray">
            <a:xfrm>
              <a:off x="3455707" y="2341282"/>
              <a:ext cx="130330" cy="248087"/>
            </a:xfrm>
            <a:prstGeom prst="ellipse">
              <a:avLst/>
            </a:prstGeom>
            <a:ln w="19050">
              <a:solidFill>
                <a:srgbClr val="30B5C5"/>
              </a:solidFill>
            </a:ln>
            <a:extLst/>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63" name="文本框 162"/>
          <p:cNvSpPr txBox="1"/>
          <p:nvPr/>
        </p:nvSpPr>
        <p:spPr bwMode="gray">
          <a:xfrm>
            <a:off x="3055196" y="2051394"/>
            <a:ext cx="491695" cy="305105"/>
          </a:xfrm>
          <a:prstGeom prst="rect">
            <a:avLst/>
          </a:prstGeom>
          <a:noFill/>
        </p:spPr>
        <p:txBody>
          <a:bodyPr wrap="square" rtlCol="0">
            <a:noAutofit/>
          </a:bodyPr>
          <a:lstStyle/>
          <a:p>
            <a:pPr fontAlgn="ctr"/>
            <a:r>
              <a:rPr lang="en-US" sz="1200" dirty="0" smtClean="0">
                <a:latin typeface="Huawei Sans" panose="020C0503030203020204" pitchFamily="34" charset="0"/>
              </a:rPr>
              <a:t>CSS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4" name="文本框 163"/>
          <p:cNvSpPr txBox="1"/>
          <p:nvPr/>
        </p:nvSpPr>
        <p:spPr bwMode="gray">
          <a:xfrm>
            <a:off x="495070" y="2582277"/>
            <a:ext cx="1520406" cy="649137"/>
          </a:xfrm>
          <a:prstGeom prst="rect">
            <a:avLst/>
          </a:prstGeom>
          <a:noFill/>
        </p:spPr>
        <p:txBody>
          <a:bodyPr wrap="square" rtlCol="0">
            <a:noAutofit/>
          </a:bodyPr>
          <a:lstStyle/>
          <a:p>
            <a:pPr algn="ctr" fontAlgn="ctr"/>
            <a:r>
              <a:rPr lang="en-US" sz="1200" dirty="0" smtClean="0">
                <a:latin typeface="Huawei Sans" panose="020C0503030203020204" pitchFamily="34" charset="0"/>
              </a:rPr>
              <a:t>A single firewall is connected to a single core switch</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5" name="文本框 164"/>
          <p:cNvSpPr txBox="1"/>
          <p:nvPr/>
        </p:nvSpPr>
        <p:spPr bwMode="gray">
          <a:xfrm>
            <a:off x="2289150" y="2582277"/>
            <a:ext cx="1973207" cy="859248"/>
          </a:xfrm>
          <a:prstGeom prst="rect">
            <a:avLst/>
          </a:prstGeom>
          <a:noFill/>
        </p:spPr>
        <p:txBody>
          <a:bodyPr wrap="square" rtlCol="0">
            <a:noAutofit/>
          </a:bodyPr>
          <a:lstStyle>
            <a:defPPr>
              <a:defRPr lang="en-US"/>
            </a:defPPr>
            <a:lvl1pPr fontAlgn="base">
              <a:defRPr sz="1200">
                <a:latin typeface="Arial" panose="020C0503030203020204" pitchFamily="34" charset="0"/>
                <a:ea typeface="方正兰亭黑简体" panose="02000000000000000000" pitchFamily="2" charset="-122"/>
              </a:defRPr>
            </a:lvl1pPr>
          </a:lstStyle>
          <a:p>
            <a:pPr algn="ctr" fontAlgn="ctr"/>
            <a:r>
              <a:rPr lang="en-US" dirty="0" smtClean="0">
                <a:latin typeface="Huawei Sans" panose="020C0503030203020204" pitchFamily="34" charset="0"/>
              </a:rPr>
              <a:t>Two firewalls are connected to a CSS of core switches in square-looped mode</a:t>
            </a:r>
            <a:endParaRPr lang="en-US" dirty="0">
              <a:latin typeface="Huawei Sans" panose="020C0503030203020204" pitchFamily="34" charset="0"/>
            </a:endParaRPr>
          </a:p>
        </p:txBody>
      </p:sp>
      <p:cxnSp>
        <p:nvCxnSpPr>
          <p:cNvPr id="166" name="直接连接符 165"/>
          <p:cNvCxnSpPr>
            <a:stCxn id="147" idx="2"/>
            <a:endCxn id="167" idx="0"/>
          </p:cNvCxnSpPr>
          <p:nvPr/>
        </p:nvCxnSpPr>
        <p:spPr bwMode="gray">
          <a:xfrm>
            <a:off x="694148" y="3996982"/>
            <a:ext cx="663" cy="67743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67" name="图片 86" descr="核心交换机.png"/>
          <p:cNvPicPr>
            <a:picLocks noChangeAspect="1"/>
          </p:cNvPicPr>
          <p:nvPr/>
        </p:nvPicPr>
        <p:blipFill>
          <a:blip r:embed="rId5" cstate="print"/>
          <a:stretch>
            <a:fillRect/>
          </a:stretch>
        </p:blipFill>
        <p:spPr bwMode="gray">
          <a:xfrm>
            <a:off x="509411" y="4674421"/>
            <a:ext cx="370800" cy="303383"/>
          </a:xfrm>
          <a:prstGeom prst="rect">
            <a:avLst/>
          </a:prstGeom>
        </p:spPr>
      </p:pic>
      <p:cxnSp>
        <p:nvCxnSpPr>
          <p:cNvPr id="168" name="直接连接符 167"/>
          <p:cNvCxnSpPr/>
          <p:nvPr/>
        </p:nvCxnSpPr>
        <p:spPr bwMode="gray">
          <a:xfrm>
            <a:off x="1696014" y="3992032"/>
            <a:ext cx="663" cy="68238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69" name="图片 86" descr="核心交换机.png"/>
          <p:cNvPicPr>
            <a:picLocks noChangeAspect="1"/>
          </p:cNvPicPr>
          <p:nvPr/>
        </p:nvPicPr>
        <p:blipFill>
          <a:blip r:embed="rId5" cstate="print"/>
          <a:stretch>
            <a:fillRect/>
          </a:stretch>
        </p:blipFill>
        <p:spPr bwMode="gray">
          <a:xfrm>
            <a:off x="1543081" y="4674421"/>
            <a:ext cx="370800" cy="303383"/>
          </a:xfrm>
          <a:prstGeom prst="rect">
            <a:avLst/>
          </a:prstGeom>
        </p:spPr>
      </p:pic>
      <p:cxnSp>
        <p:nvCxnSpPr>
          <p:cNvPr id="170" name="直接连接符 169"/>
          <p:cNvCxnSpPr/>
          <p:nvPr/>
        </p:nvCxnSpPr>
        <p:spPr bwMode="gray">
          <a:xfrm>
            <a:off x="1751154" y="3987339"/>
            <a:ext cx="663" cy="68238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71" name="椭圆 170"/>
          <p:cNvSpPr/>
          <p:nvPr/>
        </p:nvSpPr>
        <p:spPr bwMode="gray">
          <a:xfrm>
            <a:off x="1628737" y="4199623"/>
            <a:ext cx="184737" cy="113654"/>
          </a:xfrm>
          <a:prstGeom prst="ellipse">
            <a:avLst/>
          </a:prstGeom>
          <a:ln w="19050">
            <a:solidFill>
              <a:schemeClr val="tx1"/>
            </a:solidFill>
          </a:ln>
          <a:extLst/>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72" name="直接连接符 171"/>
          <p:cNvCxnSpPr/>
          <p:nvPr/>
        </p:nvCxnSpPr>
        <p:spPr bwMode="ltGray">
          <a:xfrm flipH="1">
            <a:off x="2988061" y="3838112"/>
            <a:ext cx="586616" cy="0"/>
          </a:xfrm>
          <a:prstGeom prst="line">
            <a:avLst/>
          </a:prstGeom>
          <a:ln w="28575">
            <a:solidFill>
              <a:srgbClr val="C7000B"/>
            </a:solidFill>
            <a:prstDash val="solid"/>
          </a:ln>
        </p:spPr>
        <p:style>
          <a:lnRef idx="1">
            <a:schemeClr val="accent1"/>
          </a:lnRef>
          <a:fillRef idx="0">
            <a:schemeClr val="accent1"/>
          </a:fillRef>
          <a:effectRef idx="0">
            <a:schemeClr val="accent1"/>
          </a:effectRef>
          <a:fontRef idx="minor">
            <a:schemeClr val="tx1"/>
          </a:fontRef>
        </p:style>
      </p:cxnSp>
      <p:pic>
        <p:nvPicPr>
          <p:cNvPr id="173" name="图片 86" descr="核心交换机.png"/>
          <p:cNvPicPr>
            <a:picLocks noChangeAspect="1"/>
          </p:cNvPicPr>
          <p:nvPr/>
        </p:nvPicPr>
        <p:blipFill>
          <a:blip r:embed="rId5" cstate="print"/>
          <a:stretch>
            <a:fillRect/>
          </a:stretch>
        </p:blipFill>
        <p:spPr bwMode="gray">
          <a:xfrm>
            <a:off x="2617261" y="4676342"/>
            <a:ext cx="370800" cy="303383"/>
          </a:xfrm>
          <a:prstGeom prst="rect">
            <a:avLst/>
          </a:prstGeom>
        </p:spPr>
      </p:pic>
      <p:pic>
        <p:nvPicPr>
          <p:cNvPr id="174" name="图片 86" descr="核心交换机.png"/>
          <p:cNvPicPr>
            <a:picLocks noChangeAspect="1"/>
          </p:cNvPicPr>
          <p:nvPr/>
        </p:nvPicPr>
        <p:blipFill>
          <a:blip r:embed="rId5" cstate="print"/>
          <a:stretch>
            <a:fillRect/>
          </a:stretch>
        </p:blipFill>
        <p:spPr bwMode="gray">
          <a:xfrm>
            <a:off x="3573350" y="4676342"/>
            <a:ext cx="370800" cy="303383"/>
          </a:xfrm>
          <a:prstGeom prst="rect">
            <a:avLst/>
          </a:prstGeom>
        </p:spPr>
      </p:pic>
      <p:grpSp>
        <p:nvGrpSpPr>
          <p:cNvPr id="175" name="组合 174"/>
          <p:cNvGrpSpPr/>
          <p:nvPr/>
        </p:nvGrpSpPr>
        <p:grpSpPr bwMode="gray">
          <a:xfrm>
            <a:off x="2988061" y="4699834"/>
            <a:ext cx="585289" cy="248087"/>
            <a:chOff x="3229772" y="2341282"/>
            <a:chExt cx="585289" cy="248087"/>
          </a:xfrm>
        </p:grpSpPr>
        <p:cxnSp>
          <p:nvCxnSpPr>
            <p:cNvPr id="222" name="直接连接符 221"/>
            <p:cNvCxnSpPr/>
            <p:nvPr/>
          </p:nvCxnSpPr>
          <p:spPr bwMode="gray">
            <a:xfrm flipH="1">
              <a:off x="3229772" y="2421776"/>
              <a:ext cx="585289" cy="0"/>
            </a:xfrm>
            <a:prstGeom prst="line">
              <a:avLst/>
            </a:prstGeom>
            <a:ln w="19050">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223" name="直接连接符 222"/>
            <p:cNvCxnSpPr/>
            <p:nvPr/>
          </p:nvCxnSpPr>
          <p:spPr bwMode="gray">
            <a:xfrm flipH="1">
              <a:off x="3229772" y="2509241"/>
              <a:ext cx="585289" cy="0"/>
            </a:xfrm>
            <a:prstGeom prst="line">
              <a:avLst/>
            </a:prstGeom>
            <a:ln w="19050">
              <a:solidFill>
                <a:srgbClr val="30B5C5"/>
              </a:solidFill>
            </a:ln>
          </p:spPr>
          <p:style>
            <a:lnRef idx="1">
              <a:schemeClr val="accent1"/>
            </a:lnRef>
            <a:fillRef idx="0">
              <a:schemeClr val="accent1"/>
            </a:fillRef>
            <a:effectRef idx="0">
              <a:schemeClr val="accent1"/>
            </a:effectRef>
            <a:fontRef idx="minor">
              <a:schemeClr val="tx1"/>
            </a:fontRef>
          </p:style>
        </p:cxnSp>
        <p:sp>
          <p:nvSpPr>
            <p:cNvPr id="229" name="椭圆 228"/>
            <p:cNvSpPr/>
            <p:nvPr/>
          </p:nvSpPr>
          <p:spPr bwMode="gray">
            <a:xfrm>
              <a:off x="3455707" y="2341282"/>
              <a:ext cx="130330" cy="248087"/>
            </a:xfrm>
            <a:prstGeom prst="ellipse">
              <a:avLst/>
            </a:prstGeom>
            <a:ln w="19050">
              <a:solidFill>
                <a:srgbClr val="30B5C5"/>
              </a:solidFill>
            </a:ln>
            <a:extLst/>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30" name="文本框 229"/>
          <p:cNvSpPr txBox="1"/>
          <p:nvPr/>
        </p:nvSpPr>
        <p:spPr bwMode="gray">
          <a:xfrm>
            <a:off x="3062367" y="4475223"/>
            <a:ext cx="491695" cy="305105"/>
          </a:xfrm>
          <a:prstGeom prst="rect">
            <a:avLst/>
          </a:prstGeom>
          <a:noFill/>
        </p:spPr>
        <p:txBody>
          <a:bodyPr wrap="square" rtlCol="0">
            <a:noAutofit/>
          </a:bodyPr>
          <a:lstStyle/>
          <a:p>
            <a:pPr fontAlgn="ctr"/>
            <a:r>
              <a:rPr lang="en-US" sz="1200" dirty="0" smtClean="0">
                <a:latin typeface="Huawei Sans" panose="020C0503030203020204" pitchFamily="34" charset="0"/>
              </a:rPr>
              <a:t>CSS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1" name="文本框 230"/>
          <p:cNvSpPr txBox="1"/>
          <p:nvPr/>
        </p:nvSpPr>
        <p:spPr bwMode="gray">
          <a:xfrm>
            <a:off x="502241" y="4996463"/>
            <a:ext cx="1520406" cy="658780"/>
          </a:xfrm>
          <a:prstGeom prst="rect">
            <a:avLst/>
          </a:prstGeom>
          <a:noFill/>
        </p:spPr>
        <p:txBody>
          <a:bodyPr wrap="square" rtlCol="0">
            <a:noAutofit/>
          </a:bodyPr>
          <a:lstStyle>
            <a:defPPr>
              <a:defRPr lang="en-US"/>
            </a:defPPr>
            <a:lvl1pPr fontAlgn="base">
              <a:defRPr sz="1200">
                <a:latin typeface="Arial" panose="020C0503030203020204" pitchFamily="34" charset="0"/>
                <a:ea typeface="方正兰亭黑简体" panose="02000000000000000000" pitchFamily="2" charset="-122"/>
              </a:defRPr>
            </a:lvl1pPr>
          </a:lstStyle>
          <a:p>
            <a:pPr algn="ctr" fontAlgn="ctr"/>
            <a:r>
              <a:rPr lang="en-US" dirty="0" smtClean="0">
                <a:latin typeface="Huawei Sans" panose="020C0503030203020204" pitchFamily="34" charset="0"/>
              </a:rPr>
              <a:t>A single router is connected to a single core switch</a:t>
            </a:r>
            <a:endParaRPr lang="en-US" dirty="0">
              <a:latin typeface="Huawei Sans" panose="020C0503030203020204" pitchFamily="34" charset="0"/>
            </a:endParaRPr>
          </a:p>
        </p:txBody>
      </p:sp>
      <p:sp>
        <p:nvSpPr>
          <p:cNvPr id="232" name="文本框 231"/>
          <p:cNvSpPr txBox="1"/>
          <p:nvPr/>
        </p:nvSpPr>
        <p:spPr bwMode="gray">
          <a:xfrm>
            <a:off x="2289150" y="4996462"/>
            <a:ext cx="1839281" cy="828337"/>
          </a:xfrm>
          <a:prstGeom prst="rect">
            <a:avLst/>
          </a:prstGeom>
          <a:noFill/>
        </p:spPr>
        <p:txBody>
          <a:bodyPr wrap="square" rtlCol="0">
            <a:noAutofit/>
          </a:bodyPr>
          <a:lstStyle>
            <a:defPPr>
              <a:defRPr lang="en-US"/>
            </a:defPPr>
            <a:lvl1pPr fontAlgn="base">
              <a:defRPr sz="1200">
                <a:latin typeface="Arial" panose="020C0503030203020204" pitchFamily="34" charset="0"/>
                <a:ea typeface="方正兰亭黑简体" panose="02000000000000000000" pitchFamily="2" charset="-122"/>
              </a:defRPr>
            </a:lvl1pPr>
          </a:lstStyle>
          <a:p>
            <a:pPr algn="ctr" fontAlgn="ctr"/>
            <a:r>
              <a:rPr lang="en-US" dirty="0" smtClean="0">
                <a:latin typeface="Huawei Sans" panose="020C0503030203020204" pitchFamily="34" charset="0"/>
              </a:rPr>
              <a:t>Two routers are connected to a CSS of core switches in square-looped mode</a:t>
            </a:r>
            <a:endParaRPr lang="en-US" dirty="0">
              <a:latin typeface="Huawei Sans" panose="020C0503030203020204" pitchFamily="34" charset="0"/>
            </a:endParaRPr>
          </a:p>
        </p:txBody>
      </p:sp>
      <p:pic>
        <p:nvPicPr>
          <p:cNvPr id="233" name="Picture 2" descr="G:\做的项目\公共\扁平图标切换\更新2015_01_21\oss扁平图标库2015_01_21更新-04.png"/>
          <p:cNvPicPr>
            <a:picLocks noChangeAspect="1" noChangeArrowheads="1"/>
          </p:cNvPicPr>
          <p:nvPr/>
        </p:nvPicPr>
        <p:blipFill>
          <a:blip r:embed="rId4"/>
          <a:stretch>
            <a:fillRect/>
          </a:stretch>
        </p:blipFill>
        <p:spPr bwMode="gray">
          <a:xfrm>
            <a:off x="1543081" y="3694685"/>
            <a:ext cx="369473" cy="302297"/>
          </a:xfrm>
          <a:prstGeom prst="rect">
            <a:avLst/>
          </a:prstGeom>
          <a:noFill/>
        </p:spPr>
      </p:pic>
      <p:pic>
        <p:nvPicPr>
          <p:cNvPr id="234" name="Picture 2" descr="G:\做的项目\公共\扁平图标切换\更新2015_01_21\oss扁平图标库2015_01_21更新-04.png"/>
          <p:cNvPicPr>
            <a:picLocks noChangeAspect="1" noChangeArrowheads="1"/>
          </p:cNvPicPr>
          <p:nvPr/>
        </p:nvPicPr>
        <p:blipFill>
          <a:blip r:embed="rId4"/>
          <a:stretch>
            <a:fillRect/>
          </a:stretch>
        </p:blipFill>
        <p:spPr bwMode="gray">
          <a:xfrm>
            <a:off x="2617260" y="3696606"/>
            <a:ext cx="369473" cy="302297"/>
          </a:xfrm>
          <a:prstGeom prst="rect">
            <a:avLst/>
          </a:prstGeom>
          <a:noFill/>
        </p:spPr>
      </p:pic>
      <p:pic>
        <p:nvPicPr>
          <p:cNvPr id="235" name="Picture 2" descr="G:\做的项目\公共\扁平图标切换\更新2015_01_21\oss扁平图标库2015_01_21更新-04.png"/>
          <p:cNvPicPr>
            <a:picLocks noChangeAspect="1" noChangeArrowheads="1"/>
          </p:cNvPicPr>
          <p:nvPr/>
        </p:nvPicPr>
        <p:blipFill>
          <a:blip r:embed="rId4"/>
          <a:stretch>
            <a:fillRect/>
          </a:stretch>
        </p:blipFill>
        <p:spPr bwMode="gray">
          <a:xfrm>
            <a:off x="3572509" y="3696606"/>
            <a:ext cx="369473" cy="302297"/>
          </a:xfrm>
          <a:prstGeom prst="rect">
            <a:avLst/>
          </a:prstGeom>
          <a:noFill/>
        </p:spPr>
      </p:pic>
      <p:pic>
        <p:nvPicPr>
          <p:cNvPr id="236"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gray">
          <a:xfrm>
            <a:off x="4628938" y="1263134"/>
            <a:ext cx="369473" cy="302297"/>
          </a:xfrm>
          <a:prstGeom prst="rect">
            <a:avLst/>
          </a:prstGeom>
        </p:spPr>
      </p:pic>
      <p:pic>
        <p:nvPicPr>
          <p:cNvPr id="237"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gray">
          <a:xfrm>
            <a:off x="5585027" y="1263134"/>
            <a:ext cx="369473" cy="302297"/>
          </a:xfrm>
          <a:prstGeom prst="rect">
            <a:avLst/>
          </a:prstGeom>
        </p:spPr>
      </p:pic>
      <p:cxnSp>
        <p:nvCxnSpPr>
          <p:cNvPr id="238" name="直接连接符 237"/>
          <p:cNvCxnSpPr>
            <a:stCxn id="237" idx="1"/>
            <a:endCxn id="236" idx="3"/>
          </p:cNvCxnSpPr>
          <p:nvPr/>
        </p:nvCxnSpPr>
        <p:spPr bwMode="gray">
          <a:xfrm flipH="1">
            <a:off x="4998411" y="1414283"/>
            <a:ext cx="586616" cy="0"/>
          </a:xfrm>
          <a:prstGeom prst="line">
            <a:avLst/>
          </a:prstGeom>
          <a:ln w="19050">
            <a:solidFill>
              <a:srgbClr val="C7000B"/>
            </a:solidFill>
            <a:prstDash val="dash"/>
          </a:ln>
        </p:spPr>
        <p:style>
          <a:lnRef idx="1">
            <a:schemeClr val="accent1"/>
          </a:lnRef>
          <a:fillRef idx="0">
            <a:schemeClr val="accent1"/>
          </a:fillRef>
          <a:effectRef idx="0">
            <a:schemeClr val="accent1"/>
          </a:effectRef>
          <a:fontRef idx="minor">
            <a:schemeClr val="tx1"/>
          </a:fontRef>
        </p:style>
      </p:cxnSp>
      <p:pic>
        <p:nvPicPr>
          <p:cNvPr id="239" name="图片 86" descr="核心交换机.png"/>
          <p:cNvPicPr>
            <a:picLocks noChangeAspect="1"/>
          </p:cNvPicPr>
          <p:nvPr/>
        </p:nvPicPr>
        <p:blipFill>
          <a:blip r:embed="rId5" cstate="print"/>
          <a:stretch>
            <a:fillRect/>
          </a:stretch>
        </p:blipFill>
        <p:spPr bwMode="gray">
          <a:xfrm>
            <a:off x="4627611" y="2252513"/>
            <a:ext cx="370800" cy="303383"/>
          </a:xfrm>
          <a:prstGeom prst="rect">
            <a:avLst/>
          </a:prstGeom>
        </p:spPr>
      </p:pic>
      <p:cxnSp>
        <p:nvCxnSpPr>
          <p:cNvPr id="240" name="直接连接符 239"/>
          <p:cNvCxnSpPr>
            <a:stCxn id="236" idx="2"/>
            <a:endCxn id="239" idx="0"/>
          </p:cNvCxnSpPr>
          <p:nvPr/>
        </p:nvCxnSpPr>
        <p:spPr bwMode="gray">
          <a:xfrm flipH="1">
            <a:off x="4813011" y="1565431"/>
            <a:ext cx="664" cy="68708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1" name="直接连接符 240"/>
          <p:cNvCxnSpPr>
            <a:stCxn id="237" idx="2"/>
            <a:endCxn id="242" idx="0"/>
          </p:cNvCxnSpPr>
          <p:nvPr/>
        </p:nvCxnSpPr>
        <p:spPr bwMode="gray">
          <a:xfrm flipH="1">
            <a:off x="5769100" y="1565431"/>
            <a:ext cx="664" cy="68708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42" name="图片 86" descr="核心交换机.png"/>
          <p:cNvPicPr>
            <a:picLocks noChangeAspect="1"/>
          </p:cNvPicPr>
          <p:nvPr/>
        </p:nvPicPr>
        <p:blipFill>
          <a:blip r:embed="rId5" cstate="print"/>
          <a:stretch>
            <a:fillRect/>
          </a:stretch>
        </p:blipFill>
        <p:spPr bwMode="gray">
          <a:xfrm>
            <a:off x="5583700" y="2252513"/>
            <a:ext cx="370800" cy="303383"/>
          </a:xfrm>
          <a:prstGeom prst="rect">
            <a:avLst/>
          </a:prstGeom>
        </p:spPr>
      </p:pic>
      <p:grpSp>
        <p:nvGrpSpPr>
          <p:cNvPr id="243" name="组合 242"/>
          <p:cNvGrpSpPr/>
          <p:nvPr/>
        </p:nvGrpSpPr>
        <p:grpSpPr bwMode="gray">
          <a:xfrm>
            <a:off x="4998411" y="2276005"/>
            <a:ext cx="585289" cy="248087"/>
            <a:chOff x="3229772" y="2341282"/>
            <a:chExt cx="585289" cy="248087"/>
          </a:xfrm>
        </p:grpSpPr>
        <p:cxnSp>
          <p:nvCxnSpPr>
            <p:cNvPr id="244" name="直接连接符 243"/>
            <p:cNvCxnSpPr/>
            <p:nvPr/>
          </p:nvCxnSpPr>
          <p:spPr bwMode="gray">
            <a:xfrm flipH="1">
              <a:off x="3229772" y="2421776"/>
              <a:ext cx="585289" cy="0"/>
            </a:xfrm>
            <a:prstGeom prst="line">
              <a:avLst/>
            </a:prstGeom>
            <a:ln w="19050">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245" name="直接连接符 244"/>
            <p:cNvCxnSpPr/>
            <p:nvPr/>
          </p:nvCxnSpPr>
          <p:spPr bwMode="gray">
            <a:xfrm flipH="1">
              <a:off x="3229772" y="2509241"/>
              <a:ext cx="585289" cy="0"/>
            </a:xfrm>
            <a:prstGeom prst="line">
              <a:avLst/>
            </a:prstGeom>
            <a:ln w="19050">
              <a:solidFill>
                <a:srgbClr val="30B5C5"/>
              </a:solidFill>
            </a:ln>
          </p:spPr>
          <p:style>
            <a:lnRef idx="1">
              <a:schemeClr val="accent1"/>
            </a:lnRef>
            <a:fillRef idx="0">
              <a:schemeClr val="accent1"/>
            </a:fillRef>
            <a:effectRef idx="0">
              <a:schemeClr val="accent1"/>
            </a:effectRef>
            <a:fontRef idx="minor">
              <a:schemeClr val="tx1"/>
            </a:fontRef>
          </p:style>
        </p:cxnSp>
        <p:sp>
          <p:nvSpPr>
            <p:cNvPr id="246" name="椭圆 245"/>
            <p:cNvSpPr/>
            <p:nvPr/>
          </p:nvSpPr>
          <p:spPr bwMode="gray">
            <a:xfrm>
              <a:off x="3455707" y="2341282"/>
              <a:ext cx="130330" cy="248087"/>
            </a:xfrm>
            <a:prstGeom prst="ellipse">
              <a:avLst/>
            </a:prstGeom>
            <a:ln w="19050">
              <a:solidFill>
                <a:srgbClr val="30B5C5"/>
              </a:solidFill>
            </a:ln>
            <a:extLst/>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47" name="文本框 246"/>
          <p:cNvSpPr txBox="1"/>
          <p:nvPr/>
        </p:nvSpPr>
        <p:spPr bwMode="gray">
          <a:xfrm>
            <a:off x="5072717" y="2051394"/>
            <a:ext cx="491695" cy="305105"/>
          </a:xfrm>
          <a:prstGeom prst="rect">
            <a:avLst/>
          </a:prstGeom>
          <a:noFill/>
        </p:spPr>
        <p:txBody>
          <a:bodyPr wrap="square" rtlCol="0">
            <a:noAutofit/>
          </a:bodyPr>
          <a:lstStyle/>
          <a:p>
            <a:pPr fontAlgn="ctr"/>
            <a:r>
              <a:rPr lang="en-US" sz="1200" dirty="0" smtClean="0">
                <a:latin typeface="Huawei Sans" panose="020C0503030203020204" pitchFamily="34" charset="0"/>
              </a:rPr>
              <a:t>CSS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8" name="文本框 247"/>
          <p:cNvSpPr txBox="1"/>
          <p:nvPr/>
        </p:nvSpPr>
        <p:spPr bwMode="gray">
          <a:xfrm>
            <a:off x="4306671" y="2582277"/>
            <a:ext cx="1973207" cy="859248"/>
          </a:xfrm>
          <a:prstGeom prst="rect">
            <a:avLst/>
          </a:prstGeom>
          <a:noFill/>
        </p:spPr>
        <p:txBody>
          <a:bodyPr wrap="square" rtlCol="0">
            <a:noAutofit/>
          </a:bodyPr>
          <a:lstStyle>
            <a:defPPr>
              <a:defRPr lang="en-US"/>
            </a:defPPr>
            <a:lvl1pPr fontAlgn="base">
              <a:defRPr sz="1200">
                <a:latin typeface="Arial" panose="020C0503030203020204" pitchFamily="34" charset="0"/>
                <a:ea typeface="方正兰亭黑简体" panose="02000000000000000000" pitchFamily="2" charset="-122"/>
              </a:defRPr>
            </a:lvl1pPr>
          </a:lstStyle>
          <a:p>
            <a:pPr algn="ctr" fontAlgn="ctr"/>
            <a:r>
              <a:rPr lang="en-US" dirty="0" smtClean="0">
                <a:latin typeface="Huawei Sans" panose="020C0503030203020204" pitchFamily="34" charset="0"/>
              </a:rPr>
              <a:t>Two firewalls are connected to a CSS of core switches in dual-homed mode</a:t>
            </a:r>
            <a:endParaRPr lang="en-US" dirty="0">
              <a:latin typeface="Huawei Sans" panose="020C0503030203020204" pitchFamily="34" charset="0"/>
            </a:endParaRPr>
          </a:p>
        </p:txBody>
      </p:sp>
      <p:cxnSp>
        <p:nvCxnSpPr>
          <p:cNvPr id="249" name="直接连接符 248"/>
          <p:cNvCxnSpPr>
            <a:stCxn id="237" idx="2"/>
            <a:endCxn id="239" idx="0"/>
          </p:cNvCxnSpPr>
          <p:nvPr/>
        </p:nvCxnSpPr>
        <p:spPr bwMode="gray">
          <a:xfrm flipH="1">
            <a:off x="4813011" y="1565431"/>
            <a:ext cx="956753" cy="68708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0" name="直接连接符 249"/>
          <p:cNvCxnSpPr>
            <a:stCxn id="242" idx="0"/>
            <a:endCxn id="236" idx="2"/>
          </p:cNvCxnSpPr>
          <p:nvPr/>
        </p:nvCxnSpPr>
        <p:spPr bwMode="gray">
          <a:xfrm flipH="1" flipV="1">
            <a:off x="4813675" y="1565431"/>
            <a:ext cx="955425" cy="68708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51" name="椭圆 250"/>
          <p:cNvSpPr/>
          <p:nvPr/>
        </p:nvSpPr>
        <p:spPr bwMode="gray">
          <a:xfrm rot="20368889">
            <a:off x="4709988" y="1698591"/>
            <a:ext cx="468270" cy="113654"/>
          </a:xfrm>
          <a:prstGeom prst="ellipse">
            <a:avLst/>
          </a:prstGeom>
          <a:ln w="19050">
            <a:solidFill>
              <a:schemeClr val="tx1"/>
            </a:solidFill>
          </a:ln>
          <a:extLst/>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2" name="椭圆 251"/>
          <p:cNvSpPr/>
          <p:nvPr/>
        </p:nvSpPr>
        <p:spPr bwMode="gray">
          <a:xfrm rot="1171769">
            <a:off x="5426900" y="1695130"/>
            <a:ext cx="468270" cy="113654"/>
          </a:xfrm>
          <a:prstGeom prst="ellipse">
            <a:avLst/>
          </a:prstGeom>
          <a:ln w="19050">
            <a:solidFill>
              <a:schemeClr val="tx1"/>
            </a:solidFill>
          </a:ln>
          <a:extLst/>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53" name="直接连接符 252"/>
          <p:cNvCxnSpPr/>
          <p:nvPr/>
        </p:nvCxnSpPr>
        <p:spPr bwMode="ltGray">
          <a:xfrm flipH="1">
            <a:off x="4998412" y="3828469"/>
            <a:ext cx="586616" cy="0"/>
          </a:xfrm>
          <a:prstGeom prst="line">
            <a:avLst/>
          </a:prstGeom>
          <a:ln w="28575">
            <a:solidFill>
              <a:srgbClr val="C7000B"/>
            </a:solidFill>
            <a:prstDash val="solid"/>
          </a:ln>
        </p:spPr>
        <p:style>
          <a:lnRef idx="1">
            <a:schemeClr val="accent1"/>
          </a:lnRef>
          <a:fillRef idx="0">
            <a:schemeClr val="accent1"/>
          </a:fillRef>
          <a:effectRef idx="0">
            <a:schemeClr val="accent1"/>
          </a:effectRef>
          <a:fontRef idx="minor">
            <a:schemeClr val="tx1"/>
          </a:fontRef>
        </p:style>
      </p:cxnSp>
      <p:pic>
        <p:nvPicPr>
          <p:cNvPr id="254" name="图片 86" descr="核心交换机.png"/>
          <p:cNvPicPr>
            <a:picLocks noChangeAspect="1"/>
          </p:cNvPicPr>
          <p:nvPr/>
        </p:nvPicPr>
        <p:blipFill>
          <a:blip r:embed="rId5" cstate="print"/>
          <a:stretch>
            <a:fillRect/>
          </a:stretch>
        </p:blipFill>
        <p:spPr bwMode="gray">
          <a:xfrm>
            <a:off x="4627612" y="4666699"/>
            <a:ext cx="370800" cy="303383"/>
          </a:xfrm>
          <a:prstGeom prst="rect">
            <a:avLst/>
          </a:prstGeom>
        </p:spPr>
      </p:pic>
      <p:cxnSp>
        <p:nvCxnSpPr>
          <p:cNvPr id="255" name="直接连接符 254"/>
          <p:cNvCxnSpPr>
            <a:endCxn id="254" idx="0"/>
          </p:cNvCxnSpPr>
          <p:nvPr/>
        </p:nvCxnSpPr>
        <p:spPr bwMode="gray">
          <a:xfrm flipH="1">
            <a:off x="4813012" y="3979617"/>
            <a:ext cx="664" cy="68708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6" name="直接连接符 255"/>
          <p:cNvCxnSpPr>
            <a:endCxn id="257" idx="0"/>
          </p:cNvCxnSpPr>
          <p:nvPr/>
        </p:nvCxnSpPr>
        <p:spPr bwMode="gray">
          <a:xfrm flipH="1">
            <a:off x="5769101" y="3979617"/>
            <a:ext cx="664" cy="68708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57" name="图片 86" descr="核心交换机.png"/>
          <p:cNvPicPr>
            <a:picLocks noChangeAspect="1"/>
          </p:cNvPicPr>
          <p:nvPr/>
        </p:nvPicPr>
        <p:blipFill>
          <a:blip r:embed="rId5" cstate="print"/>
          <a:stretch>
            <a:fillRect/>
          </a:stretch>
        </p:blipFill>
        <p:spPr bwMode="gray">
          <a:xfrm>
            <a:off x="5583701" y="4666699"/>
            <a:ext cx="370800" cy="303383"/>
          </a:xfrm>
          <a:prstGeom prst="rect">
            <a:avLst/>
          </a:prstGeom>
        </p:spPr>
      </p:pic>
      <p:grpSp>
        <p:nvGrpSpPr>
          <p:cNvPr id="258" name="组合 257"/>
          <p:cNvGrpSpPr/>
          <p:nvPr/>
        </p:nvGrpSpPr>
        <p:grpSpPr bwMode="gray">
          <a:xfrm>
            <a:off x="4998412" y="4690191"/>
            <a:ext cx="585289" cy="248087"/>
            <a:chOff x="3229772" y="2341282"/>
            <a:chExt cx="585289" cy="248087"/>
          </a:xfrm>
        </p:grpSpPr>
        <p:cxnSp>
          <p:nvCxnSpPr>
            <p:cNvPr id="259" name="直接连接符 258"/>
            <p:cNvCxnSpPr/>
            <p:nvPr/>
          </p:nvCxnSpPr>
          <p:spPr bwMode="gray">
            <a:xfrm flipH="1">
              <a:off x="3229772" y="2421776"/>
              <a:ext cx="585289" cy="0"/>
            </a:xfrm>
            <a:prstGeom prst="line">
              <a:avLst/>
            </a:prstGeom>
            <a:ln w="19050">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260" name="直接连接符 259"/>
            <p:cNvCxnSpPr/>
            <p:nvPr/>
          </p:nvCxnSpPr>
          <p:spPr bwMode="gray">
            <a:xfrm flipH="1">
              <a:off x="3229772" y="2509241"/>
              <a:ext cx="585289" cy="0"/>
            </a:xfrm>
            <a:prstGeom prst="line">
              <a:avLst/>
            </a:prstGeom>
            <a:ln w="19050">
              <a:solidFill>
                <a:srgbClr val="30B5C5"/>
              </a:solidFill>
            </a:ln>
          </p:spPr>
          <p:style>
            <a:lnRef idx="1">
              <a:schemeClr val="accent1"/>
            </a:lnRef>
            <a:fillRef idx="0">
              <a:schemeClr val="accent1"/>
            </a:fillRef>
            <a:effectRef idx="0">
              <a:schemeClr val="accent1"/>
            </a:effectRef>
            <a:fontRef idx="minor">
              <a:schemeClr val="tx1"/>
            </a:fontRef>
          </p:style>
        </p:cxnSp>
        <p:sp>
          <p:nvSpPr>
            <p:cNvPr id="261" name="椭圆 260"/>
            <p:cNvSpPr/>
            <p:nvPr/>
          </p:nvSpPr>
          <p:spPr bwMode="gray">
            <a:xfrm>
              <a:off x="3455707" y="2341282"/>
              <a:ext cx="130330" cy="248087"/>
            </a:xfrm>
            <a:prstGeom prst="ellipse">
              <a:avLst/>
            </a:prstGeom>
            <a:ln w="19050">
              <a:solidFill>
                <a:srgbClr val="30B5C5"/>
              </a:solidFill>
            </a:ln>
            <a:extLst/>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62" name="文本框 261"/>
          <p:cNvSpPr txBox="1"/>
          <p:nvPr/>
        </p:nvSpPr>
        <p:spPr bwMode="gray">
          <a:xfrm>
            <a:off x="5072718" y="4465580"/>
            <a:ext cx="491695" cy="305105"/>
          </a:xfrm>
          <a:prstGeom prst="rect">
            <a:avLst/>
          </a:prstGeom>
          <a:noFill/>
        </p:spPr>
        <p:txBody>
          <a:bodyPr wrap="square" rtlCol="0">
            <a:noAutofit/>
          </a:bodyPr>
          <a:lstStyle/>
          <a:p>
            <a:pPr fontAlgn="ctr"/>
            <a:r>
              <a:rPr lang="en-US" sz="1200" dirty="0" smtClean="0">
                <a:latin typeface="Huawei Sans" panose="020C0503030203020204" pitchFamily="34" charset="0"/>
              </a:rPr>
              <a:t>CSS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3" name="文本框 262"/>
          <p:cNvSpPr txBox="1"/>
          <p:nvPr/>
        </p:nvSpPr>
        <p:spPr bwMode="gray">
          <a:xfrm>
            <a:off x="4325525" y="4996463"/>
            <a:ext cx="1751591" cy="828336"/>
          </a:xfrm>
          <a:prstGeom prst="rect">
            <a:avLst/>
          </a:prstGeom>
          <a:noFill/>
        </p:spPr>
        <p:txBody>
          <a:bodyPr wrap="square" rtlCol="0">
            <a:noAutofit/>
          </a:bodyPr>
          <a:lstStyle>
            <a:defPPr>
              <a:defRPr lang="en-US"/>
            </a:defPPr>
            <a:lvl1pPr fontAlgn="base">
              <a:defRPr sz="1200">
                <a:latin typeface="Arial" panose="020C0503030203020204" pitchFamily="34" charset="0"/>
                <a:ea typeface="方正兰亭黑简体" panose="02000000000000000000" pitchFamily="2" charset="-122"/>
              </a:defRPr>
            </a:lvl1pPr>
          </a:lstStyle>
          <a:p>
            <a:pPr algn="ctr" fontAlgn="ctr"/>
            <a:r>
              <a:rPr lang="en-US" dirty="0" smtClean="0">
                <a:latin typeface="Huawei Sans" panose="020C0503030203020204" pitchFamily="34" charset="0"/>
              </a:rPr>
              <a:t>Two routers are connected to a CSS of core switches in dual-homed mode</a:t>
            </a:r>
            <a:endParaRPr lang="en-US" dirty="0">
              <a:latin typeface="Huawei Sans" panose="020C0503030203020204" pitchFamily="34" charset="0"/>
            </a:endParaRPr>
          </a:p>
        </p:txBody>
      </p:sp>
      <p:cxnSp>
        <p:nvCxnSpPr>
          <p:cNvPr id="264" name="直接连接符 263"/>
          <p:cNvCxnSpPr>
            <a:endCxn id="254" idx="0"/>
          </p:cNvCxnSpPr>
          <p:nvPr/>
        </p:nvCxnSpPr>
        <p:spPr bwMode="gray">
          <a:xfrm flipH="1">
            <a:off x="4813012" y="3979617"/>
            <a:ext cx="956753" cy="68708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5" name="直接连接符 264"/>
          <p:cNvCxnSpPr>
            <a:stCxn id="257" idx="0"/>
          </p:cNvCxnSpPr>
          <p:nvPr/>
        </p:nvCxnSpPr>
        <p:spPr bwMode="gray">
          <a:xfrm flipH="1" flipV="1">
            <a:off x="4813676" y="3979617"/>
            <a:ext cx="955425" cy="68708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66" name="椭圆 265"/>
          <p:cNvSpPr/>
          <p:nvPr/>
        </p:nvSpPr>
        <p:spPr bwMode="gray">
          <a:xfrm rot="20368889">
            <a:off x="4709989" y="4112777"/>
            <a:ext cx="468270" cy="113654"/>
          </a:xfrm>
          <a:prstGeom prst="ellipse">
            <a:avLst/>
          </a:prstGeom>
          <a:ln w="19050">
            <a:solidFill>
              <a:schemeClr val="tx1"/>
            </a:solidFill>
          </a:ln>
          <a:extLst/>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7" name="椭圆 266"/>
          <p:cNvSpPr/>
          <p:nvPr/>
        </p:nvSpPr>
        <p:spPr bwMode="gray">
          <a:xfrm rot="1171769">
            <a:off x="5426901" y="4109316"/>
            <a:ext cx="468270" cy="113654"/>
          </a:xfrm>
          <a:prstGeom prst="ellipse">
            <a:avLst/>
          </a:prstGeom>
          <a:ln w="19050">
            <a:solidFill>
              <a:schemeClr val="tx1"/>
            </a:solidFill>
          </a:ln>
          <a:extLst/>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68" name="Picture 2" descr="G:\做的项目\公共\扁平图标切换\更新2015_01_21\oss扁平图标库2015_01_21更新-04.png"/>
          <p:cNvPicPr>
            <a:picLocks noChangeAspect="1" noChangeArrowheads="1"/>
          </p:cNvPicPr>
          <p:nvPr/>
        </p:nvPicPr>
        <p:blipFill>
          <a:blip r:embed="rId4"/>
          <a:stretch>
            <a:fillRect/>
          </a:stretch>
        </p:blipFill>
        <p:spPr bwMode="gray">
          <a:xfrm>
            <a:off x="4627611" y="3686963"/>
            <a:ext cx="369473" cy="302297"/>
          </a:xfrm>
          <a:prstGeom prst="rect">
            <a:avLst/>
          </a:prstGeom>
          <a:noFill/>
        </p:spPr>
      </p:pic>
      <p:pic>
        <p:nvPicPr>
          <p:cNvPr id="269" name="Picture 2" descr="G:\做的项目\公共\扁平图标切换\更新2015_01_21\oss扁平图标库2015_01_21更新-04.png"/>
          <p:cNvPicPr>
            <a:picLocks noChangeAspect="1" noChangeArrowheads="1"/>
          </p:cNvPicPr>
          <p:nvPr/>
        </p:nvPicPr>
        <p:blipFill>
          <a:blip r:embed="rId4"/>
          <a:stretch>
            <a:fillRect/>
          </a:stretch>
        </p:blipFill>
        <p:spPr bwMode="gray">
          <a:xfrm>
            <a:off x="5582860" y="3686963"/>
            <a:ext cx="369473" cy="302297"/>
          </a:xfrm>
          <a:prstGeom prst="rect">
            <a:avLst/>
          </a:prstGeom>
          <a:noFill/>
        </p:spPr>
      </p:pic>
      <p:grpSp>
        <p:nvGrpSpPr>
          <p:cNvPr id="270" name="组合 269"/>
          <p:cNvGrpSpPr/>
          <p:nvPr/>
        </p:nvGrpSpPr>
        <p:grpSpPr bwMode="gray">
          <a:xfrm>
            <a:off x="2693155" y="1561119"/>
            <a:ext cx="184737" cy="682637"/>
            <a:chOff x="3281159" y="1629587"/>
            <a:chExt cx="184737" cy="682637"/>
          </a:xfrm>
        </p:grpSpPr>
        <p:cxnSp>
          <p:nvCxnSpPr>
            <p:cNvPr id="271" name="直接连接符 270"/>
            <p:cNvCxnSpPr/>
            <p:nvPr/>
          </p:nvCxnSpPr>
          <p:spPr bwMode="gray">
            <a:xfrm>
              <a:off x="3348436" y="1629835"/>
              <a:ext cx="663" cy="68238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2" name="直接连接符 271"/>
            <p:cNvCxnSpPr/>
            <p:nvPr/>
          </p:nvCxnSpPr>
          <p:spPr bwMode="gray">
            <a:xfrm>
              <a:off x="3403576" y="1629587"/>
              <a:ext cx="663" cy="68238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73" name="椭圆 272"/>
            <p:cNvSpPr/>
            <p:nvPr/>
          </p:nvSpPr>
          <p:spPr bwMode="gray">
            <a:xfrm>
              <a:off x="3281159" y="1837426"/>
              <a:ext cx="184737" cy="113654"/>
            </a:xfrm>
            <a:prstGeom prst="ellipse">
              <a:avLst/>
            </a:prstGeom>
            <a:ln w="19050">
              <a:solidFill>
                <a:schemeClr val="tx1"/>
              </a:solidFill>
            </a:ln>
            <a:extLst/>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274" name="组合 273"/>
          <p:cNvGrpSpPr/>
          <p:nvPr/>
        </p:nvGrpSpPr>
        <p:grpSpPr bwMode="gray">
          <a:xfrm>
            <a:off x="3646921" y="1560481"/>
            <a:ext cx="184737" cy="682637"/>
            <a:chOff x="3281159" y="1629587"/>
            <a:chExt cx="184737" cy="682637"/>
          </a:xfrm>
        </p:grpSpPr>
        <p:cxnSp>
          <p:nvCxnSpPr>
            <p:cNvPr id="275" name="直接连接符 274"/>
            <p:cNvCxnSpPr/>
            <p:nvPr/>
          </p:nvCxnSpPr>
          <p:spPr bwMode="gray">
            <a:xfrm>
              <a:off x="3348436" y="1629835"/>
              <a:ext cx="663" cy="68238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6" name="直接连接符 275"/>
            <p:cNvCxnSpPr/>
            <p:nvPr/>
          </p:nvCxnSpPr>
          <p:spPr bwMode="gray">
            <a:xfrm>
              <a:off x="3403576" y="1629587"/>
              <a:ext cx="663" cy="68238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77" name="椭圆 276"/>
            <p:cNvSpPr/>
            <p:nvPr/>
          </p:nvSpPr>
          <p:spPr bwMode="gray">
            <a:xfrm>
              <a:off x="3281159" y="1837426"/>
              <a:ext cx="184737" cy="113654"/>
            </a:xfrm>
            <a:prstGeom prst="ellipse">
              <a:avLst/>
            </a:prstGeom>
            <a:ln w="19050">
              <a:solidFill>
                <a:schemeClr val="tx1"/>
              </a:solidFill>
            </a:ln>
            <a:extLst/>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278" name="组合 277"/>
          <p:cNvGrpSpPr/>
          <p:nvPr/>
        </p:nvGrpSpPr>
        <p:grpSpPr bwMode="gray">
          <a:xfrm>
            <a:off x="2692719" y="4001029"/>
            <a:ext cx="184737" cy="682637"/>
            <a:chOff x="3281159" y="1629587"/>
            <a:chExt cx="184737" cy="682637"/>
          </a:xfrm>
        </p:grpSpPr>
        <p:cxnSp>
          <p:nvCxnSpPr>
            <p:cNvPr id="279" name="直接连接符 278"/>
            <p:cNvCxnSpPr/>
            <p:nvPr/>
          </p:nvCxnSpPr>
          <p:spPr bwMode="gray">
            <a:xfrm>
              <a:off x="3348436" y="1629835"/>
              <a:ext cx="663" cy="68238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0" name="直接连接符 279"/>
            <p:cNvCxnSpPr/>
            <p:nvPr/>
          </p:nvCxnSpPr>
          <p:spPr bwMode="gray">
            <a:xfrm>
              <a:off x="3403576" y="1629587"/>
              <a:ext cx="663" cy="68238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81" name="椭圆 280"/>
            <p:cNvSpPr/>
            <p:nvPr/>
          </p:nvSpPr>
          <p:spPr bwMode="gray">
            <a:xfrm>
              <a:off x="3281159" y="1837426"/>
              <a:ext cx="184737" cy="113654"/>
            </a:xfrm>
            <a:prstGeom prst="ellipse">
              <a:avLst/>
            </a:prstGeom>
            <a:ln w="19050">
              <a:solidFill>
                <a:schemeClr val="tx1"/>
              </a:solidFill>
            </a:ln>
            <a:extLst/>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282" name="组合 281"/>
          <p:cNvGrpSpPr/>
          <p:nvPr/>
        </p:nvGrpSpPr>
        <p:grpSpPr bwMode="gray">
          <a:xfrm>
            <a:off x="3646921" y="4001616"/>
            <a:ext cx="184737" cy="682637"/>
            <a:chOff x="3281159" y="1629587"/>
            <a:chExt cx="184737" cy="682637"/>
          </a:xfrm>
        </p:grpSpPr>
        <p:cxnSp>
          <p:nvCxnSpPr>
            <p:cNvPr id="283" name="直接连接符 282"/>
            <p:cNvCxnSpPr/>
            <p:nvPr/>
          </p:nvCxnSpPr>
          <p:spPr bwMode="gray">
            <a:xfrm>
              <a:off x="3348436" y="1629835"/>
              <a:ext cx="663" cy="68238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4" name="直接连接符 283"/>
            <p:cNvCxnSpPr/>
            <p:nvPr/>
          </p:nvCxnSpPr>
          <p:spPr bwMode="gray">
            <a:xfrm>
              <a:off x="3403576" y="1629587"/>
              <a:ext cx="663" cy="68238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85" name="椭圆 284"/>
            <p:cNvSpPr/>
            <p:nvPr/>
          </p:nvSpPr>
          <p:spPr bwMode="gray">
            <a:xfrm>
              <a:off x="3281159" y="1837426"/>
              <a:ext cx="184737" cy="113654"/>
            </a:xfrm>
            <a:prstGeom prst="ellipse">
              <a:avLst/>
            </a:prstGeom>
            <a:ln w="19050">
              <a:solidFill>
                <a:schemeClr val="tx1"/>
              </a:solidFill>
            </a:ln>
            <a:extLst/>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86" name="圆角矩形 75"/>
          <p:cNvSpPr/>
          <p:nvPr/>
        </p:nvSpPr>
        <p:spPr bwMode="gray">
          <a:xfrm>
            <a:off x="6410099" y="1264348"/>
            <a:ext cx="5152103"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LAN-side connection design</a:t>
            </a:r>
            <a:endParaRPr lang="en-US" sz="1600" dirty="0">
              <a:solidFill>
                <a:srgbClr val="30B5C5"/>
              </a:solidFill>
              <a:latin typeface="Huawei Sans" panose="020C0503030203020204" pitchFamily="34" charset="0"/>
            </a:endParaRPr>
          </a:p>
        </p:txBody>
      </p:sp>
      <p:sp>
        <p:nvSpPr>
          <p:cNvPr id="287" name="圆角矩形 75"/>
          <p:cNvSpPr/>
          <p:nvPr/>
        </p:nvSpPr>
        <p:spPr bwMode="gray">
          <a:xfrm>
            <a:off x="6410099" y="1660346"/>
            <a:ext cx="5152104" cy="3557072"/>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oAutofit/>
          </a:bodyPr>
          <a:lstStyle/>
          <a:p>
            <a:pPr marL="176213" indent="-176213" fontAlgn="ctr">
              <a:lnSpc>
                <a:spcPts val="1800"/>
              </a:lnSpc>
              <a:spcAft>
                <a:spcPts val="300"/>
              </a:spcAft>
              <a:buFont typeface="Arial" panose="020B0604020202020204" pitchFamily="34" charset="0"/>
              <a:buChar char="•"/>
            </a:pPr>
            <a:r>
              <a:rPr lang="en-US" sz="1200" dirty="0" smtClean="0">
                <a:solidFill>
                  <a:schemeClr val="tx1"/>
                </a:solidFill>
                <a:latin typeface="Huawei Sans" panose="020C0503030203020204" pitchFamily="34" charset="0"/>
              </a:rPr>
              <a:t>It is recommended that core switches be deployed in cluster or stack mode to form a logical switch, thereby ensuring reliability of core switches.</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76213" indent="-176213" fontAlgn="ctr">
              <a:lnSpc>
                <a:spcPts val="1800"/>
              </a:lnSpc>
              <a:spcAft>
                <a:spcPts val="300"/>
              </a:spcAft>
              <a:buFont typeface="Arial" panose="020B0604020202020204" pitchFamily="34" charset="0"/>
              <a:buChar char="•"/>
            </a:pPr>
            <a:r>
              <a:rPr lang="en-US" sz="1200" dirty="0" smtClean="0">
                <a:solidFill>
                  <a:schemeClr val="tx1"/>
                </a:solidFill>
                <a:latin typeface="Huawei Sans" panose="020C0503030203020204" pitchFamily="34" charset="0"/>
              </a:rPr>
              <a:t>Egress gateways are usually deployed in a two-node cluster to meet reliability requirements. Different types of gateways differ slightly in their two-node cluster deployment capabilities. For example, the link between the active and standby firewalls in a two-node cluster is used only for heartbeat and entry synchronization, and not for traffic forwarding. The link between routers functioning as gateways can be used for service interconnection and for synchronizing and backing up information between them.</a:t>
            </a:r>
          </a:p>
          <a:p>
            <a:pPr marL="176213" indent="-176213" fontAlgn="ctr">
              <a:lnSpc>
                <a:spcPts val="1800"/>
              </a:lnSpc>
              <a:spcAft>
                <a:spcPts val="300"/>
              </a:spcAft>
              <a:buFont typeface="Arial" panose="020B0604020202020204" pitchFamily="34" charset="0"/>
              <a:buChar char="•"/>
            </a:pPr>
            <a:r>
              <a:rPr lang="en-US" sz="1200" dirty="0" smtClean="0">
                <a:solidFill>
                  <a:schemeClr val="tx1"/>
                </a:solidFill>
                <a:latin typeface="Huawei Sans" panose="020C0503030203020204" pitchFamily="34" charset="0"/>
              </a:rPr>
              <a:t>It is recommended that egress gateways and core switches be connected in dual-homed mode and link aggregation be used to enhance the link-level reliability and forwarding bandwidth between devices.</a:t>
            </a:r>
            <a:endParaRPr lang="en-US" sz="1200" dirty="0">
              <a:solidFill>
                <a:schemeClr val="tx1"/>
              </a:solidFill>
              <a:latin typeface="Huawei Sans" panose="020C0503030203020204" pitchFamily="34" charset="0"/>
            </a:endParaRPr>
          </a:p>
        </p:txBody>
      </p:sp>
      <p:sp>
        <p:nvSpPr>
          <p:cNvPr id="288" name="文本框 287"/>
          <p:cNvSpPr txBox="1"/>
          <p:nvPr/>
        </p:nvSpPr>
        <p:spPr bwMode="gray">
          <a:xfrm>
            <a:off x="9383737" y="5278278"/>
            <a:ext cx="2464116" cy="305105"/>
          </a:xfrm>
          <a:prstGeom prst="rect">
            <a:avLst/>
          </a:prstGeom>
          <a:noFill/>
        </p:spPr>
        <p:txBody>
          <a:bodyPr wrap="square" rtlCol="0">
            <a:noAutofit/>
          </a:bodyPr>
          <a:lstStyle/>
          <a:p>
            <a:pPr fontAlgn="ctr"/>
            <a:r>
              <a:rPr lang="en-US" sz="1200" dirty="0" smtClean="0">
                <a:latin typeface="Huawei Sans" panose="020C0503030203020204" pitchFamily="34" charset="0"/>
              </a:rPr>
              <a:t>Hot standby heartbeat link</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89" name="直接连接符 288"/>
          <p:cNvCxnSpPr/>
          <p:nvPr/>
        </p:nvCxnSpPr>
        <p:spPr bwMode="gray">
          <a:xfrm flipH="1">
            <a:off x="8986151" y="5418006"/>
            <a:ext cx="360000" cy="0"/>
          </a:xfrm>
          <a:prstGeom prst="line">
            <a:avLst/>
          </a:prstGeom>
          <a:ln w="19050">
            <a:solidFill>
              <a:srgbClr val="C7000B"/>
            </a:solidFill>
            <a:prstDash val="dash"/>
          </a:ln>
        </p:spPr>
        <p:style>
          <a:lnRef idx="1">
            <a:schemeClr val="accent1"/>
          </a:lnRef>
          <a:fillRef idx="0">
            <a:schemeClr val="accent1"/>
          </a:fillRef>
          <a:effectRef idx="0">
            <a:schemeClr val="accent1"/>
          </a:effectRef>
          <a:fontRef idx="minor">
            <a:schemeClr val="tx1"/>
          </a:fontRef>
        </p:style>
      </p:cxnSp>
      <p:grpSp>
        <p:nvGrpSpPr>
          <p:cNvPr id="292" name="组合 291"/>
          <p:cNvGrpSpPr/>
          <p:nvPr/>
        </p:nvGrpSpPr>
        <p:grpSpPr bwMode="gray">
          <a:xfrm>
            <a:off x="8985163" y="5668973"/>
            <a:ext cx="361977" cy="230167"/>
            <a:chOff x="3229772" y="2341282"/>
            <a:chExt cx="585289" cy="248087"/>
          </a:xfrm>
        </p:grpSpPr>
        <p:cxnSp>
          <p:nvCxnSpPr>
            <p:cNvPr id="293" name="直接连接符 292"/>
            <p:cNvCxnSpPr/>
            <p:nvPr/>
          </p:nvCxnSpPr>
          <p:spPr bwMode="gray">
            <a:xfrm flipH="1">
              <a:off x="3229772" y="2421776"/>
              <a:ext cx="585289" cy="0"/>
            </a:xfrm>
            <a:prstGeom prst="line">
              <a:avLst/>
            </a:prstGeom>
            <a:ln w="19050">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294" name="直接连接符 293"/>
            <p:cNvCxnSpPr/>
            <p:nvPr/>
          </p:nvCxnSpPr>
          <p:spPr bwMode="gray">
            <a:xfrm flipH="1">
              <a:off x="3229772" y="2509241"/>
              <a:ext cx="585289" cy="0"/>
            </a:xfrm>
            <a:prstGeom prst="line">
              <a:avLst/>
            </a:prstGeom>
            <a:ln w="19050">
              <a:solidFill>
                <a:srgbClr val="30B5C5"/>
              </a:solidFill>
            </a:ln>
          </p:spPr>
          <p:style>
            <a:lnRef idx="1">
              <a:schemeClr val="accent1"/>
            </a:lnRef>
            <a:fillRef idx="0">
              <a:schemeClr val="accent1"/>
            </a:fillRef>
            <a:effectRef idx="0">
              <a:schemeClr val="accent1"/>
            </a:effectRef>
            <a:fontRef idx="minor">
              <a:schemeClr val="tx1"/>
            </a:fontRef>
          </p:style>
        </p:cxnSp>
        <p:sp>
          <p:nvSpPr>
            <p:cNvPr id="295" name="椭圆 294"/>
            <p:cNvSpPr/>
            <p:nvPr/>
          </p:nvSpPr>
          <p:spPr bwMode="gray">
            <a:xfrm>
              <a:off x="3455707" y="2341282"/>
              <a:ext cx="130330" cy="248087"/>
            </a:xfrm>
            <a:prstGeom prst="ellipse">
              <a:avLst/>
            </a:prstGeom>
            <a:ln w="19050">
              <a:solidFill>
                <a:srgbClr val="30B5C5"/>
              </a:solidFill>
            </a:ln>
            <a:extLst/>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96" name="文本框 295"/>
          <p:cNvSpPr txBox="1"/>
          <p:nvPr/>
        </p:nvSpPr>
        <p:spPr bwMode="gray">
          <a:xfrm>
            <a:off x="9383738" y="5639400"/>
            <a:ext cx="1176472" cy="305105"/>
          </a:xfrm>
          <a:prstGeom prst="rect">
            <a:avLst/>
          </a:prstGeom>
          <a:noFill/>
        </p:spPr>
        <p:txBody>
          <a:bodyPr wrap="square" rtlCol="0">
            <a:noAutofit/>
          </a:bodyPr>
          <a:lstStyle/>
          <a:p>
            <a:pPr fontAlgn="ctr"/>
            <a:r>
              <a:rPr lang="en-US" sz="1200" dirty="0" smtClean="0">
                <a:latin typeface="Huawei Sans" panose="020C0503030203020204" pitchFamily="34" charset="0"/>
              </a:rPr>
              <a:t>CSS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7" name="椭圆 296"/>
          <p:cNvSpPr/>
          <p:nvPr/>
        </p:nvSpPr>
        <p:spPr bwMode="gray">
          <a:xfrm>
            <a:off x="9073783" y="6013101"/>
            <a:ext cx="184737" cy="113654"/>
          </a:xfrm>
          <a:prstGeom prst="ellipse">
            <a:avLst/>
          </a:prstGeom>
          <a:ln w="19050">
            <a:solidFill>
              <a:schemeClr val="tx1"/>
            </a:solidFill>
          </a:ln>
          <a:extLst/>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8" name="文本框 297"/>
          <p:cNvSpPr txBox="1"/>
          <p:nvPr/>
        </p:nvSpPr>
        <p:spPr bwMode="gray">
          <a:xfrm>
            <a:off x="9383738" y="5916475"/>
            <a:ext cx="1699010" cy="305105"/>
          </a:xfrm>
          <a:prstGeom prst="rect">
            <a:avLst/>
          </a:prstGeom>
          <a:noFill/>
        </p:spPr>
        <p:txBody>
          <a:bodyPr wrap="square" rtlCol="0">
            <a:noAutofit/>
          </a:bodyPr>
          <a:lstStyle/>
          <a:p>
            <a:pPr fontAlgn="ctr"/>
            <a:r>
              <a:rPr lang="en-US" sz="1200" dirty="0" smtClean="0">
                <a:latin typeface="Huawei Sans" panose="020C0503030203020204" pitchFamily="34" charset="0"/>
              </a:rPr>
              <a:t>Link aggregation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五边形 108"/>
          <p:cNvSpPr/>
          <p:nvPr/>
        </p:nvSpPr>
        <p:spPr bwMode="gray">
          <a:xfrm>
            <a:off x="7307235" y="20173"/>
            <a:ext cx="1694405" cy="3852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5000"/>
              </a:lnSpc>
            </a:pPr>
            <a:r>
              <a:rPr lang="en-US" sz="1200" b="1" dirty="0" smtClean="0">
                <a:solidFill>
                  <a:srgbClr val="FFFFFF"/>
                </a:solidFill>
                <a:latin typeface="Huawei Sans" panose="020C0503030203020204" pitchFamily="34" charset="0"/>
              </a:rPr>
              <a:t>Network Architecture Design</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燕尾形 109"/>
          <p:cNvSpPr/>
          <p:nvPr/>
        </p:nvSpPr>
        <p:spPr bwMode="gray">
          <a:xfrm>
            <a:off x="8839950" y="20173"/>
            <a:ext cx="1389868" cy="3852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5000"/>
              </a:lnSpc>
            </a:pPr>
            <a:r>
              <a:rPr lang="en-US" sz="1200" dirty="0" smtClean="0">
                <a:latin typeface="Huawei Sans" panose="020C0503030203020204" pitchFamily="34" charset="0"/>
              </a:rPr>
              <a:t>Basic Service Design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燕尾形 110"/>
          <p:cNvSpPr/>
          <p:nvPr/>
        </p:nvSpPr>
        <p:spPr bwMode="gray">
          <a:xfrm>
            <a:off x="10068128" y="20173"/>
            <a:ext cx="1696531" cy="3852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5000"/>
              </a:lnSpc>
              <a:spcBef>
                <a:spcPts val="0"/>
              </a:spcBef>
              <a:defRPr/>
            </a:pPr>
            <a:r>
              <a:rPr lang="en-US" sz="1200" dirty="0" smtClean="0">
                <a:latin typeface="Huawei Sans" panose="020C0503030203020204" pitchFamily="34" charset="0"/>
              </a:rPr>
              <a:t>LAN Automation Design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1292849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Network Egress Design: Firewall Deployment in Off-Path Mode</a:t>
            </a:r>
            <a:endParaRPr lang="en-US" altLang="zh-CN" dirty="0">
              <a:sym typeface="Huawei Sans" panose="020C0503030203020204" pitchFamily="34" charset="0"/>
            </a:endParaRPr>
          </a:p>
        </p:txBody>
      </p:sp>
      <p:sp>
        <p:nvSpPr>
          <p:cNvPr id="286" name="圆角矩形 75"/>
          <p:cNvSpPr/>
          <p:nvPr/>
        </p:nvSpPr>
        <p:spPr bwMode="gray">
          <a:xfrm>
            <a:off x="6102053" y="1534895"/>
            <a:ext cx="5594779"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Deploying firewalls in off-path mode</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7" name="圆角矩形 75"/>
          <p:cNvSpPr/>
          <p:nvPr/>
        </p:nvSpPr>
        <p:spPr bwMode="gray">
          <a:xfrm>
            <a:off x="6102054" y="1930894"/>
            <a:ext cx="5594780" cy="3775164"/>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oAutofit/>
          </a:bodyPr>
          <a:lstStyle/>
          <a:p>
            <a:pPr marL="176213" indent="-176213" fontAlgn="ctr">
              <a:lnSpc>
                <a:spcPts val="1800"/>
              </a:lnSpc>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In addition to in-path deployment, firewalls can be deployed in off-path mode. Generally, off-path deployment of firewalls is selected based on the following principles:</a:t>
            </a:r>
          </a:p>
          <a:p>
            <a:pPr marL="360000" lvl="1" indent="-180000" fontAlgn="ctr">
              <a:lnSpc>
                <a:spcPts val="1800"/>
              </a:lnSpc>
              <a:spcAft>
                <a:spcPts val="600"/>
              </a:spcAft>
              <a:buFont typeface="Huawei Sans" panose="020C0503030203020204" pitchFamily="34" charset="0"/>
              <a:buChar char="▫"/>
            </a:pPr>
            <a:r>
              <a:rPr lang="en-US" sz="1200" dirty="0" smtClean="0">
                <a:solidFill>
                  <a:schemeClr val="tx1"/>
                </a:solidFill>
                <a:latin typeface="Huawei Sans" panose="020C0503030203020204" pitchFamily="34" charset="0"/>
              </a:rPr>
              <a:t>Whether traffic passes through a firewall can be flexibly defined.</a:t>
            </a:r>
          </a:p>
          <a:p>
            <a:pPr marL="360000" lvl="1" indent="-180000" fontAlgn="ctr">
              <a:lnSpc>
                <a:spcPts val="1800"/>
              </a:lnSpc>
              <a:spcAft>
                <a:spcPts val="600"/>
              </a:spcAft>
              <a:buFont typeface="Huawei Sans" panose="020C0503030203020204" pitchFamily="34" charset="0"/>
              <a:buChar char="▫"/>
            </a:pPr>
            <a:r>
              <a:rPr lang="en-US" sz="1200" dirty="0" smtClean="0">
                <a:solidFill>
                  <a:schemeClr val="tx1"/>
                </a:solidFill>
                <a:latin typeface="Huawei Sans" panose="020C0503030203020204" pitchFamily="34" charset="0"/>
              </a:rPr>
              <a:t>Expansion is easy, for example, in the network reconstruction scenario.</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360000" lvl="1" indent="-180000" fontAlgn="ctr">
              <a:lnSpc>
                <a:spcPts val="1800"/>
              </a:lnSpc>
              <a:spcAft>
                <a:spcPts val="600"/>
              </a:spcAft>
              <a:buFont typeface="Huawei Sans" panose="020C0503030203020204" pitchFamily="34" charset="0"/>
              <a:buChar char="▫"/>
            </a:pPr>
            <a:r>
              <a:rPr lang="en-US" sz="1200" dirty="0" smtClean="0">
                <a:solidFill>
                  <a:schemeClr val="tx1"/>
                </a:solidFill>
                <a:latin typeface="Huawei Sans" panose="020C0503030203020204" pitchFamily="34" charset="0"/>
              </a:rPr>
              <a:t>A firewall fault has little impact on services.</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76213" indent="-176213" fontAlgn="ctr">
              <a:lnSpc>
                <a:spcPts val="1800"/>
              </a:lnSpc>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On a campus network:</a:t>
            </a:r>
          </a:p>
          <a:p>
            <a:pPr marL="360000" lvl="1" indent="-180000" fontAlgn="ctr">
              <a:lnSpc>
                <a:spcPts val="1800"/>
              </a:lnSpc>
              <a:spcAft>
                <a:spcPts val="600"/>
              </a:spcAft>
              <a:buFont typeface="Huawei Sans" panose="020C0503030203020204" pitchFamily="34" charset="0"/>
              <a:buChar char="▫"/>
            </a:pPr>
            <a:r>
              <a:rPr lang="en-US" sz="1200" dirty="0" smtClean="0">
                <a:solidFill>
                  <a:schemeClr val="tx1"/>
                </a:solidFill>
                <a:latin typeface="Huawei Sans" panose="020C0503030203020204" pitchFamily="34" charset="0"/>
              </a:rPr>
              <a:t>If a firewall is used as the egress gateway, the firewall usually provides functions such as security policies, NAT, and VPN gateway. If the north-south traffic must pass through the firewall and if scalability is not considered, in-path deployment is recommended for the firewall.</a:t>
            </a:r>
          </a:p>
          <a:p>
            <a:pPr marL="360000" lvl="1" indent="-180000" fontAlgn="ctr">
              <a:lnSpc>
                <a:spcPts val="1800"/>
              </a:lnSpc>
              <a:spcAft>
                <a:spcPts val="600"/>
              </a:spcAft>
              <a:buFont typeface="Huawei Sans" panose="020C0503030203020204" pitchFamily="34" charset="0"/>
              <a:buChar char="▫"/>
            </a:pPr>
            <a:r>
              <a:rPr lang="en-US" sz="1200" dirty="0" smtClean="0">
                <a:solidFill>
                  <a:schemeClr val="tx1"/>
                </a:solidFill>
                <a:latin typeface="Huawei Sans" panose="020C0503030203020204" pitchFamily="34" charset="0"/>
              </a:rPr>
              <a:t>If a router is used as the egress gateway and the firewall only provides high-level security functions, such as intrusion prevention, antivirus, and URL filtering, off-path deployment can be used for the firewall.</a:t>
            </a:r>
            <a:endParaRPr lang="en-US" sz="1200" dirty="0">
              <a:solidFill>
                <a:schemeClr val="tx1"/>
              </a:solidFill>
              <a:latin typeface="Huawei Sans" panose="020C0503030203020204" pitchFamily="34" charset="0"/>
            </a:endParaRPr>
          </a:p>
        </p:txBody>
      </p:sp>
      <p:cxnSp>
        <p:nvCxnSpPr>
          <p:cNvPr id="290" name="直接连接符 289"/>
          <p:cNvCxnSpPr/>
          <p:nvPr/>
        </p:nvCxnSpPr>
        <p:spPr bwMode="gray">
          <a:xfrm flipH="1">
            <a:off x="576174" y="5530686"/>
            <a:ext cx="360000" cy="0"/>
          </a:xfrm>
          <a:prstGeom prst="line">
            <a:avLst/>
          </a:prstGeom>
          <a:ln w="19050">
            <a:solidFill>
              <a:srgbClr val="C7000B"/>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91" name="文本框 290"/>
          <p:cNvSpPr txBox="1"/>
          <p:nvPr/>
        </p:nvSpPr>
        <p:spPr bwMode="gray">
          <a:xfrm>
            <a:off x="967912" y="5362184"/>
            <a:ext cx="2166043" cy="305105"/>
          </a:xfrm>
          <a:prstGeom prst="rect">
            <a:avLst/>
          </a:prstGeom>
          <a:noFill/>
        </p:spPr>
        <p:txBody>
          <a:bodyPr wrap="square" rtlCol="0" anchor="ctr">
            <a:noAutofit/>
          </a:bodyPr>
          <a:lstStyle>
            <a:defPPr>
              <a:defRPr lang="en-US"/>
            </a:defPPr>
            <a:lvl1pPr algn="ctr" fontAlgn="base">
              <a:defRPr sz="1400">
                <a:latin typeface="Arial" panose="020C0503030203020204" pitchFamily="34" charset="0"/>
                <a:ea typeface="方正兰亭黑简体" panose="02000000000000000000" pitchFamily="2" charset="-122"/>
              </a:defRPr>
            </a:lvl1pPr>
          </a:lstStyle>
          <a:p>
            <a:pPr algn="l" fontAlgn="ctr"/>
            <a:r>
              <a:rPr lang="en-US" sz="1200" dirty="0" smtClean="0">
                <a:latin typeface="Huawei Sans" panose="020C0503030203020204" pitchFamily="34" charset="0"/>
              </a:rPr>
              <a:t>Hot standby heartbeat link</a:t>
            </a:r>
            <a:endParaRPr lang="en-US" sz="1200" dirty="0">
              <a:latin typeface="Huawei Sans" panose="020C0503030203020204" pitchFamily="34" charset="0"/>
            </a:endParaRPr>
          </a:p>
        </p:txBody>
      </p:sp>
      <p:grpSp>
        <p:nvGrpSpPr>
          <p:cNvPr id="292" name="组合 291"/>
          <p:cNvGrpSpPr/>
          <p:nvPr/>
        </p:nvGrpSpPr>
        <p:grpSpPr bwMode="gray">
          <a:xfrm>
            <a:off x="569338" y="5691260"/>
            <a:ext cx="361977" cy="230167"/>
            <a:chOff x="3229772" y="2341282"/>
            <a:chExt cx="585289" cy="248087"/>
          </a:xfrm>
        </p:grpSpPr>
        <p:cxnSp>
          <p:nvCxnSpPr>
            <p:cNvPr id="293" name="直接连接符 292"/>
            <p:cNvCxnSpPr/>
            <p:nvPr/>
          </p:nvCxnSpPr>
          <p:spPr bwMode="gray">
            <a:xfrm flipH="1">
              <a:off x="3229772" y="2421776"/>
              <a:ext cx="585289" cy="0"/>
            </a:xfrm>
            <a:prstGeom prst="line">
              <a:avLst/>
            </a:prstGeom>
            <a:ln w="19050">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294" name="直接连接符 293"/>
            <p:cNvCxnSpPr/>
            <p:nvPr/>
          </p:nvCxnSpPr>
          <p:spPr bwMode="gray">
            <a:xfrm flipH="1">
              <a:off x="3229772" y="2509241"/>
              <a:ext cx="585289" cy="0"/>
            </a:xfrm>
            <a:prstGeom prst="line">
              <a:avLst/>
            </a:prstGeom>
            <a:ln w="19050">
              <a:solidFill>
                <a:srgbClr val="30B5C5"/>
              </a:solidFill>
            </a:ln>
          </p:spPr>
          <p:style>
            <a:lnRef idx="1">
              <a:schemeClr val="accent1"/>
            </a:lnRef>
            <a:fillRef idx="0">
              <a:schemeClr val="accent1"/>
            </a:fillRef>
            <a:effectRef idx="0">
              <a:schemeClr val="accent1"/>
            </a:effectRef>
            <a:fontRef idx="minor">
              <a:schemeClr val="tx1"/>
            </a:fontRef>
          </p:style>
        </p:cxnSp>
        <p:sp>
          <p:nvSpPr>
            <p:cNvPr id="295" name="椭圆 294"/>
            <p:cNvSpPr/>
            <p:nvPr/>
          </p:nvSpPr>
          <p:spPr bwMode="gray">
            <a:xfrm>
              <a:off x="3455707" y="2341282"/>
              <a:ext cx="130330" cy="248087"/>
            </a:xfrm>
            <a:prstGeom prst="ellipse">
              <a:avLst/>
            </a:prstGeom>
            <a:ln w="19050">
              <a:solidFill>
                <a:srgbClr val="30B5C5"/>
              </a:solidFill>
            </a:ln>
            <a:extLst/>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96" name="文本框 295"/>
          <p:cNvSpPr txBox="1"/>
          <p:nvPr/>
        </p:nvSpPr>
        <p:spPr bwMode="gray">
          <a:xfrm>
            <a:off x="967912" y="5648787"/>
            <a:ext cx="1337432" cy="305105"/>
          </a:xfrm>
          <a:prstGeom prst="rect">
            <a:avLst/>
          </a:prstGeom>
          <a:noFill/>
        </p:spPr>
        <p:txBody>
          <a:bodyPr wrap="square" rtlCol="0" anchor="ctr">
            <a:noAutofit/>
          </a:bodyPr>
          <a:lstStyle/>
          <a:p>
            <a:pPr fontAlgn="ctr"/>
            <a:r>
              <a:rPr lang="en-US" sz="1200" dirty="0" smtClean="0">
                <a:latin typeface="Huawei Sans" panose="020C0503030203020204" pitchFamily="34" charset="0"/>
              </a:rPr>
              <a:t>Stack</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7" name="椭圆 296"/>
          <p:cNvSpPr/>
          <p:nvPr/>
        </p:nvSpPr>
        <p:spPr bwMode="gray">
          <a:xfrm>
            <a:off x="663806" y="6031116"/>
            <a:ext cx="184737" cy="113654"/>
          </a:xfrm>
          <a:prstGeom prst="ellipse">
            <a:avLst/>
          </a:prstGeom>
          <a:ln w="19050">
            <a:solidFill>
              <a:schemeClr val="tx1"/>
            </a:solidFill>
          </a:ln>
          <a:extLst/>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8" name="文本框 297"/>
          <p:cNvSpPr txBox="1"/>
          <p:nvPr/>
        </p:nvSpPr>
        <p:spPr bwMode="gray">
          <a:xfrm>
            <a:off x="967912" y="5935391"/>
            <a:ext cx="1865263" cy="305105"/>
          </a:xfrm>
          <a:prstGeom prst="rect">
            <a:avLst/>
          </a:prstGeom>
          <a:noFill/>
        </p:spPr>
        <p:txBody>
          <a:bodyPr wrap="square" rtlCol="0" anchor="ctr">
            <a:noAutofit/>
          </a:bodyPr>
          <a:lstStyle/>
          <a:p>
            <a:pPr fontAlgn="ctr"/>
            <a:r>
              <a:rPr lang="en-US" sz="1200" dirty="0" smtClean="0">
                <a:latin typeface="Huawei Sans" panose="020C0503030203020204" pitchFamily="34" charset="0"/>
              </a:rPr>
              <a:t>Link aggregation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4" name="文本框 113"/>
          <p:cNvSpPr txBox="1"/>
          <p:nvPr/>
        </p:nvSpPr>
        <p:spPr bwMode="gray">
          <a:xfrm>
            <a:off x="3258587" y="3465009"/>
            <a:ext cx="2952800" cy="531111"/>
          </a:xfrm>
          <a:prstGeom prst="rect">
            <a:avLst/>
          </a:prstGeom>
          <a:noFill/>
        </p:spPr>
        <p:txBody>
          <a:bodyPr wrap="square" rtlCol="0">
            <a:noAutofit/>
          </a:bodyPr>
          <a:lstStyle>
            <a:defPPr>
              <a:defRPr lang="en-US"/>
            </a:defPPr>
            <a:lvl1pPr fontAlgn="base">
              <a:defRPr sz="1200">
                <a:latin typeface="Arial" panose="020C0503030203020204" pitchFamily="34" charset="0"/>
                <a:ea typeface="方正兰亭黑简体" panose="02000000000000000000" pitchFamily="2" charset="-122"/>
              </a:defRPr>
            </a:lvl1pPr>
          </a:lstStyle>
          <a:p>
            <a:pPr algn="ctr" fontAlgn="ctr"/>
            <a:r>
              <a:rPr lang="en-US" sz="1400" dirty="0" smtClean="0">
                <a:latin typeface="Huawei Sans" panose="020C0503030203020204" pitchFamily="34" charset="0"/>
              </a:rPr>
              <a:t>Two firewalls are connected to border nodes in off-path mode</a:t>
            </a:r>
            <a:endParaRPr lang="en-US" sz="1400" dirty="0">
              <a:latin typeface="Huawei Sans" panose="020C0503030203020204" pitchFamily="34" charset="0"/>
            </a:endParaRPr>
          </a:p>
        </p:txBody>
      </p:sp>
      <p:cxnSp>
        <p:nvCxnSpPr>
          <p:cNvPr id="147" name="直接连接符 146"/>
          <p:cNvCxnSpPr/>
          <p:nvPr/>
        </p:nvCxnSpPr>
        <p:spPr bwMode="gray">
          <a:xfrm flipH="1">
            <a:off x="3120109" y="5535651"/>
            <a:ext cx="360000" cy="0"/>
          </a:xfrm>
          <a:prstGeom prst="line">
            <a:avLst/>
          </a:prstGeom>
          <a:noFill/>
          <a:ln w="28575">
            <a:solidFill>
              <a:srgbClr val="62B230"/>
            </a:solidFill>
            <a:headEnd type="triangl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sp>
        <p:nvSpPr>
          <p:cNvPr id="148" name="文本框 147"/>
          <p:cNvSpPr txBox="1"/>
          <p:nvPr/>
        </p:nvSpPr>
        <p:spPr bwMode="gray">
          <a:xfrm>
            <a:off x="3517695" y="5362184"/>
            <a:ext cx="2660006" cy="305105"/>
          </a:xfrm>
          <a:prstGeom prst="rect">
            <a:avLst/>
          </a:prstGeom>
          <a:noFill/>
        </p:spPr>
        <p:txBody>
          <a:bodyPr wrap="square" rtlCol="0" anchor="ctr">
            <a:noAutofit/>
          </a:bodyPr>
          <a:lstStyle>
            <a:defPPr>
              <a:defRPr lang="en-US"/>
            </a:defPPr>
            <a:lvl1pPr algn="ctr" fontAlgn="base">
              <a:defRPr sz="1400">
                <a:latin typeface="Arial" panose="020C0503030203020204" pitchFamily="34" charset="0"/>
                <a:ea typeface="方正兰亭黑简体" panose="02000000000000000000" pitchFamily="2" charset="-122"/>
              </a:defRPr>
            </a:lvl1pPr>
          </a:lstStyle>
          <a:p>
            <a:pPr algn="l" fontAlgn="ctr"/>
            <a:r>
              <a:rPr lang="en-US" sz="1200" dirty="0" smtClean="0">
                <a:latin typeface="Huawei Sans" panose="020C0503030203020204" pitchFamily="34" charset="0"/>
              </a:rPr>
              <a:t>Traffic from PC1 to the Internet</a:t>
            </a:r>
            <a:endParaRPr lang="en-US" altLang="zh-CN" sz="1200" dirty="0">
              <a:latin typeface="Huawei Sans" panose="020C0503030203020204" pitchFamily="34" charset="0"/>
              <a:sym typeface="Huawei Sans" panose="020C0503030203020204" pitchFamily="34" charset="0"/>
            </a:endParaRPr>
          </a:p>
        </p:txBody>
      </p:sp>
      <p:cxnSp>
        <p:nvCxnSpPr>
          <p:cNvPr id="149" name="直接连接符 148"/>
          <p:cNvCxnSpPr/>
          <p:nvPr/>
        </p:nvCxnSpPr>
        <p:spPr bwMode="gray">
          <a:xfrm flipH="1">
            <a:off x="3120109" y="5823498"/>
            <a:ext cx="360000" cy="0"/>
          </a:xfrm>
          <a:prstGeom prst="line">
            <a:avLst/>
          </a:prstGeom>
          <a:noFill/>
          <a:ln w="28575">
            <a:solidFill>
              <a:srgbClr val="ED6D00"/>
            </a:solidFill>
            <a:prstDash val="dashDot"/>
            <a:headEnd type="triangl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sp>
        <p:nvSpPr>
          <p:cNvPr id="150" name="文本框 149"/>
          <p:cNvSpPr txBox="1"/>
          <p:nvPr/>
        </p:nvSpPr>
        <p:spPr bwMode="gray">
          <a:xfrm>
            <a:off x="3517695" y="5683473"/>
            <a:ext cx="1865262" cy="305105"/>
          </a:xfrm>
          <a:prstGeom prst="rect">
            <a:avLst/>
          </a:prstGeom>
          <a:noFill/>
        </p:spPr>
        <p:txBody>
          <a:bodyPr wrap="square" rtlCol="0" anchor="ctr">
            <a:noAutofit/>
          </a:bodyPr>
          <a:lstStyle>
            <a:defPPr>
              <a:defRPr lang="en-US"/>
            </a:defPPr>
            <a:lvl1pPr algn="ctr" fontAlgn="base">
              <a:defRPr sz="1400">
                <a:latin typeface="Arial" panose="020C0503030203020204" pitchFamily="34" charset="0"/>
                <a:ea typeface="方正兰亭黑简体" panose="02000000000000000000" pitchFamily="2" charset="-122"/>
              </a:defRPr>
            </a:lvl1pPr>
          </a:lstStyle>
          <a:p>
            <a:pPr algn="l" fontAlgn="ctr"/>
            <a:r>
              <a:rPr lang="en-US" sz="1200" dirty="0" smtClean="0">
                <a:latin typeface="Huawei Sans" panose="020C0503030203020204" pitchFamily="34" charset="0"/>
              </a:rPr>
              <a:t>Traffic from PC2 to PC3</a:t>
            </a:r>
            <a:endParaRPr lang="en-US" altLang="zh-CN" sz="1200" dirty="0">
              <a:latin typeface="Huawei Sans" panose="020C0503030203020204" pitchFamily="34" charset="0"/>
              <a:sym typeface="Huawei Sans" panose="020C0503030203020204" pitchFamily="34" charset="0"/>
            </a:endParaRPr>
          </a:p>
        </p:txBody>
      </p:sp>
      <p:grpSp>
        <p:nvGrpSpPr>
          <p:cNvPr id="7" name="组合 6"/>
          <p:cNvGrpSpPr/>
          <p:nvPr/>
        </p:nvGrpSpPr>
        <p:grpSpPr>
          <a:xfrm>
            <a:off x="992250" y="1565253"/>
            <a:ext cx="3030432" cy="3790564"/>
            <a:chOff x="964257" y="1593246"/>
            <a:chExt cx="3030432" cy="3790564"/>
          </a:xfrm>
        </p:grpSpPr>
        <p:pic>
          <p:nvPicPr>
            <p:cNvPr id="111" name="图片 86" descr="核心交换机.png"/>
            <p:cNvPicPr>
              <a:picLocks noChangeAspect="1"/>
            </p:cNvPicPr>
            <p:nvPr/>
          </p:nvPicPr>
          <p:blipFill>
            <a:blip r:embed="rId3" cstate="print"/>
            <a:stretch>
              <a:fillRect/>
            </a:stretch>
          </p:blipFill>
          <p:spPr bwMode="gray">
            <a:xfrm>
              <a:off x="1777947" y="3270229"/>
              <a:ext cx="370800" cy="303383"/>
            </a:xfrm>
            <a:prstGeom prst="rect">
              <a:avLst/>
            </a:prstGeom>
          </p:spPr>
        </p:pic>
        <p:pic>
          <p:nvPicPr>
            <p:cNvPr id="112" name="图片 86" descr="核心交换机.png"/>
            <p:cNvPicPr>
              <a:picLocks noChangeAspect="1"/>
            </p:cNvPicPr>
            <p:nvPr/>
          </p:nvPicPr>
          <p:blipFill>
            <a:blip r:embed="rId3" cstate="print"/>
            <a:stretch>
              <a:fillRect/>
            </a:stretch>
          </p:blipFill>
          <p:spPr bwMode="gray">
            <a:xfrm>
              <a:off x="2741922" y="3270229"/>
              <a:ext cx="370800" cy="303383"/>
            </a:xfrm>
            <a:prstGeom prst="rect">
              <a:avLst/>
            </a:prstGeom>
          </p:spPr>
        </p:pic>
        <p:cxnSp>
          <p:nvCxnSpPr>
            <p:cNvPr id="113" name="直接连接符 112"/>
            <p:cNvCxnSpPr>
              <a:endCxn id="112" idx="3"/>
            </p:cNvCxnSpPr>
            <p:nvPr/>
          </p:nvCxnSpPr>
          <p:spPr bwMode="gray">
            <a:xfrm flipH="1">
              <a:off x="3112722" y="3143266"/>
              <a:ext cx="693968" cy="2786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bwMode="gray">
            <a:xfrm>
              <a:off x="2472581" y="1593246"/>
              <a:ext cx="909482" cy="480535"/>
              <a:chOff x="1988815" y="2229100"/>
              <a:chExt cx="909482" cy="480535"/>
            </a:xfrm>
          </p:grpSpPr>
          <p:sp>
            <p:nvSpPr>
              <p:cNvPr id="115" name="Freeform 159"/>
              <p:cNvSpPr/>
              <p:nvPr/>
            </p:nvSpPr>
            <p:spPr bwMode="gray">
              <a:xfrm flipH="1">
                <a:off x="2018231" y="2229100"/>
                <a:ext cx="813669" cy="48053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6" name="文本框 115"/>
              <p:cNvSpPr txBox="1"/>
              <p:nvPr/>
            </p:nvSpPr>
            <p:spPr bwMode="gray">
              <a:xfrm>
                <a:off x="1988815" y="2403126"/>
                <a:ext cx="909482" cy="298466"/>
              </a:xfrm>
              <a:prstGeom prst="rect">
                <a:avLst/>
              </a:prstGeom>
              <a:noFill/>
            </p:spPr>
            <p:txBody>
              <a:bodyPr wrap="square" rtlCol="0">
                <a:noAutofit/>
              </a:bodyPr>
              <a:lstStyle/>
              <a:p>
                <a:pPr algn="ctr" fontAlgn="ctr"/>
                <a:r>
                  <a:rPr lang="en-US" sz="1200" dirty="0" smtClean="0">
                    <a:latin typeface="Huawei Sans" panose="020C0503030203020204" pitchFamily="34" charset="0"/>
                  </a:rPr>
                  <a:t>WAN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17" name="组合 116"/>
            <p:cNvGrpSpPr/>
            <p:nvPr/>
          </p:nvGrpSpPr>
          <p:grpSpPr bwMode="gray">
            <a:xfrm>
              <a:off x="1508606" y="1593246"/>
              <a:ext cx="909482" cy="480535"/>
              <a:chOff x="591922" y="1761021"/>
              <a:chExt cx="909482" cy="480535"/>
            </a:xfrm>
          </p:grpSpPr>
          <p:sp>
            <p:nvSpPr>
              <p:cNvPr id="118" name="Freeform 159"/>
              <p:cNvSpPr/>
              <p:nvPr/>
            </p:nvSpPr>
            <p:spPr bwMode="gray">
              <a:xfrm flipH="1">
                <a:off x="639829" y="1761021"/>
                <a:ext cx="813669" cy="48053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9" name="文本框 118"/>
              <p:cNvSpPr txBox="1"/>
              <p:nvPr/>
            </p:nvSpPr>
            <p:spPr bwMode="gray">
              <a:xfrm>
                <a:off x="591922" y="1935047"/>
                <a:ext cx="909482" cy="305105"/>
              </a:xfrm>
              <a:prstGeom prst="rect">
                <a:avLst/>
              </a:prstGeom>
              <a:noFill/>
            </p:spPr>
            <p:txBody>
              <a:bodyPr wrap="square" rtlCol="0">
                <a:noAutofit/>
              </a:bodyPr>
              <a:lstStyle/>
              <a:p>
                <a:pPr algn="ctr" fontAlgn="ctr"/>
                <a:r>
                  <a:rPr lang="en-US" sz="1200" dirty="0" smtClean="0">
                    <a:latin typeface="Huawei Sans" panose="020C0503030203020204" pitchFamily="34" charset="0"/>
                  </a:rPr>
                  <a:t>Internet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120" name="直接连接符 119"/>
            <p:cNvCxnSpPr>
              <a:stCxn id="64" idx="2"/>
              <a:endCxn id="111" idx="0"/>
            </p:cNvCxnSpPr>
            <p:nvPr/>
          </p:nvCxnSpPr>
          <p:spPr bwMode="gray">
            <a:xfrm>
              <a:off x="1960633" y="2652158"/>
              <a:ext cx="2714" cy="61807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a:stCxn id="69" idx="2"/>
              <a:endCxn id="112" idx="0"/>
            </p:cNvCxnSpPr>
            <p:nvPr/>
          </p:nvCxnSpPr>
          <p:spPr bwMode="gray">
            <a:xfrm>
              <a:off x="2920795" y="2652158"/>
              <a:ext cx="6527" cy="618071"/>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124" name="图片 87" descr="汇聚交换机.png"/>
            <p:cNvPicPr>
              <a:picLocks noChangeAspect="1"/>
            </p:cNvPicPr>
            <p:nvPr/>
          </p:nvPicPr>
          <p:blipFill>
            <a:blip r:embed="rId4" cstate="print"/>
            <a:stretch>
              <a:fillRect/>
            </a:stretch>
          </p:blipFill>
          <p:spPr bwMode="gray">
            <a:xfrm>
              <a:off x="2997579" y="4196478"/>
              <a:ext cx="335297" cy="274335"/>
            </a:xfrm>
            <a:prstGeom prst="rect">
              <a:avLst/>
            </a:prstGeom>
          </p:spPr>
        </p:pic>
        <p:cxnSp>
          <p:nvCxnSpPr>
            <p:cNvPr id="125" name="直接连接符 124"/>
            <p:cNvCxnSpPr>
              <a:stCxn id="111" idx="2"/>
              <a:endCxn id="123" idx="0"/>
            </p:cNvCxnSpPr>
            <p:nvPr/>
          </p:nvCxnSpPr>
          <p:spPr bwMode="gray">
            <a:xfrm flipH="1">
              <a:off x="1776284" y="3573612"/>
              <a:ext cx="187063" cy="6228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6" name="直接连接符 125"/>
            <p:cNvCxnSpPr>
              <a:stCxn id="112" idx="2"/>
              <a:endCxn id="123" idx="0"/>
            </p:cNvCxnSpPr>
            <p:nvPr/>
          </p:nvCxnSpPr>
          <p:spPr bwMode="gray">
            <a:xfrm flipH="1">
              <a:off x="1776284" y="3573612"/>
              <a:ext cx="1151038" cy="6228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7" name="直接连接符 126"/>
            <p:cNvCxnSpPr>
              <a:stCxn id="111" idx="2"/>
              <a:endCxn id="124" idx="0"/>
            </p:cNvCxnSpPr>
            <p:nvPr/>
          </p:nvCxnSpPr>
          <p:spPr bwMode="gray">
            <a:xfrm>
              <a:off x="1963347" y="3573612"/>
              <a:ext cx="1201881" cy="6228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a:stCxn id="112" idx="2"/>
              <a:endCxn id="124" idx="0"/>
            </p:cNvCxnSpPr>
            <p:nvPr/>
          </p:nvCxnSpPr>
          <p:spPr bwMode="gray">
            <a:xfrm>
              <a:off x="2927322" y="3573612"/>
              <a:ext cx="237906" cy="6228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a:stCxn id="111" idx="1"/>
            </p:cNvCxnSpPr>
            <p:nvPr/>
          </p:nvCxnSpPr>
          <p:spPr bwMode="gray">
            <a:xfrm flipH="1" flipV="1">
              <a:off x="1135019" y="3131873"/>
              <a:ext cx="642928" cy="2900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p:nvPr/>
          </p:nvCxnSpPr>
          <p:spPr bwMode="gray">
            <a:xfrm flipH="1" flipV="1">
              <a:off x="1136414" y="3044596"/>
              <a:ext cx="1599644" cy="25111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1" name="直接连接符 130"/>
            <p:cNvCxnSpPr/>
            <p:nvPr/>
          </p:nvCxnSpPr>
          <p:spPr bwMode="gray">
            <a:xfrm flipH="1">
              <a:off x="2145369" y="3064791"/>
              <a:ext cx="1654808" cy="21780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32" name="椭圆 131"/>
            <p:cNvSpPr/>
            <p:nvPr/>
          </p:nvSpPr>
          <p:spPr bwMode="gray">
            <a:xfrm rot="17691681">
              <a:off x="1308607" y="3115170"/>
              <a:ext cx="288000" cy="122873"/>
            </a:xfrm>
            <a:prstGeom prst="ellipse">
              <a:avLst/>
            </a:prstGeom>
            <a:ln w="19050">
              <a:solidFill>
                <a:schemeClr val="tx1"/>
              </a:solidFill>
            </a:ln>
            <a:extLst/>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3" name="椭圆 132"/>
            <p:cNvSpPr/>
            <p:nvPr/>
          </p:nvSpPr>
          <p:spPr bwMode="gray">
            <a:xfrm rot="14817198">
              <a:off x="3262739" y="3132476"/>
              <a:ext cx="288000" cy="148760"/>
            </a:xfrm>
            <a:prstGeom prst="ellipse">
              <a:avLst/>
            </a:prstGeom>
            <a:ln w="19050">
              <a:solidFill>
                <a:schemeClr val="tx1"/>
              </a:solidFill>
            </a:ln>
            <a:extLst/>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34" name="组合 133"/>
            <p:cNvGrpSpPr/>
            <p:nvPr/>
          </p:nvGrpSpPr>
          <p:grpSpPr bwMode="gray">
            <a:xfrm>
              <a:off x="2153309" y="3295706"/>
              <a:ext cx="585289" cy="248087"/>
              <a:chOff x="3229772" y="2341282"/>
              <a:chExt cx="585289" cy="248087"/>
            </a:xfrm>
          </p:grpSpPr>
          <p:cxnSp>
            <p:nvCxnSpPr>
              <p:cNvPr id="135" name="直接连接符 134"/>
              <p:cNvCxnSpPr/>
              <p:nvPr/>
            </p:nvCxnSpPr>
            <p:spPr bwMode="gray">
              <a:xfrm flipH="1">
                <a:off x="3229772" y="2421776"/>
                <a:ext cx="585289" cy="0"/>
              </a:xfrm>
              <a:prstGeom prst="line">
                <a:avLst/>
              </a:prstGeom>
              <a:ln w="19050">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bwMode="gray">
              <a:xfrm flipH="1">
                <a:off x="3229772" y="2509241"/>
                <a:ext cx="585289" cy="0"/>
              </a:xfrm>
              <a:prstGeom prst="line">
                <a:avLst/>
              </a:prstGeom>
              <a:ln w="19050">
                <a:solidFill>
                  <a:srgbClr val="30B5C5"/>
                </a:solidFill>
              </a:ln>
            </p:spPr>
            <p:style>
              <a:lnRef idx="1">
                <a:schemeClr val="accent1"/>
              </a:lnRef>
              <a:fillRef idx="0">
                <a:schemeClr val="accent1"/>
              </a:fillRef>
              <a:effectRef idx="0">
                <a:schemeClr val="accent1"/>
              </a:effectRef>
              <a:fontRef idx="minor">
                <a:schemeClr val="tx1"/>
              </a:fontRef>
            </p:style>
          </p:cxnSp>
          <p:sp>
            <p:nvSpPr>
              <p:cNvPr id="137" name="椭圆 136"/>
              <p:cNvSpPr/>
              <p:nvPr/>
            </p:nvSpPr>
            <p:spPr bwMode="gray">
              <a:xfrm>
                <a:off x="3455707" y="2341282"/>
                <a:ext cx="130330" cy="248087"/>
              </a:xfrm>
              <a:prstGeom prst="ellipse">
                <a:avLst/>
              </a:prstGeom>
              <a:ln w="19050">
                <a:solidFill>
                  <a:srgbClr val="30B5C5"/>
                </a:solidFill>
              </a:ln>
              <a:extLst/>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38" name="椭圆 137"/>
            <p:cNvSpPr/>
            <p:nvPr/>
          </p:nvSpPr>
          <p:spPr bwMode="gray">
            <a:xfrm rot="1650076">
              <a:off x="1797506" y="3837261"/>
              <a:ext cx="468270" cy="113654"/>
            </a:xfrm>
            <a:prstGeom prst="ellipse">
              <a:avLst/>
            </a:prstGeom>
            <a:ln w="19050">
              <a:solidFill>
                <a:schemeClr val="tx1"/>
              </a:solidFill>
            </a:ln>
            <a:extLst/>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9" name="椭圆 138"/>
            <p:cNvSpPr/>
            <p:nvPr/>
          </p:nvSpPr>
          <p:spPr bwMode="gray">
            <a:xfrm rot="19306013">
              <a:off x="2647129" y="3828218"/>
              <a:ext cx="468270" cy="113654"/>
            </a:xfrm>
            <a:prstGeom prst="ellipse">
              <a:avLst/>
            </a:prstGeom>
            <a:ln w="19050">
              <a:solidFill>
                <a:schemeClr val="tx1"/>
              </a:solidFill>
            </a:ln>
            <a:extLst/>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9" name="图片 9"/>
            <p:cNvPicPr>
              <a:picLocks noChangeAspect="1"/>
            </p:cNvPicPr>
            <p:nvPr/>
          </p:nvPicPr>
          <p:blipFill>
            <a:blip r:embed="rId5">
              <a:extLst>
                <a:ext uri="{28A0092B-C50C-407E-A947-70E740481C1C}">
                  <a14:useLocalDpi xmlns:a14="http://schemas.microsoft.com/office/drawing/2010/main" val="0"/>
                </a:ext>
              </a:extLst>
            </a:blip>
            <a:stretch>
              <a:fillRect/>
            </a:stretch>
          </p:blipFill>
          <p:spPr bwMode="gray">
            <a:xfrm>
              <a:off x="964257" y="2876995"/>
              <a:ext cx="369473" cy="302297"/>
            </a:xfrm>
            <a:prstGeom prst="rect">
              <a:avLst/>
            </a:prstGeom>
          </p:spPr>
        </p:pic>
        <p:pic>
          <p:nvPicPr>
            <p:cNvPr id="110" name="图片 9"/>
            <p:cNvPicPr>
              <a:picLocks noChangeAspect="1"/>
            </p:cNvPicPr>
            <p:nvPr/>
          </p:nvPicPr>
          <p:blipFill>
            <a:blip r:embed="rId5">
              <a:extLst>
                <a:ext uri="{28A0092B-C50C-407E-A947-70E740481C1C}">
                  <a14:useLocalDpi xmlns:a14="http://schemas.microsoft.com/office/drawing/2010/main" val="0"/>
                </a:ext>
              </a:extLst>
            </a:blip>
            <a:stretch>
              <a:fillRect/>
            </a:stretch>
          </p:blipFill>
          <p:spPr bwMode="gray">
            <a:xfrm>
              <a:off x="3625216" y="2876995"/>
              <a:ext cx="369473" cy="302297"/>
            </a:xfrm>
            <a:prstGeom prst="rect">
              <a:avLst/>
            </a:prstGeom>
          </p:spPr>
        </p:pic>
        <p:cxnSp>
          <p:nvCxnSpPr>
            <p:cNvPr id="122" name="肘形连接符 121"/>
            <p:cNvCxnSpPr>
              <a:stCxn id="109" idx="0"/>
              <a:endCxn id="110" idx="0"/>
            </p:cNvCxnSpPr>
            <p:nvPr/>
          </p:nvCxnSpPr>
          <p:spPr bwMode="gray">
            <a:xfrm rot="5400000" flipH="1" flipV="1">
              <a:off x="2479473" y="1546516"/>
              <a:ext cx="12700" cy="2660959"/>
            </a:xfrm>
            <a:prstGeom prst="bentConnector3">
              <a:avLst>
                <a:gd name="adj1" fmla="val 944528"/>
              </a:avLst>
            </a:prstGeom>
            <a:ln w="19050">
              <a:solidFill>
                <a:srgbClr val="C7000B"/>
              </a:solidFill>
              <a:prstDash val="dash"/>
              <a:headEnd type="oval" w="med" len="med"/>
              <a:tailEnd type="oval" w="med" len="med"/>
            </a:ln>
            <a:extLst/>
          </p:spPr>
          <p:style>
            <a:lnRef idx="1">
              <a:schemeClr val="accent1"/>
            </a:lnRef>
            <a:fillRef idx="0">
              <a:schemeClr val="accent1"/>
            </a:fillRef>
            <a:effectRef idx="0">
              <a:schemeClr val="accent1"/>
            </a:effectRef>
            <a:fontRef idx="minor">
              <a:schemeClr val="tx1"/>
            </a:fontRef>
          </p:style>
        </p:cxnSp>
        <p:pic>
          <p:nvPicPr>
            <p:cNvPr id="96" name="图片 11" descr="开放网络-蓝.png"/>
            <p:cNvPicPr>
              <a:picLocks noChangeAspect="1"/>
            </p:cNvPicPr>
            <p:nvPr/>
          </p:nvPicPr>
          <p:blipFill>
            <a:blip r:embed="rId6" cstate="print"/>
            <a:stretch>
              <a:fillRect/>
            </a:stretch>
          </p:blipFill>
          <p:spPr bwMode="gray">
            <a:xfrm>
              <a:off x="1264297" y="4812700"/>
              <a:ext cx="304595" cy="234472"/>
            </a:xfrm>
            <a:prstGeom prst="rect">
              <a:avLst/>
            </a:prstGeom>
          </p:spPr>
        </p:pic>
        <p:pic>
          <p:nvPicPr>
            <p:cNvPr id="97" name="图片 11" descr="开放网络-蓝.png"/>
            <p:cNvPicPr>
              <a:picLocks noChangeAspect="1"/>
            </p:cNvPicPr>
            <p:nvPr/>
          </p:nvPicPr>
          <p:blipFill>
            <a:blip r:embed="rId6" cstate="print"/>
            <a:stretch>
              <a:fillRect/>
            </a:stretch>
          </p:blipFill>
          <p:spPr bwMode="gray">
            <a:xfrm>
              <a:off x="1930759" y="4812700"/>
              <a:ext cx="304595" cy="234472"/>
            </a:xfrm>
            <a:prstGeom prst="rect">
              <a:avLst/>
            </a:prstGeom>
          </p:spPr>
        </p:pic>
        <p:pic>
          <p:nvPicPr>
            <p:cNvPr id="98" name="图片 11" descr="开放网络-蓝.png"/>
            <p:cNvPicPr>
              <a:picLocks noChangeAspect="1"/>
            </p:cNvPicPr>
            <p:nvPr/>
          </p:nvPicPr>
          <p:blipFill>
            <a:blip r:embed="rId6" cstate="print"/>
            <a:stretch>
              <a:fillRect/>
            </a:stretch>
          </p:blipFill>
          <p:spPr bwMode="gray">
            <a:xfrm>
              <a:off x="3012930" y="4812700"/>
              <a:ext cx="304595" cy="234472"/>
            </a:xfrm>
            <a:prstGeom prst="rect">
              <a:avLst/>
            </a:prstGeom>
          </p:spPr>
        </p:pic>
        <p:cxnSp>
          <p:nvCxnSpPr>
            <p:cNvPr id="99" name="直接连接符 98"/>
            <p:cNvCxnSpPr>
              <a:stCxn id="124" idx="2"/>
              <a:endCxn id="98" idx="0"/>
            </p:cNvCxnSpPr>
            <p:nvPr/>
          </p:nvCxnSpPr>
          <p:spPr bwMode="gray">
            <a:xfrm>
              <a:off x="3165228" y="4470813"/>
              <a:ext cx="0" cy="34188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a:stCxn id="123" idx="0"/>
              <a:endCxn id="97" idx="0"/>
            </p:cNvCxnSpPr>
            <p:nvPr/>
          </p:nvCxnSpPr>
          <p:spPr bwMode="gray">
            <a:xfrm>
              <a:off x="1776284" y="4196478"/>
              <a:ext cx="306773" cy="61622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a:stCxn id="123" idx="0"/>
              <a:endCxn id="96" idx="0"/>
            </p:cNvCxnSpPr>
            <p:nvPr/>
          </p:nvCxnSpPr>
          <p:spPr bwMode="gray">
            <a:xfrm flipH="1">
              <a:off x="1416595" y="4196478"/>
              <a:ext cx="359689" cy="61622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23" name="图片 87" descr="汇聚交换机.png"/>
            <p:cNvPicPr>
              <a:picLocks noChangeAspect="1"/>
            </p:cNvPicPr>
            <p:nvPr/>
          </p:nvPicPr>
          <p:blipFill>
            <a:blip r:embed="rId4" cstate="print"/>
            <a:stretch>
              <a:fillRect/>
            </a:stretch>
          </p:blipFill>
          <p:spPr bwMode="gray">
            <a:xfrm>
              <a:off x="1608635" y="4196478"/>
              <a:ext cx="335297" cy="274335"/>
            </a:xfrm>
            <a:prstGeom prst="rect">
              <a:avLst/>
            </a:prstGeom>
          </p:spPr>
        </p:pic>
        <p:sp>
          <p:nvSpPr>
            <p:cNvPr id="108" name="文本框 107"/>
            <p:cNvSpPr txBox="1"/>
            <p:nvPr/>
          </p:nvSpPr>
          <p:spPr bwMode="gray">
            <a:xfrm>
              <a:off x="1009034" y="5078705"/>
              <a:ext cx="815120" cy="305105"/>
            </a:xfrm>
            <a:prstGeom prst="rect">
              <a:avLst/>
            </a:prstGeom>
            <a:noFill/>
          </p:spPr>
          <p:txBody>
            <a:bodyPr wrap="square" rtlCol="0">
              <a:noAutofit/>
            </a:bodyPr>
            <a:lstStyle/>
            <a:p>
              <a:pPr algn="ctr" fontAlgn="ctr"/>
              <a:r>
                <a:rPr lang="en-US" sz="1200" dirty="0" smtClean="0">
                  <a:latin typeface="Huawei Sans" panose="020C0503030203020204" pitchFamily="34" charset="0"/>
                </a:rPr>
                <a:t>OA PC1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5" name="文本框 144"/>
            <p:cNvSpPr txBox="1"/>
            <p:nvPr/>
          </p:nvSpPr>
          <p:spPr bwMode="gray">
            <a:xfrm>
              <a:off x="1686877" y="5078705"/>
              <a:ext cx="815120" cy="305105"/>
            </a:xfrm>
            <a:prstGeom prst="rect">
              <a:avLst/>
            </a:prstGeom>
            <a:noFill/>
          </p:spPr>
          <p:txBody>
            <a:bodyPr wrap="square" rtlCol="0">
              <a:noAutofit/>
            </a:bodyPr>
            <a:lstStyle/>
            <a:p>
              <a:pPr algn="ctr" fontAlgn="ctr"/>
              <a:r>
                <a:rPr lang="en-US" sz="1200" dirty="0" smtClean="0">
                  <a:latin typeface="Huawei Sans" panose="020C0503030203020204" pitchFamily="34" charset="0"/>
                </a:rPr>
                <a:t>OA PC2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6" name="文本框 145"/>
            <p:cNvSpPr txBox="1"/>
            <p:nvPr/>
          </p:nvSpPr>
          <p:spPr bwMode="gray">
            <a:xfrm>
              <a:off x="2757667" y="5078705"/>
              <a:ext cx="815120" cy="305105"/>
            </a:xfrm>
            <a:prstGeom prst="rect">
              <a:avLst/>
            </a:prstGeom>
            <a:noFill/>
          </p:spPr>
          <p:txBody>
            <a:bodyPr wrap="square" rtlCol="0">
              <a:noAutofit/>
            </a:bodyPr>
            <a:lstStyle/>
            <a:p>
              <a:pPr algn="ctr" fontAlgn="ctr"/>
              <a:r>
                <a:rPr lang="en-US" sz="1200" dirty="0" smtClean="0">
                  <a:latin typeface="Huawei Sans" panose="020C0503030203020204" pitchFamily="34" charset="0"/>
                </a:rPr>
                <a:t>R&amp;D PC3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任意多边形 11"/>
            <p:cNvSpPr/>
            <p:nvPr/>
          </p:nvSpPr>
          <p:spPr bwMode="gray">
            <a:xfrm>
              <a:off x="1273682" y="3138735"/>
              <a:ext cx="1977766" cy="1715734"/>
            </a:xfrm>
            <a:custGeom>
              <a:avLst/>
              <a:gdLst>
                <a:gd name="connsiteX0" fmla="*/ 815472 w 1967773"/>
                <a:gd name="connsiteY0" fmla="*/ 1920321 h 1920321"/>
                <a:gd name="connsiteX1" fmla="*/ 598189 w 1967773"/>
                <a:gd name="connsiteY1" fmla="*/ 1060242 h 1920321"/>
                <a:gd name="connsiteX2" fmla="*/ 643456 w 1967773"/>
                <a:gd name="connsiteY2" fmla="*/ 326911 h 1920321"/>
                <a:gd name="connsiteX3" fmla="*/ 660 w 1967773"/>
                <a:gd name="connsiteY3" fmla="*/ 986 h 1920321"/>
                <a:gd name="connsiteX4" fmla="*/ 779258 w 1967773"/>
                <a:gd name="connsiteY4" fmla="*/ 227323 h 1920321"/>
                <a:gd name="connsiteX5" fmla="*/ 1639337 w 1967773"/>
                <a:gd name="connsiteY5" fmla="*/ 272590 h 1920321"/>
                <a:gd name="connsiteX6" fmla="*/ 1919995 w 1967773"/>
                <a:gd name="connsiteY6" fmla="*/ 1214151 h 1920321"/>
                <a:gd name="connsiteX7" fmla="*/ 1965262 w 1967773"/>
                <a:gd name="connsiteY7" fmla="*/ 1793573 h 1920321"/>
                <a:gd name="connsiteX0" fmla="*/ 816055 w 1968356"/>
                <a:gd name="connsiteY0" fmla="*/ 1920876 h 1920876"/>
                <a:gd name="connsiteX1" fmla="*/ 598772 w 1968356"/>
                <a:gd name="connsiteY1" fmla="*/ 1060797 h 1920876"/>
                <a:gd name="connsiteX2" fmla="*/ 598771 w 1968356"/>
                <a:gd name="connsiteY2" fmla="*/ 354626 h 1920876"/>
                <a:gd name="connsiteX3" fmla="*/ 1243 w 1968356"/>
                <a:gd name="connsiteY3" fmla="*/ 1541 h 1920876"/>
                <a:gd name="connsiteX4" fmla="*/ 779841 w 1968356"/>
                <a:gd name="connsiteY4" fmla="*/ 227878 h 1920876"/>
                <a:gd name="connsiteX5" fmla="*/ 1639920 w 1968356"/>
                <a:gd name="connsiteY5" fmla="*/ 273145 h 1920876"/>
                <a:gd name="connsiteX6" fmla="*/ 1920578 w 1968356"/>
                <a:gd name="connsiteY6" fmla="*/ 1214706 h 1920876"/>
                <a:gd name="connsiteX7" fmla="*/ 1965845 w 1968356"/>
                <a:gd name="connsiteY7" fmla="*/ 1794128 h 1920876"/>
                <a:gd name="connsiteX0" fmla="*/ 816434 w 1968735"/>
                <a:gd name="connsiteY0" fmla="*/ 1921158 h 1921158"/>
                <a:gd name="connsiteX1" fmla="*/ 599151 w 1968735"/>
                <a:gd name="connsiteY1" fmla="*/ 1061079 h 1921158"/>
                <a:gd name="connsiteX2" fmla="*/ 599150 w 1968735"/>
                <a:gd name="connsiteY2" fmla="*/ 354908 h 1921158"/>
                <a:gd name="connsiteX3" fmla="*/ 1622 w 1968735"/>
                <a:gd name="connsiteY3" fmla="*/ 1823 h 1921158"/>
                <a:gd name="connsiteX4" fmla="*/ 807380 w 1968735"/>
                <a:gd name="connsiteY4" fmla="*/ 219107 h 1921158"/>
                <a:gd name="connsiteX5" fmla="*/ 1640299 w 1968735"/>
                <a:gd name="connsiteY5" fmla="*/ 273427 h 1921158"/>
                <a:gd name="connsiteX6" fmla="*/ 1920957 w 1968735"/>
                <a:gd name="connsiteY6" fmla="*/ 1214988 h 1921158"/>
                <a:gd name="connsiteX7" fmla="*/ 1966224 w 1968735"/>
                <a:gd name="connsiteY7" fmla="*/ 1794410 h 1921158"/>
                <a:gd name="connsiteX0" fmla="*/ 816434 w 1968735"/>
                <a:gd name="connsiteY0" fmla="*/ 1921420 h 1921420"/>
                <a:gd name="connsiteX1" fmla="*/ 599151 w 1968735"/>
                <a:gd name="connsiteY1" fmla="*/ 1061341 h 1921420"/>
                <a:gd name="connsiteX2" fmla="*/ 599150 w 1968735"/>
                <a:gd name="connsiteY2" fmla="*/ 355170 h 1921420"/>
                <a:gd name="connsiteX3" fmla="*/ 1622 w 1968735"/>
                <a:gd name="connsiteY3" fmla="*/ 2085 h 1921420"/>
                <a:gd name="connsiteX4" fmla="*/ 807380 w 1968735"/>
                <a:gd name="connsiteY4" fmla="*/ 219369 h 1921420"/>
                <a:gd name="connsiteX5" fmla="*/ 1640299 w 1968735"/>
                <a:gd name="connsiteY5" fmla="*/ 273689 h 1921420"/>
                <a:gd name="connsiteX6" fmla="*/ 1920957 w 1968735"/>
                <a:gd name="connsiteY6" fmla="*/ 1215250 h 1921420"/>
                <a:gd name="connsiteX7" fmla="*/ 1966224 w 1968735"/>
                <a:gd name="connsiteY7" fmla="*/ 1794672 h 1921420"/>
                <a:gd name="connsiteX0" fmla="*/ 825465 w 1977766"/>
                <a:gd name="connsiteY0" fmla="*/ 1903193 h 1903193"/>
                <a:gd name="connsiteX1" fmla="*/ 608182 w 1977766"/>
                <a:gd name="connsiteY1" fmla="*/ 1043114 h 1903193"/>
                <a:gd name="connsiteX2" fmla="*/ 608181 w 1977766"/>
                <a:gd name="connsiteY2" fmla="*/ 336943 h 1903193"/>
                <a:gd name="connsiteX3" fmla="*/ 1600 w 1977766"/>
                <a:gd name="connsiteY3" fmla="*/ 1965 h 1903193"/>
                <a:gd name="connsiteX4" fmla="*/ 816411 w 1977766"/>
                <a:gd name="connsiteY4" fmla="*/ 201142 h 1903193"/>
                <a:gd name="connsiteX5" fmla="*/ 1649330 w 1977766"/>
                <a:gd name="connsiteY5" fmla="*/ 255462 h 1903193"/>
                <a:gd name="connsiteX6" fmla="*/ 1929988 w 1977766"/>
                <a:gd name="connsiteY6" fmla="*/ 1197023 h 1903193"/>
                <a:gd name="connsiteX7" fmla="*/ 1975255 w 1977766"/>
                <a:gd name="connsiteY7" fmla="*/ 1776445 h 1903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77766" h="1903193">
                  <a:moveTo>
                    <a:pt x="825465" y="1903193"/>
                  </a:moveTo>
                  <a:cubicBezTo>
                    <a:pt x="731158" y="1605937"/>
                    <a:pt x="644396" y="1304156"/>
                    <a:pt x="608182" y="1043114"/>
                  </a:cubicBezTo>
                  <a:cubicBezTo>
                    <a:pt x="571968" y="782072"/>
                    <a:pt x="709278" y="510468"/>
                    <a:pt x="608181" y="336943"/>
                  </a:cubicBezTo>
                  <a:cubicBezTo>
                    <a:pt x="507084" y="163418"/>
                    <a:pt x="-33105" y="24599"/>
                    <a:pt x="1600" y="1965"/>
                  </a:cubicBezTo>
                  <a:cubicBezTo>
                    <a:pt x="36305" y="-20669"/>
                    <a:pt x="541789" y="158893"/>
                    <a:pt x="816411" y="201142"/>
                  </a:cubicBezTo>
                  <a:cubicBezTo>
                    <a:pt x="1091033" y="243392"/>
                    <a:pt x="1463734" y="89482"/>
                    <a:pt x="1649330" y="255462"/>
                  </a:cubicBezTo>
                  <a:cubicBezTo>
                    <a:pt x="1834926" y="421442"/>
                    <a:pt x="1875667" y="943526"/>
                    <a:pt x="1929988" y="1197023"/>
                  </a:cubicBezTo>
                  <a:cubicBezTo>
                    <a:pt x="1984309" y="1450520"/>
                    <a:pt x="1979782" y="1613482"/>
                    <a:pt x="1975255" y="1776445"/>
                  </a:cubicBezTo>
                </a:path>
              </a:pathLst>
            </a:custGeom>
            <a:noFill/>
            <a:ln w="28575">
              <a:solidFill>
                <a:srgbClr val="ED6D00"/>
              </a:solidFill>
              <a:prstDash val="dashDot"/>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ndParaRPr>
            </a:p>
          </p:txBody>
        </p:sp>
        <p:pic>
          <p:nvPicPr>
            <p:cNvPr id="64" name="Picture 2" descr="G:\做的项目\公共\扁平图标切换\更新2015_01_21\oss扁平图标库2015_01_21更新-04.png"/>
            <p:cNvPicPr>
              <a:picLocks noChangeAspect="1" noChangeArrowheads="1"/>
            </p:cNvPicPr>
            <p:nvPr/>
          </p:nvPicPr>
          <p:blipFill>
            <a:blip r:embed="rId7"/>
            <a:stretch>
              <a:fillRect/>
            </a:stretch>
          </p:blipFill>
          <p:spPr bwMode="gray">
            <a:xfrm>
              <a:off x="1775896" y="2349861"/>
              <a:ext cx="369473" cy="302297"/>
            </a:xfrm>
            <a:prstGeom prst="rect">
              <a:avLst/>
            </a:prstGeom>
            <a:noFill/>
          </p:spPr>
        </p:pic>
        <p:pic>
          <p:nvPicPr>
            <p:cNvPr id="69" name="Picture 2" descr="G:\做的项目\公共\扁平图标切换\更新2015_01_21\oss扁平图标库2015_01_21更新-04.png"/>
            <p:cNvPicPr>
              <a:picLocks noChangeAspect="1" noChangeArrowheads="1"/>
            </p:cNvPicPr>
            <p:nvPr/>
          </p:nvPicPr>
          <p:blipFill>
            <a:blip r:embed="rId7"/>
            <a:stretch>
              <a:fillRect/>
            </a:stretch>
          </p:blipFill>
          <p:spPr bwMode="gray">
            <a:xfrm>
              <a:off x="2736058" y="2349861"/>
              <a:ext cx="369473" cy="302297"/>
            </a:xfrm>
            <a:prstGeom prst="rect">
              <a:avLst/>
            </a:prstGeom>
            <a:noFill/>
          </p:spPr>
        </p:pic>
        <p:cxnSp>
          <p:nvCxnSpPr>
            <p:cNvPr id="73" name="直接连接符 72"/>
            <p:cNvCxnSpPr>
              <a:endCxn id="64" idx="0"/>
            </p:cNvCxnSpPr>
            <p:nvPr/>
          </p:nvCxnSpPr>
          <p:spPr bwMode="gray">
            <a:xfrm>
              <a:off x="1960632" y="2072377"/>
              <a:ext cx="1" cy="27748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a:endCxn id="69" idx="0"/>
            </p:cNvCxnSpPr>
            <p:nvPr/>
          </p:nvCxnSpPr>
          <p:spPr bwMode="gray">
            <a:xfrm>
              <a:off x="2908831" y="2072377"/>
              <a:ext cx="0" cy="277484"/>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nvSpPr>
          <p:spPr bwMode="gray">
            <a:xfrm>
              <a:off x="1021668" y="2101548"/>
              <a:ext cx="1063515" cy="2723096"/>
            </a:xfrm>
            <a:custGeom>
              <a:avLst/>
              <a:gdLst>
                <a:gd name="connsiteX0" fmla="*/ 380247 w 1054759"/>
                <a:gd name="connsiteY0" fmla="*/ 2571184 h 2571184"/>
                <a:gd name="connsiteX1" fmla="*/ 941561 w 1054759"/>
                <a:gd name="connsiteY1" fmla="*/ 1312752 h 2571184"/>
                <a:gd name="connsiteX2" fmla="*/ 1 w 1054759"/>
                <a:gd name="connsiteY2" fmla="*/ 769544 h 2571184"/>
                <a:gd name="connsiteX3" fmla="*/ 950615 w 1054759"/>
                <a:gd name="connsiteY3" fmla="*/ 1004934 h 2571184"/>
                <a:gd name="connsiteX4" fmla="*/ 986829 w 1054759"/>
                <a:gd name="connsiteY4" fmla="*/ 0 h 2571184"/>
                <a:gd name="connsiteX0" fmla="*/ 316875 w 987241"/>
                <a:gd name="connsiteY0" fmla="*/ 2571184 h 2571184"/>
                <a:gd name="connsiteX1" fmla="*/ 878189 w 987241"/>
                <a:gd name="connsiteY1" fmla="*/ 1312752 h 2571184"/>
                <a:gd name="connsiteX2" fmla="*/ 3 w 987241"/>
                <a:gd name="connsiteY2" fmla="*/ 814811 h 2571184"/>
                <a:gd name="connsiteX3" fmla="*/ 887243 w 987241"/>
                <a:gd name="connsiteY3" fmla="*/ 1004934 h 2571184"/>
                <a:gd name="connsiteX4" fmla="*/ 923457 w 987241"/>
                <a:gd name="connsiteY4" fmla="*/ 0 h 2571184"/>
                <a:gd name="connsiteX0" fmla="*/ 316978 w 987344"/>
                <a:gd name="connsiteY0" fmla="*/ 2571184 h 2571184"/>
                <a:gd name="connsiteX1" fmla="*/ 823971 w 987344"/>
                <a:gd name="connsiteY1" fmla="*/ 1421393 h 2571184"/>
                <a:gd name="connsiteX2" fmla="*/ 106 w 987344"/>
                <a:gd name="connsiteY2" fmla="*/ 814811 h 2571184"/>
                <a:gd name="connsiteX3" fmla="*/ 887346 w 987344"/>
                <a:gd name="connsiteY3" fmla="*/ 1004934 h 2571184"/>
                <a:gd name="connsiteX4" fmla="*/ 923560 w 987344"/>
                <a:gd name="connsiteY4" fmla="*/ 0 h 2571184"/>
                <a:gd name="connsiteX0" fmla="*/ 317046 w 997522"/>
                <a:gd name="connsiteY0" fmla="*/ 2571184 h 2571184"/>
                <a:gd name="connsiteX1" fmla="*/ 824039 w 997522"/>
                <a:gd name="connsiteY1" fmla="*/ 1421393 h 2571184"/>
                <a:gd name="connsiteX2" fmla="*/ 174 w 997522"/>
                <a:gd name="connsiteY2" fmla="*/ 814811 h 2571184"/>
                <a:gd name="connsiteX3" fmla="*/ 905521 w 997522"/>
                <a:gd name="connsiteY3" fmla="*/ 950614 h 2571184"/>
                <a:gd name="connsiteX4" fmla="*/ 923628 w 997522"/>
                <a:gd name="connsiteY4" fmla="*/ 0 h 2571184"/>
                <a:gd name="connsiteX0" fmla="*/ 187794 w 859484"/>
                <a:gd name="connsiteY0" fmla="*/ 2571184 h 2571184"/>
                <a:gd name="connsiteX1" fmla="*/ 694787 w 859484"/>
                <a:gd name="connsiteY1" fmla="*/ 1421393 h 2571184"/>
                <a:gd name="connsiteX2" fmla="*/ 202 w 859484"/>
                <a:gd name="connsiteY2" fmla="*/ 760491 h 2571184"/>
                <a:gd name="connsiteX3" fmla="*/ 776269 w 859484"/>
                <a:gd name="connsiteY3" fmla="*/ 950614 h 2571184"/>
                <a:gd name="connsiteX4" fmla="*/ 794376 w 859484"/>
                <a:gd name="connsiteY4" fmla="*/ 0 h 2571184"/>
                <a:gd name="connsiteX0" fmla="*/ 187794 w 893332"/>
                <a:gd name="connsiteY0" fmla="*/ 2715643 h 2715643"/>
                <a:gd name="connsiteX1" fmla="*/ 694787 w 893332"/>
                <a:gd name="connsiteY1" fmla="*/ 1565852 h 2715643"/>
                <a:gd name="connsiteX2" fmla="*/ 202 w 893332"/>
                <a:gd name="connsiteY2" fmla="*/ 904950 h 2715643"/>
                <a:gd name="connsiteX3" fmla="*/ 776269 w 893332"/>
                <a:gd name="connsiteY3" fmla="*/ 1095073 h 2715643"/>
                <a:gd name="connsiteX4" fmla="*/ 855214 w 893332"/>
                <a:gd name="connsiteY4" fmla="*/ 0 h 27156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3332" h="2715643">
                  <a:moveTo>
                    <a:pt x="187794" y="2715643"/>
                  </a:moveTo>
                  <a:cubicBezTo>
                    <a:pt x="500138" y="2236563"/>
                    <a:pt x="726052" y="1867634"/>
                    <a:pt x="694787" y="1565852"/>
                  </a:cubicBezTo>
                  <a:cubicBezTo>
                    <a:pt x="663522" y="1264070"/>
                    <a:pt x="-13378" y="983413"/>
                    <a:pt x="202" y="904950"/>
                  </a:cubicBezTo>
                  <a:cubicBezTo>
                    <a:pt x="13782" y="826487"/>
                    <a:pt x="643907" y="1221821"/>
                    <a:pt x="776269" y="1095073"/>
                  </a:cubicBezTo>
                  <a:cubicBezTo>
                    <a:pt x="908631" y="968325"/>
                    <a:pt x="919342" y="438338"/>
                    <a:pt x="855214" y="0"/>
                  </a:cubicBezTo>
                </a:path>
              </a:pathLst>
            </a:custGeom>
            <a:noFill/>
            <a:ln w="28575">
              <a:solidFill>
                <a:srgbClr val="62B23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ndParaRPr>
            </a:p>
          </p:txBody>
        </p:sp>
        <p:cxnSp>
          <p:nvCxnSpPr>
            <p:cNvPr id="84" name="直接连接符 83"/>
            <p:cNvCxnSpPr>
              <a:stCxn id="69" idx="1"/>
              <a:endCxn id="64" idx="3"/>
            </p:cNvCxnSpPr>
            <p:nvPr/>
          </p:nvCxnSpPr>
          <p:spPr bwMode="gray">
            <a:xfrm flipH="1">
              <a:off x="2145369" y="2501010"/>
              <a:ext cx="590689" cy="0"/>
            </a:xfrm>
            <a:prstGeom prst="line">
              <a:avLst/>
            </a:prstGeom>
            <a:ln w="28575">
              <a:solidFill>
                <a:srgbClr val="C7000B"/>
              </a:solidFill>
              <a:prstDash val="solid"/>
            </a:ln>
          </p:spPr>
          <p:style>
            <a:lnRef idx="1">
              <a:schemeClr val="accent1"/>
            </a:lnRef>
            <a:fillRef idx="0">
              <a:schemeClr val="accent1"/>
            </a:fillRef>
            <a:effectRef idx="0">
              <a:schemeClr val="accent1"/>
            </a:effectRef>
            <a:fontRef idx="minor">
              <a:schemeClr val="tx1"/>
            </a:fontRef>
          </p:style>
        </p:cxnSp>
      </p:grpSp>
      <p:sp>
        <p:nvSpPr>
          <p:cNvPr id="71" name="五边形 70"/>
          <p:cNvSpPr/>
          <p:nvPr/>
        </p:nvSpPr>
        <p:spPr bwMode="gray">
          <a:xfrm>
            <a:off x="7307235" y="20173"/>
            <a:ext cx="1694405" cy="3852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5000"/>
              </a:lnSpc>
            </a:pPr>
            <a:r>
              <a:rPr lang="en-US" sz="1200" b="1" dirty="0" smtClean="0">
                <a:solidFill>
                  <a:srgbClr val="FFFFFF"/>
                </a:solidFill>
                <a:latin typeface="Huawei Sans" panose="020C0503030203020204" pitchFamily="34" charset="0"/>
              </a:rPr>
              <a:t>Network Architecture Design</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燕尾形 71"/>
          <p:cNvSpPr/>
          <p:nvPr/>
        </p:nvSpPr>
        <p:spPr bwMode="gray">
          <a:xfrm>
            <a:off x="8839950" y="20173"/>
            <a:ext cx="1389868" cy="3852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5000"/>
              </a:lnSpc>
            </a:pPr>
            <a:r>
              <a:rPr lang="en-US" sz="1200" dirty="0" smtClean="0">
                <a:latin typeface="Huawei Sans" panose="020C0503030203020204" pitchFamily="34" charset="0"/>
              </a:rPr>
              <a:t>Basic Service Design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燕尾形 73"/>
          <p:cNvSpPr/>
          <p:nvPr/>
        </p:nvSpPr>
        <p:spPr bwMode="gray">
          <a:xfrm>
            <a:off x="10068128" y="20173"/>
            <a:ext cx="1696531" cy="3852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5000"/>
              </a:lnSpc>
              <a:spcBef>
                <a:spcPts val="0"/>
              </a:spcBef>
              <a:defRPr/>
            </a:pPr>
            <a:r>
              <a:rPr lang="en-US" sz="1200" dirty="0" smtClean="0">
                <a:latin typeface="Huawei Sans" panose="020C0503030203020204" pitchFamily="34" charset="0"/>
              </a:rPr>
              <a:t>LAN Automation Design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3528567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椭圆 27"/>
          <p:cNvSpPr/>
          <p:nvPr/>
        </p:nvSpPr>
        <p:spPr bwMode="gray">
          <a:xfrm>
            <a:off x="7625822" y="3580954"/>
            <a:ext cx="2504806" cy="1566885"/>
          </a:xfrm>
          <a:prstGeom prst="ellipse">
            <a:avLst/>
          </a:pr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4" name="组合 23"/>
          <p:cNvGrpSpPr/>
          <p:nvPr/>
        </p:nvGrpSpPr>
        <p:grpSpPr bwMode="gray">
          <a:xfrm>
            <a:off x="7803375" y="3804949"/>
            <a:ext cx="2149700" cy="917104"/>
            <a:chOff x="6600056" y="4353447"/>
            <a:chExt cx="1296144" cy="833967"/>
          </a:xfrm>
        </p:grpSpPr>
        <p:cxnSp>
          <p:nvCxnSpPr>
            <p:cNvPr id="26" name="直接连接符 25"/>
            <p:cNvCxnSpPr/>
            <p:nvPr/>
          </p:nvCxnSpPr>
          <p:spPr bwMode="gray">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bwMode="gray">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 name="标题 1"/>
          <p:cNvSpPr>
            <a:spLocks noGrp="1"/>
          </p:cNvSpPr>
          <p:nvPr>
            <p:ph type="title"/>
          </p:nvPr>
        </p:nvSpPr>
        <p:spPr/>
        <p:txBody>
          <a:bodyPr/>
          <a:lstStyle/>
          <a:p>
            <a:r>
              <a:rPr lang="en-US" smtClean="0"/>
              <a:t>VLAN Design</a:t>
            </a:r>
            <a:endParaRPr lang="en-US" altLang="zh-CN" dirty="0">
              <a:sym typeface="Huawei Sans" panose="020C0503030203020204" pitchFamily="34" charset="0"/>
            </a:endParaRPr>
          </a:p>
        </p:txBody>
      </p:sp>
      <p:sp>
        <p:nvSpPr>
          <p:cNvPr id="8" name="文本占位符 7"/>
          <p:cNvSpPr>
            <a:spLocks noGrp="1"/>
          </p:cNvSpPr>
          <p:nvPr>
            <p:ph type="body" sz="quarter" idx="10"/>
          </p:nvPr>
        </p:nvSpPr>
        <p:spPr>
          <a:xfrm>
            <a:off x="455612" y="1052514"/>
            <a:ext cx="11293476" cy="1897316"/>
          </a:xfrm>
        </p:spPr>
        <p:txBody>
          <a:bodyPr/>
          <a:lstStyle/>
          <a:p>
            <a:r>
              <a:rPr lang="en-US" sz="1400" dirty="0" smtClean="0"/>
              <a:t>You are advised to assign consecutive VLAN IDs to ensure proper use of VLAN resources.</a:t>
            </a:r>
          </a:p>
          <a:p>
            <a:r>
              <a:rPr lang="en-US" sz="1400" dirty="0" smtClean="0"/>
              <a:t>You are advised to reserve a certain number of VLANs for future expansion. </a:t>
            </a:r>
          </a:p>
          <a:p>
            <a:r>
              <a:rPr lang="en-US" sz="1400" dirty="0" smtClean="0"/>
              <a:t>VLANs are classified into service VLANs, management VLANs, and interconnection VLANs. </a:t>
            </a:r>
          </a:p>
          <a:p>
            <a:r>
              <a:rPr lang="en-US" sz="1400" dirty="0" smtClean="0"/>
              <a:t>Typically, VLANs are assigned based on interfaces. According to different design principles, interfaces of access switches are added to different VLANs so that users of different service types can be isolated.</a:t>
            </a:r>
          </a:p>
          <a:p>
            <a:endParaRPr lang="en-US" altLang="zh-CN" sz="1400" dirty="0">
              <a:sym typeface="Huawei Sans" panose="020C0503030203020204" pitchFamily="34" charset="0"/>
            </a:endParaRPr>
          </a:p>
        </p:txBody>
      </p:sp>
      <p:sp>
        <p:nvSpPr>
          <p:cNvPr id="3" name="圆角矩形 2"/>
          <p:cNvSpPr/>
          <p:nvPr/>
        </p:nvSpPr>
        <p:spPr bwMode="gray">
          <a:xfrm>
            <a:off x="831128" y="2954869"/>
            <a:ext cx="5163734" cy="400674"/>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Service VLAN design</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圆角矩形 3"/>
          <p:cNvSpPr/>
          <p:nvPr/>
        </p:nvSpPr>
        <p:spPr bwMode="gray">
          <a:xfrm>
            <a:off x="831127" y="3390835"/>
            <a:ext cx="5163736" cy="2779841"/>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noAutofit/>
          </a:bodyPr>
          <a:lstStyle/>
          <a:p>
            <a:pPr marL="85725" fontAlgn="ctr">
              <a:lnSpc>
                <a:spcPts val="2400"/>
              </a:lnSpc>
              <a:spcAft>
                <a:spcPts val="600"/>
              </a:spcAft>
            </a:pPr>
            <a:endParaRPr lang="en-US" altLang="zh-CN" sz="16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圆角矩形 4"/>
          <p:cNvSpPr/>
          <p:nvPr/>
        </p:nvSpPr>
        <p:spPr bwMode="gray">
          <a:xfrm>
            <a:off x="6156404" y="2954869"/>
            <a:ext cx="5242970" cy="400674"/>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Management VLAN design</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圆角矩形 5"/>
          <p:cNvSpPr/>
          <p:nvPr/>
        </p:nvSpPr>
        <p:spPr bwMode="gray">
          <a:xfrm>
            <a:off x="6156403" y="3390835"/>
            <a:ext cx="5242972" cy="2779841"/>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noAutofit/>
          </a:bodyPr>
          <a:lstStyle/>
          <a:p>
            <a:pPr marL="85725" fontAlgn="ctr">
              <a:lnSpc>
                <a:spcPts val="2400"/>
              </a:lnSpc>
              <a:spcAft>
                <a:spcPts val="600"/>
              </a:spcAft>
            </a:pPr>
            <a:endParaRPr lang="en-US" altLang="zh-CN" sz="16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圆角矩形 13"/>
          <p:cNvSpPr/>
          <p:nvPr/>
        </p:nvSpPr>
        <p:spPr bwMode="gray">
          <a:xfrm>
            <a:off x="2351458" y="3659521"/>
            <a:ext cx="2178568" cy="432000"/>
          </a:xfrm>
          <a:prstGeom prst="roundRect">
            <a:avLst/>
          </a:prstGeom>
          <a:solidFill>
            <a:srgbClr val="FEF6DE"/>
          </a:solidFill>
          <a:ln w="12700">
            <a:solidFill>
              <a:srgbClr val="F6B78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fontAlgn="ctr"/>
            <a:r>
              <a:rPr lang="en-US" sz="1200" dirty="0" smtClean="0">
                <a:solidFill>
                  <a:schemeClr val="tx1"/>
                </a:solidFill>
                <a:latin typeface="Huawei Sans" panose="020C0503030203020204" pitchFamily="34" charset="0"/>
              </a:rPr>
              <a:t>VLAN assignment based on geographical areas</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7" name="组合 16"/>
          <p:cNvGrpSpPr/>
          <p:nvPr/>
        </p:nvGrpSpPr>
        <p:grpSpPr bwMode="gray">
          <a:xfrm>
            <a:off x="984440" y="4460862"/>
            <a:ext cx="4912604" cy="432000"/>
            <a:chOff x="947434" y="4556886"/>
            <a:chExt cx="4912604" cy="364249"/>
          </a:xfrm>
          <a:solidFill>
            <a:schemeClr val="bg1">
              <a:lumMod val="85000"/>
            </a:schemeClr>
          </a:solidFill>
        </p:grpSpPr>
        <p:sp>
          <p:nvSpPr>
            <p:cNvPr id="10" name="圆角矩形 9"/>
            <p:cNvSpPr/>
            <p:nvPr/>
          </p:nvSpPr>
          <p:spPr bwMode="gray">
            <a:xfrm>
              <a:off x="947434" y="4556886"/>
              <a:ext cx="2178568" cy="364249"/>
            </a:xfrm>
            <a:prstGeom prst="roundRect">
              <a:avLst/>
            </a:prstGeom>
            <a:solidFill>
              <a:srgbClr val="FEF6DE"/>
            </a:solidFill>
            <a:ln w="12700">
              <a:solidFill>
                <a:srgbClr val="F6B78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fontAlgn="ctr"/>
              <a:r>
                <a:rPr lang="en-US" sz="1200" dirty="0" smtClean="0">
                  <a:solidFill>
                    <a:schemeClr val="tx1"/>
                  </a:solidFill>
                  <a:latin typeface="Huawei Sans" panose="020C0503030203020204" pitchFamily="34" charset="0"/>
                </a:rPr>
                <a:t>VLAN assignment based on logical areas</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圆角矩形 14"/>
            <p:cNvSpPr/>
            <p:nvPr/>
          </p:nvSpPr>
          <p:spPr bwMode="gray">
            <a:xfrm>
              <a:off x="3681470" y="4556886"/>
              <a:ext cx="2178568" cy="364249"/>
            </a:xfrm>
            <a:prstGeom prst="roundRect">
              <a:avLst/>
            </a:prstGeom>
            <a:solidFill>
              <a:srgbClr val="FEF6DE"/>
            </a:solidFill>
            <a:ln w="12700">
              <a:solidFill>
                <a:srgbClr val="F6B78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fontAlgn="ctr"/>
              <a:r>
                <a:rPr lang="en-US" sz="1200" dirty="0" smtClean="0">
                  <a:solidFill>
                    <a:schemeClr val="tx1"/>
                  </a:solidFill>
                  <a:latin typeface="Huawei Sans" panose="020C0503030203020204" pitchFamily="34" charset="0"/>
                </a:rPr>
                <a:t>VLAN assignment based on the personnel structure</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6" name="圆角矩形 15"/>
          <p:cNvSpPr/>
          <p:nvPr/>
        </p:nvSpPr>
        <p:spPr bwMode="gray">
          <a:xfrm>
            <a:off x="2351458" y="5262203"/>
            <a:ext cx="2178568" cy="432000"/>
          </a:xfrm>
          <a:prstGeom prst="roundRect">
            <a:avLst/>
          </a:prstGeom>
          <a:solidFill>
            <a:srgbClr val="FEF6DE"/>
          </a:solidFill>
          <a:ln w="12700">
            <a:solidFill>
              <a:srgbClr val="F6B78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fontAlgn="ctr"/>
            <a:r>
              <a:rPr lang="en-US" sz="1200" dirty="0" smtClean="0">
                <a:solidFill>
                  <a:schemeClr val="tx1"/>
                </a:solidFill>
                <a:latin typeface="Huawei Sans" panose="020C0503030203020204" pitchFamily="34" charset="0"/>
              </a:rPr>
              <a:t>VLAN assignment based on service types</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2" name="组合 21"/>
          <p:cNvGrpSpPr/>
          <p:nvPr/>
        </p:nvGrpSpPr>
        <p:grpSpPr bwMode="gray">
          <a:xfrm>
            <a:off x="7637638" y="3696707"/>
            <a:ext cx="2457480" cy="1212360"/>
            <a:chOff x="7320136" y="3890337"/>
            <a:chExt cx="2844256" cy="1403169"/>
          </a:xfrm>
        </p:grpSpPr>
        <p:pic>
          <p:nvPicPr>
            <p:cNvPr id="19" name="图片 18" descr="接入交换机.png"/>
            <p:cNvPicPr>
              <a:picLocks noChangeAspect="1"/>
            </p:cNvPicPr>
            <p:nvPr/>
          </p:nvPicPr>
          <p:blipFill>
            <a:blip r:embed="rId3" cstate="print"/>
            <a:stretch>
              <a:fillRect/>
            </a:stretch>
          </p:blipFill>
          <p:spPr bwMode="gray">
            <a:xfrm>
              <a:off x="8472264" y="3890337"/>
              <a:ext cx="540000" cy="441818"/>
            </a:xfrm>
            <a:prstGeom prst="rect">
              <a:avLst/>
            </a:prstGeom>
          </p:spPr>
        </p:pic>
        <p:pic>
          <p:nvPicPr>
            <p:cNvPr id="20" name="图片 19" descr="接入交换机.png"/>
            <p:cNvPicPr>
              <a:picLocks noChangeAspect="1"/>
            </p:cNvPicPr>
            <p:nvPr/>
          </p:nvPicPr>
          <p:blipFill>
            <a:blip r:embed="rId3" cstate="print"/>
            <a:stretch>
              <a:fillRect/>
            </a:stretch>
          </p:blipFill>
          <p:spPr bwMode="gray">
            <a:xfrm>
              <a:off x="7320136" y="4851688"/>
              <a:ext cx="540000" cy="441818"/>
            </a:xfrm>
            <a:prstGeom prst="rect">
              <a:avLst/>
            </a:prstGeom>
          </p:spPr>
        </p:pic>
        <p:pic>
          <p:nvPicPr>
            <p:cNvPr id="21" name="图片 20" descr="接入交换机.png"/>
            <p:cNvPicPr>
              <a:picLocks noChangeAspect="1"/>
            </p:cNvPicPr>
            <p:nvPr/>
          </p:nvPicPr>
          <p:blipFill>
            <a:blip r:embed="rId3" cstate="print"/>
            <a:stretch>
              <a:fillRect/>
            </a:stretch>
          </p:blipFill>
          <p:spPr bwMode="gray">
            <a:xfrm>
              <a:off x="9624392" y="4851688"/>
              <a:ext cx="540000" cy="441818"/>
            </a:xfrm>
            <a:prstGeom prst="rect">
              <a:avLst/>
            </a:prstGeom>
          </p:spPr>
        </p:pic>
      </p:grpSp>
      <p:sp>
        <p:nvSpPr>
          <p:cNvPr id="29" name="文本框 28"/>
          <p:cNvSpPr txBox="1"/>
          <p:nvPr/>
        </p:nvSpPr>
        <p:spPr bwMode="gray">
          <a:xfrm>
            <a:off x="8156149" y="4502887"/>
            <a:ext cx="1420438" cy="307777"/>
          </a:xfrm>
          <a:prstGeom prst="rect">
            <a:avLst/>
          </a:prstGeom>
          <a:noFill/>
        </p:spPr>
        <p:txBody>
          <a:bodyPr wrap="square" rtlCol="0">
            <a:noAutofit/>
          </a:bodyPr>
          <a:lstStyle/>
          <a:p>
            <a:pPr algn="ctr" fontAlgn="ctr"/>
            <a:r>
              <a:rPr lang="en-US" sz="1200" dirty="0" smtClean="0">
                <a:solidFill>
                  <a:srgbClr val="30B5C5"/>
                </a:solidFill>
                <a:latin typeface="Huawei Sans" panose="020C0503030203020204" pitchFamily="34" charset="0"/>
              </a:rPr>
              <a:t>Management VLAN 100</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文本框 29"/>
          <p:cNvSpPr txBox="1"/>
          <p:nvPr/>
        </p:nvSpPr>
        <p:spPr bwMode="gray">
          <a:xfrm>
            <a:off x="6273047" y="4418879"/>
            <a:ext cx="1366080" cy="523220"/>
          </a:xfrm>
          <a:prstGeom prst="rect">
            <a:avLst/>
          </a:prstGeom>
          <a:noFill/>
        </p:spPr>
        <p:txBody>
          <a:bodyPr wrap="none" rtlCol="0">
            <a:noAutofit/>
          </a:bodyPr>
          <a:lstStyle/>
          <a:p>
            <a:pPr algn="r" fontAlgn="ctr"/>
            <a:r>
              <a:rPr lang="en-US" sz="1200" dirty="0" smtClean="0">
                <a:solidFill>
                  <a:srgbClr val="30B5C5"/>
                </a:solidFill>
                <a:latin typeface="Huawei Sans" panose="020C0503030203020204" pitchFamily="34" charset="0"/>
              </a:rPr>
              <a:t>VLANIF 100</a:t>
            </a:r>
            <a:endParaRPr lang="en-US" altLang="zh-CN" sz="12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a:p>
            <a:pPr algn="r" fontAlgn="ctr"/>
            <a:r>
              <a:rPr lang="en-US" sz="1200" dirty="0" smtClean="0">
                <a:solidFill>
                  <a:srgbClr val="30B5C5"/>
                </a:solidFill>
                <a:latin typeface="Huawei Sans" panose="020C0503030203020204" pitchFamily="34" charset="0"/>
              </a:rPr>
              <a:t>192.168.100.1</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文本框 30"/>
          <p:cNvSpPr txBox="1"/>
          <p:nvPr/>
        </p:nvSpPr>
        <p:spPr bwMode="gray">
          <a:xfrm>
            <a:off x="10055992" y="4418879"/>
            <a:ext cx="1366080" cy="523220"/>
          </a:xfrm>
          <a:prstGeom prst="rect">
            <a:avLst/>
          </a:prstGeom>
          <a:noFill/>
        </p:spPr>
        <p:txBody>
          <a:bodyPr wrap="none" rtlCol="0">
            <a:noAutofit/>
          </a:bodyPr>
          <a:lstStyle/>
          <a:p>
            <a:pPr fontAlgn="ctr"/>
            <a:r>
              <a:rPr lang="en-US" sz="1200" dirty="0" smtClean="0">
                <a:solidFill>
                  <a:srgbClr val="30B5C5"/>
                </a:solidFill>
                <a:latin typeface="Huawei Sans" panose="020C0503030203020204" pitchFamily="34" charset="0"/>
              </a:rPr>
              <a:t>VLANIF 100</a:t>
            </a:r>
            <a:endParaRPr lang="en-US" altLang="zh-CN" sz="12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solidFill>
                  <a:srgbClr val="30B5C5"/>
                </a:solidFill>
                <a:latin typeface="Huawei Sans" panose="020C0503030203020204" pitchFamily="34" charset="0"/>
              </a:rPr>
              <a:t>192.168.100.2</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文本框 31"/>
          <p:cNvSpPr txBox="1"/>
          <p:nvPr/>
        </p:nvSpPr>
        <p:spPr bwMode="gray">
          <a:xfrm>
            <a:off x="9101373" y="3493800"/>
            <a:ext cx="1574470" cy="523220"/>
          </a:xfrm>
          <a:prstGeom prst="rect">
            <a:avLst/>
          </a:prstGeom>
          <a:noFill/>
        </p:spPr>
        <p:txBody>
          <a:bodyPr wrap="none" rtlCol="0">
            <a:noAutofit/>
          </a:bodyPr>
          <a:lstStyle/>
          <a:p>
            <a:pPr fontAlgn="ctr"/>
            <a:r>
              <a:rPr lang="en-US" sz="1200" dirty="0" smtClean="0">
                <a:solidFill>
                  <a:srgbClr val="30B5C5"/>
                </a:solidFill>
                <a:latin typeface="Huawei Sans" panose="020C0503030203020204" pitchFamily="34" charset="0"/>
              </a:rPr>
              <a:t>VLANIF 100</a:t>
            </a:r>
            <a:endParaRPr lang="en-US" altLang="zh-CN" sz="12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solidFill>
                  <a:srgbClr val="30B5C5"/>
                </a:solidFill>
                <a:latin typeface="Huawei Sans" panose="020C0503030203020204" pitchFamily="34" charset="0"/>
              </a:rPr>
              <a:t>192.168.100.254</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矩形 33"/>
          <p:cNvSpPr/>
          <p:nvPr/>
        </p:nvSpPr>
        <p:spPr bwMode="gray">
          <a:xfrm>
            <a:off x="6158747" y="5120289"/>
            <a:ext cx="5242971" cy="1059906"/>
          </a:xfrm>
          <a:prstGeom prst="rect">
            <a:avLst/>
          </a:prstGeom>
        </p:spPr>
        <p:txBody>
          <a:bodyPr wrap="square">
            <a:noAutofit/>
          </a:bodyPr>
          <a:lstStyle/>
          <a:p>
            <a:pPr fontAlgn="ctr">
              <a:lnSpc>
                <a:spcPts val="1800"/>
              </a:lnSpc>
            </a:pPr>
            <a:r>
              <a:rPr lang="en-US" sz="1200" dirty="0" smtClean="0">
                <a:latin typeface="Huawei Sans" panose="020C0503030203020204" pitchFamily="34" charset="0"/>
              </a:rPr>
              <a:t>In most cases, a Layer 2 switch uses the VLANIF interface's IP address as the management IP address. It is recommended that all Layer 2 switches use the same management VLAN and their management IP addresses be on the same network segment.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五边形 35"/>
          <p:cNvSpPr/>
          <p:nvPr/>
        </p:nvSpPr>
        <p:spPr bwMode="gray">
          <a:xfrm>
            <a:off x="7307235" y="20173"/>
            <a:ext cx="1694405" cy="3852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72000" tIns="0" rIns="72000" bIns="0" numCol="1" rtlCol="0" anchor="ctr" anchorCtr="0" compatLnSpc="1">
            <a:prstTxWarp prst="textNoShape">
              <a:avLst/>
            </a:prstTxWarp>
          </a:bodyPr>
          <a:lstStyle/>
          <a:p>
            <a:pPr algn="ctr" fontAlgn="ctr">
              <a:lnSpc>
                <a:spcPct val="95000"/>
              </a:lnSpc>
            </a:pPr>
            <a:r>
              <a:rPr lang="en-US" sz="1200" dirty="0" smtClean="0">
                <a:latin typeface="Huawei Sans" panose="020C0503030203020204" pitchFamily="34" charset="0"/>
              </a:rPr>
              <a:t>Network Architecture Design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燕尾形 36"/>
          <p:cNvSpPr/>
          <p:nvPr/>
        </p:nvSpPr>
        <p:spPr bwMode="gray">
          <a:xfrm>
            <a:off x="8839950" y="20173"/>
            <a:ext cx="1389868" cy="3852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5000"/>
              </a:lnSpc>
            </a:pPr>
            <a:r>
              <a:rPr lang="en-US" sz="1200" b="1" dirty="0" smtClean="0">
                <a:solidFill>
                  <a:schemeClr val="bg1"/>
                </a:solidFill>
                <a:latin typeface="Huawei Sans" panose="020C0503030203020204" pitchFamily="34" charset="0"/>
              </a:rPr>
              <a:t>Basic Service Design</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燕尾形 37"/>
          <p:cNvSpPr/>
          <p:nvPr/>
        </p:nvSpPr>
        <p:spPr bwMode="gray">
          <a:xfrm>
            <a:off x="10068128" y="20173"/>
            <a:ext cx="1696531" cy="3852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5000"/>
              </a:lnSpc>
              <a:spcBef>
                <a:spcPts val="0"/>
              </a:spcBef>
              <a:defRPr/>
            </a:pPr>
            <a:r>
              <a:rPr lang="en-US" sz="1200" dirty="0" smtClean="0">
                <a:latin typeface="Huawei Sans" panose="020C0503030203020204" pitchFamily="34" charset="0"/>
              </a:rPr>
              <a:t>LAN Automation Design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4167114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44543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IP Address Design</a:t>
            </a:r>
            <a:endParaRPr lang="en-US" altLang="zh-CN" dirty="0">
              <a:sym typeface="Huawei Sans" panose="020C0503030203020204" pitchFamily="34" charset="0"/>
            </a:endParaRPr>
          </a:p>
        </p:txBody>
      </p:sp>
      <p:sp>
        <p:nvSpPr>
          <p:cNvPr id="23" name="文本占位符 22"/>
          <p:cNvSpPr>
            <a:spLocks noGrp="1"/>
          </p:cNvSpPr>
          <p:nvPr>
            <p:ph type="body" sz="quarter" idx="10"/>
          </p:nvPr>
        </p:nvSpPr>
        <p:spPr>
          <a:xfrm>
            <a:off x="455612" y="1052514"/>
            <a:ext cx="11293476" cy="440646"/>
          </a:xfrm>
        </p:spPr>
        <p:txBody>
          <a:bodyPr/>
          <a:lstStyle/>
          <a:p>
            <a:r>
              <a:rPr lang="en-US" sz="1600" dirty="0" smtClean="0"/>
              <a:t>IP addresses of a campus network are classified into service, management, and interconnection IP addresses.</a:t>
            </a:r>
            <a:endParaRPr lang="en-US" altLang="zh-CN" sz="1600" dirty="0">
              <a:sym typeface="Huawei Sans" panose="020C0503030203020204" pitchFamily="34" charset="0"/>
            </a:endParaRPr>
          </a:p>
        </p:txBody>
      </p:sp>
      <p:sp>
        <p:nvSpPr>
          <p:cNvPr id="70" name="椭圆 69"/>
          <p:cNvSpPr/>
          <p:nvPr/>
        </p:nvSpPr>
        <p:spPr bwMode="gray">
          <a:xfrm>
            <a:off x="8450857" y="2398482"/>
            <a:ext cx="414291" cy="601617"/>
          </a:xfrm>
          <a:prstGeom prst="ellipse">
            <a:avLst/>
          </a:prstGeom>
          <a:solidFill>
            <a:srgbClr val="00B0F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圆角矩形 70"/>
          <p:cNvSpPr/>
          <p:nvPr/>
        </p:nvSpPr>
        <p:spPr bwMode="gray">
          <a:xfrm>
            <a:off x="538657" y="1515608"/>
            <a:ext cx="5163734" cy="400674"/>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Management IP address</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圆角矩形 71"/>
          <p:cNvSpPr/>
          <p:nvPr/>
        </p:nvSpPr>
        <p:spPr bwMode="gray">
          <a:xfrm>
            <a:off x="538656" y="1951573"/>
            <a:ext cx="5163736" cy="4206671"/>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noAutofit/>
          </a:bodyPr>
          <a:lstStyle/>
          <a:p>
            <a:pPr marL="85725" fontAlgn="ctr">
              <a:lnSpc>
                <a:spcPts val="2400"/>
              </a:lnSpc>
              <a:spcAft>
                <a:spcPts val="600"/>
              </a:spcAft>
            </a:pPr>
            <a:endParaRPr lang="en-US" altLang="zh-CN" sz="16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矩形 72"/>
          <p:cNvSpPr/>
          <p:nvPr/>
        </p:nvSpPr>
        <p:spPr bwMode="gray">
          <a:xfrm>
            <a:off x="538656" y="4823197"/>
            <a:ext cx="5163735" cy="678712"/>
          </a:xfrm>
          <a:prstGeom prst="rect">
            <a:avLst/>
          </a:prstGeom>
        </p:spPr>
        <p:txBody>
          <a:bodyPr wrap="square">
            <a:noAutofit/>
          </a:bodyPr>
          <a:lstStyle/>
          <a:p>
            <a:pPr fontAlgn="ctr"/>
            <a:r>
              <a:rPr lang="en-US" sz="1200" dirty="0" smtClean="0">
                <a:latin typeface="Huawei Sans" panose="020C0503030203020204" pitchFamily="34" charset="0"/>
              </a:rPr>
              <a:t>A Layer 2 device uses the VLANIF interface's IP address as the management IP address. It is recommended that all Layer 2 switches connected to a gateway be on the same network segment.</a:t>
            </a:r>
            <a:endParaRPr lang="en-US" sz="1200" dirty="0">
              <a:latin typeface="Huawei Sans" panose="020C0503030203020204" pitchFamily="34" charset="0"/>
            </a:endParaRPr>
          </a:p>
        </p:txBody>
      </p:sp>
      <p:sp>
        <p:nvSpPr>
          <p:cNvPr id="74" name="椭圆 73"/>
          <p:cNvSpPr/>
          <p:nvPr/>
        </p:nvSpPr>
        <p:spPr bwMode="gray">
          <a:xfrm>
            <a:off x="1906809" y="2461346"/>
            <a:ext cx="2504806" cy="1566885"/>
          </a:xfrm>
          <a:prstGeom prst="ellipse">
            <a:avLst/>
          </a:pr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5" name="组合 74"/>
          <p:cNvGrpSpPr/>
          <p:nvPr/>
        </p:nvGrpSpPr>
        <p:grpSpPr bwMode="gray">
          <a:xfrm>
            <a:off x="2084362" y="2685341"/>
            <a:ext cx="2149700" cy="917104"/>
            <a:chOff x="6600056" y="4353447"/>
            <a:chExt cx="1296144" cy="833967"/>
          </a:xfrm>
        </p:grpSpPr>
        <p:cxnSp>
          <p:nvCxnSpPr>
            <p:cNvPr id="76" name="直接连接符 75"/>
            <p:cNvCxnSpPr/>
            <p:nvPr/>
          </p:nvCxnSpPr>
          <p:spPr bwMode="gray">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bwMode="gray">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78" name="组合 77"/>
          <p:cNvGrpSpPr/>
          <p:nvPr/>
        </p:nvGrpSpPr>
        <p:grpSpPr bwMode="gray">
          <a:xfrm>
            <a:off x="1918625" y="2577099"/>
            <a:ext cx="2457480" cy="1212360"/>
            <a:chOff x="7320136" y="3890337"/>
            <a:chExt cx="2844256" cy="1403169"/>
          </a:xfrm>
        </p:grpSpPr>
        <p:pic>
          <p:nvPicPr>
            <p:cNvPr id="79" name="图片 78" descr="接入交换机.png"/>
            <p:cNvPicPr>
              <a:picLocks noChangeAspect="1"/>
            </p:cNvPicPr>
            <p:nvPr/>
          </p:nvPicPr>
          <p:blipFill>
            <a:blip r:embed="rId3" cstate="print"/>
            <a:stretch>
              <a:fillRect/>
            </a:stretch>
          </p:blipFill>
          <p:spPr bwMode="gray">
            <a:xfrm>
              <a:off x="8472264" y="3890337"/>
              <a:ext cx="540000" cy="441818"/>
            </a:xfrm>
            <a:prstGeom prst="rect">
              <a:avLst/>
            </a:prstGeom>
          </p:spPr>
        </p:pic>
        <p:pic>
          <p:nvPicPr>
            <p:cNvPr id="80" name="图片 79" descr="接入交换机.png"/>
            <p:cNvPicPr>
              <a:picLocks noChangeAspect="1"/>
            </p:cNvPicPr>
            <p:nvPr/>
          </p:nvPicPr>
          <p:blipFill>
            <a:blip r:embed="rId3" cstate="print"/>
            <a:stretch>
              <a:fillRect/>
            </a:stretch>
          </p:blipFill>
          <p:spPr bwMode="gray">
            <a:xfrm>
              <a:off x="7320136" y="4851688"/>
              <a:ext cx="540000" cy="441818"/>
            </a:xfrm>
            <a:prstGeom prst="rect">
              <a:avLst/>
            </a:prstGeom>
          </p:spPr>
        </p:pic>
        <p:pic>
          <p:nvPicPr>
            <p:cNvPr id="81" name="图片 80" descr="接入交换机.png"/>
            <p:cNvPicPr>
              <a:picLocks noChangeAspect="1"/>
            </p:cNvPicPr>
            <p:nvPr/>
          </p:nvPicPr>
          <p:blipFill>
            <a:blip r:embed="rId3" cstate="print"/>
            <a:stretch>
              <a:fillRect/>
            </a:stretch>
          </p:blipFill>
          <p:spPr bwMode="gray">
            <a:xfrm>
              <a:off x="9624392" y="4851688"/>
              <a:ext cx="540000" cy="441818"/>
            </a:xfrm>
            <a:prstGeom prst="rect">
              <a:avLst/>
            </a:prstGeom>
          </p:spPr>
        </p:pic>
      </p:grpSp>
      <p:sp>
        <p:nvSpPr>
          <p:cNvPr id="82" name="文本框 81"/>
          <p:cNvSpPr txBox="1"/>
          <p:nvPr/>
        </p:nvSpPr>
        <p:spPr bwMode="gray">
          <a:xfrm>
            <a:off x="2315321" y="3338906"/>
            <a:ext cx="1498159" cy="307777"/>
          </a:xfrm>
          <a:prstGeom prst="rect">
            <a:avLst/>
          </a:prstGeom>
          <a:noFill/>
        </p:spPr>
        <p:txBody>
          <a:bodyPr wrap="square" rtlCol="0">
            <a:noAutofit/>
          </a:bodyPr>
          <a:lstStyle>
            <a:defPPr>
              <a:defRPr lang="en-US"/>
            </a:defPPr>
            <a:lvl1pPr>
              <a:defRPr sz="1400">
                <a:solidFill>
                  <a:srgbClr val="30B5C5"/>
                </a:solidFill>
                <a:latin typeface="Arial" panose="020C0503030203020204" pitchFamily="34" charset="0"/>
                <a:ea typeface="方正兰亭黑简体" panose="02000000000000000000" pitchFamily="2" charset="-122"/>
              </a:defRPr>
            </a:lvl1pPr>
          </a:lstStyle>
          <a:p>
            <a:pPr algn="ctr" fontAlgn="ctr"/>
            <a:r>
              <a:rPr lang="en-US" sz="1200" dirty="0" smtClean="0">
                <a:latin typeface="Huawei Sans" panose="020C0503030203020204" pitchFamily="34" charset="0"/>
              </a:rPr>
              <a:t>Management VLAN 100</a:t>
            </a:r>
            <a:endParaRPr lang="en-US" altLang="zh-CN" sz="1200" dirty="0">
              <a:latin typeface="Huawei Sans" panose="020C0503030203020204" pitchFamily="34" charset="0"/>
              <a:sym typeface="Huawei Sans" panose="020C0503030203020204" pitchFamily="34" charset="0"/>
            </a:endParaRPr>
          </a:p>
        </p:txBody>
      </p:sp>
      <p:sp>
        <p:nvSpPr>
          <p:cNvPr id="83" name="文本框 82"/>
          <p:cNvSpPr txBox="1"/>
          <p:nvPr/>
        </p:nvSpPr>
        <p:spPr bwMode="gray">
          <a:xfrm>
            <a:off x="592506" y="3299271"/>
            <a:ext cx="1327608" cy="523220"/>
          </a:xfrm>
          <a:prstGeom prst="rect">
            <a:avLst/>
          </a:prstGeom>
          <a:noFill/>
        </p:spPr>
        <p:txBody>
          <a:bodyPr wrap="none" rtlCol="0">
            <a:noAutofit/>
          </a:bodyPr>
          <a:lstStyle>
            <a:defPPr>
              <a:defRPr lang="en-US"/>
            </a:defPPr>
            <a:lvl1pPr>
              <a:defRPr sz="1400">
                <a:solidFill>
                  <a:srgbClr val="30B5C5"/>
                </a:solidFill>
                <a:latin typeface="Arial" panose="020C0503030203020204" pitchFamily="34" charset="0"/>
                <a:ea typeface="方正兰亭黑简体" panose="02000000000000000000" pitchFamily="2" charset="-122"/>
              </a:defRPr>
            </a:lvl1pPr>
          </a:lstStyle>
          <a:p>
            <a:pPr algn="r" fontAlgn="ctr"/>
            <a:r>
              <a:rPr lang="en-US" sz="1200" dirty="0" smtClean="0">
                <a:latin typeface="Huawei Sans" panose="020C0503030203020204" pitchFamily="34" charset="0"/>
              </a:rPr>
              <a:t>VLANIF 100</a:t>
            </a:r>
            <a:endParaRPr lang="en-US" altLang="zh-CN" sz="1200" dirty="0" smtClean="0">
              <a:latin typeface="Huawei Sans" panose="020C0503030203020204" pitchFamily="34" charset="0"/>
              <a:sym typeface="Huawei Sans" panose="020C0503030203020204" pitchFamily="34" charset="0"/>
            </a:endParaRPr>
          </a:p>
          <a:p>
            <a:pPr algn="r" fontAlgn="ctr"/>
            <a:r>
              <a:rPr lang="en-US" sz="1200" dirty="0" smtClean="0">
                <a:latin typeface="Huawei Sans" panose="020C0503030203020204" pitchFamily="34" charset="0"/>
              </a:rPr>
              <a:t>192.168.100.1</a:t>
            </a:r>
            <a:endParaRPr lang="en-US" altLang="zh-CN" sz="1200" dirty="0">
              <a:latin typeface="Huawei Sans" panose="020C0503030203020204" pitchFamily="34" charset="0"/>
              <a:sym typeface="Huawei Sans" panose="020C0503030203020204" pitchFamily="34" charset="0"/>
            </a:endParaRPr>
          </a:p>
        </p:txBody>
      </p:sp>
      <p:sp>
        <p:nvSpPr>
          <p:cNvPr id="84" name="文本框 83"/>
          <p:cNvSpPr txBox="1"/>
          <p:nvPr/>
        </p:nvSpPr>
        <p:spPr bwMode="gray">
          <a:xfrm>
            <a:off x="4336979" y="3299271"/>
            <a:ext cx="1327608" cy="523220"/>
          </a:xfrm>
          <a:prstGeom prst="rect">
            <a:avLst/>
          </a:prstGeom>
          <a:noFill/>
        </p:spPr>
        <p:txBody>
          <a:bodyPr wrap="none" rtlCol="0">
            <a:noAutofit/>
          </a:bodyPr>
          <a:lstStyle>
            <a:defPPr>
              <a:defRPr lang="en-US"/>
            </a:defPPr>
            <a:lvl1pPr>
              <a:defRPr sz="1400">
                <a:solidFill>
                  <a:srgbClr val="30B5C5"/>
                </a:solidFill>
                <a:latin typeface="Arial" panose="020C0503030203020204" pitchFamily="34" charset="0"/>
                <a:ea typeface="方正兰亭黑简体" panose="02000000000000000000" pitchFamily="2" charset="-122"/>
              </a:defRPr>
            </a:lvl1pPr>
          </a:lstStyle>
          <a:p>
            <a:pPr fontAlgn="ctr"/>
            <a:r>
              <a:rPr lang="en-US" sz="1200" dirty="0" smtClean="0">
                <a:latin typeface="Huawei Sans" panose="020C0503030203020204" pitchFamily="34" charset="0"/>
              </a:rPr>
              <a:t>VLANIF 100</a:t>
            </a:r>
            <a:endParaRPr lang="en-US" altLang="zh-CN" sz="1200" dirty="0" smtClean="0">
              <a:latin typeface="Huawei Sans" panose="020C0503030203020204" pitchFamily="34" charset="0"/>
              <a:sym typeface="Huawei Sans" panose="020C0503030203020204" pitchFamily="34" charset="0"/>
            </a:endParaRPr>
          </a:p>
          <a:p>
            <a:pPr fontAlgn="ctr"/>
            <a:r>
              <a:rPr lang="en-US" sz="1200" dirty="0" smtClean="0">
                <a:latin typeface="Huawei Sans" panose="020C0503030203020204" pitchFamily="34" charset="0"/>
              </a:rPr>
              <a:t>192.168.100.2</a:t>
            </a:r>
            <a:endParaRPr lang="en-US" altLang="zh-CN" sz="1200" dirty="0">
              <a:latin typeface="Huawei Sans" panose="020C0503030203020204" pitchFamily="34" charset="0"/>
              <a:sym typeface="Huawei Sans" panose="020C0503030203020204" pitchFamily="34" charset="0"/>
            </a:endParaRPr>
          </a:p>
        </p:txBody>
      </p:sp>
      <p:sp>
        <p:nvSpPr>
          <p:cNvPr id="85" name="文本框 84"/>
          <p:cNvSpPr txBox="1"/>
          <p:nvPr/>
        </p:nvSpPr>
        <p:spPr bwMode="gray">
          <a:xfrm>
            <a:off x="3382360" y="2374192"/>
            <a:ext cx="1526380" cy="523220"/>
          </a:xfrm>
          <a:prstGeom prst="rect">
            <a:avLst/>
          </a:prstGeom>
          <a:noFill/>
        </p:spPr>
        <p:txBody>
          <a:bodyPr wrap="none" rtlCol="0">
            <a:noAutofit/>
          </a:bodyPr>
          <a:lstStyle>
            <a:defPPr>
              <a:defRPr lang="en-US"/>
            </a:defPPr>
            <a:lvl1pPr>
              <a:defRPr sz="1400">
                <a:solidFill>
                  <a:srgbClr val="30B5C5"/>
                </a:solidFill>
                <a:latin typeface="Arial" panose="020C0503030203020204" pitchFamily="34" charset="0"/>
                <a:ea typeface="方正兰亭黑简体" panose="02000000000000000000" pitchFamily="2" charset="-122"/>
              </a:defRPr>
            </a:lvl1pPr>
          </a:lstStyle>
          <a:p>
            <a:pPr fontAlgn="ctr"/>
            <a:r>
              <a:rPr lang="en-US" sz="1200" dirty="0" smtClean="0">
                <a:latin typeface="Huawei Sans" panose="020C0503030203020204" pitchFamily="34" charset="0"/>
              </a:rPr>
              <a:t>VLANIF 100</a:t>
            </a:r>
            <a:endParaRPr lang="en-US" altLang="zh-CN" sz="1200" dirty="0" smtClean="0">
              <a:latin typeface="Huawei Sans" panose="020C0503030203020204" pitchFamily="34" charset="0"/>
              <a:sym typeface="Huawei Sans" panose="020C0503030203020204" pitchFamily="34" charset="0"/>
            </a:endParaRPr>
          </a:p>
          <a:p>
            <a:pPr fontAlgn="ctr"/>
            <a:r>
              <a:rPr lang="en-US" sz="1200" dirty="0" smtClean="0">
                <a:latin typeface="Huawei Sans" panose="020C0503030203020204" pitchFamily="34" charset="0"/>
              </a:rPr>
              <a:t>192.168.100.254</a:t>
            </a:r>
            <a:endParaRPr lang="en-US" altLang="zh-CN" sz="1200" dirty="0">
              <a:latin typeface="Huawei Sans" panose="020C0503030203020204" pitchFamily="34" charset="0"/>
              <a:sym typeface="Huawei Sans" panose="020C0503030203020204" pitchFamily="34" charset="0"/>
            </a:endParaRPr>
          </a:p>
        </p:txBody>
      </p:sp>
      <p:sp>
        <p:nvSpPr>
          <p:cNvPr id="86" name="圆角矩形 85"/>
          <p:cNvSpPr/>
          <p:nvPr/>
        </p:nvSpPr>
        <p:spPr bwMode="gray">
          <a:xfrm>
            <a:off x="5968856" y="1515608"/>
            <a:ext cx="5486663" cy="400674"/>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Service and interconnection IP addresses</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圆角矩形 86"/>
          <p:cNvSpPr/>
          <p:nvPr/>
        </p:nvSpPr>
        <p:spPr bwMode="gray">
          <a:xfrm>
            <a:off x="5968855" y="1951575"/>
            <a:ext cx="5486665" cy="4206670"/>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noAutofit/>
          </a:bodyPr>
          <a:lstStyle/>
          <a:p>
            <a:pPr marL="85725" fontAlgn="ctr">
              <a:lnSpc>
                <a:spcPts val="2400"/>
              </a:lnSpc>
              <a:spcAft>
                <a:spcPts val="600"/>
              </a:spcAft>
            </a:pPr>
            <a:endParaRPr lang="en-US" altLang="zh-CN" sz="16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矩形 87"/>
          <p:cNvSpPr/>
          <p:nvPr/>
        </p:nvSpPr>
        <p:spPr bwMode="gray">
          <a:xfrm>
            <a:off x="5968856" y="4409403"/>
            <a:ext cx="5515847" cy="1748842"/>
          </a:xfrm>
          <a:prstGeom prst="rect">
            <a:avLst/>
          </a:prstGeom>
        </p:spPr>
        <p:txBody>
          <a:bodyPr wrap="square">
            <a:noAutofit/>
          </a:bodyPr>
          <a:lstStyle/>
          <a:p>
            <a:pPr fontAlgn="ctr"/>
            <a:r>
              <a:rPr lang="en-US" sz="1200" dirty="0" smtClean="0">
                <a:latin typeface="Huawei Sans" panose="020C0503030203020204" pitchFamily="34" charset="0"/>
              </a:rPr>
              <a:t>Service IP addresses are the IP addresses of servers, hosts, and gateways. </a:t>
            </a:r>
          </a:p>
          <a:p>
            <a:pPr marL="182563" indent="-182563" fontAlgn="ctr">
              <a:buFont typeface="Arial" panose="020B0604020202020204" pitchFamily="34" charset="0"/>
              <a:buChar char="•"/>
            </a:pPr>
            <a:r>
              <a:rPr lang="en-US" sz="1200" dirty="0" smtClean="0">
                <a:latin typeface="Huawei Sans" panose="020C0503030203020204" pitchFamily="34" charset="0"/>
              </a:rPr>
              <a:t>It is recommended that gateway IP addresses have the same last octet, for example, .254.</a:t>
            </a:r>
          </a:p>
          <a:p>
            <a:pPr marL="182563" indent="-182563" fontAlgn="ctr">
              <a:buFont typeface="Arial" panose="020B0604020202020204" pitchFamily="34" charset="0"/>
              <a:buChar char="•"/>
            </a:pPr>
            <a:r>
              <a:rPr lang="en-US" sz="1200" dirty="0" smtClean="0">
                <a:latin typeface="Huawei Sans" panose="020C0503030203020204" pitchFamily="34" charset="0"/>
              </a:rPr>
              <a:t>The IP address range of each service must be clearly differentiated. The IP addresses for each type of service terminals must be contiguous and can be aggregated.</a:t>
            </a:r>
          </a:p>
          <a:p>
            <a:pPr marL="182563" indent="-182563" fontAlgn="ctr">
              <a:buFont typeface="Arial" panose="020B0604020202020204" pitchFamily="34" charset="0"/>
              <a:buChar char="•"/>
            </a:pPr>
            <a:r>
              <a:rPr lang="en-US" sz="1200" dirty="0" smtClean="0">
                <a:latin typeface="Huawei Sans" panose="020C0503030203020204" pitchFamily="34" charset="0"/>
              </a:rPr>
              <a:t>You are advised to use IP address segments with a 24-bit mask.</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latin typeface="Huawei Sans" panose="020C0503030203020204" pitchFamily="34" charset="0"/>
              </a:rPr>
              <a:t>It is recommended that the interconnection IP address use a 30-bit mask. The core device uses an IP address with a small host address.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9" name="组合 88"/>
          <p:cNvGrpSpPr/>
          <p:nvPr/>
        </p:nvGrpSpPr>
        <p:grpSpPr bwMode="gray">
          <a:xfrm>
            <a:off x="7829479" y="3139200"/>
            <a:ext cx="1657166" cy="708608"/>
            <a:chOff x="6600056" y="4353447"/>
            <a:chExt cx="1296144" cy="833967"/>
          </a:xfrm>
        </p:grpSpPr>
        <p:cxnSp>
          <p:nvCxnSpPr>
            <p:cNvPr id="90" name="直接连接符 89"/>
            <p:cNvCxnSpPr/>
            <p:nvPr/>
          </p:nvCxnSpPr>
          <p:spPr bwMode="gray">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bwMode="gray">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92" name="直接连接符 91"/>
          <p:cNvCxnSpPr/>
          <p:nvPr/>
        </p:nvCxnSpPr>
        <p:spPr bwMode="gray">
          <a:xfrm flipV="1">
            <a:off x="8658062" y="3131841"/>
            <a:ext cx="0" cy="3813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94" name="组合 93"/>
          <p:cNvGrpSpPr/>
          <p:nvPr/>
        </p:nvGrpSpPr>
        <p:grpSpPr bwMode="gray">
          <a:xfrm>
            <a:off x="8532240" y="3882130"/>
            <a:ext cx="276904" cy="75240"/>
            <a:chOff x="3074810" y="3664575"/>
            <a:chExt cx="276904" cy="75240"/>
          </a:xfrm>
        </p:grpSpPr>
        <p:sp>
          <p:nvSpPr>
            <p:cNvPr id="95" name="椭圆 94"/>
            <p:cNvSpPr>
              <a:spLocks noChangeAspect="1"/>
            </p:cNvSpPr>
            <p:nvPr/>
          </p:nvSpPr>
          <p:spPr bwMode="gray">
            <a:xfrm>
              <a:off x="3074810" y="3664575"/>
              <a:ext cx="75240" cy="7524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椭圆 95"/>
            <p:cNvSpPr>
              <a:spLocks noChangeAspect="1"/>
            </p:cNvSpPr>
            <p:nvPr/>
          </p:nvSpPr>
          <p:spPr bwMode="gray">
            <a:xfrm>
              <a:off x="3175642" y="3664575"/>
              <a:ext cx="75240" cy="7524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椭圆 96"/>
            <p:cNvSpPr>
              <a:spLocks noChangeAspect="1"/>
            </p:cNvSpPr>
            <p:nvPr/>
          </p:nvSpPr>
          <p:spPr bwMode="gray">
            <a:xfrm>
              <a:off x="3276474" y="3664575"/>
              <a:ext cx="75240" cy="7524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100" name="直接连接符 99"/>
          <p:cNvCxnSpPr>
            <a:stCxn id="105" idx="2"/>
            <a:endCxn id="93" idx="0"/>
          </p:cNvCxnSpPr>
          <p:nvPr/>
        </p:nvCxnSpPr>
        <p:spPr bwMode="gray">
          <a:xfrm>
            <a:off x="8658003" y="2472600"/>
            <a:ext cx="60" cy="47667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01" name="文本框 100"/>
          <p:cNvSpPr txBox="1"/>
          <p:nvPr/>
        </p:nvSpPr>
        <p:spPr bwMode="gray">
          <a:xfrm>
            <a:off x="6374240" y="4005433"/>
            <a:ext cx="1489511" cy="523220"/>
          </a:xfrm>
          <a:prstGeom prst="rect">
            <a:avLst/>
          </a:prstGeom>
          <a:noFill/>
        </p:spPr>
        <p:txBody>
          <a:bodyPr wrap="none" rtlCol="0">
            <a:noAutofit/>
          </a:bodyPr>
          <a:lstStyle>
            <a:defPPr>
              <a:defRPr lang="en-US"/>
            </a:defPPr>
            <a:lvl1pPr algn="ctr">
              <a:defRPr sz="1400">
                <a:solidFill>
                  <a:srgbClr val="30B5C5"/>
                </a:solidFill>
                <a:latin typeface="Arial" panose="020C0503030203020204" pitchFamily="34" charset="0"/>
                <a:ea typeface="方正兰亭黑简体" panose="02000000000000000000" pitchFamily="2" charset="-122"/>
              </a:defRPr>
            </a:lvl1pPr>
          </a:lstStyle>
          <a:p>
            <a:pPr fontAlgn="ctr"/>
            <a:r>
              <a:rPr lang="en-US" sz="1200" dirty="0" smtClean="0">
                <a:latin typeface="Huawei Sans" panose="020C0503030203020204" pitchFamily="34" charset="0"/>
              </a:rPr>
              <a:t>Employee</a:t>
            </a:r>
            <a:endParaRPr lang="en-US" altLang="zh-CN" sz="1200" dirty="0" smtClean="0">
              <a:latin typeface="Huawei Sans" panose="020C0503030203020204" pitchFamily="34" charset="0"/>
              <a:sym typeface="Huawei Sans" panose="020C0503030203020204" pitchFamily="34" charset="0"/>
            </a:endParaRPr>
          </a:p>
          <a:p>
            <a:pPr fontAlgn="ctr"/>
            <a:r>
              <a:rPr lang="en-US" sz="1200" dirty="0" smtClean="0">
                <a:latin typeface="Huawei Sans" panose="020C0503030203020204" pitchFamily="34" charset="0"/>
              </a:rPr>
              <a:t>192.168.40.0/24</a:t>
            </a:r>
            <a:endParaRPr lang="en-US" altLang="zh-CN" sz="1200" dirty="0">
              <a:latin typeface="Huawei Sans" panose="020C0503030203020204" pitchFamily="34" charset="0"/>
              <a:sym typeface="Huawei Sans" panose="020C0503030203020204" pitchFamily="34" charset="0"/>
            </a:endParaRPr>
          </a:p>
        </p:txBody>
      </p:sp>
      <p:sp>
        <p:nvSpPr>
          <p:cNvPr id="102" name="文本框 101"/>
          <p:cNvSpPr txBox="1"/>
          <p:nvPr/>
        </p:nvSpPr>
        <p:spPr bwMode="gray">
          <a:xfrm>
            <a:off x="7932840" y="4005433"/>
            <a:ext cx="1489511" cy="523220"/>
          </a:xfrm>
          <a:prstGeom prst="rect">
            <a:avLst/>
          </a:prstGeom>
          <a:noFill/>
        </p:spPr>
        <p:txBody>
          <a:bodyPr wrap="none" rtlCol="0">
            <a:noAutofit/>
          </a:bodyPr>
          <a:lstStyle>
            <a:defPPr>
              <a:defRPr lang="en-US"/>
            </a:defPPr>
            <a:lvl1pPr algn="ctr">
              <a:defRPr sz="1400">
                <a:solidFill>
                  <a:srgbClr val="30B5C5"/>
                </a:solidFill>
                <a:latin typeface="Arial" panose="020C0503030203020204" pitchFamily="34" charset="0"/>
                <a:ea typeface="方正兰亭黑简体" panose="02000000000000000000" pitchFamily="2" charset="-122"/>
              </a:defRPr>
            </a:lvl1pPr>
          </a:lstStyle>
          <a:p>
            <a:pPr fontAlgn="ctr"/>
            <a:r>
              <a:rPr lang="en-US" sz="1200" dirty="0" smtClean="0">
                <a:latin typeface="Huawei Sans" panose="020C0503030203020204" pitchFamily="34" charset="0"/>
              </a:rPr>
              <a:t>Partner</a:t>
            </a:r>
            <a:endParaRPr lang="en-US" altLang="zh-CN" sz="1200" dirty="0" smtClean="0">
              <a:latin typeface="Huawei Sans" panose="020C0503030203020204" pitchFamily="34" charset="0"/>
              <a:sym typeface="Huawei Sans" panose="020C0503030203020204" pitchFamily="34" charset="0"/>
            </a:endParaRPr>
          </a:p>
          <a:p>
            <a:pPr fontAlgn="ctr"/>
            <a:r>
              <a:rPr lang="en-US" sz="1200" dirty="0" smtClean="0">
                <a:latin typeface="Huawei Sans" panose="020C0503030203020204" pitchFamily="34" charset="0"/>
              </a:rPr>
              <a:t>192.168.50.0/24</a:t>
            </a:r>
            <a:endParaRPr lang="en-US" altLang="zh-CN" sz="1200" dirty="0">
              <a:latin typeface="Huawei Sans" panose="020C0503030203020204" pitchFamily="34" charset="0"/>
              <a:sym typeface="Huawei Sans" panose="020C0503030203020204" pitchFamily="34" charset="0"/>
            </a:endParaRPr>
          </a:p>
        </p:txBody>
      </p:sp>
      <p:sp>
        <p:nvSpPr>
          <p:cNvPr id="103" name="文本框 102"/>
          <p:cNvSpPr txBox="1"/>
          <p:nvPr/>
        </p:nvSpPr>
        <p:spPr bwMode="gray">
          <a:xfrm>
            <a:off x="9491440" y="4005433"/>
            <a:ext cx="1576073" cy="523220"/>
          </a:xfrm>
          <a:prstGeom prst="rect">
            <a:avLst/>
          </a:prstGeom>
          <a:noFill/>
        </p:spPr>
        <p:txBody>
          <a:bodyPr wrap="none" rtlCol="0">
            <a:noAutofit/>
          </a:bodyPr>
          <a:lstStyle>
            <a:defPPr>
              <a:defRPr lang="en-US"/>
            </a:defPPr>
            <a:lvl1pPr algn="ctr">
              <a:defRPr sz="1400">
                <a:solidFill>
                  <a:srgbClr val="30B5C5"/>
                </a:solidFill>
                <a:latin typeface="Arial" panose="020C0503030203020204" pitchFamily="34" charset="0"/>
                <a:ea typeface="方正兰亭黑简体" panose="02000000000000000000" pitchFamily="2" charset="-122"/>
              </a:defRPr>
            </a:lvl1pPr>
          </a:lstStyle>
          <a:p>
            <a:pPr fontAlgn="ctr"/>
            <a:r>
              <a:rPr lang="en-US" sz="1200" dirty="0" smtClean="0">
                <a:latin typeface="Huawei Sans" panose="020C0503030203020204" pitchFamily="34" charset="0"/>
              </a:rPr>
              <a:t>Guest</a:t>
            </a:r>
            <a:endParaRPr lang="en-US" altLang="zh-CN" sz="1200" dirty="0" smtClean="0">
              <a:latin typeface="Huawei Sans" panose="020C0503030203020204" pitchFamily="34" charset="0"/>
              <a:sym typeface="Huawei Sans" panose="020C0503030203020204" pitchFamily="34" charset="0"/>
            </a:endParaRPr>
          </a:p>
          <a:p>
            <a:pPr fontAlgn="ctr"/>
            <a:r>
              <a:rPr lang="en-US" sz="1200" dirty="0" smtClean="0">
                <a:latin typeface="Huawei Sans" panose="020C0503030203020204" pitchFamily="34" charset="0"/>
              </a:rPr>
              <a:t>192.168.100.0/24</a:t>
            </a:r>
            <a:endParaRPr lang="en-US" altLang="zh-CN" sz="1200" dirty="0">
              <a:latin typeface="Huawei Sans" panose="020C0503030203020204" pitchFamily="34" charset="0"/>
              <a:sym typeface="Huawei Sans" panose="020C0503030203020204" pitchFamily="34" charset="0"/>
            </a:endParaRPr>
          </a:p>
        </p:txBody>
      </p:sp>
      <p:pic>
        <p:nvPicPr>
          <p:cNvPr id="105" name="图片 86" descr="核心交换机.png"/>
          <p:cNvPicPr>
            <a:picLocks noChangeAspect="1"/>
          </p:cNvPicPr>
          <p:nvPr/>
        </p:nvPicPr>
        <p:blipFill>
          <a:blip r:embed="rId4" cstate="print"/>
          <a:stretch>
            <a:fillRect/>
          </a:stretch>
        </p:blipFill>
        <p:spPr bwMode="gray">
          <a:xfrm>
            <a:off x="8434803" y="2107362"/>
            <a:ext cx="446400" cy="365238"/>
          </a:xfrm>
          <a:prstGeom prst="rect">
            <a:avLst/>
          </a:prstGeom>
        </p:spPr>
      </p:pic>
      <p:sp>
        <p:nvSpPr>
          <p:cNvPr id="106" name="文本框 105"/>
          <p:cNvSpPr txBox="1"/>
          <p:nvPr/>
        </p:nvSpPr>
        <p:spPr bwMode="gray">
          <a:xfrm>
            <a:off x="6130265" y="2323791"/>
            <a:ext cx="2299027" cy="276999"/>
          </a:xfrm>
          <a:prstGeom prst="rect">
            <a:avLst/>
          </a:prstGeom>
          <a:noFill/>
        </p:spPr>
        <p:txBody>
          <a:bodyPr wrap="none" rtlCol="0">
            <a:noAutofit/>
          </a:bodyPr>
          <a:lstStyle>
            <a:defPPr>
              <a:defRPr lang="en-US"/>
            </a:defPPr>
            <a:lvl1pPr>
              <a:defRPr sz="1400">
                <a:solidFill>
                  <a:srgbClr val="30B5C5"/>
                </a:solidFill>
                <a:latin typeface="Arial" panose="020C0503030203020204" pitchFamily="34" charset="0"/>
                <a:ea typeface="方正兰亭黑简体" panose="02000000000000000000" pitchFamily="2" charset="-122"/>
              </a:defRPr>
            </a:lvl1pPr>
          </a:lstStyle>
          <a:p>
            <a:pPr fontAlgn="ctr"/>
            <a:r>
              <a:rPr lang="en-US" sz="1200" dirty="0" smtClean="0">
                <a:solidFill>
                  <a:schemeClr val="tx1"/>
                </a:solidFill>
                <a:latin typeface="Huawei Sans" panose="020C0503030203020204" pitchFamily="34" charset="0"/>
              </a:rPr>
              <a:t>VLANIF 200: 192.168.200.1/30</a:t>
            </a:r>
            <a:endParaRPr lang="en-US" altLang="zh-CN" sz="1200" dirty="0">
              <a:solidFill>
                <a:schemeClr val="tx1"/>
              </a:solidFill>
              <a:latin typeface="Huawei Sans" panose="020C0503030203020204" pitchFamily="34" charset="0"/>
              <a:sym typeface="Huawei Sans" panose="020C0503030203020204" pitchFamily="34" charset="0"/>
            </a:endParaRPr>
          </a:p>
        </p:txBody>
      </p:sp>
      <p:sp>
        <p:nvSpPr>
          <p:cNvPr id="107" name="文本框 106"/>
          <p:cNvSpPr txBox="1"/>
          <p:nvPr/>
        </p:nvSpPr>
        <p:spPr bwMode="gray">
          <a:xfrm>
            <a:off x="6130265" y="2893950"/>
            <a:ext cx="2299027" cy="276999"/>
          </a:xfrm>
          <a:prstGeom prst="rect">
            <a:avLst/>
          </a:prstGeom>
          <a:noFill/>
        </p:spPr>
        <p:txBody>
          <a:bodyPr wrap="none" rtlCol="0">
            <a:noAutofit/>
          </a:bodyPr>
          <a:lstStyle>
            <a:defPPr>
              <a:defRPr lang="en-US"/>
            </a:defPPr>
            <a:lvl1pPr>
              <a:defRPr sz="1200">
                <a:solidFill>
                  <a:srgbClr val="30B5C5"/>
                </a:solidFill>
                <a:latin typeface="Arial" panose="020C0503030203020204" pitchFamily="34" charset="0"/>
                <a:ea typeface="方正兰亭黑简体" panose="02000000000000000000" pitchFamily="2" charset="-122"/>
              </a:defRPr>
            </a:lvl1pPr>
          </a:lstStyle>
          <a:p>
            <a:pPr fontAlgn="ctr"/>
            <a:r>
              <a:rPr lang="en-US" dirty="0" smtClean="0">
                <a:solidFill>
                  <a:schemeClr val="tx1"/>
                </a:solidFill>
                <a:latin typeface="Huawei Sans" panose="020C0503030203020204" pitchFamily="34" charset="0"/>
              </a:rPr>
              <a:t>VLANIF 200: 192.168.200.2/30</a:t>
            </a:r>
            <a:endParaRPr lang="en-US" altLang="zh-CN" dirty="0">
              <a:solidFill>
                <a:schemeClr val="tx1"/>
              </a:solidFill>
              <a:latin typeface="Huawei Sans" panose="020C0503030203020204" pitchFamily="34" charset="0"/>
              <a:sym typeface="Huawei Sans" panose="020C0503030203020204" pitchFamily="34" charset="0"/>
            </a:endParaRPr>
          </a:p>
        </p:txBody>
      </p:sp>
      <p:sp>
        <p:nvSpPr>
          <p:cNvPr id="108" name="文本框 107"/>
          <p:cNvSpPr txBox="1"/>
          <p:nvPr/>
        </p:nvSpPr>
        <p:spPr bwMode="gray">
          <a:xfrm>
            <a:off x="8881083" y="2374192"/>
            <a:ext cx="2334293" cy="307777"/>
          </a:xfrm>
          <a:prstGeom prst="rect">
            <a:avLst/>
          </a:prstGeom>
          <a:noFill/>
        </p:spPr>
        <p:txBody>
          <a:bodyPr wrap="none" rtlCol="0">
            <a:noAutofit/>
          </a:bodyPr>
          <a:lstStyle>
            <a:defPPr>
              <a:defRPr lang="en-US"/>
            </a:defPPr>
            <a:lvl1pPr algn="ctr">
              <a:defRPr sz="1400">
                <a:solidFill>
                  <a:srgbClr val="30B5C5"/>
                </a:solidFill>
                <a:latin typeface="Arial" panose="020C0503030203020204" pitchFamily="34" charset="0"/>
                <a:ea typeface="方正兰亭黑简体" panose="02000000000000000000" pitchFamily="2" charset="-122"/>
              </a:defRPr>
            </a:lvl1pPr>
          </a:lstStyle>
          <a:p>
            <a:pPr fontAlgn="ctr"/>
            <a:r>
              <a:rPr lang="en-US" dirty="0" smtClean="0">
                <a:solidFill>
                  <a:schemeClr val="tx1"/>
                </a:solidFill>
                <a:latin typeface="Huawei Sans" panose="020C0503030203020204" pitchFamily="34" charset="0"/>
              </a:rPr>
              <a:t>Interconnection VLAN 200</a:t>
            </a:r>
            <a:endParaRPr lang="en-US" altLang="zh-CN" dirty="0">
              <a:solidFill>
                <a:schemeClr val="tx1"/>
              </a:solidFill>
              <a:latin typeface="Huawei Sans" panose="020C0503030203020204" pitchFamily="34" charset="0"/>
              <a:sym typeface="Huawei Sans" panose="020C0503030203020204" pitchFamily="34" charset="0"/>
            </a:endParaRPr>
          </a:p>
        </p:txBody>
      </p:sp>
      <p:sp>
        <p:nvSpPr>
          <p:cNvPr id="109" name="椭圆 108"/>
          <p:cNvSpPr/>
          <p:nvPr/>
        </p:nvSpPr>
        <p:spPr bwMode="gray">
          <a:xfrm rot="3127321">
            <a:off x="7958328" y="3138327"/>
            <a:ext cx="414291" cy="806027"/>
          </a:xfrm>
          <a:prstGeom prst="ellipse">
            <a:avLst/>
          </a:pr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椭圆 109"/>
          <p:cNvSpPr/>
          <p:nvPr/>
        </p:nvSpPr>
        <p:spPr bwMode="gray">
          <a:xfrm rot="18399782">
            <a:off x="8910516" y="3125101"/>
            <a:ext cx="414291" cy="806027"/>
          </a:xfrm>
          <a:prstGeom prst="ellipse">
            <a:avLst/>
          </a:pr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椭圆 110"/>
          <p:cNvSpPr/>
          <p:nvPr/>
        </p:nvSpPr>
        <p:spPr bwMode="gray">
          <a:xfrm>
            <a:off x="8442612" y="3271237"/>
            <a:ext cx="414291" cy="630662"/>
          </a:xfrm>
          <a:prstGeom prst="ellipse">
            <a:avLst/>
          </a:pr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文本框 111"/>
          <p:cNvSpPr txBox="1"/>
          <p:nvPr/>
        </p:nvSpPr>
        <p:spPr bwMode="gray">
          <a:xfrm>
            <a:off x="7564280" y="3422236"/>
            <a:ext cx="2170787" cy="307777"/>
          </a:xfrm>
          <a:prstGeom prst="rect">
            <a:avLst/>
          </a:prstGeom>
          <a:noFill/>
        </p:spPr>
        <p:txBody>
          <a:bodyPr wrap="none" rtlCol="0">
            <a:noAutofit/>
          </a:bodyPr>
          <a:lstStyle>
            <a:defPPr>
              <a:defRPr lang="en-US"/>
            </a:defPPr>
            <a:lvl1pPr algn="ctr">
              <a:defRPr sz="1400">
                <a:solidFill>
                  <a:srgbClr val="30B5C5"/>
                </a:solidFill>
                <a:latin typeface="Arial" panose="020C0503030203020204" pitchFamily="34" charset="0"/>
                <a:ea typeface="方正兰亭黑简体" panose="02000000000000000000" pitchFamily="2" charset="-122"/>
              </a:defRPr>
            </a:lvl1pPr>
          </a:lstStyle>
          <a:p>
            <a:pPr fontAlgn="ctr"/>
            <a:r>
              <a:rPr lang="en-US" sz="1200" dirty="0" smtClean="0">
                <a:latin typeface="Huawei Sans" panose="020C0503030203020204" pitchFamily="34" charset="0"/>
              </a:rPr>
              <a:t>Service VLAN 40/50/100</a:t>
            </a:r>
            <a:endParaRPr lang="en-US" altLang="zh-CN" sz="1200" dirty="0">
              <a:latin typeface="Huawei Sans" panose="020C0503030203020204" pitchFamily="34" charset="0"/>
              <a:sym typeface="Huawei Sans" panose="020C0503030203020204" pitchFamily="34" charset="0"/>
            </a:endParaRPr>
          </a:p>
        </p:txBody>
      </p:sp>
      <p:pic>
        <p:nvPicPr>
          <p:cNvPr id="93" name="图片 92" descr="接入交换机.png"/>
          <p:cNvPicPr>
            <a:picLocks noChangeAspect="1"/>
          </p:cNvPicPr>
          <p:nvPr/>
        </p:nvPicPr>
        <p:blipFill>
          <a:blip r:embed="rId3" cstate="print"/>
          <a:stretch>
            <a:fillRect/>
          </a:stretch>
        </p:blipFill>
        <p:spPr bwMode="gray">
          <a:xfrm>
            <a:off x="8434922" y="2949272"/>
            <a:ext cx="446281" cy="365139"/>
          </a:xfrm>
          <a:prstGeom prst="rect">
            <a:avLst/>
          </a:prstGeom>
        </p:spPr>
      </p:pic>
      <p:pic>
        <p:nvPicPr>
          <p:cNvPr id="98" name="图片 97" descr="云AP蓝.png"/>
          <p:cNvPicPr>
            <a:picLocks noChangeAspect="1"/>
          </p:cNvPicPr>
          <p:nvPr/>
        </p:nvPicPr>
        <p:blipFill>
          <a:blip r:embed="rId5" cstate="print"/>
          <a:stretch>
            <a:fillRect/>
          </a:stretch>
        </p:blipFill>
        <p:spPr bwMode="gray">
          <a:xfrm>
            <a:off x="7574289" y="3747171"/>
            <a:ext cx="421859" cy="345157"/>
          </a:xfrm>
          <a:prstGeom prst="rect">
            <a:avLst/>
          </a:prstGeom>
        </p:spPr>
      </p:pic>
      <p:pic>
        <p:nvPicPr>
          <p:cNvPr id="99" name="图片 98" descr="云AP蓝.png"/>
          <p:cNvPicPr>
            <a:picLocks noChangeAspect="1"/>
          </p:cNvPicPr>
          <p:nvPr/>
        </p:nvPicPr>
        <p:blipFill>
          <a:blip r:embed="rId5" cstate="print"/>
          <a:stretch>
            <a:fillRect/>
          </a:stretch>
        </p:blipFill>
        <p:spPr bwMode="gray">
          <a:xfrm>
            <a:off x="9314127" y="3747171"/>
            <a:ext cx="421859" cy="345157"/>
          </a:xfrm>
          <a:prstGeom prst="rect">
            <a:avLst/>
          </a:prstGeom>
        </p:spPr>
      </p:pic>
      <p:sp>
        <p:nvSpPr>
          <p:cNvPr id="104" name="文本框 103"/>
          <p:cNvSpPr txBox="1"/>
          <p:nvPr/>
        </p:nvSpPr>
        <p:spPr bwMode="gray">
          <a:xfrm>
            <a:off x="8941130" y="2643726"/>
            <a:ext cx="2262158" cy="646331"/>
          </a:xfrm>
          <a:prstGeom prst="rect">
            <a:avLst/>
          </a:prstGeom>
          <a:noFill/>
        </p:spPr>
        <p:txBody>
          <a:bodyPr wrap="none" rtlCol="0">
            <a:noAutofit/>
          </a:bodyPr>
          <a:lstStyle>
            <a:defPPr>
              <a:defRPr lang="en-US"/>
            </a:defPPr>
            <a:lvl1pPr>
              <a:defRPr sz="1200">
                <a:solidFill>
                  <a:srgbClr val="30B5C5"/>
                </a:solidFill>
                <a:latin typeface="Arial" panose="020C0503030203020204" pitchFamily="34" charset="0"/>
                <a:ea typeface="方正兰亭黑简体" panose="02000000000000000000" pitchFamily="2" charset="-122"/>
              </a:defRPr>
            </a:lvl1pPr>
          </a:lstStyle>
          <a:p>
            <a:pPr fontAlgn="ctr"/>
            <a:r>
              <a:rPr lang="en-US" dirty="0" smtClean="0">
                <a:latin typeface="Huawei Sans" panose="020C0503030203020204" pitchFamily="34" charset="0"/>
              </a:rPr>
              <a:t>VLANIF 40: 192.168.40.254</a:t>
            </a:r>
          </a:p>
          <a:p>
            <a:pPr fontAlgn="ctr"/>
            <a:r>
              <a:rPr lang="en-US" dirty="0" smtClean="0">
                <a:latin typeface="Huawei Sans" panose="020C0503030203020204" pitchFamily="34" charset="0"/>
              </a:rPr>
              <a:t>VLANIF 50: 192.168.50.254</a:t>
            </a:r>
          </a:p>
          <a:p>
            <a:pPr fontAlgn="ctr"/>
            <a:r>
              <a:rPr lang="en-US" dirty="0" smtClean="0">
                <a:latin typeface="Huawei Sans" panose="020C0503030203020204" pitchFamily="34" charset="0"/>
              </a:rPr>
              <a:t>VLANIF 100: 192.168.100.254</a:t>
            </a:r>
            <a:endParaRPr lang="en-US" dirty="0">
              <a:latin typeface="Huawei Sans" panose="020C0503030203020204" pitchFamily="34" charset="0"/>
            </a:endParaRPr>
          </a:p>
        </p:txBody>
      </p:sp>
      <p:sp>
        <p:nvSpPr>
          <p:cNvPr id="52" name="五边形 51"/>
          <p:cNvSpPr/>
          <p:nvPr/>
        </p:nvSpPr>
        <p:spPr bwMode="gray">
          <a:xfrm>
            <a:off x="7307235" y="20173"/>
            <a:ext cx="1694405" cy="3852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72000" tIns="0" rIns="72000" bIns="0" numCol="1" rtlCol="0" anchor="ctr" anchorCtr="0" compatLnSpc="1">
            <a:prstTxWarp prst="textNoShape">
              <a:avLst/>
            </a:prstTxWarp>
          </a:bodyPr>
          <a:lstStyle/>
          <a:p>
            <a:pPr algn="ctr" fontAlgn="ctr">
              <a:lnSpc>
                <a:spcPct val="95000"/>
              </a:lnSpc>
            </a:pPr>
            <a:r>
              <a:rPr lang="en-US" sz="1200" dirty="0" smtClean="0">
                <a:latin typeface="Huawei Sans" panose="020C0503030203020204" pitchFamily="34" charset="0"/>
              </a:rPr>
              <a:t>Network Architecture Design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燕尾形 54"/>
          <p:cNvSpPr/>
          <p:nvPr/>
        </p:nvSpPr>
        <p:spPr bwMode="gray">
          <a:xfrm>
            <a:off x="8839950" y="20173"/>
            <a:ext cx="1389868" cy="3852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5000"/>
              </a:lnSpc>
            </a:pPr>
            <a:r>
              <a:rPr lang="en-US" sz="1200" b="1" dirty="0" smtClean="0">
                <a:solidFill>
                  <a:schemeClr val="bg1"/>
                </a:solidFill>
                <a:latin typeface="Huawei Sans" panose="020C0503030203020204" pitchFamily="34" charset="0"/>
              </a:rPr>
              <a:t>Basic Service Design</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燕尾形 56"/>
          <p:cNvSpPr/>
          <p:nvPr/>
        </p:nvSpPr>
        <p:spPr bwMode="gray">
          <a:xfrm>
            <a:off x="10068128" y="20173"/>
            <a:ext cx="1696531" cy="3852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5000"/>
              </a:lnSpc>
              <a:spcBef>
                <a:spcPts val="0"/>
              </a:spcBef>
              <a:defRPr/>
            </a:pPr>
            <a:r>
              <a:rPr lang="en-US" sz="1200" dirty="0" smtClean="0">
                <a:latin typeface="Huawei Sans" panose="020C0503030203020204" pitchFamily="34" charset="0"/>
              </a:rPr>
              <a:t>LAN Automation Design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4269010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854034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1019174" y="1844675"/>
            <a:ext cx="10153651" cy="4356100"/>
          </a:xfrm>
        </p:spPr>
        <p:txBody>
          <a:bodyPr/>
          <a:lstStyle/>
          <a:p>
            <a:pPr marL="302279" indent="-302279">
              <a:buFont typeface="Wingdings" panose="05000000000000000000" pitchFamily="2" charset="2"/>
              <a:buChar char="l"/>
            </a:pPr>
            <a:r>
              <a:rPr lang="en-US" altLang="zh-CN" sz="2000" kern="1200" dirty="0">
                <a:solidFill>
                  <a:schemeClr val="tx1"/>
                </a:solidFill>
                <a:cs typeface="Huawei Sans" panose="020C0503030203020204" pitchFamily="34" charset="0"/>
              </a:rPr>
              <a:t>Upon completion of this course, you will be able to:</a:t>
            </a:r>
          </a:p>
          <a:p>
            <a:pPr lvl="1"/>
            <a:r>
              <a:rPr lang="en-US" sz="1800" dirty="0" smtClean="0"/>
              <a:t>Describe the network layers and network architecture of large- and medium-sized virtualized campus networks.</a:t>
            </a:r>
          </a:p>
          <a:p>
            <a:pPr lvl="1"/>
            <a:r>
              <a:rPr lang="en-US" sz="1800" dirty="0" smtClean="0"/>
              <a:t>Complete the underlay network design for a virtualized campus network based on actual requirements.</a:t>
            </a:r>
          </a:p>
          <a:p>
            <a:pPr lvl="1"/>
            <a:r>
              <a:rPr lang="en-US" sz="1800" dirty="0" smtClean="0"/>
              <a:t>Complete the fabric and overlay network design for a virtualized campus network based on actual requirements.</a:t>
            </a:r>
          </a:p>
          <a:p>
            <a:pPr lvl="1"/>
            <a:r>
              <a:rPr lang="en-US" sz="1800" dirty="0" smtClean="0"/>
              <a:t>Complete the admission control design, free mobility design, WLAN design, network security design, and O&amp;M design for a virtualized campus network based on actual requirements.</a:t>
            </a:r>
            <a:endParaRPr lang="en-US" sz="1800" dirty="0"/>
          </a:p>
        </p:txBody>
      </p:sp>
    </p:spTree>
    <p:extLst>
      <p:ext uri="{BB962C8B-B14F-4D97-AF65-F5344CB8AC3E}">
        <p14:creationId xmlns:p14="http://schemas.microsoft.com/office/powerpoint/2010/main" val="420759003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Terminal-Oriented DHCP Service Design</a:t>
            </a:r>
            <a:endParaRPr lang="en-US" altLang="zh-CN" dirty="0">
              <a:sym typeface="Huawei Sans" panose="020C0503030203020204" pitchFamily="34" charset="0"/>
            </a:endParaRPr>
          </a:p>
        </p:txBody>
      </p:sp>
      <p:sp>
        <p:nvSpPr>
          <p:cNvPr id="6" name="文本占位符 5"/>
          <p:cNvSpPr>
            <a:spLocks noGrp="1"/>
          </p:cNvSpPr>
          <p:nvPr>
            <p:ph type="body" sz="quarter" idx="10"/>
          </p:nvPr>
        </p:nvSpPr>
        <p:spPr>
          <a:xfrm>
            <a:off x="5481854" y="1052513"/>
            <a:ext cx="6267233" cy="5148261"/>
          </a:xfrm>
        </p:spPr>
        <p:txBody>
          <a:bodyPr/>
          <a:lstStyle/>
          <a:p>
            <a:pPr>
              <a:lnSpc>
                <a:spcPct val="130000"/>
              </a:lnSpc>
            </a:pPr>
            <a:r>
              <a:rPr lang="en-US" sz="1400" dirty="0" smtClean="0"/>
              <a:t>Plan an independent DHCP server to allocate IP addresses to terminals.</a:t>
            </a:r>
            <a:endParaRPr lang="en-US" altLang="zh-CN" sz="1400" dirty="0" smtClean="0">
              <a:sym typeface="Huawei Sans" panose="020C0503030203020204" pitchFamily="34" charset="0"/>
            </a:endParaRPr>
          </a:p>
          <a:p>
            <a:pPr>
              <a:lnSpc>
                <a:spcPct val="130000"/>
              </a:lnSpc>
            </a:pPr>
            <a:r>
              <a:rPr lang="en-US" sz="1400" dirty="0" smtClean="0"/>
              <a:t>You are advised to configure DHCP snooping on access devices to defend against attacks.</a:t>
            </a:r>
            <a:endParaRPr lang="en-US" altLang="zh-CN" sz="1400" dirty="0" smtClean="0">
              <a:sym typeface="Huawei Sans" panose="020C0503030203020204" pitchFamily="34" charset="0"/>
            </a:endParaRPr>
          </a:p>
          <a:p>
            <a:pPr>
              <a:lnSpc>
                <a:spcPct val="130000"/>
              </a:lnSpc>
            </a:pPr>
            <a:r>
              <a:rPr lang="en-US" sz="1400" dirty="0" smtClean="0"/>
              <a:t>Network administrators can use either of the two mechanisms to assign IP addresses to hosts based on network requirements:</a:t>
            </a:r>
            <a:endParaRPr lang="en-US" altLang="zh-CN" sz="1400" dirty="0" smtClean="0">
              <a:sym typeface="Huawei Sans" panose="020C0503030203020204" pitchFamily="34" charset="0"/>
            </a:endParaRPr>
          </a:p>
          <a:p>
            <a:pPr lvl="1">
              <a:lnSpc>
                <a:spcPct val="130000"/>
              </a:lnSpc>
            </a:pPr>
            <a:r>
              <a:rPr lang="en-US" sz="1200" dirty="0" smtClean="0"/>
              <a:t>Dynamic IP address assignment: An IP address is assigned to a host with a lease. This mode applies to scenarios where hosts require temporary access or IP addresses are insufficient, for example, portable computers of traveling employees and mobile terminals in cafes.</a:t>
            </a:r>
            <a:endParaRPr lang="en-US" altLang="zh-CN" sz="1200" dirty="0" smtClean="0">
              <a:sym typeface="Huawei Sans" panose="020C0503030203020204" pitchFamily="34" charset="0"/>
            </a:endParaRPr>
          </a:p>
          <a:p>
            <a:pPr lvl="1">
              <a:lnSpc>
                <a:spcPct val="130000"/>
              </a:lnSpc>
            </a:pPr>
            <a:r>
              <a:rPr lang="en-US" sz="1200" dirty="0" smtClean="0"/>
              <a:t>Static IP address assignment: Fixed IP addresses are assigned to specified hosts or servers such as DNS servers.</a:t>
            </a:r>
            <a:endParaRPr lang="en-US" altLang="zh-CN" sz="1200" dirty="0" smtClean="0">
              <a:sym typeface="Huawei Sans" panose="020C0503030203020204" pitchFamily="34" charset="0"/>
            </a:endParaRPr>
          </a:p>
          <a:p>
            <a:pPr>
              <a:lnSpc>
                <a:spcPct val="130000"/>
              </a:lnSpc>
            </a:pPr>
            <a:r>
              <a:rPr lang="en-US" sz="1400" dirty="0" smtClean="0"/>
              <a:t>When planning an address pool, filter out static IP addresses.</a:t>
            </a:r>
            <a:endParaRPr lang="en-US" altLang="zh-CN" sz="1400" dirty="0" smtClean="0">
              <a:sym typeface="Huawei Sans" panose="020C0503030203020204" pitchFamily="34" charset="0"/>
            </a:endParaRPr>
          </a:p>
          <a:p>
            <a:pPr>
              <a:lnSpc>
                <a:spcPct val="130000"/>
              </a:lnSpc>
            </a:pPr>
            <a:r>
              <a:rPr lang="en-US" sz="1400" dirty="0" smtClean="0"/>
              <a:t>The lease needs to be planned based on the online duration of a client.</a:t>
            </a:r>
            <a:endParaRPr lang="en-US" altLang="zh-CN" sz="1400" dirty="0" smtClean="0">
              <a:sym typeface="Huawei Sans" panose="020C0503030203020204" pitchFamily="34" charset="0"/>
            </a:endParaRPr>
          </a:p>
          <a:p>
            <a:pPr>
              <a:lnSpc>
                <a:spcPct val="130000"/>
              </a:lnSpc>
            </a:pPr>
            <a:r>
              <a:rPr lang="en-US" sz="1400" dirty="0" smtClean="0"/>
              <a:t>On a large or midsize campus network, the DHCP server and hosts are usually not on the same network segment. Therefore, you need to enable the DHCP relay function on the gateway.</a:t>
            </a:r>
            <a:endParaRPr lang="en-US" altLang="zh-CN" sz="1400" dirty="0">
              <a:sym typeface="Huawei Sans" panose="020C0503030203020204" pitchFamily="34" charset="0"/>
            </a:endParaRPr>
          </a:p>
        </p:txBody>
      </p:sp>
      <p:cxnSp>
        <p:nvCxnSpPr>
          <p:cNvPr id="3" name="Straight Connector 79"/>
          <p:cNvCxnSpPr/>
          <p:nvPr/>
        </p:nvCxnSpPr>
        <p:spPr bwMode="gray">
          <a:xfrm flipH="1">
            <a:off x="2841688" y="1775223"/>
            <a:ext cx="309238" cy="33026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 name="Straight Connector 79"/>
          <p:cNvCxnSpPr/>
          <p:nvPr/>
        </p:nvCxnSpPr>
        <p:spPr bwMode="gray">
          <a:xfrm flipH="1">
            <a:off x="3145038" y="1777446"/>
            <a:ext cx="1185521"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 name="Straight Connector 79"/>
          <p:cNvCxnSpPr/>
          <p:nvPr/>
        </p:nvCxnSpPr>
        <p:spPr bwMode="gray">
          <a:xfrm flipH="1">
            <a:off x="1928946" y="1677416"/>
            <a:ext cx="309238" cy="33026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4" name="图片 105" descr="AP.png"/>
          <p:cNvPicPr>
            <a:picLocks noChangeAspect="1"/>
          </p:cNvPicPr>
          <p:nvPr/>
        </p:nvPicPr>
        <p:blipFill>
          <a:blip r:embed="rId3" cstate="print"/>
          <a:stretch>
            <a:fillRect/>
          </a:stretch>
        </p:blipFill>
        <p:spPr bwMode="gray">
          <a:xfrm>
            <a:off x="3902169" y="4719990"/>
            <a:ext cx="399310" cy="326710"/>
          </a:xfrm>
          <a:prstGeom prst="rect">
            <a:avLst/>
          </a:prstGeom>
        </p:spPr>
      </p:pic>
      <p:cxnSp>
        <p:nvCxnSpPr>
          <p:cNvPr id="15" name="Straight Connector 74"/>
          <p:cNvCxnSpPr>
            <a:stCxn id="14" idx="0"/>
            <a:endCxn id="44" idx="2"/>
          </p:cNvCxnSpPr>
          <p:nvPr/>
        </p:nvCxnSpPr>
        <p:spPr bwMode="gray">
          <a:xfrm flipV="1">
            <a:off x="4101824" y="4443583"/>
            <a:ext cx="1104" cy="27640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6" name="图片 105" descr="AP.png"/>
          <p:cNvPicPr>
            <a:picLocks noChangeAspect="1"/>
          </p:cNvPicPr>
          <p:nvPr/>
        </p:nvPicPr>
        <p:blipFill>
          <a:blip r:embed="rId3" cstate="print"/>
          <a:stretch>
            <a:fillRect/>
          </a:stretch>
        </p:blipFill>
        <p:spPr bwMode="gray">
          <a:xfrm>
            <a:off x="1502993" y="4719990"/>
            <a:ext cx="399310" cy="326710"/>
          </a:xfrm>
          <a:prstGeom prst="rect">
            <a:avLst/>
          </a:prstGeom>
        </p:spPr>
      </p:pic>
      <p:pic>
        <p:nvPicPr>
          <p:cNvPr id="17" name="图片 86" descr="核心交换机.png"/>
          <p:cNvPicPr>
            <a:picLocks noChangeAspect="1"/>
          </p:cNvPicPr>
          <p:nvPr/>
        </p:nvPicPr>
        <p:blipFill>
          <a:blip r:embed="rId4" cstate="print"/>
          <a:stretch>
            <a:fillRect/>
          </a:stretch>
        </p:blipFill>
        <p:spPr bwMode="gray">
          <a:xfrm>
            <a:off x="1725120" y="1991304"/>
            <a:ext cx="399310" cy="326710"/>
          </a:xfrm>
          <a:prstGeom prst="rect">
            <a:avLst/>
          </a:prstGeom>
        </p:spPr>
      </p:pic>
      <p:pic>
        <p:nvPicPr>
          <p:cNvPr id="18" name="图片 86" descr="核心交换机.png"/>
          <p:cNvPicPr>
            <a:picLocks noChangeAspect="1"/>
          </p:cNvPicPr>
          <p:nvPr/>
        </p:nvPicPr>
        <p:blipFill>
          <a:blip r:embed="rId4" cstate="print"/>
          <a:stretch>
            <a:fillRect/>
          </a:stretch>
        </p:blipFill>
        <p:spPr bwMode="gray">
          <a:xfrm>
            <a:off x="2703720" y="1991304"/>
            <a:ext cx="399310" cy="326710"/>
          </a:xfrm>
          <a:prstGeom prst="rect">
            <a:avLst/>
          </a:prstGeom>
        </p:spPr>
      </p:pic>
      <p:cxnSp>
        <p:nvCxnSpPr>
          <p:cNvPr id="19" name="Straight Connector 13"/>
          <p:cNvCxnSpPr>
            <a:stCxn id="17" idx="3"/>
            <a:endCxn id="18" idx="1"/>
          </p:cNvCxnSpPr>
          <p:nvPr/>
        </p:nvCxnSpPr>
        <p:spPr bwMode="gray">
          <a:xfrm>
            <a:off x="2124430" y="2154659"/>
            <a:ext cx="579291" cy="0"/>
          </a:xfrm>
          <a:prstGeom prst="line">
            <a:avLst/>
          </a:prstGeom>
          <a:ln w="28575">
            <a:solidFill>
              <a:srgbClr val="30B5C5"/>
            </a:solidFill>
          </a:ln>
        </p:spPr>
        <p:style>
          <a:lnRef idx="1">
            <a:schemeClr val="accent1"/>
          </a:lnRef>
          <a:fillRef idx="0">
            <a:schemeClr val="accent1"/>
          </a:fillRef>
          <a:effectRef idx="0">
            <a:schemeClr val="accent1"/>
          </a:effectRef>
          <a:fontRef idx="minor">
            <a:schemeClr val="tx1"/>
          </a:fontRef>
        </p:style>
      </p:cxnSp>
      <p:pic>
        <p:nvPicPr>
          <p:cNvPr id="20" name="图片 87" descr="汇聚交换机.png"/>
          <p:cNvPicPr>
            <a:picLocks noChangeAspect="1"/>
          </p:cNvPicPr>
          <p:nvPr/>
        </p:nvPicPr>
        <p:blipFill>
          <a:blip r:embed="rId5" cstate="print"/>
          <a:stretch>
            <a:fillRect/>
          </a:stretch>
        </p:blipFill>
        <p:spPr bwMode="gray">
          <a:xfrm>
            <a:off x="527917" y="3066415"/>
            <a:ext cx="399310" cy="326710"/>
          </a:xfrm>
          <a:prstGeom prst="rect">
            <a:avLst/>
          </a:prstGeom>
        </p:spPr>
      </p:pic>
      <p:pic>
        <p:nvPicPr>
          <p:cNvPr id="21" name="图片 87" descr="汇聚交换机.png"/>
          <p:cNvPicPr>
            <a:picLocks noChangeAspect="1"/>
          </p:cNvPicPr>
          <p:nvPr/>
        </p:nvPicPr>
        <p:blipFill>
          <a:blip r:embed="rId5" cstate="print"/>
          <a:stretch>
            <a:fillRect/>
          </a:stretch>
        </p:blipFill>
        <p:spPr bwMode="gray">
          <a:xfrm>
            <a:off x="1504168" y="3066415"/>
            <a:ext cx="399310" cy="326710"/>
          </a:xfrm>
          <a:prstGeom prst="rect">
            <a:avLst/>
          </a:prstGeom>
        </p:spPr>
      </p:pic>
      <p:cxnSp>
        <p:nvCxnSpPr>
          <p:cNvPr id="22" name="Straight Connector 16"/>
          <p:cNvCxnSpPr>
            <a:stCxn id="20" idx="3"/>
            <a:endCxn id="21" idx="1"/>
          </p:cNvCxnSpPr>
          <p:nvPr/>
        </p:nvCxnSpPr>
        <p:spPr bwMode="gray">
          <a:xfrm>
            <a:off x="927227" y="3229770"/>
            <a:ext cx="576941"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5" name="图片 87" descr="汇聚交换机.png"/>
          <p:cNvPicPr>
            <a:picLocks noChangeAspect="1"/>
          </p:cNvPicPr>
          <p:nvPr/>
        </p:nvPicPr>
        <p:blipFill>
          <a:blip r:embed="rId5" cstate="print"/>
          <a:stretch>
            <a:fillRect/>
          </a:stretch>
        </p:blipFill>
        <p:spPr bwMode="gray">
          <a:xfrm>
            <a:off x="2925846" y="3066415"/>
            <a:ext cx="399310" cy="326710"/>
          </a:xfrm>
          <a:prstGeom prst="rect">
            <a:avLst/>
          </a:prstGeom>
        </p:spPr>
      </p:pic>
      <p:pic>
        <p:nvPicPr>
          <p:cNvPr id="26" name="图片 87" descr="汇聚交换机.png"/>
          <p:cNvPicPr>
            <a:picLocks noChangeAspect="1"/>
          </p:cNvPicPr>
          <p:nvPr/>
        </p:nvPicPr>
        <p:blipFill>
          <a:blip r:embed="rId5" cstate="print"/>
          <a:stretch>
            <a:fillRect/>
          </a:stretch>
        </p:blipFill>
        <p:spPr bwMode="gray">
          <a:xfrm>
            <a:off x="3903273" y="3066415"/>
            <a:ext cx="399310" cy="326710"/>
          </a:xfrm>
          <a:prstGeom prst="rect">
            <a:avLst/>
          </a:prstGeom>
        </p:spPr>
      </p:pic>
      <p:cxnSp>
        <p:nvCxnSpPr>
          <p:cNvPr id="27" name="Straight Connector 29"/>
          <p:cNvCxnSpPr>
            <a:stCxn id="25" idx="3"/>
            <a:endCxn id="26" idx="1"/>
          </p:cNvCxnSpPr>
          <p:nvPr/>
        </p:nvCxnSpPr>
        <p:spPr bwMode="gray">
          <a:xfrm>
            <a:off x="3325156" y="3229770"/>
            <a:ext cx="578116"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30"/>
          <p:cNvCxnSpPr>
            <a:stCxn id="20" idx="0"/>
            <a:endCxn id="17" idx="2"/>
          </p:cNvCxnSpPr>
          <p:nvPr/>
        </p:nvCxnSpPr>
        <p:spPr bwMode="gray">
          <a:xfrm flipV="1">
            <a:off x="727573" y="2318014"/>
            <a:ext cx="1197203" cy="74840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33"/>
          <p:cNvCxnSpPr>
            <a:stCxn id="21" idx="0"/>
            <a:endCxn id="18" idx="2"/>
          </p:cNvCxnSpPr>
          <p:nvPr/>
        </p:nvCxnSpPr>
        <p:spPr bwMode="gray">
          <a:xfrm flipV="1">
            <a:off x="1703824" y="2318014"/>
            <a:ext cx="1199552" cy="74840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36"/>
          <p:cNvCxnSpPr>
            <a:stCxn id="25" idx="0"/>
            <a:endCxn id="17" idx="2"/>
          </p:cNvCxnSpPr>
          <p:nvPr/>
        </p:nvCxnSpPr>
        <p:spPr bwMode="gray">
          <a:xfrm flipH="1" flipV="1">
            <a:off x="1924775" y="2318014"/>
            <a:ext cx="1200726" cy="74840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9"/>
          <p:cNvCxnSpPr>
            <a:stCxn id="26" idx="0"/>
            <a:endCxn id="18" idx="2"/>
          </p:cNvCxnSpPr>
          <p:nvPr/>
        </p:nvCxnSpPr>
        <p:spPr bwMode="gray">
          <a:xfrm flipH="1" flipV="1">
            <a:off x="2903376" y="2318014"/>
            <a:ext cx="1199552" cy="74840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2" name="Oval 42"/>
          <p:cNvSpPr/>
          <p:nvPr/>
        </p:nvSpPr>
        <p:spPr bwMode="gray">
          <a:xfrm rot="3077028">
            <a:off x="1457970" y="2649968"/>
            <a:ext cx="691390" cy="108844"/>
          </a:xfrm>
          <a:prstGeom prst="ellips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3" name="图片 106" descr="堆叠交换机蓝.png"/>
          <p:cNvPicPr>
            <a:picLocks noChangeAspect="1"/>
          </p:cNvPicPr>
          <p:nvPr/>
        </p:nvPicPr>
        <p:blipFill>
          <a:blip r:embed="rId6" cstate="print"/>
          <a:stretch>
            <a:fillRect/>
          </a:stretch>
        </p:blipFill>
        <p:spPr bwMode="gray">
          <a:xfrm>
            <a:off x="526849" y="4115126"/>
            <a:ext cx="401447" cy="328457"/>
          </a:xfrm>
          <a:prstGeom prst="rect">
            <a:avLst/>
          </a:prstGeom>
        </p:spPr>
      </p:pic>
      <p:pic>
        <p:nvPicPr>
          <p:cNvPr id="34" name="图片 106" descr="堆叠交换机蓝.png"/>
          <p:cNvPicPr>
            <a:picLocks noChangeAspect="1"/>
          </p:cNvPicPr>
          <p:nvPr/>
        </p:nvPicPr>
        <p:blipFill>
          <a:blip r:embed="rId6" cstate="print"/>
          <a:stretch>
            <a:fillRect/>
          </a:stretch>
        </p:blipFill>
        <p:spPr bwMode="gray">
          <a:xfrm>
            <a:off x="1503100" y="4115126"/>
            <a:ext cx="401447" cy="328457"/>
          </a:xfrm>
          <a:prstGeom prst="rect">
            <a:avLst/>
          </a:prstGeom>
        </p:spPr>
      </p:pic>
      <p:cxnSp>
        <p:nvCxnSpPr>
          <p:cNvPr id="35" name="Straight Connector 34"/>
          <p:cNvCxnSpPr>
            <a:stCxn id="33" idx="0"/>
            <a:endCxn id="20" idx="2"/>
          </p:cNvCxnSpPr>
          <p:nvPr/>
        </p:nvCxnSpPr>
        <p:spPr bwMode="gray">
          <a:xfrm flipV="1">
            <a:off x="727573" y="3393125"/>
            <a:ext cx="0" cy="72200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a:stCxn id="33" idx="0"/>
            <a:endCxn id="21" idx="2"/>
          </p:cNvCxnSpPr>
          <p:nvPr/>
        </p:nvCxnSpPr>
        <p:spPr bwMode="gray">
          <a:xfrm flipV="1">
            <a:off x="727573" y="3393125"/>
            <a:ext cx="976251" cy="72200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7" name="Straight Connector 37"/>
          <p:cNvCxnSpPr>
            <a:stCxn id="34" idx="0"/>
            <a:endCxn id="20" idx="2"/>
          </p:cNvCxnSpPr>
          <p:nvPr/>
        </p:nvCxnSpPr>
        <p:spPr bwMode="gray">
          <a:xfrm flipH="1" flipV="1">
            <a:off x="727573" y="3393125"/>
            <a:ext cx="976251" cy="72200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8"/>
          <p:cNvCxnSpPr>
            <a:stCxn id="34" idx="0"/>
            <a:endCxn id="21" idx="2"/>
          </p:cNvCxnSpPr>
          <p:nvPr/>
        </p:nvCxnSpPr>
        <p:spPr bwMode="gray">
          <a:xfrm flipV="1">
            <a:off x="1703824" y="3393125"/>
            <a:ext cx="0" cy="72200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39" name="Group 40"/>
          <p:cNvGrpSpPr/>
          <p:nvPr/>
        </p:nvGrpSpPr>
        <p:grpSpPr bwMode="gray">
          <a:xfrm>
            <a:off x="1059708" y="4241486"/>
            <a:ext cx="311978" cy="73812"/>
            <a:chOff x="559282" y="6488261"/>
            <a:chExt cx="261965" cy="61979"/>
          </a:xfrm>
          <a:solidFill>
            <a:schemeClr val="bg1">
              <a:lumMod val="50000"/>
            </a:schemeClr>
          </a:solidFill>
        </p:grpSpPr>
        <p:sp>
          <p:nvSpPr>
            <p:cNvPr id="40" name="Oval 4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Oval 4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Oval 4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43" name="图片 106" descr="堆叠交换机蓝.png"/>
          <p:cNvPicPr>
            <a:picLocks noChangeAspect="1"/>
          </p:cNvPicPr>
          <p:nvPr/>
        </p:nvPicPr>
        <p:blipFill>
          <a:blip r:embed="rId6" cstate="print"/>
          <a:stretch>
            <a:fillRect/>
          </a:stretch>
        </p:blipFill>
        <p:spPr bwMode="gray">
          <a:xfrm>
            <a:off x="2924778" y="4115126"/>
            <a:ext cx="401447" cy="328457"/>
          </a:xfrm>
          <a:prstGeom prst="rect">
            <a:avLst/>
          </a:prstGeom>
        </p:spPr>
      </p:pic>
      <p:pic>
        <p:nvPicPr>
          <p:cNvPr id="44" name="图片 106" descr="堆叠交换机蓝.png"/>
          <p:cNvPicPr>
            <a:picLocks noChangeAspect="1"/>
          </p:cNvPicPr>
          <p:nvPr/>
        </p:nvPicPr>
        <p:blipFill>
          <a:blip r:embed="rId6" cstate="print"/>
          <a:stretch>
            <a:fillRect/>
          </a:stretch>
        </p:blipFill>
        <p:spPr bwMode="gray">
          <a:xfrm>
            <a:off x="3902204" y="4115126"/>
            <a:ext cx="401447" cy="328457"/>
          </a:xfrm>
          <a:prstGeom prst="rect">
            <a:avLst/>
          </a:prstGeom>
        </p:spPr>
      </p:pic>
      <p:grpSp>
        <p:nvGrpSpPr>
          <p:cNvPr id="45" name="Group 54"/>
          <p:cNvGrpSpPr/>
          <p:nvPr/>
        </p:nvGrpSpPr>
        <p:grpSpPr bwMode="gray">
          <a:xfrm>
            <a:off x="3458813" y="4241486"/>
            <a:ext cx="311978" cy="73812"/>
            <a:chOff x="559282" y="6488261"/>
            <a:chExt cx="261965" cy="61979"/>
          </a:xfrm>
          <a:solidFill>
            <a:schemeClr val="bg1">
              <a:lumMod val="50000"/>
            </a:schemeClr>
          </a:solidFill>
        </p:grpSpPr>
        <p:sp>
          <p:nvSpPr>
            <p:cNvPr id="46" name="Oval 55"/>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Oval 56"/>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Oval 57"/>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49" name="Straight Connector 58"/>
          <p:cNvCxnSpPr>
            <a:stCxn id="43" idx="0"/>
            <a:endCxn id="25" idx="2"/>
          </p:cNvCxnSpPr>
          <p:nvPr/>
        </p:nvCxnSpPr>
        <p:spPr bwMode="gray">
          <a:xfrm flipV="1">
            <a:off x="3125502" y="3393125"/>
            <a:ext cx="0" cy="72200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0" name="Straight Connector 61"/>
          <p:cNvCxnSpPr>
            <a:stCxn id="44" idx="0"/>
            <a:endCxn id="26" idx="2"/>
          </p:cNvCxnSpPr>
          <p:nvPr/>
        </p:nvCxnSpPr>
        <p:spPr bwMode="gray">
          <a:xfrm flipV="1">
            <a:off x="4102928" y="3393125"/>
            <a:ext cx="0" cy="72200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1" name="Straight Connector 64"/>
          <p:cNvCxnSpPr>
            <a:stCxn id="43" idx="0"/>
            <a:endCxn id="26" idx="2"/>
          </p:cNvCxnSpPr>
          <p:nvPr/>
        </p:nvCxnSpPr>
        <p:spPr bwMode="gray">
          <a:xfrm flipV="1">
            <a:off x="3125502" y="3393125"/>
            <a:ext cx="977426" cy="72200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2" name="Straight Connector 67"/>
          <p:cNvCxnSpPr>
            <a:stCxn id="44" idx="0"/>
            <a:endCxn id="25" idx="2"/>
          </p:cNvCxnSpPr>
          <p:nvPr/>
        </p:nvCxnSpPr>
        <p:spPr bwMode="gray">
          <a:xfrm flipH="1" flipV="1">
            <a:off x="3125502" y="3393125"/>
            <a:ext cx="977426" cy="72200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3" name="Straight Connector 70"/>
          <p:cNvCxnSpPr>
            <a:stCxn id="16" idx="0"/>
            <a:endCxn id="34" idx="2"/>
          </p:cNvCxnSpPr>
          <p:nvPr/>
        </p:nvCxnSpPr>
        <p:spPr bwMode="gray">
          <a:xfrm flipV="1">
            <a:off x="1702648" y="4443583"/>
            <a:ext cx="1175" cy="27640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9" name="Oval 59"/>
          <p:cNvSpPr/>
          <p:nvPr/>
        </p:nvSpPr>
        <p:spPr bwMode="gray">
          <a:xfrm rot="1782887">
            <a:off x="620706" y="3816649"/>
            <a:ext cx="449045" cy="143949"/>
          </a:xfrm>
          <a:prstGeom prst="ellips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Oval 62"/>
          <p:cNvSpPr/>
          <p:nvPr/>
        </p:nvSpPr>
        <p:spPr bwMode="gray">
          <a:xfrm rot="19401600">
            <a:off x="1383627" y="3831835"/>
            <a:ext cx="449045" cy="143949"/>
          </a:xfrm>
          <a:prstGeom prst="ellips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Oval 63"/>
          <p:cNvSpPr/>
          <p:nvPr/>
        </p:nvSpPr>
        <p:spPr bwMode="gray">
          <a:xfrm rot="1782887">
            <a:off x="3004219" y="3854614"/>
            <a:ext cx="449045" cy="143949"/>
          </a:xfrm>
          <a:prstGeom prst="ellips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Oval 65"/>
          <p:cNvSpPr/>
          <p:nvPr/>
        </p:nvSpPr>
        <p:spPr bwMode="gray">
          <a:xfrm rot="19401600">
            <a:off x="3788684" y="3825065"/>
            <a:ext cx="449045" cy="143949"/>
          </a:xfrm>
          <a:prstGeom prst="ellips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3" name="图片 14" descr="日志告警服务器-蓝.png"/>
          <p:cNvPicPr>
            <a:picLocks noChangeAspect="1"/>
          </p:cNvPicPr>
          <p:nvPr/>
        </p:nvPicPr>
        <p:blipFill>
          <a:blip r:embed="rId7" cstate="print"/>
          <a:stretch>
            <a:fillRect/>
          </a:stretch>
        </p:blipFill>
        <p:spPr bwMode="gray">
          <a:xfrm>
            <a:off x="1265986" y="5435074"/>
            <a:ext cx="362747" cy="226506"/>
          </a:xfrm>
          <a:prstGeom prst="rect">
            <a:avLst/>
          </a:prstGeom>
        </p:spPr>
      </p:pic>
      <p:pic>
        <p:nvPicPr>
          <p:cNvPr id="65" name="图片 11" descr="开放网络-蓝.png"/>
          <p:cNvPicPr>
            <a:picLocks noChangeAspect="1"/>
          </p:cNvPicPr>
          <p:nvPr/>
        </p:nvPicPr>
        <p:blipFill>
          <a:blip r:embed="rId8" cstate="print"/>
          <a:stretch>
            <a:fillRect/>
          </a:stretch>
        </p:blipFill>
        <p:spPr bwMode="gray">
          <a:xfrm>
            <a:off x="2576807" y="5408709"/>
            <a:ext cx="362747" cy="279236"/>
          </a:xfrm>
          <a:prstGeom prst="rect">
            <a:avLst/>
          </a:prstGeom>
        </p:spPr>
      </p:pic>
      <p:pic>
        <p:nvPicPr>
          <p:cNvPr id="66" name="图片 158" descr="SAN网络-蓝.png"/>
          <p:cNvPicPr>
            <a:picLocks noChangeAspect="1"/>
          </p:cNvPicPr>
          <p:nvPr/>
        </p:nvPicPr>
        <p:blipFill>
          <a:blip r:embed="rId9" cstate="print"/>
          <a:stretch>
            <a:fillRect/>
          </a:stretch>
        </p:blipFill>
        <p:spPr bwMode="gray">
          <a:xfrm>
            <a:off x="2003852" y="5386269"/>
            <a:ext cx="197836" cy="324116"/>
          </a:xfrm>
          <a:prstGeom prst="rect">
            <a:avLst/>
          </a:prstGeom>
        </p:spPr>
      </p:pic>
      <p:pic>
        <p:nvPicPr>
          <p:cNvPr id="68" name="图片 157" descr="故障链路.png"/>
          <p:cNvPicPr>
            <a:picLocks noChangeAspect="1"/>
          </p:cNvPicPr>
          <p:nvPr/>
        </p:nvPicPr>
        <p:blipFill>
          <a:blip r:embed="rId10" cstate="print"/>
          <a:stretch>
            <a:fillRect/>
          </a:stretch>
        </p:blipFill>
        <p:spPr bwMode="gray">
          <a:xfrm>
            <a:off x="3314672" y="5399448"/>
            <a:ext cx="399310" cy="297758"/>
          </a:xfrm>
          <a:prstGeom prst="rect">
            <a:avLst/>
          </a:prstGeom>
        </p:spPr>
      </p:pic>
      <p:sp>
        <p:nvSpPr>
          <p:cNvPr id="74" name="Oval 92"/>
          <p:cNvSpPr/>
          <p:nvPr/>
        </p:nvSpPr>
        <p:spPr bwMode="gray">
          <a:xfrm rot="18651691">
            <a:off x="2701652" y="2670795"/>
            <a:ext cx="691390" cy="108844"/>
          </a:xfrm>
          <a:prstGeom prst="ellips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1" name="Straight Connector 79"/>
          <p:cNvCxnSpPr/>
          <p:nvPr/>
        </p:nvCxnSpPr>
        <p:spPr bwMode="gray">
          <a:xfrm flipH="1">
            <a:off x="2232297" y="1679639"/>
            <a:ext cx="209826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5" name="圆角矩形 104"/>
          <p:cNvSpPr/>
          <p:nvPr/>
        </p:nvSpPr>
        <p:spPr bwMode="gray">
          <a:xfrm>
            <a:off x="3816766" y="1427756"/>
            <a:ext cx="1569768" cy="1157260"/>
          </a:xfrm>
          <a:prstGeom prst="roundRect">
            <a:avLst>
              <a:gd name="adj" fmla="val 2563"/>
            </a:avLst>
          </a:prstGeom>
          <a:solidFill>
            <a:schemeClr val="bg1">
              <a:lumMod val="95000"/>
            </a:schemeClr>
          </a:solidFill>
          <a:ln>
            <a:solidFill>
              <a:schemeClr val="bg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6" name="图片 72" descr="交换机.png"/>
          <p:cNvPicPr>
            <a:picLocks noChangeAspect="1"/>
          </p:cNvPicPr>
          <p:nvPr/>
        </p:nvPicPr>
        <p:blipFill>
          <a:blip r:embed="rId11" cstate="print"/>
          <a:stretch>
            <a:fillRect/>
          </a:stretch>
        </p:blipFill>
        <p:spPr bwMode="gray">
          <a:xfrm>
            <a:off x="4056836" y="1707550"/>
            <a:ext cx="489285" cy="401651"/>
          </a:xfrm>
          <a:prstGeom prst="rect">
            <a:avLst/>
          </a:prstGeom>
        </p:spPr>
      </p:pic>
      <p:sp>
        <p:nvSpPr>
          <p:cNvPr id="107" name="文本框 106"/>
          <p:cNvSpPr txBox="1"/>
          <p:nvPr/>
        </p:nvSpPr>
        <p:spPr bwMode="gray">
          <a:xfrm>
            <a:off x="3966529" y="2161173"/>
            <a:ext cx="1377300" cy="338554"/>
          </a:xfrm>
          <a:prstGeom prst="rect">
            <a:avLst/>
          </a:prstGeom>
          <a:noFill/>
        </p:spPr>
        <p:txBody>
          <a:bodyPr wrap="none" rtlCol="0">
            <a:noAutofit/>
          </a:bodyPr>
          <a:lstStyle/>
          <a:p>
            <a:pPr fontAlgn="ctr"/>
            <a:r>
              <a:rPr lang="en-US" sz="1600" dirty="0" smtClean="0">
                <a:solidFill>
                  <a:srgbClr val="C7000B"/>
                </a:solidFill>
                <a:latin typeface="Huawei Sans" panose="020C0503030203020204" pitchFamily="34" charset="0"/>
              </a:rPr>
              <a:t>DHCP server</a:t>
            </a:r>
            <a:endParaRPr lang="en-US" altLang="zh-CN" sz="16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文本框 108"/>
          <p:cNvSpPr txBox="1"/>
          <p:nvPr/>
        </p:nvSpPr>
        <p:spPr bwMode="gray">
          <a:xfrm>
            <a:off x="1725120" y="5772584"/>
            <a:ext cx="1334020" cy="338554"/>
          </a:xfrm>
          <a:prstGeom prst="rect">
            <a:avLst/>
          </a:prstGeom>
          <a:noFill/>
        </p:spPr>
        <p:txBody>
          <a:bodyPr wrap="none" rtlCol="0">
            <a:noAutofit/>
          </a:bodyPr>
          <a:lstStyle/>
          <a:p>
            <a:pPr fontAlgn="ctr"/>
            <a:r>
              <a:rPr lang="en-US" sz="1600" dirty="0" smtClean="0">
                <a:solidFill>
                  <a:srgbClr val="C7000B"/>
                </a:solidFill>
                <a:latin typeface="Huawei Sans" panose="020C0503030203020204" pitchFamily="34" charset="0"/>
              </a:rPr>
              <a:t>DHCP clients</a:t>
            </a:r>
            <a:endParaRPr lang="en-US" altLang="zh-CN" sz="16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五边形 68"/>
          <p:cNvSpPr/>
          <p:nvPr/>
        </p:nvSpPr>
        <p:spPr bwMode="gray">
          <a:xfrm>
            <a:off x="7307235" y="20173"/>
            <a:ext cx="1694405" cy="3852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72000" tIns="0" rIns="72000" bIns="0" numCol="1" rtlCol="0" anchor="ctr" anchorCtr="0" compatLnSpc="1">
            <a:prstTxWarp prst="textNoShape">
              <a:avLst/>
            </a:prstTxWarp>
          </a:bodyPr>
          <a:lstStyle/>
          <a:p>
            <a:pPr algn="ctr" fontAlgn="ctr">
              <a:lnSpc>
                <a:spcPct val="95000"/>
              </a:lnSpc>
            </a:pPr>
            <a:r>
              <a:rPr lang="en-US" sz="1200" dirty="0" smtClean="0">
                <a:latin typeface="Huawei Sans" panose="020C0503030203020204" pitchFamily="34" charset="0"/>
              </a:rPr>
              <a:t>Network Architecture Design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燕尾形 69"/>
          <p:cNvSpPr/>
          <p:nvPr/>
        </p:nvSpPr>
        <p:spPr bwMode="gray">
          <a:xfrm>
            <a:off x="8839950" y="20173"/>
            <a:ext cx="1389868" cy="3852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5000"/>
              </a:lnSpc>
            </a:pPr>
            <a:r>
              <a:rPr lang="en-US" sz="1200" b="1" dirty="0" smtClean="0">
                <a:solidFill>
                  <a:schemeClr val="bg1"/>
                </a:solidFill>
                <a:latin typeface="Huawei Sans" panose="020C0503030203020204" pitchFamily="34" charset="0"/>
              </a:rPr>
              <a:t>Basic Service Design</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燕尾形 70"/>
          <p:cNvSpPr/>
          <p:nvPr/>
        </p:nvSpPr>
        <p:spPr bwMode="gray">
          <a:xfrm>
            <a:off x="10068128" y="20173"/>
            <a:ext cx="1696531" cy="3852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5000"/>
              </a:lnSpc>
              <a:spcBef>
                <a:spcPts val="0"/>
              </a:spcBef>
              <a:defRPr/>
            </a:pPr>
            <a:r>
              <a:rPr lang="en-US" sz="1200" dirty="0" smtClean="0">
                <a:latin typeface="Huawei Sans" panose="020C0503030203020204" pitchFamily="34" charset="0"/>
              </a:rPr>
              <a:t>LAN Automation Design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71059292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椭圆 63"/>
          <p:cNvSpPr/>
          <p:nvPr/>
        </p:nvSpPr>
        <p:spPr bwMode="gray">
          <a:xfrm>
            <a:off x="6999689" y="1543541"/>
            <a:ext cx="4680552" cy="3009409"/>
          </a:xfrm>
          <a:prstGeom prst="ellipse">
            <a:avLst/>
          </a:prstGeom>
          <a:solidFill>
            <a:schemeClr val="accent2">
              <a:lumMod val="40000"/>
              <a:lumOff val="6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椭圆 61"/>
          <p:cNvSpPr/>
          <p:nvPr/>
        </p:nvSpPr>
        <p:spPr bwMode="gray">
          <a:xfrm rot="3310622">
            <a:off x="1848708" y="1553392"/>
            <a:ext cx="1918477" cy="3436328"/>
          </a:xfrm>
          <a:prstGeom prst="ellipse">
            <a:avLst/>
          </a:prstGeom>
          <a:solidFill>
            <a:schemeClr val="accent6">
              <a:lumMod val="40000"/>
              <a:lumOff val="6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椭圆 62"/>
          <p:cNvSpPr/>
          <p:nvPr/>
        </p:nvSpPr>
        <p:spPr bwMode="gray">
          <a:xfrm rot="18289378" flipV="1">
            <a:off x="3195424" y="1553393"/>
            <a:ext cx="1918477" cy="3436328"/>
          </a:xfrm>
          <a:prstGeom prst="ellipse">
            <a:avLst/>
          </a:prstGeom>
          <a:solidFill>
            <a:srgbClr val="94DAE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椭圆 60"/>
          <p:cNvSpPr/>
          <p:nvPr/>
        </p:nvSpPr>
        <p:spPr bwMode="gray">
          <a:xfrm>
            <a:off x="2778098" y="1458994"/>
            <a:ext cx="1525484" cy="618059"/>
          </a:xfrm>
          <a:prstGeom prst="ellipse">
            <a:avLst/>
          </a:prstGeom>
          <a:solidFill>
            <a:schemeClr val="accent2">
              <a:lumMod val="40000"/>
              <a:lumOff val="6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p:txBody>
          <a:bodyPr/>
          <a:lstStyle/>
          <a:p>
            <a:r>
              <a:rPr lang="en-US" smtClean="0"/>
              <a:t>Routing Design</a:t>
            </a:r>
            <a:endParaRPr lang="en-US" altLang="zh-CN" dirty="0">
              <a:sym typeface="Huawei Sans" panose="020C0503030203020204" pitchFamily="34" charset="0"/>
            </a:endParaRPr>
          </a:p>
        </p:txBody>
      </p:sp>
      <p:sp>
        <p:nvSpPr>
          <p:cNvPr id="4" name="圆角矩形 75"/>
          <p:cNvSpPr/>
          <p:nvPr/>
        </p:nvSpPr>
        <p:spPr bwMode="gray">
          <a:xfrm>
            <a:off x="477521" y="983875"/>
            <a:ext cx="5508000" cy="360000"/>
          </a:xfrm>
          <a:prstGeom prst="roundRect">
            <a:avLst>
              <a:gd name="adj" fmla="val 8676"/>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30B5C5"/>
                </a:solidFill>
                <a:latin typeface="Huawei Sans" panose="020C0503030203020204" pitchFamily="34" charset="0"/>
              </a:rPr>
              <a:t>Three-layer networking: scenario 1</a:t>
            </a:r>
            <a:endParaRPr lang="en-US" sz="1400" dirty="0">
              <a:solidFill>
                <a:srgbClr val="30B5C5"/>
              </a:solidFill>
              <a:latin typeface="Huawei Sans" panose="020C0503030203020204" pitchFamily="34" charset="0"/>
            </a:endParaRPr>
          </a:p>
        </p:txBody>
      </p:sp>
      <p:sp>
        <p:nvSpPr>
          <p:cNvPr id="5" name="圆角矩形 75"/>
          <p:cNvSpPr/>
          <p:nvPr/>
        </p:nvSpPr>
        <p:spPr bwMode="gray">
          <a:xfrm>
            <a:off x="6206479" y="983875"/>
            <a:ext cx="5508000"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30B5C5"/>
                </a:solidFill>
                <a:latin typeface="Huawei Sans" panose="020C0503030203020204" pitchFamily="34" charset="0"/>
              </a:rPr>
              <a:t>Three-layer networking: scenario 2</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圆角矩形 75"/>
          <p:cNvSpPr/>
          <p:nvPr/>
        </p:nvSpPr>
        <p:spPr bwMode="gray">
          <a:xfrm>
            <a:off x="477521" y="1387833"/>
            <a:ext cx="5508000" cy="3165117"/>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400" b="1"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7" name="圆角矩形 75"/>
          <p:cNvSpPr/>
          <p:nvPr/>
        </p:nvSpPr>
        <p:spPr bwMode="gray">
          <a:xfrm>
            <a:off x="6206479" y="1387833"/>
            <a:ext cx="5508000" cy="3165117"/>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400" b="1"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pic>
        <p:nvPicPr>
          <p:cNvPr id="8" name="图片 86" descr="核心交换机.png"/>
          <p:cNvPicPr>
            <a:picLocks noChangeAspect="1"/>
          </p:cNvPicPr>
          <p:nvPr/>
        </p:nvPicPr>
        <p:blipFill>
          <a:blip r:embed="rId3"/>
          <a:stretch>
            <a:fillRect/>
          </a:stretch>
        </p:blipFill>
        <p:spPr bwMode="gray">
          <a:xfrm>
            <a:off x="2972169" y="1790434"/>
            <a:ext cx="406420" cy="332527"/>
          </a:xfrm>
          <a:prstGeom prst="rect">
            <a:avLst/>
          </a:prstGeom>
        </p:spPr>
      </p:pic>
      <p:pic>
        <p:nvPicPr>
          <p:cNvPr id="9" name="图片 86" descr="核心交换机.png"/>
          <p:cNvPicPr>
            <a:picLocks noChangeAspect="1"/>
          </p:cNvPicPr>
          <p:nvPr/>
        </p:nvPicPr>
        <p:blipFill>
          <a:blip r:embed="rId3"/>
          <a:stretch>
            <a:fillRect/>
          </a:stretch>
        </p:blipFill>
        <p:spPr bwMode="gray">
          <a:xfrm>
            <a:off x="3690798" y="1790434"/>
            <a:ext cx="406420" cy="332527"/>
          </a:xfrm>
          <a:prstGeom prst="rect">
            <a:avLst/>
          </a:prstGeom>
        </p:spPr>
      </p:pic>
      <p:cxnSp>
        <p:nvCxnSpPr>
          <p:cNvPr id="10" name="直接连接符 9"/>
          <p:cNvCxnSpPr>
            <a:stCxn id="8" idx="3"/>
            <a:endCxn id="9" idx="1"/>
          </p:cNvCxnSpPr>
          <p:nvPr/>
        </p:nvCxnSpPr>
        <p:spPr bwMode="gray">
          <a:xfrm>
            <a:off x="3378589" y="1956698"/>
            <a:ext cx="312209"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pic>
        <p:nvPicPr>
          <p:cNvPr id="11" name="图片 87" descr="汇聚交换机.png"/>
          <p:cNvPicPr>
            <a:picLocks noChangeAspect="1"/>
          </p:cNvPicPr>
          <p:nvPr/>
        </p:nvPicPr>
        <p:blipFill>
          <a:blip r:embed="rId4"/>
          <a:stretch>
            <a:fillRect/>
          </a:stretch>
        </p:blipFill>
        <p:spPr bwMode="gray">
          <a:xfrm>
            <a:off x="2363927" y="2887312"/>
            <a:ext cx="406420" cy="332527"/>
          </a:xfrm>
          <a:prstGeom prst="rect">
            <a:avLst/>
          </a:prstGeom>
        </p:spPr>
      </p:pic>
      <p:pic>
        <p:nvPicPr>
          <p:cNvPr id="12" name="图片 87" descr="汇聚交换机.png"/>
          <p:cNvPicPr>
            <a:picLocks noChangeAspect="1"/>
          </p:cNvPicPr>
          <p:nvPr/>
        </p:nvPicPr>
        <p:blipFill>
          <a:blip r:embed="rId4"/>
          <a:stretch>
            <a:fillRect/>
          </a:stretch>
        </p:blipFill>
        <p:spPr bwMode="gray">
          <a:xfrm>
            <a:off x="1645298" y="2887312"/>
            <a:ext cx="406420" cy="332527"/>
          </a:xfrm>
          <a:prstGeom prst="rect">
            <a:avLst/>
          </a:prstGeom>
        </p:spPr>
      </p:pic>
      <p:cxnSp>
        <p:nvCxnSpPr>
          <p:cNvPr id="13" name="直接连接符 12"/>
          <p:cNvCxnSpPr>
            <a:stCxn id="12" idx="3"/>
            <a:endCxn id="11" idx="1"/>
          </p:cNvCxnSpPr>
          <p:nvPr/>
        </p:nvCxnSpPr>
        <p:spPr bwMode="gray">
          <a:xfrm>
            <a:off x="2051718" y="3053576"/>
            <a:ext cx="312209"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pic>
        <p:nvPicPr>
          <p:cNvPr id="14" name="图片 76" descr="接入交换机.png"/>
          <p:cNvPicPr>
            <a:picLocks noChangeAspect="1"/>
          </p:cNvPicPr>
          <p:nvPr/>
        </p:nvPicPr>
        <p:blipFill>
          <a:blip r:embed="rId5"/>
          <a:stretch>
            <a:fillRect/>
          </a:stretch>
        </p:blipFill>
        <p:spPr bwMode="gray">
          <a:xfrm>
            <a:off x="1646521" y="3971812"/>
            <a:ext cx="406420" cy="332527"/>
          </a:xfrm>
          <a:prstGeom prst="rect">
            <a:avLst/>
          </a:prstGeom>
        </p:spPr>
      </p:pic>
      <p:pic>
        <p:nvPicPr>
          <p:cNvPr id="15" name="图片 76" descr="接入交换机.png"/>
          <p:cNvPicPr>
            <a:picLocks noChangeAspect="1"/>
          </p:cNvPicPr>
          <p:nvPr/>
        </p:nvPicPr>
        <p:blipFill>
          <a:blip r:embed="rId5"/>
          <a:stretch>
            <a:fillRect/>
          </a:stretch>
        </p:blipFill>
        <p:spPr bwMode="gray">
          <a:xfrm>
            <a:off x="2362705" y="3971812"/>
            <a:ext cx="406420" cy="332527"/>
          </a:xfrm>
          <a:prstGeom prst="rect">
            <a:avLst/>
          </a:prstGeom>
        </p:spPr>
      </p:pic>
      <p:cxnSp>
        <p:nvCxnSpPr>
          <p:cNvPr id="16" name="直接连接符 15"/>
          <p:cNvCxnSpPr>
            <a:stCxn id="14" idx="3"/>
            <a:endCxn id="15" idx="1"/>
          </p:cNvCxnSpPr>
          <p:nvPr/>
        </p:nvCxnSpPr>
        <p:spPr bwMode="gray">
          <a:xfrm>
            <a:off x="2052941" y="4138076"/>
            <a:ext cx="309764"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pic>
        <p:nvPicPr>
          <p:cNvPr id="17" name="图片 87" descr="汇聚交换机.png"/>
          <p:cNvPicPr>
            <a:picLocks noChangeAspect="1"/>
          </p:cNvPicPr>
          <p:nvPr/>
        </p:nvPicPr>
        <p:blipFill>
          <a:blip r:embed="rId4"/>
          <a:stretch>
            <a:fillRect/>
          </a:stretch>
        </p:blipFill>
        <p:spPr bwMode="gray">
          <a:xfrm>
            <a:off x="5017668" y="2887312"/>
            <a:ext cx="406420" cy="332527"/>
          </a:xfrm>
          <a:prstGeom prst="rect">
            <a:avLst/>
          </a:prstGeom>
        </p:spPr>
      </p:pic>
      <p:pic>
        <p:nvPicPr>
          <p:cNvPr id="18" name="图片 87" descr="汇聚交换机.png"/>
          <p:cNvPicPr>
            <a:picLocks noChangeAspect="1"/>
          </p:cNvPicPr>
          <p:nvPr/>
        </p:nvPicPr>
        <p:blipFill>
          <a:blip r:embed="rId4"/>
          <a:stretch>
            <a:fillRect/>
          </a:stretch>
        </p:blipFill>
        <p:spPr bwMode="gray">
          <a:xfrm>
            <a:off x="4299039" y="2887312"/>
            <a:ext cx="406420" cy="332527"/>
          </a:xfrm>
          <a:prstGeom prst="rect">
            <a:avLst/>
          </a:prstGeom>
        </p:spPr>
      </p:pic>
      <p:cxnSp>
        <p:nvCxnSpPr>
          <p:cNvPr id="19" name="直接连接符 18"/>
          <p:cNvCxnSpPr>
            <a:stCxn id="18" idx="3"/>
            <a:endCxn id="17" idx="1"/>
          </p:cNvCxnSpPr>
          <p:nvPr/>
        </p:nvCxnSpPr>
        <p:spPr bwMode="gray">
          <a:xfrm>
            <a:off x="4705459" y="3053576"/>
            <a:ext cx="312209"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pic>
        <p:nvPicPr>
          <p:cNvPr id="20" name="图片 76" descr="接入交换机.png"/>
          <p:cNvPicPr>
            <a:picLocks noChangeAspect="1"/>
          </p:cNvPicPr>
          <p:nvPr/>
        </p:nvPicPr>
        <p:blipFill>
          <a:blip r:embed="rId5"/>
          <a:stretch>
            <a:fillRect/>
          </a:stretch>
        </p:blipFill>
        <p:spPr bwMode="gray">
          <a:xfrm>
            <a:off x="4300262" y="3971812"/>
            <a:ext cx="406420" cy="332527"/>
          </a:xfrm>
          <a:prstGeom prst="rect">
            <a:avLst/>
          </a:prstGeom>
        </p:spPr>
      </p:pic>
      <p:pic>
        <p:nvPicPr>
          <p:cNvPr id="21" name="图片 76" descr="接入交换机.png"/>
          <p:cNvPicPr>
            <a:picLocks noChangeAspect="1"/>
          </p:cNvPicPr>
          <p:nvPr/>
        </p:nvPicPr>
        <p:blipFill>
          <a:blip r:embed="rId5"/>
          <a:stretch>
            <a:fillRect/>
          </a:stretch>
        </p:blipFill>
        <p:spPr bwMode="gray">
          <a:xfrm>
            <a:off x="5016446" y="3971812"/>
            <a:ext cx="406420" cy="332527"/>
          </a:xfrm>
          <a:prstGeom prst="rect">
            <a:avLst/>
          </a:prstGeom>
        </p:spPr>
      </p:pic>
      <p:cxnSp>
        <p:nvCxnSpPr>
          <p:cNvPr id="22" name="直接连接符 21"/>
          <p:cNvCxnSpPr>
            <a:stCxn id="20" idx="3"/>
            <a:endCxn id="21" idx="1"/>
          </p:cNvCxnSpPr>
          <p:nvPr/>
        </p:nvCxnSpPr>
        <p:spPr bwMode="gray">
          <a:xfrm>
            <a:off x="4706682" y="4138076"/>
            <a:ext cx="309764"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sp>
        <p:nvSpPr>
          <p:cNvPr id="28" name="文本框 27"/>
          <p:cNvSpPr txBox="1"/>
          <p:nvPr/>
        </p:nvSpPr>
        <p:spPr bwMode="gray">
          <a:xfrm>
            <a:off x="2894142" y="1485329"/>
            <a:ext cx="1281101" cy="305105"/>
          </a:xfrm>
          <a:prstGeom prst="rect">
            <a:avLst/>
          </a:prstGeom>
          <a:noFill/>
        </p:spPr>
        <p:txBody>
          <a:bodyPr wrap="square" rtlCol="0">
            <a:noAutofit/>
          </a:bodyPr>
          <a:lstStyle/>
          <a:p>
            <a:pPr algn="ctr" fontAlgn="ctr"/>
            <a:r>
              <a:rPr lang="en-US" sz="1200" b="1" dirty="0" smtClean="0">
                <a:latin typeface="Huawei Sans" panose="020C0503030203020204" pitchFamily="34" charset="0"/>
              </a:rPr>
              <a:t>OSPF area 0</a:t>
            </a:r>
            <a:endParaRPr lang="en-US" sz="1200" b="1" dirty="0">
              <a:latin typeface="Huawei Sans" panose="020C0503030203020204" pitchFamily="34" charset="0"/>
            </a:endParaRPr>
          </a:p>
        </p:txBody>
      </p:sp>
      <p:sp>
        <p:nvSpPr>
          <p:cNvPr id="31" name="文本框 30"/>
          <p:cNvSpPr txBox="1"/>
          <p:nvPr/>
        </p:nvSpPr>
        <p:spPr bwMode="gray">
          <a:xfrm>
            <a:off x="1606989" y="3447154"/>
            <a:ext cx="1365180" cy="305105"/>
          </a:xfrm>
          <a:prstGeom prst="rect">
            <a:avLst/>
          </a:prstGeom>
          <a:noFill/>
        </p:spPr>
        <p:txBody>
          <a:bodyPr wrap="square" rtlCol="0">
            <a:noAutofit/>
          </a:bodyPr>
          <a:lstStyle/>
          <a:p>
            <a:pPr algn="ctr" fontAlgn="ctr"/>
            <a:r>
              <a:rPr lang="en-US" sz="1200" b="1" dirty="0" smtClean="0">
                <a:latin typeface="Huawei Sans" panose="020C0503030203020204" pitchFamily="34" charset="0"/>
              </a:rPr>
              <a:t>OSPF area 1</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文本框 31"/>
          <p:cNvSpPr txBox="1"/>
          <p:nvPr/>
        </p:nvSpPr>
        <p:spPr bwMode="gray">
          <a:xfrm>
            <a:off x="4300456" y="3447154"/>
            <a:ext cx="1282825" cy="305105"/>
          </a:xfrm>
          <a:prstGeom prst="rect">
            <a:avLst/>
          </a:prstGeom>
          <a:noFill/>
        </p:spPr>
        <p:txBody>
          <a:bodyPr wrap="square" rtlCol="0">
            <a:noAutofit/>
          </a:bodyPr>
          <a:lstStyle/>
          <a:p>
            <a:pPr algn="ctr" fontAlgn="ctr"/>
            <a:r>
              <a:rPr lang="en-US" sz="1200" b="1" dirty="0" smtClean="0">
                <a:latin typeface="Huawei Sans" panose="020C0503030203020204" pitchFamily="34" charset="0"/>
              </a:rPr>
              <a:t>OSPF area 2</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文本框 32"/>
          <p:cNvSpPr txBox="1"/>
          <p:nvPr/>
        </p:nvSpPr>
        <p:spPr bwMode="gray">
          <a:xfrm>
            <a:off x="463449" y="1866845"/>
            <a:ext cx="2289249" cy="307777"/>
          </a:xfrm>
          <a:prstGeom prst="rect">
            <a:avLst/>
          </a:prstGeom>
          <a:noFill/>
        </p:spPr>
        <p:txBody>
          <a:bodyPr wrap="square" rtlCol="0">
            <a:noAutofit/>
          </a:bodyPr>
          <a:lstStyle/>
          <a:p>
            <a:pPr fontAlgn="ctr">
              <a:spcBef>
                <a:spcPct val="0"/>
              </a:spcBef>
              <a:spcAft>
                <a:spcPct val="0"/>
              </a:spcAft>
              <a:defRPr/>
            </a:pPr>
            <a:r>
              <a:rPr lang="en-US" sz="1200" dirty="0" smtClean="0">
                <a:solidFill>
                  <a:prstClr val="black"/>
                </a:solidFill>
                <a:latin typeface="Huawei Sans" panose="020C0503030203020204" pitchFamily="34" charset="0"/>
              </a:rPr>
              <a:t>Core (border)</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文本框 33"/>
          <p:cNvSpPr txBox="1"/>
          <p:nvPr/>
        </p:nvSpPr>
        <p:spPr bwMode="gray">
          <a:xfrm>
            <a:off x="463449" y="2896003"/>
            <a:ext cx="1191352" cy="307777"/>
          </a:xfrm>
          <a:prstGeom prst="rect">
            <a:avLst/>
          </a:prstGeom>
          <a:noFill/>
        </p:spPr>
        <p:txBody>
          <a:bodyPr wrap="none" rtlCol="0">
            <a:noAutofit/>
          </a:bodyPr>
          <a:lstStyle/>
          <a:p>
            <a:pPr fontAlgn="ctr">
              <a:spcBef>
                <a:spcPct val="0"/>
              </a:spcBef>
              <a:spcAft>
                <a:spcPct val="0"/>
              </a:spcAft>
              <a:defRPr/>
            </a:pPr>
            <a:r>
              <a:rPr lang="en-US" sz="1200" dirty="0" smtClean="0">
                <a:solidFill>
                  <a:prstClr val="black"/>
                </a:solidFill>
                <a:latin typeface="Huawei Sans" panose="020C0503030203020204" pitchFamily="34" charset="0"/>
              </a:rPr>
              <a:t>Aggregation</a:t>
            </a:r>
            <a:endParaRPr lang="en-US" sz="1200" dirty="0">
              <a:solidFill>
                <a:prstClr val="black"/>
              </a:solidFill>
              <a:latin typeface="Huawei Sans" panose="020C0503030203020204" pitchFamily="34" charset="0"/>
            </a:endParaRPr>
          </a:p>
        </p:txBody>
      </p:sp>
      <p:sp>
        <p:nvSpPr>
          <p:cNvPr id="35" name="文本框 34"/>
          <p:cNvSpPr txBox="1"/>
          <p:nvPr/>
        </p:nvSpPr>
        <p:spPr bwMode="gray">
          <a:xfrm>
            <a:off x="463449" y="4009831"/>
            <a:ext cx="1308371" cy="307777"/>
          </a:xfrm>
          <a:prstGeom prst="rect">
            <a:avLst/>
          </a:prstGeom>
          <a:noFill/>
        </p:spPr>
        <p:txBody>
          <a:bodyPr wrap="none" rtlCol="0">
            <a:noAutofit/>
          </a:bodyPr>
          <a:lstStyle/>
          <a:p>
            <a:pPr fontAlgn="ctr">
              <a:spcBef>
                <a:spcPct val="0"/>
              </a:spcBef>
              <a:spcAft>
                <a:spcPct val="0"/>
              </a:spcAft>
              <a:defRPr/>
            </a:pPr>
            <a:r>
              <a:rPr lang="en-US" sz="1200" dirty="0" smtClean="0">
                <a:solidFill>
                  <a:prstClr val="black"/>
                </a:solidFill>
                <a:latin typeface="Huawei Sans" panose="020C0503030203020204" pitchFamily="34" charset="0"/>
              </a:rPr>
              <a:t>Access (edge)</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7" name="图片 86" descr="核心交换机.png"/>
          <p:cNvPicPr>
            <a:picLocks noChangeAspect="1"/>
          </p:cNvPicPr>
          <p:nvPr/>
        </p:nvPicPr>
        <p:blipFill>
          <a:blip r:embed="rId3"/>
          <a:stretch>
            <a:fillRect/>
          </a:stretch>
        </p:blipFill>
        <p:spPr bwMode="gray">
          <a:xfrm>
            <a:off x="8780267" y="1823092"/>
            <a:ext cx="406420" cy="332527"/>
          </a:xfrm>
          <a:prstGeom prst="rect">
            <a:avLst/>
          </a:prstGeom>
        </p:spPr>
      </p:pic>
      <p:pic>
        <p:nvPicPr>
          <p:cNvPr id="38" name="图片 86" descr="核心交换机.png"/>
          <p:cNvPicPr>
            <a:picLocks noChangeAspect="1"/>
          </p:cNvPicPr>
          <p:nvPr/>
        </p:nvPicPr>
        <p:blipFill>
          <a:blip r:embed="rId3"/>
          <a:stretch>
            <a:fillRect/>
          </a:stretch>
        </p:blipFill>
        <p:spPr bwMode="gray">
          <a:xfrm>
            <a:off x="9498896" y="1823092"/>
            <a:ext cx="406420" cy="332527"/>
          </a:xfrm>
          <a:prstGeom prst="rect">
            <a:avLst/>
          </a:prstGeom>
        </p:spPr>
      </p:pic>
      <p:cxnSp>
        <p:nvCxnSpPr>
          <p:cNvPr id="39" name="直接连接符 38"/>
          <p:cNvCxnSpPr>
            <a:stCxn id="37" idx="3"/>
            <a:endCxn id="38" idx="1"/>
          </p:cNvCxnSpPr>
          <p:nvPr/>
        </p:nvCxnSpPr>
        <p:spPr bwMode="gray">
          <a:xfrm>
            <a:off x="9186687" y="1989356"/>
            <a:ext cx="312209"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pic>
        <p:nvPicPr>
          <p:cNvPr id="40" name="图片 87" descr="汇聚交换机.png"/>
          <p:cNvPicPr>
            <a:picLocks noChangeAspect="1"/>
          </p:cNvPicPr>
          <p:nvPr/>
        </p:nvPicPr>
        <p:blipFill>
          <a:blip r:embed="rId4"/>
          <a:stretch>
            <a:fillRect/>
          </a:stretch>
        </p:blipFill>
        <p:spPr bwMode="gray">
          <a:xfrm>
            <a:off x="8172025" y="2919970"/>
            <a:ext cx="406420" cy="332527"/>
          </a:xfrm>
          <a:prstGeom prst="rect">
            <a:avLst/>
          </a:prstGeom>
        </p:spPr>
      </p:pic>
      <p:pic>
        <p:nvPicPr>
          <p:cNvPr id="41" name="图片 87" descr="汇聚交换机.png"/>
          <p:cNvPicPr>
            <a:picLocks noChangeAspect="1"/>
          </p:cNvPicPr>
          <p:nvPr/>
        </p:nvPicPr>
        <p:blipFill>
          <a:blip r:embed="rId4"/>
          <a:stretch>
            <a:fillRect/>
          </a:stretch>
        </p:blipFill>
        <p:spPr bwMode="gray">
          <a:xfrm>
            <a:off x="7453396" y="2919970"/>
            <a:ext cx="406420" cy="332527"/>
          </a:xfrm>
          <a:prstGeom prst="rect">
            <a:avLst/>
          </a:prstGeom>
        </p:spPr>
      </p:pic>
      <p:cxnSp>
        <p:nvCxnSpPr>
          <p:cNvPr id="42" name="直接连接符 41"/>
          <p:cNvCxnSpPr>
            <a:stCxn id="41" idx="3"/>
            <a:endCxn id="40" idx="1"/>
          </p:cNvCxnSpPr>
          <p:nvPr/>
        </p:nvCxnSpPr>
        <p:spPr bwMode="gray">
          <a:xfrm>
            <a:off x="7859816" y="3086234"/>
            <a:ext cx="312209"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pic>
        <p:nvPicPr>
          <p:cNvPr id="43" name="图片 76" descr="接入交换机.png"/>
          <p:cNvPicPr>
            <a:picLocks noChangeAspect="1"/>
          </p:cNvPicPr>
          <p:nvPr/>
        </p:nvPicPr>
        <p:blipFill>
          <a:blip r:embed="rId5"/>
          <a:stretch>
            <a:fillRect/>
          </a:stretch>
        </p:blipFill>
        <p:spPr bwMode="gray">
          <a:xfrm>
            <a:off x="7454619" y="4004470"/>
            <a:ext cx="406420" cy="332527"/>
          </a:xfrm>
          <a:prstGeom prst="rect">
            <a:avLst/>
          </a:prstGeom>
        </p:spPr>
      </p:pic>
      <p:pic>
        <p:nvPicPr>
          <p:cNvPr id="44" name="图片 76" descr="接入交换机.png"/>
          <p:cNvPicPr>
            <a:picLocks noChangeAspect="1"/>
          </p:cNvPicPr>
          <p:nvPr/>
        </p:nvPicPr>
        <p:blipFill>
          <a:blip r:embed="rId5"/>
          <a:stretch>
            <a:fillRect/>
          </a:stretch>
        </p:blipFill>
        <p:spPr bwMode="gray">
          <a:xfrm>
            <a:off x="8170803" y="4004470"/>
            <a:ext cx="406420" cy="332527"/>
          </a:xfrm>
          <a:prstGeom prst="rect">
            <a:avLst/>
          </a:prstGeom>
        </p:spPr>
      </p:pic>
      <p:cxnSp>
        <p:nvCxnSpPr>
          <p:cNvPr id="45" name="直接连接符 44"/>
          <p:cNvCxnSpPr>
            <a:stCxn id="43" idx="3"/>
            <a:endCxn id="44" idx="1"/>
          </p:cNvCxnSpPr>
          <p:nvPr/>
        </p:nvCxnSpPr>
        <p:spPr bwMode="gray">
          <a:xfrm>
            <a:off x="7861039" y="4170734"/>
            <a:ext cx="309764"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pic>
        <p:nvPicPr>
          <p:cNvPr id="46" name="图片 87" descr="汇聚交换机.png"/>
          <p:cNvPicPr>
            <a:picLocks noChangeAspect="1"/>
          </p:cNvPicPr>
          <p:nvPr/>
        </p:nvPicPr>
        <p:blipFill>
          <a:blip r:embed="rId4"/>
          <a:stretch>
            <a:fillRect/>
          </a:stretch>
        </p:blipFill>
        <p:spPr bwMode="gray">
          <a:xfrm>
            <a:off x="10825766" y="2919970"/>
            <a:ext cx="406420" cy="332527"/>
          </a:xfrm>
          <a:prstGeom prst="rect">
            <a:avLst/>
          </a:prstGeom>
        </p:spPr>
      </p:pic>
      <p:pic>
        <p:nvPicPr>
          <p:cNvPr id="47" name="图片 87" descr="汇聚交换机.png"/>
          <p:cNvPicPr>
            <a:picLocks noChangeAspect="1"/>
          </p:cNvPicPr>
          <p:nvPr/>
        </p:nvPicPr>
        <p:blipFill>
          <a:blip r:embed="rId4"/>
          <a:stretch>
            <a:fillRect/>
          </a:stretch>
        </p:blipFill>
        <p:spPr bwMode="gray">
          <a:xfrm>
            <a:off x="10107137" y="2919970"/>
            <a:ext cx="406420" cy="332527"/>
          </a:xfrm>
          <a:prstGeom prst="rect">
            <a:avLst/>
          </a:prstGeom>
        </p:spPr>
      </p:pic>
      <p:cxnSp>
        <p:nvCxnSpPr>
          <p:cNvPr id="48" name="直接连接符 47"/>
          <p:cNvCxnSpPr>
            <a:stCxn id="47" idx="3"/>
            <a:endCxn id="46" idx="1"/>
          </p:cNvCxnSpPr>
          <p:nvPr/>
        </p:nvCxnSpPr>
        <p:spPr bwMode="gray">
          <a:xfrm>
            <a:off x="10513557" y="3086234"/>
            <a:ext cx="312209"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pic>
        <p:nvPicPr>
          <p:cNvPr id="49" name="图片 76" descr="接入交换机.png"/>
          <p:cNvPicPr>
            <a:picLocks noChangeAspect="1"/>
          </p:cNvPicPr>
          <p:nvPr/>
        </p:nvPicPr>
        <p:blipFill>
          <a:blip r:embed="rId5"/>
          <a:stretch>
            <a:fillRect/>
          </a:stretch>
        </p:blipFill>
        <p:spPr bwMode="gray">
          <a:xfrm>
            <a:off x="10108360" y="4004470"/>
            <a:ext cx="406420" cy="332527"/>
          </a:xfrm>
          <a:prstGeom prst="rect">
            <a:avLst/>
          </a:prstGeom>
        </p:spPr>
      </p:pic>
      <p:pic>
        <p:nvPicPr>
          <p:cNvPr id="50" name="图片 76" descr="接入交换机.png"/>
          <p:cNvPicPr>
            <a:picLocks noChangeAspect="1"/>
          </p:cNvPicPr>
          <p:nvPr/>
        </p:nvPicPr>
        <p:blipFill>
          <a:blip r:embed="rId5"/>
          <a:stretch>
            <a:fillRect/>
          </a:stretch>
        </p:blipFill>
        <p:spPr bwMode="gray">
          <a:xfrm>
            <a:off x="10824544" y="4004470"/>
            <a:ext cx="406420" cy="332527"/>
          </a:xfrm>
          <a:prstGeom prst="rect">
            <a:avLst/>
          </a:prstGeom>
        </p:spPr>
      </p:pic>
      <p:cxnSp>
        <p:nvCxnSpPr>
          <p:cNvPr id="51" name="直接连接符 50"/>
          <p:cNvCxnSpPr>
            <a:stCxn id="49" idx="3"/>
            <a:endCxn id="50" idx="1"/>
          </p:cNvCxnSpPr>
          <p:nvPr/>
        </p:nvCxnSpPr>
        <p:spPr bwMode="gray">
          <a:xfrm>
            <a:off x="10514780" y="4170734"/>
            <a:ext cx="309764"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sp>
        <p:nvSpPr>
          <p:cNvPr id="53" name="文本框 52"/>
          <p:cNvSpPr txBox="1"/>
          <p:nvPr/>
        </p:nvSpPr>
        <p:spPr bwMode="gray">
          <a:xfrm>
            <a:off x="8665436" y="3306683"/>
            <a:ext cx="1286346" cy="305105"/>
          </a:xfrm>
          <a:prstGeom prst="rect">
            <a:avLst/>
          </a:prstGeom>
          <a:noFill/>
        </p:spPr>
        <p:txBody>
          <a:bodyPr wrap="square" rtlCol="0">
            <a:noAutofit/>
          </a:bodyPr>
          <a:lstStyle/>
          <a:p>
            <a:pPr algn="ctr" fontAlgn="ctr"/>
            <a:r>
              <a:rPr lang="en-US" sz="1200" b="1" dirty="0" smtClean="0">
                <a:latin typeface="Huawei Sans" panose="020C0503030203020204" pitchFamily="34" charset="0"/>
              </a:rPr>
              <a:t>OSPF area 0</a:t>
            </a:r>
          </a:p>
          <a:p>
            <a:pPr algn="ctr" fontAlgn="ct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文本框 53"/>
          <p:cNvSpPr txBox="1"/>
          <p:nvPr/>
        </p:nvSpPr>
        <p:spPr bwMode="gray">
          <a:xfrm>
            <a:off x="6223855" y="1866845"/>
            <a:ext cx="1301959" cy="307777"/>
          </a:xfrm>
          <a:prstGeom prst="rect">
            <a:avLst/>
          </a:prstGeom>
          <a:noFill/>
        </p:spPr>
        <p:txBody>
          <a:bodyPr wrap="none" rtlCol="0">
            <a:noAutofit/>
          </a:bodyPr>
          <a:lstStyle/>
          <a:p>
            <a:pPr fontAlgn="ctr">
              <a:spcBef>
                <a:spcPct val="0"/>
              </a:spcBef>
              <a:spcAft>
                <a:spcPct val="0"/>
              </a:spcAft>
              <a:defRPr/>
            </a:pPr>
            <a:r>
              <a:rPr lang="en-US" sz="1200" dirty="0" smtClean="0">
                <a:solidFill>
                  <a:prstClr val="black"/>
                </a:solidFill>
                <a:latin typeface="Huawei Sans" panose="020C0503030203020204" pitchFamily="34" charset="0"/>
              </a:rPr>
              <a:t>Core (border)</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文本框 54"/>
          <p:cNvSpPr txBox="1"/>
          <p:nvPr/>
        </p:nvSpPr>
        <p:spPr bwMode="gray">
          <a:xfrm>
            <a:off x="6223855" y="2896003"/>
            <a:ext cx="1191352" cy="307777"/>
          </a:xfrm>
          <a:prstGeom prst="rect">
            <a:avLst/>
          </a:prstGeom>
          <a:noFill/>
        </p:spPr>
        <p:txBody>
          <a:bodyPr wrap="none" rtlCol="0">
            <a:noAutofit/>
          </a:bodyPr>
          <a:lstStyle/>
          <a:p>
            <a:pPr fontAlgn="ctr">
              <a:spcBef>
                <a:spcPct val="0"/>
              </a:spcBef>
              <a:spcAft>
                <a:spcPct val="0"/>
              </a:spcAft>
              <a:defRPr/>
            </a:pPr>
            <a:r>
              <a:rPr lang="en-US" sz="1200" dirty="0" smtClean="0">
                <a:solidFill>
                  <a:prstClr val="black"/>
                </a:solidFill>
                <a:latin typeface="Huawei Sans" panose="020C0503030203020204" pitchFamily="34" charset="0"/>
              </a:rPr>
              <a:t>Aggregation</a:t>
            </a:r>
            <a:endParaRPr lang="en-US" sz="1200" dirty="0">
              <a:solidFill>
                <a:prstClr val="black"/>
              </a:solidFill>
              <a:latin typeface="Huawei Sans" panose="020C0503030203020204" pitchFamily="34" charset="0"/>
            </a:endParaRPr>
          </a:p>
        </p:txBody>
      </p:sp>
      <p:sp>
        <p:nvSpPr>
          <p:cNvPr id="56" name="文本框 55"/>
          <p:cNvSpPr txBox="1"/>
          <p:nvPr/>
        </p:nvSpPr>
        <p:spPr bwMode="gray">
          <a:xfrm>
            <a:off x="6223855" y="4009831"/>
            <a:ext cx="1300356" cy="307777"/>
          </a:xfrm>
          <a:prstGeom prst="rect">
            <a:avLst/>
          </a:prstGeom>
          <a:noFill/>
        </p:spPr>
        <p:txBody>
          <a:bodyPr wrap="none" rtlCol="0">
            <a:noAutofit/>
          </a:bodyPr>
          <a:lstStyle/>
          <a:p>
            <a:pPr fontAlgn="ctr">
              <a:spcBef>
                <a:spcPct val="0"/>
              </a:spcBef>
              <a:spcAft>
                <a:spcPct val="0"/>
              </a:spcAft>
              <a:defRPr/>
            </a:pPr>
            <a:r>
              <a:rPr lang="en-US" sz="1200" dirty="0" smtClean="0">
                <a:solidFill>
                  <a:prstClr val="black"/>
                </a:solidFill>
                <a:latin typeface="Huawei Sans" panose="020C0503030203020204" pitchFamily="34" charset="0"/>
              </a:rPr>
              <a:t>Access (edge)</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圆角矩形 75"/>
          <p:cNvSpPr/>
          <p:nvPr/>
        </p:nvSpPr>
        <p:spPr bwMode="gray">
          <a:xfrm>
            <a:off x="477521" y="4591049"/>
            <a:ext cx="11236958" cy="1600175"/>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oAutofit/>
          </a:bodyPr>
          <a:lstStyle/>
          <a:p>
            <a:pPr marL="284400" lvl="0" indent="-284400" defTabSz="914034" fontAlgn="ctr">
              <a:spcBef>
                <a:spcPts val="792"/>
              </a:spcBef>
              <a:buSzPct val="50000"/>
              <a:buFont typeface="Wingdings" panose="05000000000000000000" pitchFamily="2" charset="2"/>
              <a:buChar char="l"/>
              <a:defRPr/>
            </a:pPr>
            <a:r>
              <a:rPr lang="en-US" sz="1400" dirty="0" smtClean="0">
                <a:solidFill>
                  <a:schemeClr val="tx1"/>
                </a:solidFill>
                <a:latin typeface="Huawei Sans" panose="020C0503030203020204" pitchFamily="34" charset="0"/>
              </a:rPr>
              <a:t>Three-layer networking:</a:t>
            </a:r>
          </a:p>
          <a:p>
            <a:pPr marL="542925" lvl="1" indent="-266700" defTabSz="914034" fontAlgn="ctr">
              <a:buSzPct val="50000"/>
              <a:buFont typeface="Wingdings" panose="05000000000000000000" pitchFamily="2" charset="2"/>
              <a:buChar char="p"/>
            </a:pPr>
            <a:r>
              <a:rPr lang="en-US" sz="1200" dirty="0" smtClean="0">
                <a:solidFill>
                  <a:schemeClr val="tx1"/>
                </a:solidFill>
                <a:latin typeface="Huawei Sans" panose="020C0503030203020204" pitchFamily="34" charset="0"/>
              </a:rPr>
              <a:t>Scenario 1 (multi-area): The interconnection links between core switches belong to OSPF area 0, and the links connecting the core switch to each aggregation switch belong to an independent OSPF area.</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542925" lvl="1" indent="-266700" defTabSz="914034" fontAlgn="ctr">
              <a:buSzPct val="50000"/>
              <a:buFont typeface="Wingdings" panose="05000000000000000000" pitchFamily="2" charset="2"/>
              <a:buChar char="p"/>
            </a:pPr>
            <a:r>
              <a:rPr lang="en-US" sz="1200" dirty="0" smtClean="0">
                <a:solidFill>
                  <a:schemeClr val="tx1"/>
                </a:solidFill>
                <a:latin typeface="Huawei Sans" panose="020C0503030203020204" pitchFamily="34" charset="0"/>
              </a:rPr>
              <a:t>Scenario 2 (single-area): Core, aggregation, and access switches all work in OSPF area 0. If the number of switches to be deployed in a network area is fewer than 100, scenario 2 is recommended. </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284400" lvl="1" indent="-284400" defTabSz="914034" fontAlgn="ctr">
              <a:spcBef>
                <a:spcPts val="792"/>
              </a:spcBef>
              <a:buSzPct val="50000"/>
              <a:buFont typeface="Wingdings" panose="05000000000000000000" pitchFamily="2" charset="2"/>
              <a:buChar char="l"/>
            </a:pPr>
            <a:r>
              <a:rPr lang="en-US" sz="1400" dirty="0" smtClean="0">
                <a:solidFill>
                  <a:schemeClr val="tx1"/>
                </a:solidFill>
                <a:latin typeface="Huawei Sans" panose="020C0503030203020204" pitchFamily="34" charset="0"/>
              </a:rPr>
              <a:t>Two-layer networking:</a:t>
            </a:r>
          </a:p>
          <a:p>
            <a:pPr marL="542925" lvl="1" indent="-266700" defTabSz="914034" fontAlgn="ctr">
              <a:buSzPct val="50000"/>
              <a:buFont typeface="Wingdings" panose="05000000000000000000" pitchFamily="2" charset="2"/>
              <a:buChar char="p"/>
              <a:defRPr/>
            </a:pPr>
            <a:r>
              <a:rPr lang="en-US" sz="1200" dirty="0" smtClean="0">
                <a:solidFill>
                  <a:schemeClr val="tx1"/>
                </a:solidFill>
                <a:latin typeface="Huawei Sans" panose="020C0503030203020204" pitchFamily="34" charset="0"/>
              </a:rPr>
              <a:t>OSPF runs only between core switches and access switches. In this case, only OSPF area 0 needs to be planned on the entire network.</a:t>
            </a:r>
            <a:endParaRPr lang="en-US" altLang="zh-CN" sz="1200" dirty="0">
              <a:solidFill>
                <a:schemeClr val="tx1"/>
              </a:solidFill>
              <a:latin typeface="Huawei Sans" panose="020C0503030203020204" pitchFamily="34" charset="0"/>
              <a:ea typeface="方正兰亭黑简体" panose="02000000000000000000" pitchFamily="2" charset="-122"/>
            </a:endParaRPr>
          </a:p>
        </p:txBody>
      </p:sp>
      <p:cxnSp>
        <p:nvCxnSpPr>
          <p:cNvPr id="25" name="直接连接符 24"/>
          <p:cNvCxnSpPr/>
          <p:nvPr/>
        </p:nvCxnSpPr>
        <p:spPr bwMode="gray">
          <a:xfrm>
            <a:off x="569927" y="1553356"/>
            <a:ext cx="349156"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sp>
        <p:nvSpPr>
          <p:cNvPr id="26" name="文本框 25"/>
          <p:cNvSpPr txBox="1"/>
          <p:nvPr/>
        </p:nvSpPr>
        <p:spPr bwMode="gray">
          <a:xfrm>
            <a:off x="919083" y="1429853"/>
            <a:ext cx="1256686" cy="244084"/>
          </a:xfrm>
          <a:prstGeom prst="rect">
            <a:avLst/>
          </a:prstGeom>
          <a:noFill/>
        </p:spPr>
        <p:txBody>
          <a:bodyPr wrap="square" rtlCol="0">
            <a:noAutofit/>
          </a:bodyPr>
          <a:lstStyle/>
          <a:p>
            <a:pPr algn="ctr" fontAlgn="ctr"/>
            <a:r>
              <a:rPr lang="en-US" sz="1200" dirty="0" smtClean="0">
                <a:latin typeface="Huawei Sans" panose="020C0503030203020204" pitchFamily="34" charset="0"/>
              </a:rPr>
              <a:t>CSS/</a:t>
            </a:r>
            <a:r>
              <a:rPr lang="en-US" sz="1200" dirty="0" err="1" smtClean="0">
                <a:latin typeface="Huawei Sans" panose="020C0503030203020204" pitchFamily="34" charset="0"/>
              </a:rPr>
              <a:t>iStack</a:t>
            </a:r>
            <a:r>
              <a:rPr lang="en-US" sz="1200" dirty="0" smtClean="0">
                <a:latin typeface="Huawei Sans" panose="020C0503030203020204" pitchFamily="34" charset="0"/>
              </a:rPr>
              <a:t> link</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五边形 64"/>
          <p:cNvSpPr/>
          <p:nvPr/>
        </p:nvSpPr>
        <p:spPr bwMode="gray">
          <a:xfrm>
            <a:off x="7307235" y="20173"/>
            <a:ext cx="1694405" cy="3852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72000" tIns="0" rIns="72000" bIns="0" numCol="1" rtlCol="0" anchor="ctr" anchorCtr="0" compatLnSpc="1">
            <a:prstTxWarp prst="textNoShape">
              <a:avLst/>
            </a:prstTxWarp>
          </a:bodyPr>
          <a:lstStyle/>
          <a:p>
            <a:pPr algn="ctr" fontAlgn="ctr">
              <a:lnSpc>
                <a:spcPct val="95000"/>
              </a:lnSpc>
            </a:pPr>
            <a:r>
              <a:rPr lang="en-US" sz="1200" dirty="0" smtClean="0">
                <a:latin typeface="Huawei Sans" panose="020C0503030203020204" pitchFamily="34" charset="0"/>
              </a:rPr>
              <a:t>Network Architecture Design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燕尾形 65"/>
          <p:cNvSpPr/>
          <p:nvPr/>
        </p:nvSpPr>
        <p:spPr bwMode="gray">
          <a:xfrm>
            <a:off x="8839950" y="20173"/>
            <a:ext cx="1389868" cy="3852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5000"/>
              </a:lnSpc>
            </a:pPr>
            <a:r>
              <a:rPr lang="en-US" sz="1200" b="1" dirty="0" smtClean="0">
                <a:solidFill>
                  <a:schemeClr val="bg1"/>
                </a:solidFill>
                <a:latin typeface="Huawei Sans" panose="020C0503030203020204" pitchFamily="34" charset="0"/>
              </a:rPr>
              <a:t>Basic Service Design</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燕尾形 66"/>
          <p:cNvSpPr/>
          <p:nvPr/>
        </p:nvSpPr>
        <p:spPr bwMode="gray">
          <a:xfrm>
            <a:off x="10068128" y="20173"/>
            <a:ext cx="1696531" cy="3852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5000"/>
              </a:lnSpc>
              <a:spcBef>
                <a:spcPts val="0"/>
              </a:spcBef>
              <a:defRPr/>
            </a:pPr>
            <a:r>
              <a:rPr lang="en-US" sz="1200" dirty="0" smtClean="0">
                <a:latin typeface="Huawei Sans" panose="020C0503030203020204" pitchFamily="34" charset="0"/>
              </a:rPr>
              <a:t>LAN Automation Design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8" name="直接连接符 57"/>
          <p:cNvCxnSpPr/>
          <p:nvPr/>
        </p:nvCxnSpPr>
        <p:spPr bwMode="gray">
          <a:xfrm>
            <a:off x="6284555" y="1553356"/>
            <a:ext cx="349156"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sp>
        <p:nvSpPr>
          <p:cNvPr id="59" name="文本框 58"/>
          <p:cNvSpPr txBox="1"/>
          <p:nvPr/>
        </p:nvSpPr>
        <p:spPr bwMode="gray">
          <a:xfrm>
            <a:off x="6633711" y="1429853"/>
            <a:ext cx="1256686" cy="244084"/>
          </a:xfrm>
          <a:prstGeom prst="rect">
            <a:avLst/>
          </a:prstGeom>
          <a:noFill/>
        </p:spPr>
        <p:txBody>
          <a:bodyPr wrap="square" rtlCol="0">
            <a:noAutofit/>
          </a:bodyPr>
          <a:lstStyle/>
          <a:p>
            <a:pPr algn="ctr" fontAlgn="ctr"/>
            <a:r>
              <a:rPr lang="en-US" sz="1200" dirty="0" smtClean="0">
                <a:latin typeface="Huawei Sans" panose="020C0503030203020204" pitchFamily="34" charset="0"/>
              </a:rPr>
              <a:t>CSS/</a:t>
            </a:r>
            <a:r>
              <a:rPr lang="en-US" sz="1200" dirty="0" err="1" smtClean="0">
                <a:latin typeface="Huawei Sans" panose="020C0503030203020204" pitchFamily="34" charset="0"/>
              </a:rPr>
              <a:t>iStack</a:t>
            </a:r>
            <a:r>
              <a:rPr lang="en-US" sz="1200" dirty="0" smtClean="0">
                <a:latin typeface="Huawei Sans" panose="020C0503030203020204" pitchFamily="34" charset="0"/>
              </a:rPr>
              <a:t> link</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79988171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793791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27"/>
          <p:cNvSpPr/>
          <p:nvPr/>
        </p:nvSpPr>
        <p:spPr bwMode="gray">
          <a:xfrm>
            <a:off x="1063802" y="3409400"/>
            <a:ext cx="10064397" cy="2731097"/>
          </a:xfrm>
          <a:prstGeom prst="roundRect">
            <a:avLst>
              <a:gd name="adj" fmla="val 2446"/>
            </a:avLst>
          </a:prstGeom>
          <a:gradFill flip="none" rotWithShape="1">
            <a:gsLst>
              <a:gs pos="100000">
                <a:schemeClr val="bg1"/>
              </a:gs>
              <a:gs pos="0">
                <a:srgbClr val="E3F6F8"/>
              </a:gs>
            </a:gsLst>
            <a:lin ang="0" scaled="1"/>
          </a:gradFill>
          <a:ln w="19050">
            <a:gradFill flip="none" rotWithShape="1">
              <a:gsLst>
                <a:gs pos="32000">
                  <a:srgbClr val="56C4D2"/>
                </a:gs>
                <a:gs pos="100000">
                  <a:schemeClr val="bg1">
                    <a:alpha val="0"/>
                  </a:schemeClr>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wrap="square" lIns="287916" tIns="45705" rIns="91413" bIns="45705" rtlCol="0" anchor="ctr">
            <a:noAutofit/>
          </a:bodyPr>
          <a:lstStyle/>
          <a:p>
            <a:pPr fontAlgn="ctr"/>
            <a:endParaRPr lang="en-US" altLang="zh-CN" sz="2400" dirty="0">
              <a:solidFill>
                <a:srgbClr val="007FAC"/>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p:txBody>
          <a:bodyPr/>
          <a:lstStyle/>
          <a:p>
            <a:r>
              <a:rPr lang="en-US" smtClean="0"/>
              <a:t>Network Deployment Design</a:t>
            </a:r>
            <a:endParaRPr lang="en-US" altLang="zh-CN" dirty="0">
              <a:sym typeface="Huawei Sans" panose="020C0503030203020204" pitchFamily="34" charset="0"/>
            </a:endParaRPr>
          </a:p>
        </p:txBody>
      </p:sp>
      <p:cxnSp>
        <p:nvCxnSpPr>
          <p:cNvPr id="3" name="直接连接符 2"/>
          <p:cNvCxnSpPr/>
          <p:nvPr/>
        </p:nvCxnSpPr>
        <p:spPr bwMode="gray">
          <a:xfrm>
            <a:off x="8775707" y="5914938"/>
            <a:ext cx="349156"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bwMode="gray">
          <a:xfrm>
            <a:off x="9060114" y="5767527"/>
            <a:ext cx="1312928" cy="244084"/>
          </a:xfrm>
          <a:prstGeom prst="rect">
            <a:avLst/>
          </a:prstGeom>
          <a:noFill/>
        </p:spPr>
        <p:txBody>
          <a:bodyPr wrap="square" rtlCol="0">
            <a:noAutofit/>
          </a:bodyPr>
          <a:lstStyle/>
          <a:p>
            <a:pPr algn="ctr" fontAlgn="ctr"/>
            <a:r>
              <a:rPr lang="en-US" sz="1200" dirty="0" smtClean="0">
                <a:latin typeface="Huawei Sans" panose="020C0503030203020204" pitchFamily="34" charset="0"/>
              </a:rPr>
              <a:t>CSS/</a:t>
            </a:r>
            <a:r>
              <a:rPr lang="en-US" sz="1200" dirty="0" err="1" smtClean="0">
                <a:latin typeface="Huawei Sans" panose="020C0503030203020204" pitchFamily="34" charset="0"/>
              </a:rPr>
              <a:t>iStack</a:t>
            </a:r>
            <a:r>
              <a:rPr lang="en-US" sz="1200" dirty="0" smtClean="0">
                <a:latin typeface="Huawei Sans" panose="020C0503030203020204" pitchFamily="34" charset="0"/>
              </a:rPr>
              <a:t> link</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 name="图片 86" descr="核心交换机.png"/>
          <p:cNvPicPr>
            <a:picLocks noChangeAspect="1"/>
          </p:cNvPicPr>
          <p:nvPr/>
        </p:nvPicPr>
        <p:blipFill>
          <a:blip r:embed="rId3"/>
          <a:stretch>
            <a:fillRect/>
          </a:stretch>
        </p:blipFill>
        <p:spPr bwMode="gray">
          <a:xfrm>
            <a:off x="10551226" y="5776009"/>
            <a:ext cx="277591" cy="227120"/>
          </a:xfrm>
          <a:prstGeom prst="rect">
            <a:avLst/>
          </a:prstGeom>
        </p:spPr>
      </p:pic>
      <p:sp>
        <p:nvSpPr>
          <p:cNvPr id="6" name="圆角矩形 5"/>
          <p:cNvSpPr/>
          <p:nvPr/>
        </p:nvSpPr>
        <p:spPr bwMode="gray">
          <a:xfrm>
            <a:off x="10462134" y="5880102"/>
            <a:ext cx="178184" cy="88869"/>
          </a:xfrm>
          <a:prstGeom prst="roundRect">
            <a:avLst/>
          </a:prstGeom>
          <a:solidFill>
            <a:srgbClr val="FFC000"/>
          </a:solidFill>
          <a:ln>
            <a:solidFill>
              <a:srgbClr val="1262A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文本框 6"/>
          <p:cNvSpPr txBox="1"/>
          <p:nvPr/>
        </p:nvSpPr>
        <p:spPr bwMode="gray">
          <a:xfrm>
            <a:off x="10729410" y="5767527"/>
            <a:ext cx="1019678" cy="244084"/>
          </a:xfrm>
          <a:prstGeom prst="rect">
            <a:avLst/>
          </a:prstGeom>
          <a:noFill/>
        </p:spPr>
        <p:txBody>
          <a:bodyPr wrap="square" rtlCol="0">
            <a:noAutofit/>
          </a:bodyPr>
          <a:lstStyle/>
          <a:p>
            <a:pPr algn="ctr" fontAlgn="ctr"/>
            <a:r>
              <a:rPr lang="en-US" sz="1200" dirty="0" smtClean="0">
                <a:latin typeface="Huawei Sans" panose="020C0503030203020204" pitchFamily="34" charset="0"/>
              </a:rPr>
              <a:t>Native AC</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Rounded Rectangle 27"/>
          <p:cNvSpPr/>
          <p:nvPr/>
        </p:nvSpPr>
        <p:spPr bwMode="gray">
          <a:xfrm>
            <a:off x="1063802" y="1008551"/>
            <a:ext cx="10064397" cy="2264995"/>
          </a:xfrm>
          <a:prstGeom prst="roundRect">
            <a:avLst>
              <a:gd name="adj" fmla="val 2446"/>
            </a:avLst>
          </a:prstGeom>
          <a:gradFill flip="none" rotWithShape="1">
            <a:gsLst>
              <a:gs pos="53400">
                <a:srgbClr val="EDEDED"/>
              </a:gs>
              <a:gs pos="100000">
                <a:schemeClr val="bg1"/>
              </a:gs>
              <a:gs pos="0">
                <a:schemeClr val="bg1">
                  <a:lumMod val="85000"/>
                </a:schemeClr>
              </a:gs>
            </a:gsLst>
            <a:lin ang="0" scaled="1"/>
          </a:gradFill>
          <a:ln w="19050">
            <a:gradFill flip="none" rotWithShape="1">
              <a:gsLst>
                <a:gs pos="32000">
                  <a:schemeClr val="bg1">
                    <a:lumMod val="65000"/>
                  </a:schemeClr>
                </a:gs>
                <a:gs pos="100000">
                  <a:schemeClr val="bg1">
                    <a:alpha val="0"/>
                  </a:schemeClr>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wrap="square" lIns="287916" tIns="45705" rIns="91413" bIns="45705" rtlCol="0" anchor="ctr">
            <a:noAutofit/>
          </a:bodyPr>
          <a:lstStyle/>
          <a:p>
            <a:pPr fontAlgn="ctr"/>
            <a:endParaRPr lang="en-US" altLang="zh-CN" sz="2400" dirty="0">
              <a:solidFill>
                <a:srgbClr val="007FAC"/>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 name="图片 86" descr="核心交换机.png"/>
          <p:cNvPicPr>
            <a:picLocks noChangeAspect="1"/>
          </p:cNvPicPr>
          <p:nvPr/>
        </p:nvPicPr>
        <p:blipFill>
          <a:blip r:embed="rId3"/>
          <a:stretch>
            <a:fillRect/>
          </a:stretch>
        </p:blipFill>
        <p:spPr bwMode="gray">
          <a:xfrm>
            <a:off x="4561088" y="2643131"/>
            <a:ext cx="369473" cy="302297"/>
          </a:xfrm>
          <a:prstGeom prst="rect">
            <a:avLst/>
          </a:prstGeom>
        </p:spPr>
      </p:pic>
      <p:pic>
        <p:nvPicPr>
          <p:cNvPr id="11" name="图片 86" descr="核心交换机.png"/>
          <p:cNvPicPr>
            <a:picLocks noChangeAspect="1"/>
          </p:cNvPicPr>
          <p:nvPr/>
        </p:nvPicPr>
        <p:blipFill>
          <a:blip r:embed="rId3"/>
          <a:stretch>
            <a:fillRect/>
          </a:stretch>
        </p:blipFill>
        <p:spPr bwMode="gray">
          <a:xfrm>
            <a:off x="5279717" y="2643131"/>
            <a:ext cx="369473" cy="302297"/>
          </a:xfrm>
          <a:prstGeom prst="rect">
            <a:avLst/>
          </a:prstGeom>
        </p:spPr>
      </p:pic>
      <p:cxnSp>
        <p:nvCxnSpPr>
          <p:cNvPr id="12" name="直接连接符 11"/>
          <p:cNvCxnSpPr>
            <a:stCxn id="10" idx="3"/>
            <a:endCxn id="11" idx="1"/>
          </p:cNvCxnSpPr>
          <p:nvPr/>
        </p:nvCxnSpPr>
        <p:spPr bwMode="gray">
          <a:xfrm>
            <a:off x="4930561" y="2794280"/>
            <a:ext cx="349156"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pic>
        <p:nvPicPr>
          <p:cNvPr id="13" name="图片 87" descr="汇聚交换机.png"/>
          <p:cNvPicPr>
            <a:picLocks noChangeAspect="1"/>
          </p:cNvPicPr>
          <p:nvPr/>
        </p:nvPicPr>
        <p:blipFill>
          <a:blip r:embed="rId4"/>
          <a:stretch>
            <a:fillRect/>
          </a:stretch>
        </p:blipFill>
        <p:spPr bwMode="gray">
          <a:xfrm>
            <a:off x="3952846" y="3807745"/>
            <a:ext cx="369473" cy="302297"/>
          </a:xfrm>
          <a:prstGeom prst="rect">
            <a:avLst/>
          </a:prstGeom>
        </p:spPr>
      </p:pic>
      <p:pic>
        <p:nvPicPr>
          <p:cNvPr id="14" name="图片 87" descr="汇聚交换机.png"/>
          <p:cNvPicPr>
            <a:picLocks noChangeAspect="1"/>
          </p:cNvPicPr>
          <p:nvPr/>
        </p:nvPicPr>
        <p:blipFill>
          <a:blip r:embed="rId4"/>
          <a:stretch>
            <a:fillRect/>
          </a:stretch>
        </p:blipFill>
        <p:spPr bwMode="gray">
          <a:xfrm>
            <a:off x="3234217" y="3807745"/>
            <a:ext cx="369473" cy="302297"/>
          </a:xfrm>
          <a:prstGeom prst="rect">
            <a:avLst/>
          </a:prstGeom>
        </p:spPr>
      </p:pic>
      <p:cxnSp>
        <p:nvCxnSpPr>
          <p:cNvPr id="15" name="直接连接符 14"/>
          <p:cNvCxnSpPr>
            <a:stCxn id="14" idx="3"/>
            <a:endCxn id="13" idx="1"/>
          </p:cNvCxnSpPr>
          <p:nvPr/>
        </p:nvCxnSpPr>
        <p:spPr bwMode="gray">
          <a:xfrm>
            <a:off x="3603690" y="3958894"/>
            <a:ext cx="349156"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pic>
        <p:nvPicPr>
          <p:cNvPr id="16" name="图片 76" descr="接入交换机.png"/>
          <p:cNvPicPr>
            <a:picLocks noChangeAspect="1"/>
          </p:cNvPicPr>
          <p:nvPr/>
        </p:nvPicPr>
        <p:blipFill>
          <a:blip r:embed="rId5"/>
          <a:stretch>
            <a:fillRect/>
          </a:stretch>
        </p:blipFill>
        <p:spPr bwMode="gray">
          <a:xfrm>
            <a:off x="3235440" y="4672110"/>
            <a:ext cx="369473" cy="302297"/>
          </a:xfrm>
          <a:prstGeom prst="rect">
            <a:avLst/>
          </a:prstGeom>
        </p:spPr>
      </p:pic>
      <p:pic>
        <p:nvPicPr>
          <p:cNvPr id="17" name="图片 76" descr="接入交换机.png"/>
          <p:cNvPicPr>
            <a:picLocks noChangeAspect="1"/>
          </p:cNvPicPr>
          <p:nvPr/>
        </p:nvPicPr>
        <p:blipFill>
          <a:blip r:embed="rId5"/>
          <a:stretch>
            <a:fillRect/>
          </a:stretch>
        </p:blipFill>
        <p:spPr bwMode="gray">
          <a:xfrm>
            <a:off x="3951624" y="4672110"/>
            <a:ext cx="369473" cy="302297"/>
          </a:xfrm>
          <a:prstGeom prst="rect">
            <a:avLst/>
          </a:prstGeom>
        </p:spPr>
      </p:pic>
      <p:cxnSp>
        <p:nvCxnSpPr>
          <p:cNvPr id="18" name="直接连接符 17"/>
          <p:cNvCxnSpPr>
            <a:stCxn id="16" idx="3"/>
            <a:endCxn id="17" idx="1"/>
          </p:cNvCxnSpPr>
          <p:nvPr/>
        </p:nvCxnSpPr>
        <p:spPr bwMode="gray">
          <a:xfrm>
            <a:off x="3604913" y="4823259"/>
            <a:ext cx="346711"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pic>
        <p:nvPicPr>
          <p:cNvPr id="19" name="图片 87" descr="汇聚交换机.png"/>
          <p:cNvPicPr>
            <a:picLocks noChangeAspect="1"/>
          </p:cNvPicPr>
          <p:nvPr/>
        </p:nvPicPr>
        <p:blipFill>
          <a:blip r:embed="rId4"/>
          <a:stretch>
            <a:fillRect/>
          </a:stretch>
        </p:blipFill>
        <p:spPr bwMode="gray">
          <a:xfrm>
            <a:off x="6606587" y="3807745"/>
            <a:ext cx="369473" cy="302297"/>
          </a:xfrm>
          <a:prstGeom prst="rect">
            <a:avLst/>
          </a:prstGeom>
        </p:spPr>
      </p:pic>
      <p:pic>
        <p:nvPicPr>
          <p:cNvPr id="20" name="图片 87" descr="汇聚交换机.png"/>
          <p:cNvPicPr>
            <a:picLocks noChangeAspect="1"/>
          </p:cNvPicPr>
          <p:nvPr/>
        </p:nvPicPr>
        <p:blipFill>
          <a:blip r:embed="rId4"/>
          <a:stretch>
            <a:fillRect/>
          </a:stretch>
        </p:blipFill>
        <p:spPr bwMode="gray">
          <a:xfrm>
            <a:off x="5887958" y="3807745"/>
            <a:ext cx="369473" cy="302297"/>
          </a:xfrm>
          <a:prstGeom prst="rect">
            <a:avLst/>
          </a:prstGeom>
        </p:spPr>
      </p:pic>
      <p:cxnSp>
        <p:nvCxnSpPr>
          <p:cNvPr id="21" name="直接连接符 20"/>
          <p:cNvCxnSpPr>
            <a:stCxn id="20" idx="3"/>
            <a:endCxn id="19" idx="1"/>
          </p:cNvCxnSpPr>
          <p:nvPr/>
        </p:nvCxnSpPr>
        <p:spPr bwMode="gray">
          <a:xfrm>
            <a:off x="6257431" y="3958894"/>
            <a:ext cx="349156"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pic>
        <p:nvPicPr>
          <p:cNvPr id="22" name="图片 76" descr="接入交换机.png"/>
          <p:cNvPicPr>
            <a:picLocks noChangeAspect="1"/>
          </p:cNvPicPr>
          <p:nvPr/>
        </p:nvPicPr>
        <p:blipFill>
          <a:blip r:embed="rId5"/>
          <a:stretch>
            <a:fillRect/>
          </a:stretch>
        </p:blipFill>
        <p:spPr bwMode="gray">
          <a:xfrm>
            <a:off x="5889181" y="4672110"/>
            <a:ext cx="369473" cy="302297"/>
          </a:xfrm>
          <a:prstGeom prst="rect">
            <a:avLst/>
          </a:prstGeom>
        </p:spPr>
      </p:pic>
      <p:pic>
        <p:nvPicPr>
          <p:cNvPr id="23" name="图片 76" descr="接入交换机.png"/>
          <p:cNvPicPr>
            <a:picLocks noChangeAspect="1"/>
          </p:cNvPicPr>
          <p:nvPr/>
        </p:nvPicPr>
        <p:blipFill>
          <a:blip r:embed="rId5"/>
          <a:stretch>
            <a:fillRect/>
          </a:stretch>
        </p:blipFill>
        <p:spPr bwMode="gray">
          <a:xfrm>
            <a:off x="6605365" y="4672110"/>
            <a:ext cx="369473" cy="302297"/>
          </a:xfrm>
          <a:prstGeom prst="rect">
            <a:avLst/>
          </a:prstGeom>
        </p:spPr>
      </p:pic>
      <p:cxnSp>
        <p:nvCxnSpPr>
          <p:cNvPr id="24" name="直接连接符 23"/>
          <p:cNvCxnSpPr>
            <a:stCxn id="22" idx="3"/>
            <a:endCxn id="23" idx="1"/>
          </p:cNvCxnSpPr>
          <p:nvPr/>
        </p:nvCxnSpPr>
        <p:spPr bwMode="gray">
          <a:xfrm>
            <a:off x="6258654" y="4823259"/>
            <a:ext cx="346711"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bwMode="gray">
          <a:xfrm>
            <a:off x="4781974" y="2425060"/>
            <a:ext cx="596156" cy="254578"/>
          </a:xfrm>
          <a:prstGeom prst="rect">
            <a:avLst/>
          </a:prstGeom>
          <a:noFill/>
        </p:spPr>
        <p:txBody>
          <a:bodyPr wrap="square" rtlCol="0">
            <a:noAutofit/>
          </a:bodyPr>
          <a:lstStyle/>
          <a:p>
            <a:pPr algn="ctr" fontAlgn="ctr">
              <a:spcBef>
                <a:spcPct val="0"/>
              </a:spcBef>
              <a:spcAft>
                <a:spcPct val="0"/>
              </a:spcAft>
              <a:defRPr/>
            </a:pPr>
            <a:r>
              <a:rPr lang="en-US" sz="1200" dirty="0" smtClean="0">
                <a:solidFill>
                  <a:prstClr val="black"/>
                </a:solidFill>
                <a:latin typeface="Huawei Sans" panose="020C0503030203020204" pitchFamily="34" charset="0"/>
              </a:rPr>
              <a:t>Core</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文本框 25"/>
          <p:cNvSpPr txBox="1"/>
          <p:nvPr/>
        </p:nvSpPr>
        <p:spPr bwMode="gray">
          <a:xfrm>
            <a:off x="4512408" y="3846947"/>
            <a:ext cx="1152480" cy="201141"/>
          </a:xfrm>
          <a:prstGeom prst="rect">
            <a:avLst/>
          </a:prstGeom>
          <a:noFill/>
        </p:spPr>
        <p:txBody>
          <a:bodyPr wrap="square" rtlCol="0">
            <a:noAutofit/>
          </a:bodyPr>
          <a:lstStyle/>
          <a:p>
            <a:pPr algn="ctr" fontAlgn="ctr">
              <a:spcBef>
                <a:spcPct val="0"/>
              </a:spcBef>
              <a:spcAft>
                <a:spcPct val="0"/>
              </a:spcAft>
              <a:defRPr/>
            </a:pPr>
            <a:r>
              <a:rPr lang="en-US" sz="1200" dirty="0" smtClean="0">
                <a:solidFill>
                  <a:prstClr val="black"/>
                </a:solidFill>
                <a:latin typeface="Huawei Sans" panose="020C0503030203020204" pitchFamily="34" charset="0"/>
              </a:rPr>
              <a:t>Aggregation</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文本框 26"/>
          <p:cNvSpPr txBox="1"/>
          <p:nvPr/>
        </p:nvSpPr>
        <p:spPr bwMode="gray">
          <a:xfrm>
            <a:off x="4582502" y="4695014"/>
            <a:ext cx="933005" cy="251711"/>
          </a:xfrm>
          <a:prstGeom prst="rect">
            <a:avLst/>
          </a:prstGeom>
          <a:noFill/>
        </p:spPr>
        <p:txBody>
          <a:bodyPr wrap="square" rtlCol="0">
            <a:noAutofit/>
          </a:bodyPr>
          <a:lstStyle/>
          <a:p>
            <a:pPr algn="ctr" fontAlgn="ctr">
              <a:spcBef>
                <a:spcPct val="0"/>
              </a:spcBef>
              <a:spcAft>
                <a:spcPct val="0"/>
              </a:spcAft>
              <a:defRPr/>
            </a:pPr>
            <a:r>
              <a:rPr lang="en-US" sz="1200" dirty="0" smtClean="0">
                <a:solidFill>
                  <a:prstClr val="black"/>
                </a:solidFill>
                <a:latin typeface="Huawei Sans" panose="020C0503030203020204" pitchFamily="34" charset="0"/>
              </a:rPr>
              <a:t>Access</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8" name="直接连接符 27"/>
          <p:cNvCxnSpPr>
            <a:stCxn id="10" idx="2"/>
            <a:endCxn id="14" idx="0"/>
          </p:cNvCxnSpPr>
          <p:nvPr/>
        </p:nvCxnSpPr>
        <p:spPr bwMode="gray">
          <a:xfrm flipH="1">
            <a:off x="3418954" y="2945428"/>
            <a:ext cx="1326871" cy="86231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11" idx="2"/>
            <a:endCxn id="13" idx="0"/>
          </p:cNvCxnSpPr>
          <p:nvPr/>
        </p:nvCxnSpPr>
        <p:spPr bwMode="gray">
          <a:xfrm flipH="1">
            <a:off x="4137583" y="2945428"/>
            <a:ext cx="1326871" cy="86231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10" idx="2"/>
            <a:endCxn id="20" idx="0"/>
          </p:cNvCxnSpPr>
          <p:nvPr/>
        </p:nvCxnSpPr>
        <p:spPr bwMode="gray">
          <a:xfrm>
            <a:off x="4745825" y="2945428"/>
            <a:ext cx="1326870" cy="86231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a:stCxn id="11" idx="2"/>
            <a:endCxn id="19" idx="0"/>
          </p:cNvCxnSpPr>
          <p:nvPr/>
        </p:nvCxnSpPr>
        <p:spPr bwMode="gray">
          <a:xfrm>
            <a:off x="5464454" y="2945428"/>
            <a:ext cx="1326870" cy="86231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14" idx="2"/>
            <a:endCxn id="16" idx="0"/>
          </p:cNvCxnSpPr>
          <p:nvPr/>
        </p:nvCxnSpPr>
        <p:spPr bwMode="gray">
          <a:xfrm>
            <a:off x="3418954" y="4110042"/>
            <a:ext cx="1223" cy="56206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13" idx="2"/>
            <a:endCxn id="17" idx="0"/>
          </p:cNvCxnSpPr>
          <p:nvPr/>
        </p:nvCxnSpPr>
        <p:spPr bwMode="gray">
          <a:xfrm flipH="1">
            <a:off x="4136361" y="4110042"/>
            <a:ext cx="1222" cy="56206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20" idx="2"/>
            <a:endCxn id="22" idx="0"/>
          </p:cNvCxnSpPr>
          <p:nvPr/>
        </p:nvCxnSpPr>
        <p:spPr bwMode="gray">
          <a:xfrm>
            <a:off x="6072695" y="4110042"/>
            <a:ext cx="1223" cy="56206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19" idx="2"/>
            <a:endCxn id="23" idx="0"/>
          </p:cNvCxnSpPr>
          <p:nvPr/>
        </p:nvCxnSpPr>
        <p:spPr bwMode="gray">
          <a:xfrm flipH="1">
            <a:off x="6790102" y="4110042"/>
            <a:ext cx="1222" cy="56206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36" name="图片 9"/>
          <p:cNvPicPr>
            <a:picLocks noChangeAspect="1"/>
          </p:cNvPicPr>
          <p:nvPr/>
        </p:nvPicPr>
        <p:blipFill>
          <a:blip r:embed="rId6">
            <a:extLst>
              <a:ext uri="{28A0092B-C50C-407E-A947-70E740481C1C}">
                <a14:useLocalDpi xmlns:a14="http://schemas.microsoft.com/office/drawing/2010/main" val="0"/>
              </a:ext>
            </a:extLst>
          </a:blip>
          <a:stretch>
            <a:fillRect/>
          </a:stretch>
        </p:blipFill>
        <p:spPr bwMode="gray">
          <a:xfrm>
            <a:off x="4561087" y="1888926"/>
            <a:ext cx="369473" cy="302297"/>
          </a:xfrm>
          <a:prstGeom prst="rect">
            <a:avLst/>
          </a:prstGeom>
        </p:spPr>
      </p:pic>
      <p:pic>
        <p:nvPicPr>
          <p:cNvPr id="37" name="图片 9"/>
          <p:cNvPicPr>
            <a:picLocks noChangeAspect="1"/>
          </p:cNvPicPr>
          <p:nvPr/>
        </p:nvPicPr>
        <p:blipFill>
          <a:blip r:embed="rId6">
            <a:extLst>
              <a:ext uri="{28A0092B-C50C-407E-A947-70E740481C1C}">
                <a14:useLocalDpi xmlns:a14="http://schemas.microsoft.com/office/drawing/2010/main" val="0"/>
              </a:ext>
            </a:extLst>
          </a:blip>
          <a:stretch>
            <a:fillRect/>
          </a:stretch>
        </p:blipFill>
        <p:spPr bwMode="gray">
          <a:xfrm>
            <a:off x="5279717" y="1888926"/>
            <a:ext cx="369473" cy="302297"/>
          </a:xfrm>
          <a:prstGeom prst="rect">
            <a:avLst/>
          </a:prstGeom>
        </p:spPr>
      </p:pic>
      <p:cxnSp>
        <p:nvCxnSpPr>
          <p:cNvPr id="38" name="直接连接符 37"/>
          <p:cNvCxnSpPr>
            <a:stCxn id="37" idx="1"/>
            <a:endCxn id="36" idx="3"/>
          </p:cNvCxnSpPr>
          <p:nvPr/>
        </p:nvCxnSpPr>
        <p:spPr bwMode="gray">
          <a:xfrm flipH="1">
            <a:off x="4930560" y="2040075"/>
            <a:ext cx="349157" cy="0"/>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36" idx="2"/>
            <a:endCxn id="10" idx="0"/>
          </p:cNvCxnSpPr>
          <p:nvPr/>
        </p:nvCxnSpPr>
        <p:spPr bwMode="gray">
          <a:xfrm>
            <a:off x="4745824" y="2191223"/>
            <a:ext cx="1" cy="45190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a:stCxn id="37" idx="2"/>
            <a:endCxn id="11" idx="0"/>
          </p:cNvCxnSpPr>
          <p:nvPr/>
        </p:nvCxnSpPr>
        <p:spPr bwMode="gray">
          <a:xfrm flipH="1">
            <a:off x="5464454" y="2191223"/>
            <a:ext cx="0" cy="45190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41" name="Picture 2" descr="G:\做的项目\公共\扁平图标切换\更新2015_01_21\oss扁平图标库2015_01_21更新-04.png"/>
          <p:cNvPicPr>
            <a:picLocks noChangeAspect="1" noChangeArrowheads="1"/>
          </p:cNvPicPr>
          <p:nvPr/>
        </p:nvPicPr>
        <p:blipFill>
          <a:blip r:embed="rId7"/>
          <a:stretch>
            <a:fillRect/>
          </a:stretch>
        </p:blipFill>
        <p:spPr bwMode="gray">
          <a:xfrm>
            <a:off x="4561086" y="1185523"/>
            <a:ext cx="369473" cy="302297"/>
          </a:xfrm>
          <a:prstGeom prst="rect">
            <a:avLst/>
          </a:prstGeom>
          <a:noFill/>
        </p:spPr>
      </p:pic>
      <p:pic>
        <p:nvPicPr>
          <p:cNvPr id="42" name="Picture 2" descr="G:\做的项目\公共\扁平图标切换\更新2015_01_21\oss扁平图标库2015_01_21更新-04.png"/>
          <p:cNvPicPr>
            <a:picLocks noChangeAspect="1" noChangeArrowheads="1"/>
          </p:cNvPicPr>
          <p:nvPr/>
        </p:nvPicPr>
        <p:blipFill>
          <a:blip r:embed="rId7"/>
          <a:stretch>
            <a:fillRect/>
          </a:stretch>
        </p:blipFill>
        <p:spPr bwMode="gray">
          <a:xfrm>
            <a:off x="5279717" y="1185523"/>
            <a:ext cx="369473" cy="302297"/>
          </a:xfrm>
          <a:prstGeom prst="rect">
            <a:avLst/>
          </a:prstGeom>
          <a:noFill/>
        </p:spPr>
      </p:pic>
      <p:cxnSp>
        <p:nvCxnSpPr>
          <p:cNvPr id="43" name="直接连接符 42"/>
          <p:cNvCxnSpPr>
            <a:stCxn id="41" idx="3"/>
            <a:endCxn id="42" idx="1"/>
          </p:cNvCxnSpPr>
          <p:nvPr/>
        </p:nvCxnSpPr>
        <p:spPr bwMode="gray">
          <a:xfrm>
            <a:off x="4930559" y="1336672"/>
            <a:ext cx="34915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41" idx="2"/>
            <a:endCxn id="36" idx="0"/>
          </p:cNvCxnSpPr>
          <p:nvPr/>
        </p:nvCxnSpPr>
        <p:spPr bwMode="gray">
          <a:xfrm>
            <a:off x="4745823" y="1487820"/>
            <a:ext cx="1" cy="40110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stCxn id="42" idx="2"/>
            <a:endCxn id="37" idx="0"/>
          </p:cNvCxnSpPr>
          <p:nvPr/>
        </p:nvCxnSpPr>
        <p:spPr bwMode="gray">
          <a:xfrm flipH="1">
            <a:off x="5464454" y="1487820"/>
            <a:ext cx="0" cy="40110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46" name="图片 105" descr="AP.png"/>
          <p:cNvPicPr>
            <a:picLocks noChangeAspect="1"/>
          </p:cNvPicPr>
          <p:nvPr/>
        </p:nvPicPr>
        <p:blipFill>
          <a:blip r:embed="rId8"/>
          <a:stretch>
            <a:fillRect/>
          </a:stretch>
        </p:blipFill>
        <p:spPr bwMode="gray">
          <a:xfrm>
            <a:off x="3952270" y="5400268"/>
            <a:ext cx="368827" cy="301768"/>
          </a:xfrm>
          <a:prstGeom prst="rect">
            <a:avLst/>
          </a:prstGeom>
        </p:spPr>
      </p:pic>
      <p:pic>
        <p:nvPicPr>
          <p:cNvPr id="47" name="图片 105" descr="AP.png"/>
          <p:cNvPicPr>
            <a:picLocks noChangeAspect="1"/>
          </p:cNvPicPr>
          <p:nvPr/>
        </p:nvPicPr>
        <p:blipFill>
          <a:blip r:embed="rId8"/>
          <a:stretch>
            <a:fillRect/>
          </a:stretch>
        </p:blipFill>
        <p:spPr bwMode="gray">
          <a:xfrm>
            <a:off x="5888604" y="5400268"/>
            <a:ext cx="368827" cy="301768"/>
          </a:xfrm>
          <a:prstGeom prst="rect">
            <a:avLst/>
          </a:prstGeom>
        </p:spPr>
      </p:pic>
      <p:cxnSp>
        <p:nvCxnSpPr>
          <p:cNvPr id="48" name="直接连接符 47"/>
          <p:cNvCxnSpPr>
            <a:stCxn id="17" idx="2"/>
            <a:endCxn id="46" idx="0"/>
          </p:cNvCxnSpPr>
          <p:nvPr/>
        </p:nvCxnSpPr>
        <p:spPr bwMode="gray">
          <a:xfrm>
            <a:off x="4136361" y="4974407"/>
            <a:ext cx="323" cy="42586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22" idx="2"/>
            <a:endCxn id="47" idx="0"/>
          </p:cNvCxnSpPr>
          <p:nvPr/>
        </p:nvCxnSpPr>
        <p:spPr bwMode="gray">
          <a:xfrm flipH="1">
            <a:off x="6073018" y="4974407"/>
            <a:ext cx="900" cy="42586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0" name="文本框 49"/>
          <p:cNvSpPr txBox="1"/>
          <p:nvPr/>
        </p:nvSpPr>
        <p:spPr bwMode="gray">
          <a:xfrm>
            <a:off x="1123071" y="1918356"/>
            <a:ext cx="2219213" cy="346672"/>
          </a:xfrm>
          <a:prstGeom prst="rect">
            <a:avLst/>
          </a:prstGeom>
          <a:noFill/>
        </p:spPr>
        <p:txBody>
          <a:bodyPr wrap="square" rtlCol="0">
            <a:noAutofit/>
          </a:bodyPr>
          <a:lstStyle/>
          <a:p>
            <a:pPr fontAlgn="ctr">
              <a:spcBef>
                <a:spcPct val="0"/>
              </a:spcBef>
              <a:spcAft>
                <a:spcPct val="0"/>
              </a:spcAft>
              <a:defRPr/>
            </a:pPr>
            <a:r>
              <a:rPr lang="en-US" sz="1400" b="1" dirty="0" smtClean="0">
                <a:solidFill>
                  <a:schemeClr val="tx1">
                    <a:lumMod val="50000"/>
                    <a:lumOff val="50000"/>
                  </a:schemeClr>
                </a:solidFill>
                <a:latin typeface="Huawei Sans" panose="020C0503030203020204" pitchFamily="34" charset="0"/>
              </a:rPr>
              <a:t>Traditional deployment</a:t>
            </a:r>
            <a:endParaRPr lang="en-US" altLang="zh-CN" sz="1400" b="1" dirty="0">
              <a:solidFill>
                <a:schemeClr val="tx1">
                  <a:lumMod val="50000"/>
                  <a:lumOff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文本框 50"/>
          <p:cNvSpPr txBox="1"/>
          <p:nvPr/>
        </p:nvSpPr>
        <p:spPr bwMode="gray">
          <a:xfrm>
            <a:off x="1123070" y="4330895"/>
            <a:ext cx="1589921" cy="341215"/>
          </a:xfrm>
          <a:prstGeom prst="rect">
            <a:avLst/>
          </a:prstGeom>
          <a:noFill/>
        </p:spPr>
        <p:txBody>
          <a:bodyPr wrap="square" rtlCol="0">
            <a:noAutofit/>
          </a:bodyPr>
          <a:lstStyle/>
          <a:p>
            <a:pPr fontAlgn="ctr">
              <a:spcBef>
                <a:spcPct val="0"/>
              </a:spcBef>
              <a:spcAft>
                <a:spcPct val="0"/>
              </a:spcAft>
              <a:defRPr/>
            </a:pPr>
            <a:r>
              <a:rPr lang="en-US" sz="1400" b="1" dirty="0" smtClean="0">
                <a:solidFill>
                  <a:srgbClr val="30B5C5"/>
                </a:solidFill>
                <a:latin typeface="Huawei Sans" panose="020C0503030203020204" pitchFamily="34" charset="0"/>
              </a:rPr>
              <a:t>Plug-and-play</a:t>
            </a:r>
            <a:endParaRPr lang="en-US" altLang="zh-CN" sz="1400" b="1"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spcBef>
                <a:spcPct val="0"/>
              </a:spcBef>
              <a:spcAft>
                <a:spcPct val="0"/>
              </a:spcAft>
              <a:defRPr/>
            </a:pPr>
            <a:endParaRPr lang="en-US" sz="14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圆角矩形 51"/>
          <p:cNvSpPr/>
          <p:nvPr/>
        </p:nvSpPr>
        <p:spPr bwMode="gray">
          <a:xfrm>
            <a:off x="5532542" y="2755877"/>
            <a:ext cx="178184" cy="88869"/>
          </a:xfrm>
          <a:prstGeom prst="roundRect">
            <a:avLst/>
          </a:prstGeom>
          <a:solidFill>
            <a:srgbClr val="FFC000"/>
          </a:solidFill>
          <a:ln>
            <a:solidFill>
              <a:srgbClr val="1262A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圆角矩形 52"/>
          <p:cNvSpPr/>
          <p:nvPr/>
        </p:nvSpPr>
        <p:spPr bwMode="gray">
          <a:xfrm>
            <a:off x="4461647" y="2755877"/>
            <a:ext cx="178184" cy="88869"/>
          </a:xfrm>
          <a:prstGeom prst="roundRect">
            <a:avLst/>
          </a:prstGeom>
          <a:solidFill>
            <a:srgbClr val="FFC000"/>
          </a:solidFill>
          <a:ln>
            <a:solidFill>
              <a:srgbClr val="1262A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圆角矩形 75"/>
          <p:cNvSpPr/>
          <p:nvPr/>
        </p:nvSpPr>
        <p:spPr bwMode="gray">
          <a:xfrm>
            <a:off x="7237465" y="1130440"/>
            <a:ext cx="2830663" cy="1995437"/>
          </a:xfrm>
          <a:prstGeom prst="roundRect">
            <a:avLst>
              <a:gd name="adj" fmla="val 874"/>
            </a:avLst>
          </a:prstGeom>
          <a:solidFill>
            <a:schemeClr val="bg1"/>
          </a:solid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oAutofit/>
          </a:bodyPr>
          <a:lstStyle/>
          <a:p>
            <a:pPr fontAlgn="ctr">
              <a:lnSpc>
                <a:spcPts val="2200"/>
              </a:lnSpc>
              <a:spcAft>
                <a:spcPts val="300"/>
              </a:spcAft>
            </a:pPr>
            <a:r>
              <a:rPr lang="en-US" sz="1600" b="1" dirty="0" smtClean="0">
                <a:solidFill>
                  <a:schemeClr val="tx1"/>
                </a:solidFill>
                <a:latin typeface="Huawei Sans" panose="020C0503030203020204" pitchFamily="34" charset="0"/>
              </a:rPr>
              <a:t>Traditional deployment (via CLI or web system):</a:t>
            </a:r>
          </a:p>
          <a:p>
            <a:pPr marL="176213" indent="-176213" fontAlgn="ctr">
              <a:lnSpc>
                <a:spcPts val="2200"/>
              </a:lnSpc>
              <a:spcAft>
                <a:spcPts val="300"/>
              </a:spcAft>
              <a:buFont typeface="Arial" panose="020B0604020202020204" pitchFamily="34" charset="0"/>
              <a:buChar char="•"/>
            </a:pPr>
            <a:r>
              <a:rPr lang="en-US" sz="1600" dirty="0" smtClean="0">
                <a:solidFill>
                  <a:schemeClr val="tx1"/>
                </a:solidFill>
                <a:latin typeface="Huawei Sans" panose="020C0503030203020204" pitchFamily="34" charset="0"/>
              </a:rPr>
              <a:t>Egress router</a:t>
            </a:r>
          </a:p>
          <a:p>
            <a:pPr marL="176213" indent="-176213" fontAlgn="ctr">
              <a:lnSpc>
                <a:spcPts val="2200"/>
              </a:lnSpc>
              <a:spcAft>
                <a:spcPts val="300"/>
              </a:spcAft>
              <a:buFont typeface="Arial" panose="020B0604020202020204" pitchFamily="34" charset="0"/>
              <a:buChar char="•"/>
            </a:pPr>
            <a:r>
              <a:rPr lang="en-US" sz="1600" dirty="0" smtClean="0">
                <a:solidFill>
                  <a:schemeClr val="tx1"/>
                </a:solidFill>
                <a:latin typeface="Huawei Sans" panose="020C0503030203020204" pitchFamily="34" charset="0"/>
              </a:rPr>
              <a:t>Egress firewall</a:t>
            </a:r>
          </a:p>
          <a:p>
            <a:pPr marL="176213" indent="-176213" fontAlgn="ctr">
              <a:lnSpc>
                <a:spcPts val="2200"/>
              </a:lnSpc>
              <a:spcAft>
                <a:spcPts val="300"/>
              </a:spcAft>
              <a:buFont typeface="Arial" panose="020B0604020202020204" pitchFamily="34" charset="0"/>
              <a:buChar char="•"/>
            </a:pPr>
            <a:r>
              <a:rPr lang="en-US" sz="1600" dirty="0" smtClean="0">
                <a:solidFill>
                  <a:schemeClr val="tx1"/>
                </a:solidFill>
                <a:latin typeface="Huawei Sans" panose="020C0503030203020204" pitchFamily="34" charset="0"/>
              </a:rPr>
              <a:t>Core switch</a:t>
            </a:r>
          </a:p>
          <a:p>
            <a:pPr marL="176213" indent="-176213" fontAlgn="ctr">
              <a:lnSpc>
                <a:spcPts val="2200"/>
              </a:lnSpc>
              <a:spcAft>
                <a:spcPts val="300"/>
              </a:spcAft>
              <a:buFont typeface="Arial" panose="020B0604020202020204" pitchFamily="34" charset="0"/>
              <a:buChar char="•"/>
            </a:pPr>
            <a:r>
              <a:rPr lang="en-US" sz="1600" dirty="0" smtClean="0">
                <a:solidFill>
                  <a:schemeClr val="tx1"/>
                </a:solidFill>
                <a:latin typeface="Huawei Sans" panose="020C0503030203020204" pitchFamily="34" charset="0"/>
              </a:rPr>
              <a:t>Standalone AC</a:t>
            </a:r>
            <a:endParaRPr lang="en-US" altLang="zh-CN"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圆角矩形 75"/>
          <p:cNvSpPr/>
          <p:nvPr/>
        </p:nvSpPr>
        <p:spPr bwMode="gray">
          <a:xfrm>
            <a:off x="7237465" y="3762570"/>
            <a:ext cx="2830663" cy="1819080"/>
          </a:xfrm>
          <a:prstGeom prst="roundRect">
            <a:avLst>
              <a:gd name="adj" fmla="val 874"/>
            </a:avLst>
          </a:prstGeom>
          <a:solidFill>
            <a:schemeClr val="bg1"/>
          </a:solid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oAutofit/>
          </a:bodyPr>
          <a:lstStyle/>
          <a:p>
            <a:pPr fontAlgn="ctr">
              <a:lnSpc>
                <a:spcPts val="2200"/>
              </a:lnSpc>
              <a:spcAft>
                <a:spcPts val="300"/>
              </a:spcAft>
            </a:pPr>
            <a:r>
              <a:rPr lang="en-US" sz="1600" b="1" dirty="0" smtClean="0">
                <a:solidFill>
                  <a:schemeClr val="tx1"/>
                </a:solidFill>
                <a:latin typeface="Huawei Sans" panose="020C0503030203020204" pitchFamily="34" charset="0"/>
              </a:rPr>
              <a:t>Plug-and-play:</a:t>
            </a:r>
          </a:p>
          <a:p>
            <a:pPr marL="176213" indent="-176213" fontAlgn="ctr">
              <a:lnSpc>
                <a:spcPts val="2200"/>
              </a:lnSpc>
              <a:spcAft>
                <a:spcPts val="300"/>
              </a:spcAft>
              <a:buFont typeface="Arial" panose="020B0604020202020204" pitchFamily="34" charset="0"/>
              <a:buChar char="•"/>
            </a:pPr>
            <a:r>
              <a:rPr lang="en-US" sz="1600" dirty="0" smtClean="0">
                <a:solidFill>
                  <a:schemeClr val="tx1"/>
                </a:solidFill>
                <a:latin typeface="Huawei Sans" panose="020C0503030203020204" pitchFamily="34" charset="0"/>
              </a:rPr>
              <a:t>Aggregation switch</a:t>
            </a:r>
          </a:p>
          <a:p>
            <a:pPr marL="176213" indent="-176213" fontAlgn="ctr">
              <a:lnSpc>
                <a:spcPts val="2200"/>
              </a:lnSpc>
              <a:spcAft>
                <a:spcPts val="300"/>
              </a:spcAft>
              <a:buFont typeface="Arial" panose="020B0604020202020204" pitchFamily="34" charset="0"/>
              <a:buChar char="•"/>
            </a:pPr>
            <a:r>
              <a:rPr lang="en-US" sz="1600" dirty="0" smtClean="0">
                <a:solidFill>
                  <a:schemeClr val="tx1"/>
                </a:solidFill>
                <a:latin typeface="Huawei Sans" panose="020C0503030203020204" pitchFamily="34" charset="0"/>
              </a:rPr>
              <a:t>Access switch</a:t>
            </a:r>
          </a:p>
          <a:p>
            <a:pPr marL="176213" indent="-176213" fontAlgn="ctr">
              <a:lnSpc>
                <a:spcPts val="2200"/>
              </a:lnSpc>
              <a:spcAft>
                <a:spcPts val="300"/>
              </a:spcAft>
              <a:buFont typeface="Arial" panose="020B0604020202020204" pitchFamily="34" charset="0"/>
              <a:buChar char="•"/>
            </a:pPr>
            <a:r>
              <a:rPr lang="en-US" sz="1600" dirty="0" smtClean="0">
                <a:solidFill>
                  <a:schemeClr val="tx1"/>
                </a:solidFill>
                <a:latin typeface="Huawei Sans" panose="020C0503030203020204" pitchFamily="34" charset="0"/>
              </a:rPr>
              <a:t>AP</a:t>
            </a:r>
            <a:endParaRPr lang="en-US" altLang="zh-CN"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7" name="图片 66"/>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gray">
          <a:xfrm>
            <a:off x="1762547" y="2684355"/>
            <a:ext cx="1792651" cy="330612"/>
          </a:xfrm>
          <a:prstGeom prst="rect">
            <a:avLst/>
          </a:prstGeom>
        </p:spPr>
      </p:pic>
      <p:sp>
        <p:nvSpPr>
          <p:cNvPr id="61" name="五边形 60"/>
          <p:cNvSpPr/>
          <p:nvPr/>
        </p:nvSpPr>
        <p:spPr bwMode="gray">
          <a:xfrm>
            <a:off x="7307235" y="20173"/>
            <a:ext cx="1694405" cy="3852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72000" tIns="0" rIns="72000" bIns="0" numCol="1" rtlCol="0" anchor="ctr" anchorCtr="0" compatLnSpc="1">
            <a:prstTxWarp prst="textNoShape">
              <a:avLst/>
            </a:prstTxWarp>
          </a:bodyPr>
          <a:lstStyle/>
          <a:p>
            <a:pPr algn="ctr" fontAlgn="ctr">
              <a:lnSpc>
                <a:spcPct val="95000"/>
              </a:lnSpc>
            </a:pPr>
            <a:r>
              <a:rPr lang="en-US" sz="1200" dirty="0" smtClean="0">
                <a:latin typeface="Huawei Sans" panose="020C0503030203020204" pitchFamily="34" charset="0"/>
              </a:rPr>
              <a:t>Network Architecture Design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燕尾形 61"/>
          <p:cNvSpPr/>
          <p:nvPr/>
        </p:nvSpPr>
        <p:spPr bwMode="gray">
          <a:xfrm>
            <a:off x="8839950" y="20173"/>
            <a:ext cx="1389868" cy="3852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5000"/>
              </a:lnSpc>
            </a:pPr>
            <a:r>
              <a:rPr lang="en-US" sz="1200" dirty="0" smtClean="0">
                <a:latin typeface="Huawei Sans" panose="020C0503030203020204" pitchFamily="34" charset="0"/>
              </a:rPr>
              <a:t>Basic Service Design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燕尾形 65"/>
          <p:cNvSpPr/>
          <p:nvPr/>
        </p:nvSpPr>
        <p:spPr bwMode="gray">
          <a:xfrm>
            <a:off x="10068128" y="20173"/>
            <a:ext cx="1696531" cy="3852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5000"/>
              </a:lnSpc>
              <a:spcBef>
                <a:spcPts val="0"/>
              </a:spcBef>
              <a:defRPr/>
            </a:pPr>
            <a:r>
              <a:rPr lang="en-US" sz="1200" b="1" dirty="0" smtClean="0">
                <a:solidFill>
                  <a:schemeClr val="bg1"/>
                </a:solidFill>
                <a:latin typeface="Huawei Sans" panose="020C0503030203020204" pitchFamily="34" charset="0"/>
              </a:rPr>
              <a:t>LAN Automation Design</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43593630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dirty="0" smtClean="0"/>
              <a:t>Network Deployment Process: Device Onboarding Before Planning</a:t>
            </a:r>
            <a:endParaRPr lang="en-US" altLang="zh-CN" dirty="0">
              <a:sym typeface="Huawei Sans" panose="020C0503030203020204" pitchFamily="34" charset="0"/>
            </a:endParaRPr>
          </a:p>
        </p:txBody>
      </p:sp>
      <p:cxnSp>
        <p:nvCxnSpPr>
          <p:cNvPr id="10" name="Straight Connector 167"/>
          <p:cNvCxnSpPr/>
          <p:nvPr/>
        </p:nvCxnSpPr>
        <p:spPr bwMode="gray">
          <a:xfrm flipV="1">
            <a:off x="2337213" y="1636766"/>
            <a:ext cx="0" cy="442945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bwMode="gray">
          <a:xfrm>
            <a:off x="1146807" y="3760715"/>
            <a:ext cx="1139367" cy="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12" name="图片 86" descr="核心交换机.png"/>
          <p:cNvPicPr>
            <a:picLocks noChangeAspect="1"/>
          </p:cNvPicPr>
          <p:nvPr/>
        </p:nvPicPr>
        <p:blipFill>
          <a:blip r:embed="rId3" cstate="print"/>
          <a:stretch>
            <a:fillRect/>
          </a:stretch>
        </p:blipFill>
        <p:spPr bwMode="gray">
          <a:xfrm>
            <a:off x="2091759" y="3578979"/>
            <a:ext cx="490909" cy="401653"/>
          </a:xfrm>
          <a:prstGeom prst="rect">
            <a:avLst/>
          </a:prstGeom>
        </p:spPr>
      </p:pic>
      <p:sp>
        <p:nvSpPr>
          <p:cNvPr id="21" name="文本框 20"/>
          <p:cNvSpPr txBox="1"/>
          <p:nvPr/>
        </p:nvSpPr>
        <p:spPr bwMode="gray">
          <a:xfrm>
            <a:off x="2587071" y="3625400"/>
            <a:ext cx="516488" cy="276999"/>
          </a:xfrm>
          <a:prstGeom prst="rect">
            <a:avLst/>
          </a:prstGeom>
          <a:noFill/>
        </p:spPr>
        <p:txBody>
          <a:bodyPr wrap="none" rtlCol="0" anchor="ctr">
            <a:noAutofit/>
          </a:bodyPr>
          <a:lstStyle/>
          <a:p>
            <a:pPr fontAlgn="ctr"/>
            <a:r>
              <a:rPr lang="en-US" sz="1200" dirty="0" smtClean="0">
                <a:latin typeface="Huawei Sans" panose="020C0503030203020204" pitchFamily="34" charset="0"/>
              </a:rPr>
              <a:t>Core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文本框 21"/>
          <p:cNvSpPr txBox="1"/>
          <p:nvPr/>
        </p:nvSpPr>
        <p:spPr bwMode="gray">
          <a:xfrm>
            <a:off x="2587071" y="4604084"/>
            <a:ext cx="1648389" cy="461665"/>
          </a:xfrm>
          <a:prstGeom prst="rect">
            <a:avLst/>
          </a:prstGeom>
          <a:noFill/>
        </p:spPr>
        <p:txBody>
          <a:bodyPr wrap="square" rtlCol="0" anchor="ctr">
            <a:noAutofit/>
          </a:bodyPr>
          <a:lstStyle/>
          <a:p>
            <a:pPr fontAlgn="ctr"/>
            <a:r>
              <a:rPr lang="en-US" sz="1200" dirty="0" smtClean="0">
                <a:latin typeface="Huawei Sans" panose="020C0503030203020204" pitchFamily="34" charset="0"/>
              </a:rPr>
              <a:t>Aggregation</a:t>
            </a:r>
          </a:p>
          <a:p>
            <a:pPr fontAlgn="ctr"/>
            <a:r>
              <a:rPr lang="en-US" sz="1200" dirty="0" smtClean="0">
                <a:latin typeface="Huawei Sans" panose="020C0503030203020204" pitchFamily="34" charset="0"/>
              </a:rPr>
              <a:t>(device to be deployed)</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Freeform 159"/>
          <p:cNvSpPr/>
          <p:nvPr/>
        </p:nvSpPr>
        <p:spPr bwMode="gray">
          <a:xfrm flipH="1">
            <a:off x="1882472" y="1501698"/>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b="1" dirty="0" smtClean="0">
                <a:solidFill>
                  <a:schemeClr val="bg1">
                    <a:lumMod val="50000"/>
                  </a:schemeClr>
                </a:solidFill>
                <a:latin typeface="Huawei Sans" panose="020C0503030203020204" pitchFamily="34" charset="0"/>
              </a:rPr>
              <a:t>Internet</a:t>
            </a:r>
            <a:endPar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2" name="图片 4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562848" y="3514151"/>
            <a:ext cx="951607" cy="540946"/>
          </a:xfrm>
          <a:prstGeom prst="rect">
            <a:avLst/>
          </a:prstGeom>
        </p:spPr>
      </p:pic>
      <p:sp>
        <p:nvSpPr>
          <p:cNvPr id="71" name="文本框 70"/>
          <p:cNvSpPr txBox="1"/>
          <p:nvPr/>
        </p:nvSpPr>
        <p:spPr bwMode="gray">
          <a:xfrm>
            <a:off x="2587071" y="2478727"/>
            <a:ext cx="1268296" cy="461665"/>
          </a:xfrm>
          <a:prstGeom prst="rect">
            <a:avLst/>
          </a:prstGeom>
          <a:noFill/>
        </p:spPr>
        <p:txBody>
          <a:bodyPr wrap="none" rtlCol="0" anchor="ctr">
            <a:noAutofit/>
          </a:bodyPr>
          <a:lstStyle/>
          <a:p>
            <a:pPr fontAlgn="ctr"/>
            <a:r>
              <a:rPr lang="en-US" sz="1200" dirty="0" smtClean="0">
                <a:latin typeface="Huawei Sans" panose="020C0503030203020204" pitchFamily="34" charset="0"/>
              </a:rPr>
              <a:t>Egress gateway</a:t>
            </a:r>
          </a:p>
          <a:p>
            <a:pPr fontAlgn="ctr"/>
            <a:r>
              <a:rPr lang="en-US" sz="1200" dirty="0" smtClean="0">
                <a:latin typeface="Huawei Sans" panose="020C0503030203020204" pitchFamily="34" charset="0"/>
              </a:rPr>
              <a:t>(DHCP server)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圆角矩形 75"/>
          <p:cNvSpPr/>
          <p:nvPr/>
        </p:nvSpPr>
        <p:spPr bwMode="gray">
          <a:xfrm>
            <a:off x="3855368" y="1505202"/>
            <a:ext cx="7890352"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Preparations</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圆角矩形 75"/>
          <p:cNvSpPr/>
          <p:nvPr/>
        </p:nvSpPr>
        <p:spPr bwMode="gray">
          <a:xfrm>
            <a:off x="3855368" y="1909160"/>
            <a:ext cx="7890352" cy="1326797"/>
          </a:xfrm>
          <a:prstGeom prst="roundRect">
            <a:avLst>
              <a:gd name="adj" fmla="val 3921"/>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ctr" anchorCtr="0">
            <a:noAutofit/>
          </a:bodyPr>
          <a:lstStyle/>
          <a:p>
            <a:pPr marL="180000" indent="-180000" fontAlgn="ctr">
              <a:lnSpc>
                <a:spcPts val="1800"/>
              </a:lnSpc>
              <a:buFont typeface="Arial" panose="020B0604020202020204" pitchFamily="34" charset="0"/>
              <a:buChar char="•"/>
            </a:pPr>
            <a:r>
              <a:rPr lang="en-US" sz="1200" dirty="0" smtClean="0">
                <a:solidFill>
                  <a:schemeClr val="tx1"/>
                </a:solidFill>
                <a:latin typeface="Huawei Sans" panose="020C0503030203020204" pitchFamily="34" charset="0"/>
              </a:rPr>
              <a:t>An administrator deploys the DHCP server function on the egress gateway or deploys an independent DHCP server on the network, and then configures DHCP Option 148.</a:t>
            </a:r>
          </a:p>
          <a:p>
            <a:pPr marL="180000" indent="-180000" fontAlgn="ctr">
              <a:lnSpc>
                <a:spcPts val="1800"/>
              </a:lnSpc>
              <a:buFont typeface="Arial" panose="020B0604020202020204" pitchFamily="34" charset="0"/>
              <a:buChar char="•"/>
            </a:pPr>
            <a:r>
              <a:rPr lang="en-US" sz="1200" dirty="0" smtClean="0">
                <a:solidFill>
                  <a:schemeClr val="tx1"/>
                </a:solidFill>
                <a:latin typeface="Huawei Sans" panose="020C0503030203020204" pitchFamily="34" charset="0"/>
              </a:rPr>
              <a:t>The administrator imports switch information (ESN, device model, etc.) to iMaster NCE-Campus. (Batch import is supported.)</a:t>
            </a:r>
          </a:p>
          <a:p>
            <a:pPr marL="180000" indent="-180000" fontAlgn="ctr">
              <a:lnSpc>
                <a:spcPts val="1800"/>
              </a:lnSpc>
              <a:buFont typeface="Arial" panose="020B0604020202020204" pitchFamily="34" charset="0"/>
              <a:buChar char="•"/>
            </a:pPr>
            <a:r>
              <a:rPr lang="en-US" sz="1200" dirty="0" smtClean="0">
                <a:solidFill>
                  <a:schemeClr val="tx1"/>
                </a:solidFill>
                <a:latin typeface="Huawei Sans" panose="020C0503030203020204" pitchFamily="34" charset="0"/>
              </a:rPr>
              <a:t>The administrator configures the core switch so that it can be managed by iMaster NCE-Campus.</a:t>
            </a:r>
            <a:endParaRPr lang="en-US" altLang="zh-CN" sz="12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5" name="圆角矩形 75"/>
          <p:cNvSpPr/>
          <p:nvPr/>
        </p:nvSpPr>
        <p:spPr bwMode="gray">
          <a:xfrm>
            <a:off x="3855368" y="3308791"/>
            <a:ext cx="7890352"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Switch onboarding process</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圆角矩形 75"/>
          <p:cNvSpPr/>
          <p:nvPr/>
        </p:nvSpPr>
        <p:spPr bwMode="gray">
          <a:xfrm>
            <a:off x="3855368" y="3712749"/>
            <a:ext cx="7890352" cy="2403727"/>
          </a:xfrm>
          <a:prstGeom prst="roundRect">
            <a:avLst>
              <a:gd name="adj" fmla="val 1463"/>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ctr" anchorCtr="0">
            <a:noAutofit/>
          </a:bodyPr>
          <a:lstStyle/>
          <a:p>
            <a:pPr marL="180000" lvl="0" indent="-180000" fontAlgn="ctr">
              <a:lnSpc>
                <a:spcPts val="1800"/>
              </a:lnSpc>
              <a:buFont typeface="+mj-lt"/>
              <a:buAutoNum type="arabicPeriod"/>
            </a:pPr>
            <a:r>
              <a:rPr lang="en-US" sz="1200" dirty="0" smtClean="0">
                <a:solidFill>
                  <a:schemeClr val="tx1"/>
                </a:solidFill>
                <a:latin typeface="Huawei Sans" panose="020C0503030203020204" pitchFamily="34" charset="0"/>
              </a:rPr>
              <a:t>After an aggregation switch is powered on, it proactively sends Link Layer Discovery Protocol Data Units (LLDPDUs) to negotiate with the core switch in an effort to obtain the PnP VLAN ID.</a:t>
            </a:r>
          </a:p>
          <a:p>
            <a:pPr marL="180000" lvl="0" indent="-180000" fontAlgn="ctr">
              <a:lnSpc>
                <a:spcPts val="1800"/>
              </a:lnSpc>
              <a:buFont typeface="+mj-lt"/>
              <a:buAutoNum type="arabicPeriod"/>
            </a:pPr>
            <a:r>
              <a:rPr lang="en-US" sz="1200" dirty="0" smtClean="0">
                <a:solidFill>
                  <a:schemeClr val="tx1"/>
                </a:solidFill>
                <a:latin typeface="Huawei Sans" panose="020C0503030203020204" pitchFamily="34" charset="0"/>
              </a:rPr>
              <a:t>The aggregation switch uses the PnP VLAN to obtain an IP address and Option 148 from the DHCP server.</a:t>
            </a:r>
          </a:p>
          <a:p>
            <a:pPr marL="180000" lvl="0" indent="-180000" fontAlgn="ctr">
              <a:lnSpc>
                <a:spcPts val="1800"/>
              </a:lnSpc>
              <a:buFont typeface="+mj-lt"/>
              <a:buAutoNum type="arabicPeriod"/>
            </a:pPr>
            <a:r>
              <a:rPr lang="en-US" sz="1200" dirty="0" smtClean="0">
                <a:solidFill>
                  <a:schemeClr val="tx1"/>
                </a:solidFill>
                <a:latin typeface="Huawei Sans" panose="020C0503030203020204" pitchFamily="34" charset="0"/>
              </a:rPr>
              <a:t>The aggregation registers with iMaster NCE-Campus based on iMaster NCE-Campus information obtained from the DHCP server.</a:t>
            </a:r>
          </a:p>
          <a:p>
            <a:pPr marL="180000" lvl="0" indent="-180000" fontAlgn="ctr">
              <a:lnSpc>
                <a:spcPts val="1800"/>
              </a:lnSpc>
              <a:buFont typeface="+mj-lt"/>
              <a:buAutoNum type="arabicPeriod"/>
            </a:pPr>
            <a:r>
              <a:rPr lang="en-US" sz="1200" dirty="0" smtClean="0">
                <a:solidFill>
                  <a:schemeClr val="tx1"/>
                </a:solidFill>
                <a:latin typeface="Huawei Sans" panose="020C0503030203020204" pitchFamily="34" charset="0"/>
              </a:rPr>
              <a:t>After an access switch is powered on, it follows a similar process as the aggregation switch (steps 1-3).</a:t>
            </a:r>
          </a:p>
          <a:p>
            <a:pPr marL="180000" lvl="0" indent="-180000" fontAlgn="ctr">
              <a:lnSpc>
                <a:spcPts val="1800"/>
              </a:lnSpc>
              <a:buFont typeface="+mj-lt"/>
              <a:buAutoNum type="arabicPeriod"/>
            </a:pPr>
            <a:r>
              <a:rPr lang="en-US" sz="1200" dirty="0" smtClean="0">
                <a:solidFill>
                  <a:schemeClr val="tx1"/>
                </a:solidFill>
                <a:latin typeface="Huawei Sans" panose="020C0503030203020204" pitchFamily="34" charset="0"/>
              </a:rPr>
              <a:t>Switches use LLDP to discover the network topology and report their topology information to iMaster NCE-Campus through NETCONF. iMaster NCE-Campus then discovers the network topology based on the received topology information.</a:t>
            </a:r>
          </a:p>
          <a:p>
            <a:pPr marL="180000" lvl="0" indent="-180000" fontAlgn="ctr">
              <a:lnSpc>
                <a:spcPts val="1800"/>
              </a:lnSpc>
              <a:buFont typeface="+mj-lt"/>
              <a:buAutoNum type="arabicPeriod"/>
            </a:pPr>
            <a:r>
              <a:rPr lang="en-US" sz="1200" dirty="0" smtClean="0">
                <a:solidFill>
                  <a:schemeClr val="tx1"/>
                </a:solidFill>
                <a:latin typeface="Huawei Sans" panose="020C0503030203020204" pitchFamily="34" charset="0"/>
              </a:rPr>
              <a:t>The administrator performs network planning and configuration provisioning on iMaster NCE-Campus.</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文本框 26"/>
          <p:cNvSpPr txBox="1"/>
          <p:nvPr/>
        </p:nvSpPr>
        <p:spPr bwMode="gray">
          <a:xfrm>
            <a:off x="2587071" y="5694561"/>
            <a:ext cx="1648389" cy="461665"/>
          </a:xfrm>
          <a:prstGeom prst="rect">
            <a:avLst/>
          </a:prstGeom>
          <a:noFill/>
        </p:spPr>
        <p:txBody>
          <a:bodyPr wrap="square" rtlCol="0" anchor="ctr">
            <a:noAutofit/>
          </a:bodyPr>
          <a:lstStyle/>
          <a:p>
            <a:pPr fontAlgn="ctr"/>
            <a:r>
              <a:rPr lang="en-US" sz="1200" dirty="0" smtClean="0">
                <a:latin typeface="Huawei Sans" panose="020C0503030203020204" pitchFamily="34" charset="0"/>
              </a:rPr>
              <a:t>Access</a:t>
            </a:r>
          </a:p>
          <a:p>
            <a:pPr fontAlgn="ctr"/>
            <a:r>
              <a:rPr lang="en-US" sz="1200" dirty="0" smtClean="0">
                <a:latin typeface="Huawei Sans" panose="020C0503030203020204" pitchFamily="34" charset="0"/>
              </a:rPr>
              <a:t>(device to be deployed)</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8" name="图片 97" descr="接入交换机.png"/>
          <p:cNvPicPr>
            <a:picLocks noChangeAspect="1"/>
          </p:cNvPicPr>
          <p:nvPr/>
        </p:nvPicPr>
        <p:blipFill>
          <a:blip r:embed="rId5" cstate="print"/>
          <a:stretch>
            <a:fillRect/>
          </a:stretch>
        </p:blipFill>
        <p:spPr bwMode="gray">
          <a:xfrm>
            <a:off x="2091759" y="5749214"/>
            <a:ext cx="490909" cy="401653"/>
          </a:xfrm>
          <a:prstGeom prst="rect">
            <a:avLst/>
          </a:prstGeom>
        </p:spPr>
      </p:pic>
      <p:pic>
        <p:nvPicPr>
          <p:cNvPr id="30" name="图片 100" descr="汇聚交换机.png"/>
          <p:cNvPicPr>
            <a:picLocks noChangeAspect="1"/>
          </p:cNvPicPr>
          <p:nvPr/>
        </p:nvPicPr>
        <p:blipFill>
          <a:blip r:embed="rId6" cstate="print"/>
          <a:stretch>
            <a:fillRect/>
          </a:stretch>
        </p:blipFill>
        <p:spPr bwMode="gray">
          <a:xfrm>
            <a:off x="2088035" y="4664096"/>
            <a:ext cx="490909" cy="401653"/>
          </a:xfrm>
          <a:prstGeom prst="rect">
            <a:avLst/>
          </a:prstGeom>
        </p:spPr>
      </p:pic>
      <p:sp>
        <p:nvSpPr>
          <p:cNvPr id="31" name="五边形 30"/>
          <p:cNvSpPr/>
          <p:nvPr/>
        </p:nvSpPr>
        <p:spPr bwMode="gray">
          <a:xfrm>
            <a:off x="7307235" y="20173"/>
            <a:ext cx="1694405" cy="3852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72000" tIns="0" rIns="72000" bIns="0" numCol="1" rtlCol="0" anchor="ctr" anchorCtr="0" compatLnSpc="1">
            <a:prstTxWarp prst="textNoShape">
              <a:avLst/>
            </a:prstTxWarp>
          </a:bodyPr>
          <a:lstStyle/>
          <a:p>
            <a:pPr algn="ctr" fontAlgn="ctr">
              <a:lnSpc>
                <a:spcPct val="95000"/>
              </a:lnSpc>
            </a:pPr>
            <a:r>
              <a:rPr lang="en-US" sz="1200" dirty="0" smtClean="0">
                <a:latin typeface="Huawei Sans" panose="020C0503030203020204" pitchFamily="34" charset="0"/>
              </a:rPr>
              <a:t>Network Architecture Design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燕尾形 31"/>
          <p:cNvSpPr/>
          <p:nvPr/>
        </p:nvSpPr>
        <p:spPr bwMode="gray">
          <a:xfrm>
            <a:off x="8839950" y="20173"/>
            <a:ext cx="1389868" cy="3852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5000"/>
              </a:lnSpc>
            </a:pPr>
            <a:r>
              <a:rPr lang="en-US" sz="1200" dirty="0" smtClean="0">
                <a:latin typeface="Huawei Sans" panose="020C0503030203020204" pitchFamily="34" charset="0"/>
              </a:rPr>
              <a:t>Basic Service Design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燕尾形 32"/>
          <p:cNvSpPr/>
          <p:nvPr/>
        </p:nvSpPr>
        <p:spPr bwMode="gray">
          <a:xfrm>
            <a:off x="10068128" y="20173"/>
            <a:ext cx="1696531" cy="3852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5000"/>
              </a:lnSpc>
              <a:spcBef>
                <a:spcPts val="0"/>
              </a:spcBef>
              <a:defRPr/>
            </a:pPr>
            <a:r>
              <a:rPr lang="en-US" sz="1200" b="1" dirty="0" smtClean="0">
                <a:solidFill>
                  <a:schemeClr val="bg1"/>
                </a:solidFill>
                <a:latin typeface="Huawei Sans" panose="020C0503030203020204" pitchFamily="34" charset="0"/>
              </a:rPr>
              <a:t>LAN Automation Design</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9" name="图片 28"/>
          <p:cNvPicPr>
            <a:picLocks/>
          </p:cNvPicPr>
          <p:nvPr/>
        </p:nvPicPr>
        <p:blipFill>
          <a:blip r:embed="rId7" cstate="print">
            <a:extLst>
              <a:ext uri="{28A0092B-C50C-407E-A947-70E740481C1C}">
                <a14:useLocalDpi xmlns:a14="http://schemas.microsoft.com/office/drawing/2010/main" val="0"/>
              </a:ext>
            </a:extLst>
          </a:blip>
          <a:stretch>
            <a:fillRect/>
          </a:stretch>
        </p:blipFill>
        <p:spPr>
          <a:xfrm>
            <a:off x="2091759" y="2509813"/>
            <a:ext cx="487185" cy="399492"/>
          </a:xfrm>
          <a:prstGeom prst="rect">
            <a:avLst/>
          </a:prstGeom>
        </p:spPr>
      </p:pic>
    </p:spTree>
    <p:extLst>
      <p:ext uri="{BB962C8B-B14F-4D97-AF65-F5344CB8AC3E}">
        <p14:creationId xmlns:p14="http://schemas.microsoft.com/office/powerpoint/2010/main" val="168457790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Network Deployment Process: Planning Before Device Onboarding</a:t>
            </a:r>
            <a:endParaRPr lang="en-US" altLang="zh-CN" dirty="0">
              <a:sym typeface="Huawei Sans" panose="020C0503030203020204" pitchFamily="34" charset="0"/>
            </a:endParaRPr>
          </a:p>
        </p:txBody>
      </p:sp>
      <p:sp>
        <p:nvSpPr>
          <p:cNvPr id="23" name="圆角矩形 75"/>
          <p:cNvSpPr/>
          <p:nvPr/>
        </p:nvSpPr>
        <p:spPr bwMode="gray">
          <a:xfrm>
            <a:off x="4052825" y="1514705"/>
            <a:ext cx="7683662"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Preparations</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圆角矩形 75"/>
          <p:cNvSpPr/>
          <p:nvPr/>
        </p:nvSpPr>
        <p:spPr bwMode="gray">
          <a:xfrm>
            <a:off x="4052825" y="1918664"/>
            <a:ext cx="7683662" cy="1350670"/>
          </a:xfrm>
          <a:prstGeom prst="roundRect">
            <a:avLst>
              <a:gd name="adj" fmla="val 3921"/>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noAutofit/>
          </a:bodyPr>
          <a:lstStyle/>
          <a:p>
            <a:pPr marL="180000" indent="-180000" fontAlgn="ctr">
              <a:lnSpc>
                <a:spcPts val="1800"/>
              </a:lnSpc>
              <a:buFont typeface="Arial" panose="020B0604020202020204" pitchFamily="34" charset="0"/>
              <a:buChar char="•"/>
            </a:pPr>
            <a:r>
              <a:rPr lang="en-US" sz="1200" dirty="0" smtClean="0">
                <a:solidFill>
                  <a:schemeClr val="tx1"/>
                </a:solidFill>
                <a:latin typeface="Huawei Sans" panose="020C0503030203020204" pitchFamily="34" charset="0"/>
              </a:rPr>
              <a:t>An administrator deploys the DHCP server function on the egress gateway or deploys an independent DHCP server on the network, and then configures DHCP Option 148.</a:t>
            </a:r>
          </a:p>
          <a:p>
            <a:pPr marL="180000" indent="-180000" fontAlgn="ctr">
              <a:lnSpc>
                <a:spcPts val="1800"/>
              </a:lnSpc>
              <a:buFont typeface="Arial" panose="020B0604020202020204" pitchFamily="34" charset="0"/>
              <a:buChar char="•"/>
            </a:pPr>
            <a:r>
              <a:rPr lang="en-US" sz="1200" dirty="0" smtClean="0">
                <a:solidFill>
                  <a:schemeClr val="tx1"/>
                </a:solidFill>
                <a:latin typeface="Huawei Sans" panose="020C0503030203020204" pitchFamily="34" charset="0"/>
              </a:rPr>
              <a:t>The administrator configures the core switch so that it can be managed by iMaster NCE-Campus.</a:t>
            </a:r>
          </a:p>
          <a:p>
            <a:pPr marL="180000" indent="-180000" fontAlgn="ctr">
              <a:lnSpc>
                <a:spcPts val="1800"/>
              </a:lnSpc>
              <a:spcAft>
                <a:spcPts val="300"/>
              </a:spcAft>
              <a:buFont typeface="Arial" panose="020B0604020202020204" pitchFamily="34" charset="0"/>
              <a:buChar char="•"/>
            </a:pPr>
            <a:r>
              <a:rPr lang="en-US" sz="1200" dirty="0" smtClean="0">
                <a:solidFill>
                  <a:srgbClr val="C7000B"/>
                </a:solidFill>
                <a:latin typeface="Huawei Sans" panose="020C0503030203020204" pitchFamily="34" charset="0"/>
              </a:rPr>
              <a:t>The administrator plans the network topology using the template (an Excel file) provided by iMaster NCE-Campus and then imports the template containing the planned data to iMaster NCE-Campus.</a:t>
            </a:r>
            <a:endParaRPr lang="en-US" altLang="zh-CN" sz="1200" dirty="0">
              <a:solidFill>
                <a:srgbClr val="C7000B"/>
              </a:solidFill>
              <a:latin typeface="Huawei Sans" panose="020C0503030203020204" pitchFamily="34" charset="0"/>
              <a:sym typeface="Huawei Sans" panose="020C0503030203020204" pitchFamily="34" charset="0"/>
            </a:endParaRPr>
          </a:p>
        </p:txBody>
      </p:sp>
      <p:sp>
        <p:nvSpPr>
          <p:cNvPr id="25" name="圆角矩形 75"/>
          <p:cNvSpPr/>
          <p:nvPr/>
        </p:nvSpPr>
        <p:spPr bwMode="gray">
          <a:xfrm>
            <a:off x="4052825" y="3404788"/>
            <a:ext cx="7683662"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Switch onboarding process</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圆角矩形 75"/>
          <p:cNvSpPr/>
          <p:nvPr/>
        </p:nvSpPr>
        <p:spPr bwMode="gray">
          <a:xfrm>
            <a:off x="4052825" y="3808745"/>
            <a:ext cx="7683662" cy="2323277"/>
          </a:xfrm>
          <a:prstGeom prst="roundRect">
            <a:avLst>
              <a:gd name="adj" fmla="val 1463"/>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noAutofit/>
          </a:bodyPr>
          <a:lstStyle/>
          <a:p>
            <a:pPr marL="180000" lvl="0" indent="-180000" fontAlgn="ctr">
              <a:lnSpc>
                <a:spcPts val="1800"/>
              </a:lnSpc>
              <a:spcAft>
                <a:spcPts val="300"/>
              </a:spcAft>
              <a:buFont typeface="+mj-lt"/>
              <a:buAutoNum type="arabicPeriod"/>
            </a:pPr>
            <a:r>
              <a:rPr lang="en-US" sz="1200" dirty="0" smtClean="0">
                <a:solidFill>
                  <a:schemeClr val="tx1"/>
                </a:solidFill>
                <a:latin typeface="Huawei Sans" panose="020C0503030203020204" pitchFamily="34" charset="0"/>
              </a:rPr>
              <a:t>After aggregation and access switches are powered on, they each complete PnP VLAN negotiation and DHCP message exchange processes, and then register with iMaster NCE-Campus.</a:t>
            </a:r>
          </a:p>
          <a:p>
            <a:pPr marL="180000" lvl="0" indent="-180000" fontAlgn="ctr">
              <a:lnSpc>
                <a:spcPts val="1800"/>
              </a:lnSpc>
              <a:spcAft>
                <a:spcPts val="300"/>
              </a:spcAft>
              <a:buFont typeface="+mj-lt"/>
              <a:buAutoNum type="arabicPeriod"/>
            </a:pPr>
            <a:r>
              <a:rPr lang="en-US" sz="1200" dirty="0" smtClean="0">
                <a:solidFill>
                  <a:schemeClr val="tx1"/>
                </a:solidFill>
                <a:latin typeface="Huawei Sans" panose="020C0503030203020204" pitchFamily="34" charset="0"/>
              </a:rPr>
              <a:t>Aggregation and access switches are then managed by iMaster NCE-Campus and report LLDP neighbor information to iMaster NCE-Campus. Subsequently, iMaster NCE-Campus compares the received LLDP information with that in the network topology planning document uploaded by the administrator. If any inconsistency is found, it reports an error. </a:t>
            </a:r>
            <a:r>
              <a:rPr lang="en-US" sz="1200" dirty="0" smtClean="0">
                <a:solidFill>
                  <a:srgbClr val="C7000B"/>
                </a:solidFill>
                <a:latin typeface="Huawei Sans" panose="020C0503030203020204" pitchFamily="34" charset="0"/>
              </a:rPr>
              <a:t>In this way, the administrator can correct the topology error as prompted.</a:t>
            </a:r>
          </a:p>
          <a:p>
            <a:pPr marL="180000" indent="-180000" fontAlgn="ctr">
              <a:lnSpc>
                <a:spcPts val="1800"/>
              </a:lnSpc>
              <a:spcAft>
                <a:spcPts val="300"/>
              </a:spcAft>
              <a:buFont typeface="+mj-lt"/>
              <a:buAutoNum type="arabicPeriod"/>
            </a:pPr>
            <a:r>
              <a:rPr lang="en-US" sz="1200" dirty="0" smtClean="0">
                <a:solidFill>
                  <a:schemeClr val="tx1"/>
                </a:solidFill>
                <a:latin typeface="Huawei Sans" panose="020C0503030203020204" pitchFamily="34" charset="0"/>
              </a:rPr>
              <a:t>The administrator performs offline device pre-configuration on iMaster NCE-Campus.</a:t>
            </a:r>
          </a:p>
          <a:p>
            <a:pPr marL="180000" indent="-180000" fontAlgn="ctr">
              <a:lnSpc>
                <a:spcPts val="1800"/>
              </a:lnSpc>
              <a:spcAft>
                <a:spcPts val="300"/>
              </a:spcAft>
              <a:buFont typeface="+mj-lt"/>
              <a:buAutoNum type="arabicPeriod"/>
            </a:pPr>
            <a:r>
              <a:rPr lang="en-US" sz="1200" dirty="0" smtClean="0">
                <a:solidFill>
                  <a:schemeClr val="tx1"/>
                </a:solidFill>
                <a:latin typeface="Huawei Sans" panose="020C0503030203020204" pitchFamily="34" charset="0"/>
              </a:rPr>
              <a:t>Switches automatically obtain their configurations after they are </a:t>
            </a:r>
            <a:r>
              <a:rPr lang="en-US" sz="1200" dirty="0" err="1" smtClean="0">
                <a:solidFill>
                  <a:schemeClr val="tx1"/>
                </a:solidFill>
                <a:latin typeface="Huawei Sans" panose="020C0503030203020204" pitchFamily="34" charset="0"/>
              </a:rPr>
              <a:t>onboarded</a:t>
            </a:r>
            <a:r>
              <a:rPr lang="en-US" sz="1200" dirty="0" smtClean="0">
                <a:solidFill>
                  <a:schemeClr val="tx1"/>
                </a:solidFill>
                <a:latin typeface="Huawei Sans" panose="020C0503030203020204" pitchFamily="34" charset="0"/>
              </a:rPr>
              <a:t>.</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8" name="Straight Connector 167"/>
          <p:cNvCxnSpPr/>
          <p:nvPr/>
        </p:nvCxnSpPr>
        <p:spPr bwMode="gray">
          <a:xfrm flipV="1">
            <a:off x="2337213" y="1636766"/>
            <a:ext cx="0" cy="442945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bwMode="gray">
          <a:xfrm>
            <a:off x="1146807" y="3760715"/>
            <a:ext cx="1139367" cy="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50" name="图片 86" descr="核心交换机.png"/>
          <p:cNvPicPr>
            <a:picLocks noChangeAspect="1"/>
          </p:cNvPicPr>
          <p:nvPr/>
        </p:nvPicPr>
        <p:blipFill>
          <a:blip r:embed="rId3" cstate="print"/>
          <a:stretch>
            <a:fillRect/>
          </a:stretch>
        </p:blipFill>
        <p:spPr bwMode="gray">
          <a:xfrm>
            <a:off x="2091759" y="3578979"/>
            <a:ext cx="490909" cy="401653"/>
          </a:xfrm>
          <a:prstGeom prst="rect">
            <a:avLst/>
          </a:prstGeom>
        </p:spPr>
      </p:pic>
      <p:sp>
        <p:nvSpPr>
          <p:cNvPr id="51" name="文本框 50"/>
          <p:cNvSpPr txBox="1"/>
          <p:nvPr/>
        </p:nvSpPr>
        <p:spPr bwMode="gray">
          <a:xfrm>
            <a:off x="2587071" y="3625400"/>
            <a:ext cx="516488" cy="276999"/>
          </a:xfrm>
          <a:prstGeom prst="rect">
            <a:avLst/>
          </a:prstGeom>
          <a:noFill/>
        </p:spPr>
        <p:txBody>
          <a:bodyPr wrap="none" rtlCol="0" anchor="ctr">
            <a:noAutofit/>
          </a:bodyPr>
          <a:lstStyle/>
          <a:p>
            <a:pPr fontAlgn="ctr"/>
            <a:r>
              <a:rPr lang="en-US" sz="1200" dirty="0" smtClean="0">
                <a:latin typeface="Huawei Sans" panose="020C0503030203020204" pitchFamily="34" charset="0"/>
              </a:rPr>
              <a:t>Core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文本框 51"/>
          <p:cNvSpPr txBox="1"/>
          <p:nvPr/>
        </p:nvSpPr>
        <p:spPr bwMode="gray">
          <a:xfrm>
            <a:off x="2587071" y="4604084"/>
            <a:ext cx="1648389" cy="461665"/>
          </a:xfrm>
          <a:prstGeom prst="rect">
            <a:avLst/>
          </a:prstGeom>
          <a:noFill/>
        </p:spPr>
        <p:txBody>
          <a:bodyPr wrap="square" rtlCol="0" anchor="ctr">
            <a:noAutofit/>
          </a:bodyPr>
          <a:lstStyle/>
          <a:p>
            <a:pPr fontAlgn="ctr"/>
            <a:r>
              <a:rPr lang="en-US" sz="1200" dirty="0" smtClean="0">
                <a:latin typeface="Huawei Sans" panose="020C0503030203020204" pitchFamily="34" charset="0"/>
              </a:rPr>
              <a:t>Aggregation</a:t>
            </a:r>
          </a:p>
          <a:p>
            <a:pPr fontAlgn="ctr"/>
            <a:r>
              <a:rPr lang="en-US" sz="1200" dirty="0" smtClean="0">
                <a:latin typeface="Huawei Sans" panose="020C0503030203020204" pitchFamily="34" charset="0"/>
              </a:rPr>
              <a:t>(device to be deployed)</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Freeform 159"/>
          <p:cNvSpPr/>
          <p:nvPr/>
        </p:nvSpPr>
        <p:spPr bwMode="gray">
          <a:xfrm flipH="1">
            <a:off x="1882472" y="1501699"/>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b="1" dirty="0" smtClean="0">
                <a:solidFill>
                  <a:schemeClr val="bg1">
                    <a:lumMod val="50000"/>
                  </a:schemeClr>
                </a:solidFill>
                <a:latin typeface="Huawei Sans" panose="020C0503030203020204" pitchFamily="34" charset="0"/>
              </a:rPr>
              <a:t>Internet</a:t>
            </a:r>
            <a:endPar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5" name="图片 5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562848" y="3514151"/>
            <a:ext cx="951607" cy="540946"/>
          </a:xfrm>
          <a:prstGeom prst="rect">
            <a:avLst/>
          </a:prstGeom>
        </p:spPr>
      </p:pic>
      <p:sp>
        <p:nvSpPr>
          <p:cNvPr id="56" name="文本框 55"/>
          <p:cNvSpPr txBox="1"/>
          <p:nvPr/>
        </p:nvSpPr>
        <p:spPr bwMode="gray">
          <a:xfrm>
            <a:off x="2587071" y="2478727"/>
            <a:ext cx="1268296" cy="461665"/>
          </a:xfrm>
          <a:prstGeom prst="rect">
            <a:avLst/>
          </a:prstGeom>
          <a:noFill/>
        </p:spPr>
        <p:txBody>
          <a:bodyPr wrap="none" rtlCol="0" anchor="ctr">
            <a:noAutofit/>
          </a:bodyPr>
          <a:lstStyle/>
          <a:p>
            <a:pPr fontAlgn="ctr"/>
            <a:r>
              <a:rPr lang="en-US" sz="1200" dirty="0" smtClean="0">
                <a:latin typeface="Huawei Sans" panose="020C0503030203020204" pitchFamily="34" charset="0"/>
              </a:rPr>
              <a:t>Egress gateway</a:t>
            </a:r>
          </a:p>
          <a:p>
            <a:pPr fontAlgn="ctr"/>
            <a:r>
              <a:rPr lang="en-US" sz="1200" dirty="0" smtClean="0">
                <a:latin typeface="Huawei Sans" panose="020C0503030203020204" pitchFamily="34" charset="0"/>
              </a:rPr>
              <a:t>(DHCP server)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文本框 56"/>
          <p:cNvSpPr txBox="1"/>
          <p:nvPr/>
        </p:nvSpPr>
        <p:spPr bwMode="gray">
          <a:xfrm>
            <a:off x="2587071" y="5694561"/>
            <a:ext cx="1648389" cy="461665"/>
          </a:xfrm>
          <a:prstGeom prst="rect">
            <a:avLst/>
          </a:prstGeom>
          <a:noFill/>
        </p:spPr>
        <p:txBody>
          <a:bodyPr wrap="square" rtlCol="0" anchor="ctr">
            <a:noAutofit/>
          </a:bodyPr>
          <a:lstStyle/>
          <a:p>
            <a:pPr fontAlgn="ctr"/>
            <a:r>
              <a:rPr lang="en-US" sz="1200" dirty="0" smtClean="0">
                <a:latin typeface="Huawei Sans" panose="020C0503030203020204" pitchFamily="34" charset="0"/>
              </a:rPr>
              <a:t>Access</a:t>
            </a:r>
          </a:p>
          <a:p>
            <a:pPr fontAlgn="ctr"/>
            <a:r>
              <a:rPr lang="en-US" sz="1200" dirty="0" smtClean="0">
                <a:latin typeface="Huawei Sans" panose="020C0503030203020204" pitchFamily="34" charset="0"/>
              </a:rPr>
              <a:t>(device to be deployed)</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8" name="图片 97" descr="接入交换机.png"/>
          <p:cNvPicPr>
            <a:picLocks noChangeAspect="1"/>
          </p:cNvPicPr>
          <p:nvPr/>
        </p:nvPicPr>
        <p:blipFill>
          <a:blip r:embed="rId5" cstate="print"/>
          <a:stretch>
            <a:fillRect/>
          </a:stretch>
        </p:blipFill>
        <p:spPr bwMode="gray">
          <a:xfrm>
            <a:off x="2091759" y="5749214"/>
            <a:ext cx="490909" cy="401653"/>
          </a:xfrm>
          <a:prstGeom prst="rect">
            <a:avLst/>
          </a:prstGeom>
        </p:spPr>
      </p:pic>
      <p:pic>
        <p:nvPicPr>
          <p:cNvPr id="59" name="图片 100" descr="汇聚交换机.png"/>
          <p:cNvPicPr>
            <a:picLocks noChangeAspect="1"/>
          </p:cNvPicPr>
          <p:nvPr/>
        </p:nvPicPr>
        <p:blipFill>
          <a:blip r:embed="rId6" cstate="print"/>
          <a:stretch>
            <a:fillRect/>
          </a:stretch>
        </p:blipFill>
        <p:spPr bwMode="gray">
          <a:xfrm>
            <a:off x="2088035" y="4664096"/>
            <a:ext cx="490909" cy="401653"/>
          </a:xfrm>
          <a:prstGeom prst="rect">
            <a:avLst/>
          </a:prstGeom>
        </p:spPr>
      </p:pic>
      <p:sp>
        <p:nvSpPr>
          <p:cNvPr id="60" name="五边形 59"/>
          <p:cNvSpPr/>
          <p:nvPr/>
        </p:nvSpPr>
        <p:spPr bwMode="gray">
          <a:xfrm>
            <a:off x="7307235" y="20173"/>
            <a:ext cx="1694405" cy="3852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72000" tIns="0" rIns="72000" bIns="0" numCol="1" rtlCol="0" anchor="ctr" anchorCtr="0" compatLnSpc="1">
            <a:prstTxWarp prst="textNoShape">
              <a:avLst/>
            </a:prstTxWarp>
          </a:bodyPr>
          <a:lstStyle/>
          <a:p>
            <a:pPr algn="ctr" fontAlgn="ctr">
              <a:lnSpc>
                <a:spcPct val="95000"/>
              </a:lnSpc>
            </a:pPr>
            <a:r>
              <a:rPr lang="en-US" sz="1200" dirty="0" smtClean="0">
                <a:latin typeface="Huawei Sans" panose="020C0503030203020204" pitchFamily="34" charset="0"/>
              </a:rPr>
              <a:t>Network Architecture Design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燕尾形 60"/>
          <p:cNvSpPr/>
          <p:nvPr/>
        </p:nvSpPr>
        <p:spPr bwMode="gray">
          <a:xfrm>
            <a:off x="8839950" y="20173"/>
            <a:ext cx="1389868" cy="3852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5000"/>
              </a:lnSpc>
            </a:pPr>
            <a:r>
              <a:rPr lang="en-US" sz="1200" dirty="0" smtClean="0">
                <a:latin typeface="Huawei Sans" panose="020C0503030203020204" pitchFamily="34" charset="0"/>
              </a:rPr>
              <a:t>Basic Service Design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燕尾形 61"/>
          <p:cNvSpPr/>
          <p:nvPr/>
        </p:nvSpPr>
        <p:spPr bwMode="gray">
          <a:xfrm>
            <a:off x="10068128" y="20173"/>
            <a:ext cx="1696531" cy="3852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5000"/>
              </a:lnSpc>
              <a:spcBef>
                <a:spcPts val="0"/>
              </a:spcBef>
              <a:defRPr/>
            </a:pPr>
            <a:r>
              <a:rPr lang="en-US" sz="1200" b="1" dirty="0" smtClean="0">
                <a:solidFill>
                  <a:schemeClr val="bg1"/>
                </a:solidFill>
                <a:latin typeface="Huawei Sans" panose="020C0503030203020204" pitchFamily="34" charset="0"/>
              </a:rPr>
              <a:t>LAN Automation Design</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2" name="图片 21"/>
          <p:cNvPicPr>
            <a:picLocks/>
          </p:cNvPicPr>
          <p:nvPr/>
        </p:nvPicPr>
        <p:blipFill>
          <a:blip r:embed="rId7" cstate="print">
            <a:extLst>
              <a:ext uri="{28A0092B-C50C-407E-A947-70E740481C1C}">
                <a14:useLocalDpi xmlns:a14="http://schemas.microsoft.com/office/drawing/2010/main" val="0"/>
              </a:ext>
            </a:extLst>
          </a:blip>
          <a:stretch>
            <a:fillRect/>
          </a:stretch>
        </p:blipFill>
        <p:spPr>
          <a:xfrm>
            <a:off x="2091759" y="2509813"/>
            <a:ext cx="487185" cy="399492"/>
          </a:xfrm>
          <a:prstGeom prst="rect">
            <a:avLst/>
          </a:prstGeom>
        </p:spPr>
      </p:pic>
    </p:spTree>
    <p:extLst>
      <p:ext uri="{BB962C8B-B14F-4D97-AF65-F5344CB8AC3E}">
        <p14:creationId xmlns:p14="http://schemas.microsoft.com/office/powerpoint/2010/main" val="239452752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圆角矩形 75"/>
          <p:cNvSpPr/>
          <p:nvPr/>
        </p:nvSpPr>
        <p:spPr bwMode="gray">
          <a:xfrm>
            <a:off x="455613" y="3793497"/>
            <a:ext cx="5442082" cy="2307906"/>
          </a:xfrm>
          <a:prstGeom prst="roundRect">
            <a:avLst>
              <a:gd name="adj" fmla="val 874"/>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97" name="Freeform 159"/>
          <p:cNvSpPr/>
          <p:nvPr/>
        </p:nvSpPr>
        <p:spPr bwMode="gray">
          <a:xfrm flipH="1">
            <a:off x="1916784" y="4164156"/>
            <a:ext cx="2701623" cy="154656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endParaRPr>
          </a:p>
        </p:txBody>
      </p:sp>
      <p:sp>
        <p:nvSpPr>
          <p:cNvPr id="2" name="标题 1"/>
          <p:cNvSpPr>
            <a:spLocks noGrp="1"/>
          </p:cNvSpPr>
          <p:nvPr>
            <p:ph type="title"/>
          </p:nvPr>
        </p:nvSpPr>
        <p:spPr bwMode="gray"/>
        <p:txBody>
          <a:bodyPr/>
          <a:lstStyle/>
          <a:p>
            <a:r>
              <a:rPr lang="en-US" smtClean="0"/>
              <a:t>Underlay Network Automation</a:t>
            </a:r>
            <a:endParaRPr lang="en-US" altLang="zh-CN" dirty="0">
              <a:sym typeface="Huawei Sans" panose="020C0503030203020204" pitchFamily="34" charset="0"/>
            </a:endParaRPr>
          </a:p>
        </p:txBody>
      </p:sp>
      <p:sp>
        <p:nvSpPr>
          <p:cNvPr id="38" name="圆角矩形 75"/>
          <p:cNvSpPr/>
          <p:nvPr/>
        </p:nvSpPr>
        <p:spPr bwMode="gray">
          <a:xfrm>
            <a:off x="455613" y="1106556"/>
            <a:ext cx="5442082" cy="2307906"/>
          </a:xfrm>
          <a:prstGeom prst="roundRect">
            <a:avLst>
              <a:gd name="adj" fmla="val 874"/>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45" name="Straight Connector 166"/>
          <p:cNvCxnSpPr/>
          <p:nvPr/>
        </p:nvCxnSpPr>
        <p:spPr bwMode="gray">
          <a:xfrm flipH="1">
            <a:off x="1903895" y="2239516"/>
            <a:ext cx="1" cy="56766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166"/>
          <p:cNvCxnSpPr/>
          <p:nvPr/>
        </p:nvCxnSpPr>
        <p:spPr bwMode="gray">
          <a:xfrm flipH="1">
            <a:off x="4556059" y="2239516"/>
            <a:ext cx="1" cy="56766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5" name="Group 165"/>
          <p:cNvGrpSpPr/>
          <p:nvPr/>
        </p:nvGrpSpPr>
        <p:grpSpPr bwMode="gray">
          <a:xfrm rot="10800000">
            <a:off x="2072410" y="1388631"/>
            <a:ext cx="2316710" cy="567668"/>
            <a:chOff x="-1233037" y="914446"/>
            <a:chExt cx="1573823" cy="778776"/>
          </a:xfrm>
        </p:grpSpPr>
        <p:cxnSp>
          <p:nvCxnSpPr>
            <p:cNvPr id="56"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sp>
        <p:nvSpPr>
          <p:cNvPr id="58" name="圆角矩形 75"/>
          <p:cNvSpPr/>
          <p:nvPr/>
        </p:nvSpPr>
        <p:spPr bwMode="gray">
          <a:xfrm>
            <a:off x="6204575" y="1109668"/>
            <a:ext cx="5508000" cy="4991735"/>
          </a:xfrm>
          <a:prstGeom prst="roundRect">
            <a:avLst>
              <a:gd name="adj" fmla="val 874"/>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62" name="矩形 61"/>
          <p:cNvSpPr/>
          <p:nvPr/>
        </p:nvSpPr>
        <p:spPr bwMode="gray">
          <a:xfrm>
            <a:off x="6692105" y="1274173"/>
            <a:ext cx="4738955" cy="605294"/>
          </a:xfrm>
          <a:prstGeom prst="rect">
            <a:avLst/>
          </a:prstGeom>
        </p:spPr>
        <p:txBody>
          <a:bodyPr wrap="square" anchor="ctr">
            <a:spAutoFit/>
          </a:bodyPr>
          <a:lstStyle/>
          <a:p>
            <a:pPr fontAlgn="ctr">
              <a:lnSpc>
                <a:spcPts val="2000"/>
              </a:lnSpc>
            </a:pPr>
            <a:r>
              <a:rPr lang="en-US" sz="1200" dirty="0" smtClean="0">
                <a:latin typeface="Huawei Sans" panose="020C0503030203020204" pitchFamily="34" charset="0"/>
              </a:rPr>
              <a:t>Complete automatic deployment of the underlay network on iMaster NCE-Campus.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3" name="图片 86" descr="核心交换机.png"/>
          <p:cNvPicPr>
            <a:picLocks noChangeAspect="1"/>
          </p:cNvPicPr>
          <p:nvPr/>
        </p:nvPicPr>
        <p:blipFill>
          <a:blip r:embed="rId3"/>
          <a:stretch>
            <a:fillRect/>
          </a:stretch>
        </p:blipFill>
        <p:spPr bwMode="gray">
          <a:xfrm>
            <a:off x="3027556" y="1258436"/>
            <a:ext cx="406420" cy="332527"/>
          </a:xfrm>
          <a:prstGeom prst="rect">
            <a:avLst/>
          </a:prstGeom>
        </p:spPr>
      </p:pic>
      <p:pic>
        <p:nvPicPr>
          <p:cNvPr id="64" name="图片 87" descr="汇聚交换机.png"/>
          <p:cNvPicPr>
            <a:picLocks noChangeAspect="1"/>
          </p:cNvPicPr>
          <p:nvPr/>
        </p:nvPicPr>
        <p:blipFill>
          <a:blip r:embed="rId4"/>
          <a:stretch>
            <a:fillRect/>
          </a:stretch>
        </p:blipFill>
        <p:spPr bwMode="gray">
          <a:xfrm>
            <a:off x="1700685" y="1947141"/>
            <a:ext cx="406420" cy="332527"/>
          </a:xfrm>
          <a:prstGeom prst="rect">
            <a:avLst/>
          </a:prstGeom>
        </p:spPr>
      </p:pic>
      <p:pic>
        <p:nvPicPr>
          <p:cNvPr id="65" name="图片 76" descr="接入交换机.png"/>
          <p:cNvPicPr>
            <a:picLocks noChangeAspect="1"/>
          </p:cNvPicPr>
          <p:nvPr/>
        </p:nvPicPr>
        <p:blipFill>
          <a:blip r:embed="rId5"/>
          <a:stretch>
            <a:fillRect/>
          </a:stretch>
        </p:blipFill>
        <p:spPr bwMode="gray">
          <a:xfrm>
            <a:off x="1701908" y="2742027"/>
            <a:ext cx="406420" cy="332527"/>
          </a:xfrm>
          <a:prstGeom prst="rect">
            <a:avLst/>
          </a:prstGeom>
        </p:spPr>
      </p:pic>
      <p:pic>
        <p:nvPicPr>
          <p:cNvPr id="66" name="图片 87" descr="汇聚交换机.png"/>
          <p:cNvPicPr>
            <a:picLocks noChangeAspect="1"/>
          </p:cNvPicPr>
          <p:nvPr/>
        </p:nvPicPr>
        <p:blipFill>
          <a:blip r:embed="rId4"/>
          <a:stretch>
            <a:fillRect/>
          </a:stretch>
        </p:blipFill>
        <p:spPr bwMode="gray">
          <a:xfrm>
            <a:off x="4354426" y="1947141"/>
            <a:ext cx="406420" cy="332527"/>
          </a:xfrm>
          <a:prstGeom prst="rect">
            <a:avLst/>
          </a:prstGeom>
        </p:spPr>
      </p:pic>
      <p:pic>
        <p:nvPicPr>
          <p:cNvPr id="67" name="图片 76" descr="接入交换机.png"/>
          <p:cNvPicPr>
            <a:picLocks noChangeAspect="1"/>
          </p:cNvPicPr>
          <p:nvPr/>
        </p:nvPicPr>
        <p:blipFill>
          <a:blip r:embed="rId5"/>
          <a:stretch>
            <a:fillRect/>
          </a:stretch>
        </p:blipFill>
        <p:spPr bwMode="gray">
          <a:xfrm>
            <a:off x="4355649" y="2742027"/>
            <a:ext cx="406420" cy="332527"/>
          </a:xfrm>
          <a:prstGeom prst="rect">
            <a:avLst/>
          </a:prstGeom>
        </p:spPr>
      </p:pic>
      <p:sp>
        <p:nvSpPr>
          <p:cNvPr id="68" name="文本框 67"/>
          <p:cNvSpPr txBox="1"/>
          <p:nvPr/>
        </p:nvSpPr>
        <p:spPr bwMode="gray">
          <a:xfrm>
            <a:off x="2265809" y="1230712"/>
            <a:ext cx="761747" cy="307777"/>
          </a:xfrm>
          <a:prstGeom prst="rect">
            <a:avLst/>
          </a:prstGeom>
          <a:noFill/>
        </p:spPr>
        <p:txBody>
          <a:bodyPr wrap="none" rtlCol="0">
            <a:spAutoFit/>
          </a:bodyPr>
          <a:lstStyle/>
          <a:p>
            <a:pPr algn="ctr" fontAlgn="ctr"/>
            <a:r>
              <a:rPr lang="en-US" sz="1400" b="1" dirty="0" smtClean="0">
                <a:latin typeface="Huawei Sans" panose="020C0503030203020204" pitchFamily="34" charset="0"/>
              </a:rPr>
              <a:t>Border</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文本框 68"/>
          <p:cNvSpPr txBox="1"/>
          <p:nvPr/>
        </p:nvSpPr>
        <p:spPr bwMode="gray">
          <a:xfrm>
            <a:off x="1079312" y="2737534"/>
            <a:ext cx="604653" cy="307777"/>
          </a:xfrm>
          <a:prstGeom prst="rect">
            <a:avLst/>
          </a:prstGeom>
          <a:noFill/>
        </p:spPr>
        <p:txBody>
          <a:bodyPr wrap="none" rtlCol="0">
            <a:spAutoFit/>
          </a:bodyPr>
          <a:lstStyle/>
          <a:p>
            <a:pPr algn="ctr" fontAlgn="ctr"/>
            <a:r>
              <a:rPr lang="en-US" sz="1400" b="1" dirty="0" smtClean="0">
                <a:latin typeface="Huawei Sans" panose="020C0503030203020204" pitchFamily="34" charset="0"/>
              </a:rPr>
              <a:t>Edge</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文本框 69"/>
          <p:cNvSpPr txBox="1"/>
          <p:nvPr/>
        </p:nvSpPr>
        <p:spPr bwMode="gray">
          <a:xfrm>
            <a:off x="4725228" y="2737534"/>
            <a:ext cx="604653" cy="307777"/>
          </a:xfrm>
          <a:prstGeom prst="rect">
            <a:avLst/>
          </a:prstGeom>
          <a:noFill/>
        </p:spPr>
        <p:txBody>
          <a:bodyPr wrap="none" rtlCol="0">
            <a:spAutoFit/>
          </a:bodyPr>
          <a:lstStyle/>
          <a:p>
            <a:pPr algn="ctr" fontAlgn="ctr"/>
            <a:r>
              <a:rPr lang="en-US" sz="1400" b="1" dirty="0" smtClean="0">
                <a:latin typeface="Huawei Sans" panose="020C0503030203020204" pitchFamily="34" charset="0"/>
              </a:rPr>
              <a:t>Edge</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矩形 70"/>
          <p:cNvSpPr/>
          <p:nvPr/>
        </p:nvSpPr>
        <p:spPr bwMode="gray">
          <a:xfrm>
            <a:off x="2104130" y="1899149"/>
            <a:ext cx="2284137" cy="1477328"/>
          </a:xfrm>
          <a:prstGeom prst="rect">
            <a:avLst/>
          </a:prstGeom>
        </p:spPr>
        <p:txBody>
          <a:bodyPr wrap="square">
            <a:spAutoFit/>
          </a:bodyPr>
          <a:lstStyle/>
          <a:p>
            <a:pPr marL="171450" indent="-171450" fontAlgn="ctr">
              <a:lnSpc>
                <a:spcPts val="1800"/>
              </a:lnSpc>
              <a:buFont typeface="Arial" panose="020B0604020202020204" pitchFamily="34" charset="0"/>
              <a:buChar char="•"/>
            </a:pPr>
            <a:r>
              <a:rPr lang="en-US" sz="1200" dirty="0" smtClean="0">
                <a:latin typeface="Huawei Sans" panose="020C0503030203020204" pitchFamily="34" charset="0"/>
              </a:rPr>
              <a:t>The administrator specifies roles of fabric nodes on iMaster NCE-Campus.</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71450" indent="-171450" fontAlgn="ctr">
              <a:lnSpc>
                <a:spcPts val="1800"/>
              </a:lnSpc>
              <a:buFont typeface="Arial" panose="020B0604020202020204" pitchFamily="34" charset="0"/>
              <a:buChar char="•"/>
            </a:pPr>
            <a:r>
              <a:rPr lang="en-US" sz="1200" dirty="0" smtClean="0">
                <a:latin typeface="Huawei Sans" panose="020C0503030203020204" pitchFamily="34" charset="0"/>
              </a:rPr>
              <a:t>iMaster NCE-Campus automatically discovers the network topology.</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Oval 4"/>
          <p:cNvSpPr>
            <a:spLocks noChangeAspect="1"/>
          </p:cNvSpPr>
          <p:nvPr/>
        </p:nvSpPr>
        <p:spPr bwMode="gray">
          <a:xfrm>
            <a:off x="3114029" y="1663783"/>
            <a:ext cx="252000" cy="252000"/>
          </a:xfrm>
          <a:prstGeom prst="ellipse">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smtClean="0">
                <a:solidFill>
                  <a:schemeClr val="bg1"/>
                </a:solidFill>
                <a:latin typeface="Huawei Sans" panose="020C0503030203020204" pitchFamily="34" charset="0"/>
              </a:rPr>
              <a:t>1</a:t>
            </a:r>
            <a:endParaRPr lang="en-US" altLang="zh-CN" sz="15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Oval 4"/>
          <p:cNvSpPr>
            <a:spLocks noChangeAspect="1"/>
          </p:cNvSpPr>
          <p:nvPr/>
        </p:nvSpPr>
        <p:spPr bwMode="gray">
          <a:xfrm>
            <a:off x="6440105" y="1494029"/>
            <a:ext cx="252000" cy="252000"/>
          </a:xfrm>
          <a:prstGeom prst="ellipse">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smtClean="0">
                <a:solidFill>
                  <a:schemeClr val="bg1"/>
                </a:solidFill>
                <a:latin typeface="Huawei Sans" panose="020C0503030203020204" pitchFamily="34" charset="0"/>
              </a:rPr>
              <a:t>2</a:t>
            </a:r>
            <a:endParaRPr lang="en-US" altLang="zh-CN" sz="15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5" name="Straight Connector 166"/>
          <p:cNvCxnSpPr/>
          <p:nvPr/>
        </p:nvCxnSpPr>
        <p:spPr bwMode="gray">
          <a:xfrm flipH="1">
            <a:off x="1903895" y="4948138"/>
            <a:ext cx="1" cy="56766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Straight Connector 166"/>
          <p:cNvCxnSpPr/>
          <p:nvPr/>
        </p:nvCxnSpPr>
        <p:spPr bwMode="gray">
          <a:xfrm flipH="1">
            <a:off x="4556059" y="4948138"/>
            <a:ext cx="1" cy="56766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77" name="Group 165"/>
          <p:cNvGrpSpPr/>
          <p:nvPr/>
        </p:nvGrpSpPr>
        <p:grpSpPr bwMode="gray">
          <a:xfrm rot="10800000">
            <a:off x="2072410" y="4097253"/>
            <a:ext cx="2316710" cy="567668"/>
            <a:chOff x="-1233037" y="914446"/>
            <a:chExt cx="1573823" cy="778776"/>
          </a:xfrm>
        </p:grpSpPr>
        <p:cxnSp>
          <p:nvCxnSpPr>
            <p:cNvPr id="78"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80" name="图片 86" descr="核心交换机.png"/>
          <p:cNvPicPr>
            <a:picLocks noChangeAspect="1"/>
          </p:cNvPicPr>
          <p:nvPr/>
        </p:nvPicPr>
        <p:blipFill>
          <a:blip r:embed="rId3"/>
          <a:stretch>
            <a:fillRect/>
          </a:stretch>
        </p:blipFill>
        <p:spPr bwMode="gray">
          <a:xfrm>
            <a:off x="3027556" y="3967058"/>
            <a:ext cx="406420" cy="332527"/>
          </a:xfrm>
          <a:prstGeom prst="rect">
            <a:avLst/>
          </a:prstGeom>
        </p:spPr>
      </p:pic>
      <p:pic>
        <p:nvPicPr>
          <p:cNvPr id="81" name="图片 87" descr="汇聚交换机.png"/>
          <p:cNvPicPr>
            <a:picLocks noChangeAspect="1"/>
          </p:cNvPicPr>
          <p:nvPr/>
        </p:nvPicPr>
        <p:blipFill>
          <a:blip r:embed="rId4"/>
          <a:stretch>
            <a:fillRect/>
          </a:stretch>
        </p:blipFill>
        <p:spPr bwMode="gray">
          <a:xfrm>
            <a:off x="1700685" y="4655763"/>
            <a:ext cx="406420" cy="332527"/>
          </a:xfrm>
          <a:prstGeom prst="rect">
            <a:avLst/>
          </a:prstGeom>
        </p:spPr>
      </p:pic>
      <p:pic>
        <p:nvPicPr>
          <p:cNvPr id="82" name="图片 76" descr="接入交换机.png"/>
          <p:cNvPicPr>
            <a:picLocks noChangeAspect="1"/>
          </p:cNvPicPr>
          <p:nvPr/>
        </p:nvPicPr>
        <p:blipFill>
          <a:blip r:embed="rId5"/>
          <a:stretch>
            <a:fillRect/>
          </a:stretch>
        </p:blipFill>
        <p:spPr bwMode="gray">
          <a:xfrm>
            <a:off x="1701908" y="5450649"/>
            <a:ext cx="406420" cy="332527"/>
          </a:xfrm>
          <a:prstGeom prst="rect">
            <a:avLst/>
          </a:prstGeom>
        </p:spPr>
      </p:pic>
      <p:pic>
        <p:nvPicPr>
          <p:cNvPr id="83" name="图片 87" descr="汇聚交换机.png"/>
          <p:cNvPicPr>
            <a:picLocks noChangeAspect="1"/>
          </p:cNvPicPr>
          <p:nvPr/>
        </p:nvPicPr>
        <p:blipFill>
          <a:blip r:embed="rId4"/>
          <a:stretch>
            <a:fillRect/>
          </a:stretch>
        </p:blipFill>
        <p:spPr bwMode="gray">
          <a:xfrm>
            <a:off x="4354426" y="4655763"/>
            <a:ext cx="406420" cy="332527"/>
          </a:xfrm>
          <a:prstGeom prst="rect">
            <a:avLst/>
          </a:prstGeom>
        </p:spPr>
      </p:pic>
      <p:pic>
        <p:nvPicPr>
          <p:cNvPr id="84" name="图片 76" descr="接入交换机.png"/>
          <p:cNvPicPr>
            <a:picLocks noChangeAspect="1"/>
          </p:cNvPicPr>
          <p:nvPr/>
        </p:nvPicPr>
        <p:blipFill>
          <a:blip r:embed="rId5"/>
          <a:stretch>
            <a:fillRect/>
          </a:stretch>
        </p:blipFill>
        <p:spPr bwMode="gray">
          <a:xfrm>
            <a:off x="4355649" y="5450649"/>
            <a:ext cx="406420" cy="332527"/>
          </a:xfrm>
          <a:prstGeom prst="rect">
            <a:avLst/>
          </a:prstGeom>
        </p:spPr>
      </p:pic>
      <p:sp>
        <p:nvSpPr>
          <p:cNvPr id="85" name="文本框 84"/>
          <p:cNvSpPr txBox="1"/>
          <p:nvPr/>
        </p:nvSpPr>
        <p:spPr bwMode="gray">
          <a:xfrm>
            <a:off x="2265809" y="3939334"/>
            <a:ext cx="761747" cy="307777"/>
          </a:xfrm>
          <a:prstGeom prst="rect">
            <a:avLst/>
          </a:prstGeom>
          <a:noFill/>
        </p:spPr>
        <p:txBody>
          <a:bodyPr wrap="none" rtlCol="0">
            <a:spAutoFit/>
          </a:bodyPr>
          <a:lstStyle/>
          <a:p>
            <a:pPr algn="ctr" fontAlgn="ctr"/>
            <a:r>
              <a:rPr lang="en-US" sz="1400" b="1" dirty="0" smtClean="0">
                <a:latin typeface="Huawei Sans" panose="020C0503030203020204" pitchFamily="34" charset="0"/>
              </a:rPr>
              <a:t>Border</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文本框 85"/>
          <p:cNvSpPr txBox="1"/>
          <p:nvPr/>
        </p:nvSpPr>
        <p:spPr bwMode="gray">
          <a:xfrm>
            <a:off x="1079312" y="5446156"/>
            <a:ext cx="604653" cy="307777"/>
          </a:xfrm>
          <a:prstGeom prst="rect">
            <a:avLst/>
          </a:prstGeom>
          <a:noFill/>
        </p:spPr>
        <p:txBody>
          <a:bodyPr wrap="none" rtlCol="0">
            <a:spAutoFit/>
          </a:bodyPr>
          <a:lstStyle/>
          <a:p>
            <a:pPr algn="ctr" fontAlgn="ctr"/>
            <a:r>
              <a:rPr lang="en-US" sz="1400" b="1" dirty="0" smtClean="0">
                <a:latin typeface="Huawei Sans" panose="020C0503030203020204" pitchFamily="34" charset="0"/>
              </a:rPr>
              <a:t>Edge</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文本框 86"/>
          <p:cNvSpPr txBox="1"/>
          <p:nvPr/>
        </p:nvSpPr>
        <p:spPr bwMode="gray">
          <a:xfrm>
            <a:off x="4725228" y="5446156"/>
            <a:ext cx="604653" cy="307777"/>
          </a:xfrm>
          <a:prstGeom prst="rect">
            <a:avLst/>
          </a:prstGeom>
          <a:noFill/>
        </p:spPr>
        <p:txBody>
          <a:bodyPr wrap="none" rtlCol="0">
            <a:spAutoFit/>
          </a:bodyPr>
          <a:lstStyle/>
          <a:p>
            <a:pPr algn="ctr" fontAlgn="ctr"/>
            <a:r>
              <a:rPr lang="en-US" sz="1400" b="1" dirty="0" smtClean="0">
                <a:latin typeface="Huawei Sans" panose="020C0503030203020204" pitchFamily="34" charset="0"/>
              </a:rPr>
              <a:t>Edge</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文本框 87"/>
          <p:cNvSpPr txBox="1"/>
          <p:nvPr/>
        </p:nvSpPr>
        <p:spPr bwMode="gray">
          <a:xfrm>
            <a:off x="2585848" y="4953466"/>
            <a:ext cx="1252266"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OSPF Area 0</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9" name="直接箭头连接符 88"/>
          <p:cNvCxnSpPr/>
          <p:nvPr/>
        </p:nvCxnSpPr>
        <p:spPr bwMode="gray">
          <a:xfrm flipV="1">
            <a:off x="2228724" y="4333046"/>
            <a:ext cx="770344" cy="396686"/>
          </a:xfrm>
          <a:prstGeom prst="straightConnector1">
            <a:avLst/>
          </a:prstGeom>
          <a:ln w="19050">
            <a:solidFill>
              <a:srgbClr val="30B5C5"/>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0" name="直接箭头连接符 89"/>
          <p:cNvCxnSpPr/>
          <p:nvPr/>
        </p:nvCxnSpPr>
        <p:spPr bwMode="gray">
          <a:xfrm flipH="1" flipV="1">
            <a:off x="3467012" y="4343206"/>
            <a:ext cx="747676" cy="365336"/>
          </a:xfrm>
          <a:prstGeom prst="straightConnector1">
            <a:avLst/>
          </a:prstGeom>
          <a:ln w="19050">
            <a:solidFill>
              <a:srgbClr val="30B5C5"/>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1" name="直接箭头连接符 90"/>
          <p:cNvCxnSpPr/>
          <p:nvPr/>
        </p:nvCxnSpPr>
        <p:spPr bwMode="gray">
          <a:xfrm flipV="1">
            <a:off x="2003972" y="5042692"/>
            <a:ext cx="0" cy="393304"/>
          </a:xfrm>
          <a:prstGeom prst="straightConnector1">
            <a:avLst/>
          </a:prstGeom>
          <a:ln w="19050">
            <a:solidFill>
              <a:srgbClr val="30B5C5"/>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2" name="直接箭头连接符 91"/>
          <p:cNvCxnSpPr/>
          <p:nvPr/>
        </p:nvCxnSpPr>
        <p:spPr bwMode="gray">
          <a:xfrm flipV="1">
            <a:off x="4432212" y="5042692"/>
            <a:ext cx="0" cy="393304"/>
          </a:xfrm>
          <a:prstGeom prst="straightConnector1">
            <a:avLst/>
          </a:prstGeom>
          <a:ln w="19050">
            <a:solidFill>
              <a:srgbClr val="30B5C5"/>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3" name="直接箭头连接符 92"/>
          <p:cNvCxnSpPr/>
          <p:nvPr/>
        </p:nvCxnSpPr>
        <p:spPr bwMode="gray">
          <a:xfrm flipH="1" flipV="1">
            <a:off x="4865805" y="4225639"/>
            <a:ext cx="684967" cy="0"/>
          </a:xfrm>
          <a:prstGeom prst="straightConnector1">
            <a:avLst/>
          </a:prstGeom>
          <a:ln w="19050">
            <a:solidFill>
              <a:srgbClr val="30B5C5"/>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94" name="文本框 93"/>
          <p:cNvSpPr txBox="1"/>
          <p:nvPr/>
        </p:nvSpPr>
        <p:spPr bwMode="gray">
          <a:xfrm>
            <a:off x="4483518" y="3872490"/>
            <a:ext cx="1473481" cy="307777"/>
          </a:xfrm>
          <a:prstGeom prst="rect">
            <a:avLst/>
          </a:prstGeom>
          <a:noFill/>
        </p:spPr>
        <p:txBody>
          <a:bodyPr wrap="none" rtlCol="0">
            <a:spAutoFit/>
          </a:bodyPr>
          <a:lstStyle/>
          <a:p>
            <a:pPr algn="ctr" fontAlgn="ctr"/>
            <a:r>
              <a:rPr lang="en-US" sz="1400" dirty="0" smtClean="0">
                <a:solidFill>
                  <a:srgbClr val="30B5C5"/>
                </a:solidFill>
                <a:latin typeface="Huawei Sans" panose="020C0503030203020204" pitchFamily="34" charset="0"/>
              </a:rPr>
              <a:t>OSPF adjacency</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Oval 4"/>
          <p:cNvSpPr>
            <a:spLocks noChangeAspect="1"/>
          </p:cNvSpPr>
          <p:nvPr/>
        </p:nvSpPr>
        <p:spPr bwMode="gray">
          <a:xfrm>
            <a:off x="2487896" y="5567131"/>
            <a:ext cx="252000" cy="252000"/>
          </a:xfrm>
          <a:prstGeom prst="ellipse">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smtClean="0">
                <a:solidFill>
                  <a:schemeClr val="bg1"/>
                </a:solidFill>
                <a:latin typeface="Huawei Sans" panose="020C0503030203020204" pitchFamily="34" charset="0"/>
              </a:rPr>
              <a:t>3</a:t>
            </a:r>
            <a:endParaRPr lang="en-US" altLang="zh-CN" sz="15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矩形 95"/>
          <p:cNvSpPr/>
          <p:nvPr/>
        </p:nvSpPr>
        <p:spPr bwMode="gray">
          <a:xfrm>
            <a:off x="2324977" y="5752039"/>
            <a:ext cx="3500240" cy="348813"/>
          </a:xfrm>
          <a:prstGeom prst="rect">
            <a:avLst/>
          </a:prstGeom>
        </p:spPr>
        <p:txBody>
          <a:bodyPr wrap="square">
            <a:spAutoFit/>
          </a:bodyPr>
          <a:lstStyle/>
          <a:p>
            <a:pPr algn="ctr" fontAlgn="ctr">
              <a:lnSpc>
                <a:spcPts val="2000"/>
              </a:lnSpc>
            </a:pPr>
            <a:r>
              <a:rPr lang="en-US" sz="1200" dirty="0" smtClean="0">
                <a:latin typeface="Huawei Sans" panose="020C0503030203020204" pitchFamily="34" charset="0"/>
              </a:rPr>
              <a:t>Automatically completes OSPF configuration.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8" name="图片 97"/>
          <p:cNvPicPr>
            <a:picLocks noChangeAspect="1"/>
          </p:cNvPicPr>
          <p:nvPr/>
        </p:nvPicPr>
        <p:blipFill rotWithShape="1">
          <a:blip r:embed="rId6"/>
          <a:srcRect t="22070" r="56392" b="654"/>
          <a:stretch/>
        </p:blipFill>
        <p:spPr bwMode="gray">
          <a:xfrm>
            <a:off x="6467798" y="1975750"/>
            <a:ext cx="5104019" cy="2801454"/>
          </a:xfrm>
          <a:prstGeom prst="rect">
            <a:avLst/>
          </a:prstGeom>
          <a:noFill/>
          <a:ln w="12700">
            <a:solidFill>
              <a:schemeClr val="bg1">
                <a:lumMod val="85000"/>
              </a:schemeClr>
            </a:solidFill>
          </a:ln>
        </p:spPr>
      </p:pic>
      <p:cxnSp>
        <p:nvCxnSpPr>
          <p:cNvPr id="60" name="直接箭头连接符 59"/>
          <p:cNvCxnSpPr/>
          <p:nvPr/>
        </p:nvCxnSpPr>
        <p:spPr bwMode="gray">
          <a:xfrm flipV="1">
            <a:off x="10424156" y="4336995"/>
            <a:ext cx="0" cy="795043"/>
          </a:xfrm>
          <a:prstGeom prst="straightConnector1">
            <a:avLst/>
          </a:prstGeom>
          <a:ln w="38100">
            <a:solidFill>
              <a:srgbClr val="C7000B"/>
            </a:solidFill>
            <a:tailEnd type="triangle"/>
          </a:ln>
        </p:spPr>
        <p:style>
          <a:lnRef idx="1">
            <a:schemeClr val="accent1"/>
          </a:lnRef>
          <a:fillRef idx="0">
            <a:schemeClr val="accent1"/>
          </a:fillRef>
          <a:effectRef idx="0">
            <a:schemeClr val="accent1"/>
          </a:effectRef>
          <a:fontRef idx="minor">
            <a:schemeClr val="tx1"/>
          </a:fontRef>
        </p:style>
      </p:cxnSp>
      <p:sp>
        <p:nvSpPr>
          <p:cNvPr id="61" name="TextBox 179"/>
          <p:cNvSpPr txBox="1"/>
          <p:nvPr/>
        </p:nvSpPr>
        <p:spPr bwMode="gray">
          <a:xfrm>
            <a:off x="6574134" y="4798216"/>
            <a:ext cx="4141477" cy="632617"/>
          </a:xfrm>
          <a:prstGeom prst="roundRect">
            <a:avLst>
              <a:gd name="adj" fmla="val 12806"/>
            </a:avLst>
          </a:prstGeom>
          <a:solidFill>
            <a:srgbClr val="C7000B"/>
          </a:solidFill>
          <a:ln>
            <a:noFill/>
          </a:ln>
        </p:spPr>
        <p:txBody>
          <a:bodyPr wrap="square" lIns="72000" tIns="72000" rIns="72000" bIns="7200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algn="l" fontAlgn="ctr"/>
            <a:r>
              <a:rPr lang="en-US" dirty="0" smtClean="0">
                <a:latin typeface="Huawei Sans" panose="020C0503030203020204" pitchFamily="34" charset="0"/>
              </a:rPr>
              <a:t>When enabling automatic routing domain configuration, you can define OSPF areas (single-area or multi-area) and configure the packet authentication function.</a:t>
            </a:r>
            <a:endParaRPr lang="en-US" altLang="zh-CN"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五边形 58"/>
          <p:cNvSpPr/>
          <p:nvPr/>
        </p:nvSpPr>
        <p:spPr bwMode="gray">
          <a:xfrm>
            <a:off x="7307235" y="20173"/>
            <a:ext cx="1694405" cy="3852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72000" tIns="0" rIns="72000" bIns="0" numCol="1" rtlCol="0" anchor="ctr" anchorCtr="0" compatLnSpc="1">
            <a:prstTxWarp prst="textNoShape">
              <a:avLst/>
            </a:prstTxWarp>
          </a:bodyPr>
          <a:lstStyle/>
          <a:p>
            <a:pPr algn="ctr" fontAlgn="ctr">
              <a:lnSpc>
                <a:spcPct val="95000"/>
              </a:lnSpc>
            </a:pPr>
            <a:r>
              <a:rPr lang="en-US" sz="1200" dirty="0" smtClean="0">
                <a:latin typeface="Huawei Sans" panose="020C0503030203020204" pitchFamily="34" charset="0"/>
              </a:rPr>
              <a:t>Network Architecture Design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燕尾形 98"/>
          <p:cNvSpPr/>
          <p:nvPr/>
        </p:nvSpPr>
        <p:spPr bwMode="gray">
          <a:xfrm>
            <a:off x="8839950" y="20173"/>
            <a:ext cx="1389868" cy="3852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5000"/>
              </a:lnSpc>
            </a:pPr>
            <a:r>
              <a:rPr lang="en-US" sz="1200" dirty="0" smtClean="0">
                <a:latin typeface="Huawei Sans" panose="020C0503030203020204" pitchFamily="34" charset="0"/>
              </a:rPr>
              <a:t>Basic Service Design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燕尾形 99"/>
          <p:cNvSpPr/>
          <p:nvPr/>
        </p:nvSpPr>
        <p:spPr bwMode="gray">
          <a:xfrm>
            <a:off x="10068128" y="20173"/>
            <a:ext cx="1696531" cy="3852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5000"/>
              </a:lnSpc>
              <a:spcBef>
                <a:spcPts val="0"/>
              </a:spcBef>
              <a:defRPr/>
            </a:pPr>
            <a:r>
              <a:rPr lang="en-US" sz="1200" b="1" dirty="0" smtClean="0">
                <a:solidFill>
                  <a:schemeClr val="bg1"/>
                </a:solidFill>
                <a:latin typeface="Huawei Sans" panose="020C0503030203020204" pitchFamily="34" charset="0"/>
              </a:rPr>
              <a:t>LAN Automation Design</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06329617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sz="2000" dirty="0" err="1" smtClean="0">
                <a:solidFill>
                  <a:schemeClr val="bg1">
                    <a:lumMod val="50000"/>
                  </a:schemeClr>
                </a:solidFill>
              </a:rPr>
              <a:t>CloudCampus</a:t>
            </a:r>
            <a:r>
              <a:rPr lang="en-US" sz="2000" dirty="0" smtClean="0">
                <a:solidFill>
                  <a:schemeClr val="bg1">
                    <a:lumMod val="50000"/>
                  </a:schemeClr>
                </a:solidFill>
              </a:rPr>
              <a:t> Solution and Virtualized Campus Network Overview</a:t>
            </a:r>
          </a:p>
          <a:p>
            <a:r>
              <a:rPr lang="en-US" sz="2000" dirty="0" smtClean="0">
                <a:solidFill>
                  <a:schemeClr val="bg1">
                    <a:lumMod val="50000"/>
                  </a:schemeClr>
                </a:solidFill>
              </a:rPr>
              <a:t>Underlay Network Design</a:t>
            </a:r>
            <a:endParaRPr lang="en-US" altLang="zh-CN" sz="2000" dirty="0" smtClean="0">
              <a:solidFill>
                <a:schemeClr val="bg1">
                  <a:lumMod val="50000"/>
                </a:schemeClr>
              </a:solidFill>
              <a:sym typeface="Huawei Sans" panose="020C0503030203020204" pitchFamily="34" charset="0"/>
            </a:endParaRPr>
          </a:p>
          <a:p>
            <a:r>
              <a:rPr lang="en-US" sz="2000" b="1" dirty="0" smtClean="0"/>
              <a:t>Fabric Design</a:t>
            </a:r>
          </a:p>
          <a:p>
            <a:r>
              <a:rPr lang="en-US" sz="2000" dirty="0" smtClean="0">
                <a:solidFill>
                  <a:schemeClr val="bg1">
                    <a:lumMod val="50000"/>
                  </a:schemeClr>
                </a:solidFill>
              </a:rPr>
              <a:t>Overlay Network Design</a:t>
            </a:r>
          </a:p>
          <a:p>
            <a:r>
              <a:rPr lang="en-US" sz="2000" dirty="0" smtClean="0">
                <a:solidFill>
                  <a:schemeClr val="bg1">
                    <a:lumMod val="50000"/>
                  </a:schemeClr>
                </a:solidFill>
              </a:rPr>
              <a:t>Admission Control and Free Mobility Design</a:t>
            </a:r>
          </a:p>
          <a:p>
            <a:r>
              <a:rPr lang="en-US" sz="2000" dirty="0" smtClean="0">
                <a:solidFill>
                  <a:schemeClr val="bg1">
                    <a:lumMod val="50000"/>
                  </a:schemeClr>
                </a:solidFill>
              </a:rPr>
              <a:t>WLAN Design</a:t>
            </a:r>
            <a:endParaRPr lang="en-US" altLang="zh-CN" sz="2000" dirty="0" smtClean="0">
              <a:solidFill>
                <a:schemeClr val="bg1">
                  <a:lumMod val="50000"/>
                </a:schemeClr>
              </a:solidFill>
              <a:sym typeface="Huawei Sans" panose="020C0503030203020204" pitchFamily="34" charset="0"/>
            </a:endParaRPr>
          </a:p>
          <a:p>
            <a:r>
              <a:rPr lang="en-US" sz="2000" dirty="0" smtClean="0">
                <a:solidFill>
                  <a:schemeClr val="bg1">
                    <a:lumMod val="50000"/>
                  </a:schemeClr>
                </a:solidFill>
              </a:rPr>
              <a:t>Network Security Design</a:t>
            </a:r>
          </a:p>
          <a:p>
            <a:r>
              <a:rPr lang="en-US" sz="2000" dirty="0" smtClean="0">
                <a:solidFill>
                  <a:schemeClr val="bg1">
                    <a:lumMod val="50000"/>
                  </a:schemeClr>
                </a:solidFill>
              </a:rPr>
              <a:t>O&amp;M Design</a:t>
            </a:r>
            <a:endParaRPr lang="en-US" altLang="zh-CN" sz="2000" dirty="0" smtClean="0">
              <a:solidFill>
                <a:schemeClr val="bg1">
                  <a:lumMod val="50000"/>
                </a:schemeClr>
              </a:solidFill>
              <a:sym typeface="Huawei Sans" panose="020C0503030203020204" pitchFamily="34" charset="0"/>
            </a:endParaRPr>
          </a:p>
        </p:txBody>
      </p:sp>
    </p:spTree>
    <p:extLst>
      <p:ext uri="{BB962C8B-B14F-4D97-AF65-F5344CB8AC3E}">
        <p14:creationId xmlns:p14="http://schemas.microsoft.com/office/powerpoint/2010/main" val="363262525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smtClean="0"/>
              <a:t>Fabric Design Overview</a:t>
            </a:r>
            <a:endParaRPr lang="en-US" dirty="0"/>
          </a:p>
        </p:txBody>
      </p:sp>
      <p:sp>
        <p:nvSpPr>
          <p:cNvPr id="8" name="梯形 7"/>
          <p:cNvSpPr/>
          <p:nvPr/>
        </p:nvSpPr>
        <p:spPr bwMode="gray">
          <a:xfrm>
            <a:off x="538752" y="3437164"/>
            <a:ext cx="6050762" cy="1685757"/>
          </a:xfrm>
          <a:prstGeom prst="trapezoid">
            <a:avLst>
              <a:gd name="adj" fmla="val 22961"/>
            </a:avLst>
          </a:prstGeom>
          <a:gradFill flip="none" rotWithShape="1">
            <a:gsLst>
              <a:gs pos="0">
                <a:schemeClr val="bg1"/>
              </a:gs>
              <a:gs pos="100000">
                <a:schemeClr val="bg1">
                  <a:lumMod val="85000"/>
                </a:schemeClr>
              </a:gs>
            </a:gsLst>
            <a:lin ang="5400000" scaled="1"/>
          </a:gradFill>
          <a:ln>
            <a:gradFill flip="none" rotWithShape="1">
              <a:gsLst>
                <a:gs pos="0">
                  <a:schemeClr val="accent1">
                    <a:lumMod val="5000"/>
                    <a:lumOff val="95000"/>
                  </a:schemeClr>
                </a:gs>
                <a:gs pos="82000">
                  <a:schemeClr val="bg1">
                    <a:lumMod val="6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梯形 8"/>
          <p:cNvSpPr/>
          <p:nvPr/>
        </p:nvSpPr>
        <p:spPr bwMode="gray">
          <a:xfrm>
            <a:off x="538752" y="1794596"/>
            <a:ext cx="6050762" cy="1685757"/>
          </a:xfrm>
          <a:prstGeom prst="trapezoid">
            <a:avLst>
              <a:gd name="adj" fmla="val 22961"/>
            </a:avLst>
          </a:prstGeom>
          <a:gradFill flip="none" rotWithShape="1">
            <a:gsLst>
              <a:gs pos="0">
                <a:schemeClr val="bg1">
                  <a:alpha val="4000"/>
                </a:schemeClr>
              </a:gs>
              <a:gs pos="100000">
                <a:srgbClr val="E3F6F8"/>
              </a:gs>
            </a:gsLst>
            <a:lin ang="5400000" scaled="1"/>
            <a:tileRect/>
          </a:gradFill>
          <a:ln>
            <a:gradFill flip="none" rotWithShape="1">
              <a:gsLst>
                <a:gs pos="0">
                  <a:schemeClr val="accent1">
                    <a:lumMod val="5000"/>
                    <a:lumOff val="95000"/>
                    <a:alpha val="0"/>
                  </a:schemeClr>
                </a:gs>
                <a:gs pos="82000">
                  <a:srgbClr val="94DAE2"/>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 name="直接连接符 9"/>
          <p:cNvCxnSpPr/>
          <p:nvPr/>
        </p:nvCxnSpPr>
        <p:spPr bwMode="gray">
          <a:xfrm flipH="1" flipV="1">
            <a:off x="2819961" y="4294391"/>
            <a:ext cx="1283264" cy="36647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bwMode="gray">
          <a:xfrm flipH="1">
            <a:off x="2845800" y="3755951"/>
            <a:ext cx="1025914" cy="552357"/>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bwMode="gray">
          <a:xfrm flipV="1">
            <a:off x="3679461" y="3824691"/>
            <a:ext cx="2450448" cy="839468"/>
            <a:chOff x="3911288" y="4456131"/>
            <a:chExt cx="2450448" cy="674979"/>
          </a:xfrm>
        </p:grpSpPr>
        <p:cxnSp>
          <p:nvCxnSpPr>
            <p:cNvPr id="13" name="直接连接符 12"/>
            <p:cNvCxnSpPr/>
            <p:nvPr/>
          </p:nvCxnSpPr>
          <p:spPr bwMode="gray">
            <a:xfrm>
              <a:off x="4393093" y="4456131"/>
              <a:ext cx="1323508"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bwMode="gray">
            <a:xfrm flipV="1">
              <a:off x="3911288" y="5131110"/>
              <a:ext cx="1582732"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bwMode="gray">
            <a:xfrm>
              <a:off x="5800440" y="4456131"/>
              <a:ext cx="561296"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pic>
        <p:nvPicPr>
          <p:cNvPr id="16" name="图片 87" descr="汇聚交换机.png"/>
          <p:cNvPicPr>
            <a:picLocks noChangeAspect="1"/>
          </p:cNvPicPr>
          <p:nvPr/>
        </p:nvPicPr>
        <p:blipFill>
          <a:blip r:embed="rId3"/>
          <a:stretch>
            <a:fillRect/>
          </a:stretch>
        </p:blipFill>
        <p:spPr bwMode="gray">
          <a:xfrm>
            <a:off x="3557258" y="3715017"/>
            <a:ext cx="343433" cy="280992"/>
          </a:xfrm>
          <a:prstGeom prst="rect">
            <a:avLst/>
          </a:prstGeom>
        </p:spPr>
      </p:pic>
      <p:pic>
        <p:nvPicPr>
          <p:cNvPr id="17" name="图片 87" descr="汇聚交换机.png"/>
          <p:cNvPicPr>
            <a:picLocks noChangeAspect="1"/>
          </p:cNvPicPr>
          <p:nvPr/>
        </p:nvPicPr>
        <p:blipFill>
          <a:blip r:embed="rId3"/>
          <a:stretch>
            <a:fillRect/>
          </a:stretch>
        </p:blipFill>
        <p:spPr bwMode="gray">
          <a:xfrm>
            <a:off x="3901785" y="4510485"/>
            <a:ext cx="343433" cy="280992"/>
          </a:xfrm>
          <a:prstGeom prst="rect">
            <a:avLst/>
          </a:prstGeom>
        </p:spPr>
      </p:pic>
      <p:pic>
        <p:nvPicPr>
          <p:cNvPr id="18" name="图片 76" descr="接入交换机.png"/>
          <p:cNvPicPr>
            <a:picLocks noChangeAspect="1"/>
          </p:cNvPicPr>
          <p:nvPr/>
        </p:nvPicPr>
        <p:blipFill>
          <a:blip r:embed="rId4"/>
          <a:stretch>
            <a:fillRect/>
          </a:stretch>
        </p:blipFill>
        <p:spPr bwMode="gray">
          <a:xfrm>
            <a:off x="5335990" y="4510485"/>
            <a:ext cx="343433" cy="280992"/>
          </a:xfrm>
          <a:prstGeom prst="rect">
            <a:avLst/>
          </a:prstGeom>
        </p:spPr>
      </p:pic>
      <p:pic>
        <p:nvPicPr>
          <p:cNvPr id="19" name="图片 18" descr="接入交换机.png"/>
          <p:cNvPicPr>
            <a:picLocks noChangeAspect="1"/>
          </p:cNvPicPr>
          <p:nvPr/>
        </p:nvPicPr>
        <p:blipFill>
          <a:blip r:embed="rId4"/>
          <a:stretch>
            <a:fillRect/>
          </a:stretch>
        </p:blipFill>
        <p:spPr bwMode="gray">
          <a:xfrm>
            <a:off x="4992557" y="3715017"/>
            <a:ext cx="343433" cy="280992"/>
          </a:xfrm>
          <a:prstGeom prst="rect">
            <a:avLst/>
          </a:prstGeom>
        </p:spPr>
      </p:pic>
      <p:cxnSp>
        <p:nvCxnSpPr>
          <p:cNvPr id="20" name="直接连接符 19"/>
          <p:cNvCxnSpPr/>
          <p:nvPr/>
        </p:nvCxnSpPr>
        <p:spPr bwMode="gray">
          <a:xfrm>
            <a:off x="2278850" y="4294395"/>
            <a:ext cx="586749"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1" name="图片 86" descr="核心交换机.png"/>
          <p:cNvPicPr>
            <a:picLocks noChangeAspect="1"/>
          </p:cNvPicPr>
          <p:nvPr/>
        </p:nvPicPr>
        <p:blipFill>
          <a:blip r:embed="rId5"/>
          <a:stretch>
            <a:fillRect/>
          </a:stretch>
        </p:blipFill>
        <p:spPr bwMode="gray">
          <a:xfrm>
            <a:off x="2668401" y="4157897"/>
            <a:ext cx="343433" cy="280992"/>
          </a:xfrm>
          <a:prstGeom prst="rect">
            <a:avLst/>
          </a:prstGeom>
        </p:spPr>
      </p:pic>
      <p:pic>
        <p:nvPicPr>
          <p:cNvPr id="22"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1924457" y="4161226"/>
            <a:ext cx="335297" cy="274335"/>
          </a:xfrm>
          <a:prstGeom prst="rect">
            <a:avLst/>
          </a:prstGeom>
        </p:spPr>
      </p:pic>
      <p:sp>
        <p:nvSpPr>
          <p:cNvPr id="24" name="矩形 23"/>
          <p:cNvSpPr/>
          <p:nvPr/>
        </p:nvSpPr>
        <p:spPr bwMode="gray">
          <a:xfrm>
            <a:off x="638844" y="4693042"/>
            <a:ext cx="3040617" cy="305105"/>
          </a:xfrm>
          <a:prstGeom prst="rect">
            <a:avLst/>
          </a:prstGeom>
        </p:spPr>
        <p:txBody>
          <a:bodyPr wrap="square" anchor="ctr">
            <a:noAutofit/>
          </a:bodyPr>
          <a:lstStyle/>
          <a:p>
            <a:pPr fontAlgn="ctr"/>
            <a:r>
              <a:rPr lang="en-US" sz="1400" dirty="0" smtClean="0">
                <a:solidFill>
                  <a:schemeClr val="bg1">
                    <a:lumMod val="50000"/>
                  </a:schemeClr>
                </a:solidFill>
                <a:latin typeface="Huawei Sans" panose="020C0503030203020204" pitchFamily="34" charset="0"/>
              </a:rPr>
              <a:t>Underlay (physical network layer)</a:t>
            </a:r>
            <a:endParaRPr lang="en-US" altLang="zh-CN"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矩形 24"/>
          <p:cNvSpPr/>
          <p:nvPr/>
        </p:nvSpPr>
        <p:spPr bwMode="gray">
          <a:xfrm>
            <a:off x="649726" y="3144812"/>
            <a:ext cx="681597" cy="307777"/>
          </a:xfrm>
          <a:prstGeom prst="rect">
            <a:avLst/>
          </a:prstGeom>
        </p:spPr>
        <p:txBody>
          <a:bodyPr wrap="square" anchor="ctr">
            <a:noAutofit/>
          </a:bodyPr>
          <a:lstStyle/>
          <a:p>
            <a:pPr fontAlgn="ctr"/>
            <a:r>
              <a:rPr lang="en-US" sz="1400" dirty="0" smtClean="0">
                <a:solidFill>
                  <a:srgbClr val="30B5C5"/>
                </a:solidFill>
                <a:latin typeface="Huawei Sans" panose="020C0503030203020204" pitchFamily="34" charset="0"/>
              </a:rPr>
              <a:t>Fabric</a:t>
            </a:r>
            <a:endParaRPr lang="en-US" sz="1400" dirty="0">
              <a:solidFill>
                <a:srgbClr val="30B5C5"/>
              </a:solidFill>
              <a:latin typeface="Huawei Sans" panose="020C0503030203020204" pitchFamily="34" charset="0"/>
            </a:endParaRPr>
          </a:p>
        </p:txBody>
      </p:sp>
      <p:pic>
        <p:nvPicPr>
          <p:cNvPr id="51" name="图片 105" descr="AP.png"/>
          <p:cNvPicPr>
            <a:picLocks noChangeAspect="1"/>
          </p:cNvPicPr>
          <p:nvPr/>
        </p:nvPicPr>
        <p:blipFill>
          <a:blip r:embed="rId7"/>
          <a:stretch>
            <a:fillRect/>
          </a:stretch>
        </p:blipFill>
        <p:spPr bwMode="gray">
          <a:xfrm>
            <a:off x="6010814" y="4513814"/>
            <a:ext cx="335297" cy="274335"/>
          </a:xfrm>
          <a:prstGeom prst="rect">
            <a:avLst/>
          </a:prstGeom>
        </p:spPr>
      </p:pic>
      <p:sp>
        <p:nvSpPr>
          <p:cNvPr id="52" name="椭圆 51"/>
          <p:cNvSpPr/>
          <p:nvPr/>
        </p:nvSpPr>
        <p:spPr bwMode="gray">
          <a:xfrm>
            <a:off x="3428019" y="2343359"/>
            <a:ext cx="863585" cy="621297"/>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fontAlgn="ctr"/>
            <a:r>
              <a:rPr lang="en-US" sz="1600" dirty="0" smtClean="0">
                <a:latin typeface="Huawei Sans" panose="020C0503030203020204" pitchFamily="34" charset="0"/>
              </a:rPr>
              <a:t>Fabric</a:t>
            </a:r>
            <a:endParaRPr lang="en-US" sz="1600" dirty="0">
              <a:latin typeface="Huawei Sans" panose="020C0503030203020204" pitchFamily="34" charset="0"/>
            </a:endParaRPr>
          </a:p>
        </p:txBody>
      </p:sp>
      <p:sp>
        <p:nvSpPr>
          <p:cNvPr id="53" name="圆角矩形 75"/>
          <p:cNvSpPr/>
          <p:nvPr/>
        </p:nvSpPr>
        <p:spPr bwMode="gray">
          <a:xfrm>
            <a:off x="2407596" y="1667279"/>
            <a:ext cx="1296000" cy="374847"/>
          </a:xfrm>
          <a:prstGeom prst="roundRect">
            <a:avLst>
              <a:gd name="adj" fmla="val 10604"/>
            </a:avLst>
          </a:prstGeom>
          <a:solidFill>
            <a:srgbClr val="1262AA"/>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b="1" dirty="0" smtClean="0">
                <a:solidFill>
                  <a:schemeClr val="bg1"/>
                </a:solidFill>
                <a:latin typeface="Huawei Sans" panose="020C0503030203020204" pitchFamily="34" charset="0"/>
              </a:rPr>
              <a:t>External network</a:t>
            </a:r>
            <a:endParaRPr lang="en-US" altLang="zh-CN" sz="1200" b="1"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54" name="圆角矩形 75"/>
          <p:cNvSpPr/>
          <p:nvPr/>
        </p:nvSpPr>
        <p:spPr bwMode="gray">
          <a:xfrm>
            <a:off x="4103225" y="1667279"/>
            <a:ext cx="1296000" cy="374847"/>
          </a:xfrm>
          <a:prstGeom prst="roundRect">
            <a:avLst>
              <a:gd name="adj" fmla="val 10604"/>
            </a:avLst>
          </a:prstGeom>
          <a:solidFill>
            <a:srgbClr val="1262AA"/>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b="1" dirty="0" smtClean="0">
                <a:solidFill>
                  <a:schemeClr val="bg1"/>
                </a:solidFill>
                <a:latin typeface="Huawei Sans" panose="020C0503030203020204" pitchFamily="34" charset="0"/>
              </a:rPr>
              <a:t>Network service resource</a:t>
            </a:r>
            <a:endParaRPr lang="en-US" altLang="zh-CN" sz="1200" b="1"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55" name="直接箭头连接符 54"/>
          <p:cNvCxnSpPr>
            <a:stCxn id="53" idx="2"/>
            <a:endCxn id="52" idx="1"/>
          </p:cNvCxnSpPr>
          <p:nvPr/>
        </p:nvCxnSpPr>
        <p:spPr bwMode="gray">
          <a:xfrm>
            <a:off x="3055596" y="2042126"/>
            <a:ext cx="498892" cy="392220"/>
          </a:xfrm>
          <a:prstGeom prst="straightConnector1">
            <a:avLst/>
          </a:prstGeom>
          <a:ln w="28575">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6" name="直接箭头连接符 55"/>
          <p:cNvCxnSpPr>
            <a:stCxn id="54" idx="2"/>
            <a:endCxn id="52" idx="7"/>
          </p:cNvCxnSpPr>
          <p:nvPr/>
        </p:nvCxnSpPr>
        <p:spPr bwMode="gray">
          <a:xfrm flipH="1">
            <a:off x="4165135" y="2042126"/>
            <a:ext cx="586090" cy="392220"/>
          </a:xfrm>
          <a:prstGeom prst="straightConnector1">
            <a:avLst/>
          </a:prstGeom>
          <a:ln w="28575">
            <a:headEnd type="triangle"/>
            <a:tailEnd type="triangle"/>
          </a:ln>
        </p:spPr>
        <p:style>
          <a:lnRef idx="1">
            <a:schemeClr val="accent1"/>
          </a:lnRef>
          <a:fillRef idx="0">
            <a:schemeClr val="accent1"/>
          </a:fillRef>
          <a:effectRef idx="0">
            <a:schemeClr val="accent1"/>
          </a:effectRef>
          <a:fontRef idx="minor">
            <a:schemeClr val="tx1"/>
          </a:fontRef>
        </p:style>
      </p:cxnSp>
      <p:sp>
        <p:nvSpPr>
          <p:cNvPr id="57" name="圆角矩形 75"/>
          <p:cNvSpPr/>
          <p:nvPr/>
        </p:nvSpPr>
        <p:spPr bwMode="gray">
          <a:xfrm>
            <a:off x="1722263" y="3026748"/>
            <a:ext cx="1568160" cy="257648"/>
          </a:xfrm>
          <a:prstGeom prst="roundRect">
            <a:avLst>
              <a:gd name="adj" fmla="val 10604"/>
            </a:avLst>
          </a:prstGeom>
          <a:solidFill>
            <a:srgbClr val="1262AA"/>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b="1" dirty="0" smtClean="0">
                <a:solidFill>
                  <a:schemeClr val="bg1"/>
                </a:solidFill>
                <a:latin typeface="Huawei Sans" panose="020C0503030203020204" pitchFamily="34" charset="0"/>
              </a:rPr>
              <a:t>Wired access</a:t>
            </a:r>
            <a:endParaRPr lang="en-US" altLang="zh-CN" sz="1200" b="1"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58" name="圆角矩形 75"/>
          <p:cNvSpPr/>
          <p:nvPr/>
        </p:nvSpPr>
        <p:spPr bwMode="gray">
          <a:xfrm>
            <a:off x="4434673" y="3026748"/>
            <a:ext cx="1568160" cy="257648"/>
          </a:xfrm>
          <a:prstGeom prst="roundRect">
            <a:avLst>
              <a:gd name="adj" fmla="val 10604"/>
            </a:avLst>
          </a:prstGeom>
          <a:solidFill>
            <a:srgbClr val="1262AA"/>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b="1" dirty="0" smtClean="0">
                <a:solidFill>
                  <a:schemeClr val="bg1"/>
                </a:solidFill>
                <a:latin typeface="Huawei Sans" panose="020C0503030203020204" pitchFamily="34" charset="0"/>
              </a:rPr>
              <a:t>Wireless access</a:t>
            </a:r>
            <a:endParaRPr lang="en-US" altLang="zh-CN" sz="1200" b="1"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59" name="直接箭头连接符 58"/>
          <p:cNvCxnSpPr>
            <a:stCxn id="57" idx="3"/>
            <a:endCxn id="52" idx="3"/>
          </p:cNvCxnSpPr>
          <p:nvPr/>
        </p:nvCxnSpPr>
        <p:spPr bwMode="gray">
          <a:xfrm flipV="1">
            <a:off x="3290423" y="2873669"/>
            <a:ext cx="264065" cy="281903"/>
          </a:xfrm>
          <a:prstGeom prst="straightConnector1">
            <a:avLst/>
          </a:prstGeom>
          <a:ln w="28575">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60" name="直接箭头连接符 59"/>
          <p:cNvCxnSpPr>
            <a:stCxn id="58" idx="1"/>
            <a:endCxn id="52" idx="5"/>
          </p:cNvCxnSpPr>
          <p:nvPr/>
        </p:nvCxnSpPr>
        <p:spPr bwMode="gray">
          <a:xfrm flipH="1" flipV="1">
            <a:off x="4165135" y="2873669"/>
            <a:ext cx="269538" cy="281903"/>
          </a:xfrm>
          <a:prstGeom prst="straightConnector1">
            <a:avLst/>
          </a:prstGeom>
          <a:ln w="28575">
            <a:headEnd type="triangle"/>
            <a:tailEnd type="triangle"/>
          </a:ln>
        </p:spPr>
        <p:style>
          <a:lnRef idx="1">
            <a:schemeClr val="accent1"/>
          </a:lnRef>
          <a:fillRef idx="0">
            <a:schemeClr val="accent1"/>
          </a:fillRef>
          <a:effectRef idx="0">
            <a:schemeClr val="accent1"/>
          </a:effectRef>
          <a:fontRef idx="minor">
            <a:schemeClr val="tx1"/>
          </a:fontRef>
        </p:style>
      </p:cxnSp>
      <p:sp>
        <p:nvSpPr>
          <p:cNvPr id="64" name="圆角矩形 75"/>
          <p:cNvSpPr/>
          <p:nvPr/>
        </p:nvSpPr>
        <p:spPr bwMode="gray">
          <a:xfrm>
            <a:off x="6848995" y="1589996"/>
            <a:ext cx="4900093" cy="360000"/>
          </a:xfrm>
          <a:prstGeom prst="roundRect">
            <a:avLst>
              <a:gd name="adj" fmla="val 13606"/>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Fabric design</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圆角矩形 75"/>
          <p:cNvSpPr/>
          <p:nvPr/>
        </p:nvSpPr>
        <p:spPr bwMode="gray">
          <a:xfrm>
            <a:off x="6848995" y="2000481"/>
            <a:ext cx="4900093" cy="2790995"/>
          </a:xfrm>
          <a:prstGeom prst="roundRect">
            <a:avLst>
              <a:gd name="adj" fmla="val 2420"/>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p>
            <a:pPr fontAlgn="ctr">
              <a:lnSpc>
                <a:spcPts val="1800"/>
              </a:lnSpc>
              <a:spcAft>
                <a:spcPts val="300"/>
              </a:spcAft>
            </a:pPr>
            <a:r>
              <a:rPr lang="en-US" sz="1400" dirty="0" smtClean="0">
                <a:solidFill>
                  <a:schemeClr val="tx1"/>
                </a:solidFill>
                <a:latin typeface="Huawei Sans" panose="020C0503030203020204" pitchFamily="34" charset="0"/>
              </a:rPr>
              <a:t>The campus fabric is a resource pooling network abstracted from the underlay network. The fabric virtualizes underlay network resources into a resource pool to implement "one network for multiple purposes".</a:t>
            </a:r>
            <a:endParaRPr lang="en-US" altLang="zh-CN" sz="1400" dirty="0" smtClean="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fontAlgn="ctr">
              <a:lnSpc>
                <a:spcPts val="1800"/>
              </a:lnSpc>
              <a:spcAft>
                <a:spcPts val="300"/>
              </a:spcAft>
            </a:pPr>
            <a:r>
              <a:rPr lang="en-US" sz="1400" dirty="0" smtClean="0">
                <a:solidFill>
                  <a:schemeClr val="tx1"/>
                </a:solidFill>
                <a:latin typeface="Huawei Sans" panose="020C0503030203020204" pitchFamily="34" charset="0"/>
              </a:rPr>
              <a:t>The fabric design involves the following:</a:t>
            </a:r>
          </a:p>
          <a:p>
            <a:pPr marL="176213" indent="-176213" fontAlgn="ctr">
              <a:lnSpc>
                <a:spcPts val="1800"/>
              </a:lnSpc>
              <a:spcAft>
                <a:spcPts val="300"/>
              </a:spcAft>
              <a:buFont typeface="Arial" panose="020B0604020202020204" pitchFamily="34" charset="0"/>
              <a:buChar char="•"/>
            </a:pPr>
            <a:r>
              <a:rPr lang="en-US" sz="1400" dirty="0" smtClean="0">
                <a:solidFill>
                  <a:schemeClr val="tx1"/>
                </a:solidFill>
                <a:latin typeface="Huawei Sans" panose="020C0503030203020204" pitchFamily="34" charset="0"/>
              </a:rPr>
              <a:t>Fabric networking and node design</a:t>
            </a:r>
            <a:endParaRPr lang="en-US" altLang="zh-CN" sz="1400" dirty="0" smtClean="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176213" indent="-176213" fontAlgn="ctr">
              <a:lnSpc>
                <a:spcPts val="1800"/>
              </a:lnSpc>
              <a:spcAft>
                <a:spcPts val="300"/>
              </a:spcAft>
              <a:buFont typeface="Arial" panose="020B0604020202020204" pitchFamily="34" charset="0"/>
              <a:buChar char="•"/>
            </a:pPr>
            <a:r>
              <a:rPr lang="en-US" sz="1400" dirty="0" smtClean="0">
                <a:solidFill>
                  <a:schemeClr val="tx1"/>
                </a:solidFill>
                <a:latin typeface="Huawei Sans" panose="020C0503030203020204" pitchFamily="34" charset="0"/>
              </a:rPr>
              <a:t>Design for the interconnection between the fabric and external network</a:t>
            </a:r>
          </a:p>
          <a:p>
            <a:pPr marL="176213" indent="-176213" fontAlgn="ctr">
              <a:lnSpc>
                <a:spcPts val="1800"/>
              </a:lnSpc>
              <a:spcAft>
                <a:spcPts val="300"/>
              </a:spcAft>
              <a:buFont typeface="Arial" panose="020B0604020202020204" pitchFamily="34" charset="0"/>
              <a:buChar char="•"/>
            </a:pPr>
            <a:r>
              <a:rPr lang="en-US" sz="1400" dirty="0" smtClean="0">
                <a:solidFill>
                  <a:schemeClr val="tx1"/>
                </a:solidFill>
                <a:latin typeface="Huawei Sans" panose="020C0503030203020204" pitchFamily="34" charset="0"/>
              </a:rPr>
              <a:t>Fabric network service resource planning</a:t>
            </a:r>
            <a:endParaRPr lang="en-US" altLang="zh-CN" sz="1400" dirty="0" smtClean="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176213" indent="-176213" fontAlgn="ctr">
              <a:lnSpc>
                <a:spcPts val="1800"/>
              </a:lnSpc>
              <a:spcAft>
                <a:spcPts val="300"/>
              </a:spcAft>
              <a:buFont typeface="Arial" panose="020B0604020202020204" pitchFamily="34" charset="0"/>
              <a:buChar char="•"/>
            </a:pPr>
            <a:r>
              <a:rPr lang="en-US" sz="1400" dirty="0" smtClean="0">
                <a:solidFill>
                  <a:schemeClr val="tx1"/>
                </a:solidFill>
                <a:latin typeface="Huawei Sans" panose="020C0503030203020204" pitchFamily="34" charset="0"/>
              </a:rPr>
              <a:t>Fabric access management</a:t>
            </a:r>
            <a:endParaRPr lang="en-US" altLang="zh-CN" sz="1400" dirty="0" smtClean="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nvGrpSpPr>
          <p:cNvPr id="3" name="组合 2"/>
          <p:cNvGrpSpPr/>
          <p:nvPr/>
        </p:nvGrpSpPr>
        <p:grpSpPr>
          <a:xfrm>
            <a:off x="467540" y="1821985"/>
            <a:ext cx="1914396" cy="1067137"/>
            <a:chOff x="448878" y="1821985"/>
            <a:chExt cx="1914396" cy="1067137"/>
          </a:xfrm>
        </p:grpSpPr>
        <p:sp>
          <p:nvSpPr>
            <p:cNvPr id="72" name="圆角矩形 71"/>
            <p:cNvSpPr/>
            <p:nvPr/>
          </p:nvSpPr>
          <p:spPr bwMode="gray">
            <a:xfrm>
              <a:off x="480250" y="2250917"/>
              <a:ext cx="1824340" cy="164058"/>
            </a:xfrm>
            <a:prstGeom prst="roundRect">
              <a:avLst/>
            </a:prstGeom>
            <a:solidFill>
              <a:schemeClr val="bg1">
                <a:lumMod val="85000"/>
              </a:schemeClr>
            </a:solidFill>
            <a:ln w="12700" cap="flat" cmpd="sng" algn="ctr">
              <a:solidFill>
                <a:schemeClr val="tx1"/>
              </a:solidFill>
              <a:prstDash val="sysDot"/>
              <a:round/>
              <a:headEnd type="none" w="med" len="med"/>
              <a:tailEnd type="none" w="med" len="med"/>
            </a:ln>
            <a:extLst/>
          </p:spPr>
          <p:txBody>
            <a:bodyPr vert="horz" wrap="square" lIns="0" tIns="0" rIns="0" bIns="0" numCol="1" rtlCol="0" anchor="ctr" anchorCtr="0" compatLnSpc="1">
              <a:prstTxWarp prst="textNoShape">
                <a:avLst/>
              </a:prstTxWarp>
              <a:noAutofit/>
            </a:bodyPr>
            <a:lstStyle/>
            <a:p>
              <a:pPr algn="ctr" fontAlgn="ctr">
                <a:buClr>
                  <a:srgbClr val="CC9900"/>
                </a:buClr>
              </a:pPr>
              <a:r>
                <a:rPr lang="en-US" sz="1200" dirty="0" smtClean="0">
                  <a:solidFill>
                    <a:srgbClr val="000000"/>
                  </a:solidFill>
                  <a:latin typeface="Huawei Sans" panose="020C0503030203020204" pitchFamily="34" charset="0"/>
                </a:rPr>
                <a:t>External network</a:t>
              </a:r>
              <a:endParaRPr lang="en-US" altLang="zh-CN"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圆角矩形 72"/>
            <p:cNvSpPr/>
            <p:nvPr/>
          </p:nvSpPr>
          <p:spPr bwMode="gray">
            <a:xfrm>
              <a:off x="480250" y="2000279"/>
              <a:ext cx="1824340" cy="204400"/>
            </a:xfrm>
            <a:prstGeom prst="roundRect">
              <a:avLst>
                <a:gd name="adj" fmla="val 6984"/>
              </a:avLst>
            </a:prstGeom>
            <a:solidFill>
              <a:schemeClr val="bg1">
                <a:lumMod val="85000"/>
              </a:schemeClr>
            </a:solidFill>
            <a:ln w="12700" cap="flat" cmpd="sng" algn="ctr">
              <a:solidFill>
                <a:schemeClr val="tx1"/>
              </a:solidFill>
              <a:prstDash val="sysDot"/>
              <a:round/>
              <a:headEnd type="none" w="med" len="med"/>
              <a:tailEnd type="none" w="med" len="med"/>
            </a:ln>
            <a:extLst/>
          </p:spPr>
          <p:txBody>
            <a:bodyPr vert="horz" wrap="square" lIns="0" tIns="0" rIns="0" bIns="0" numCol="1" rtlCol="0" anchor="ctr" anchorCtr="0" compatLnSpc="1">
              <a:prstTxWarp prst="textNoShape">
                <a:avLst/>
              </a:prstTxWarp>
              <a:noAutofit/>
            </a:bodyPr>
            <a:lstStyle/>
            <a:p>
              <a:pPr algn="ctr" fontAlgn="ctr">
                <a:buClr>
                  <a:srgbClr val="CC9900"/>
                </a:buClr>
              </a:pPr>
              <a:r>
                <a:rPr lang="en-US" sz="1200" dirty="0" smtClean="0">
                  <a:solidFill>
                    <a:srgbClr val="000000"/>
                  </a:solidFill>
                  <a:latin typeface="Huawei Sans" panose="020C0503030203020204" pitchFamily="34" charset="0"/>
                </a:rPr>
                <a:t>IP/VLAN segment</a:t>
              </a:r>
              <a:endParaRPr lang="en-US" altLang="zh-CN"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圆角矩形 73"/>
            <p:cNvSpPr/>
            <p:nvPr/>
          </p:nvSpPr>
          <p:spPr bwMode="gray">
            <a:xfrm>
              <a:off x="480250" y="2671509"/>
              <a:ext cx="1824340" cy="164058"/>
            </a:xfrm>
            <a:prstGeom prst="roundRect">
              <a:avLst/>
            </a:prstGeom>
            <a:solidFill>
              <a:schemeClr val="bg1">
                <a:lumMod val="85000"/>
              </a:schemeClr>
            </a:solidFill>
            <a:ln w="12700" cap="flat" cmpd="sng" algn="ctr">
              <a:solidFill>
                <a:schemeClr val="tx1"/>
              </a:solidFill>
              <a:prstDash val="sysDot"/>
              <a:round/>
              <a:headEnd type="none" w="med" len="med"/>
              <a:tailEnd type="none" w="med" len="med"/>
            </a:ln>
            <a:extLst/>
          </p:spPr>
          <p:txBody>
            <a:bodyPr vert="horz" wrap="square" lIns="0" tIns="0" rIns="0" bIns="0" numCol="1" rtlCol="0" anchor="ctr" anchorCtr="0" compatLnSpc="1">
              <a:prstTxWarp prst="textNoShape">
                <a:avLst/>
              </a:prstTxWarp>
              <a:noAutofit/>
            </a:bodyPr>
            <a:lstStyle/>
            <a:p>
              <a:pPr algn="ctr" fontAlgn="ctr">
                <a:buClr>
                  <a:srgbClr val="CC9900"/>
                </a:buClr>
              </a:pPr>
              <a:r>
                <a:rPr lang="en-US" sz="1200" dirty="0" smtClean="0">
                  <a:solidFill>
                    <a:srgbClr val="000000"/>
                  </a:solidFill>
                  <a:latin typeface="Huawei Sans" panose="020C0503030203020204" pitchFamily="34" charset="0"/>
                </a:rPr>
                <a:t>Access point</a:t>
              </a:r>
              <a:endParaRPr lang="en-US" altLang="zh-CN"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圆角矩形 74"/>
            <p:cNvSpPr/>
            <p:nvPr/>
          </p:nvSpPr>
          <p:spPr bwMode="gray">
            <a:xfrm>
              <a:off x="934193" y="1836221"/>
              <a:ext cx="916453" cy="164058"/>
            </a:xfrm>
            <a:prstGeom prst="roundRect">
              <a:avLst/>
            </a:prstGeom>
            <a:noFill/>
            <a:ln w="9525" cap="flat" cmpd="sng" algn="ctr">
              <a:no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prstTxWarp prst="textNoShape">
                <a:avLst/>
              </a:prstTxWarp>
              <a:noAutofit/>
            </a:bodyPr>
            <a:lstStyle/>
            <a:p>
              <a:pPr algn="ctr" fontAlgn="ctr">
                <a:buClr>
                  <a:srgbClr val="CC9900"/>
                </a:buClr>
              </a:pPr>
              <a:r>
                <a:rPr lang="en-US" sz="1200" dirty="0" smtClean="0">
                  <a:solidFill>
                    <a:srgbClr val="000000"/>
                  </a:solidFill>
                  <a:latin typeface="Huawei Sans" panose="020C0503030203020204" pitchFamily="34" charset="0"/>
                </a:rPr>
                <a:t>VN</a:t>
              </a:r>
              <a:endParaRPr lang="en-US" altLang="zh-CN"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矩形 75"/>
            <p:cNvSpPr/>
            <p:nvPr/>
          </p:nvSpPr>
          <p:spPr bwMode="gray">
            <a:xfrm>
              <a:off x="448878" y="1821985"/>
              <a:ext cx="1914396" cy="1067137"/>
            </a:xfrm>
            <a:prstGeom prst="rect">
              <a:avLst/>
            </a:prstGeom>
            <a:noFill/>
            <a:ln w="9525" cap="flat" cmpd="sng" algn="ctr">
              <a:solidFill>
                <a:schemeClr val="tx1"/>
              </a:solidFill>
              <a:prstDash val="dash"/>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prstTxWarp prst="textNoShape">
                <a:avLst/>
              </a:prstTxWarp>
              <a:noAutofit/>
            </a:bodyPr>
            <a:lstStyle/>
            <a:p>
              <a:pPr algn="ctr" fontAlgn="ctr">
                <a:buClr>
                  <a:srgbClr val="CC9900"/>
                </a:buClr>
              </a:pPr>
              <a:endParaRPr lang="en-US" altLang="zh-CN"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圆角矩形 76"/>
            <p:cNvSpPr/>
            <p:nvPr/>
          </p:nvSpPr>
          <p:spPr bwMode="gray">
            <a:xfrm>
              <a:off x="480250" y="2461213"/>
              <a:ext cx="1824340" cy="164058"/>
            </a:xfrm>
            <a:prstGeom prst="roundRect">
              <a:avLst/>
            </a:prstGeom>
            <a:solidFill>
              <a:schemeClr val="bg1">
                <a:lumMod val="85000"/>
              </a:schemeClr>
            </a:solidFill>
            <a:ln w="12700" cap="flat" cmpd="sng" algn="ctr">
              <a:solidFill>
                <a:schemeClr val="tx1"/>
              </a:solidFill>
              <a:prstDash val="sysDot"/>
              <a:round/>
              <a:headEnd type="none" w="med" len="med"/>
              <a:tailEnd type="none" w="med" len="med"/>
            </a:ln>
            <a:extLst/>
          </p:spPr>
          <p:txBody>
            <a:bodyPr vert="horz" wrap="square" lIns="0" tIns="0" rIns="0" bIns="0" numCol="1" rtlCol="0" anchor="ctr" anchorCtr="0" compatLnSpc="1">
              <a:prstTxWarp prst="textNoShape">
                <a:avLst/>
              </a:prstTxWarp>
              <a:noAutofit/>
            </a:bodyPr>
            <a:lstStyle/>
            <a:p>
              <a:pPr algn="ctr" fontAlgn="ctr">
                <a:buClr>
                  <a:srgbClr val="CC9900"/>
                </a:buClr>
              </a:pPr>
              <a:r>
                <a:rPr lang="en-US" sz="1200" dirty="0" smtClean="0">
                  <a:solidFill>
                    <a:srgbClr val="000000"/>
                  </a:solidFill>
                  <a:latin typeface="Huawei Sans" panose="020C0503030203020204" pitchFamily="34" charset="0"/>
                </a:rPr>
                <a:t>Network service resource</a:t>
              </a:r>
              <a:endParaRPr lang="en-US" altLang="zh-CN"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278110759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Fabric Networking Scenarios</a:t>
            </a:r>
            <a:endParaRPr lang="en-US" altLang="zh-CN" dirty="0">
              <a:sym typeface="Huawei Sans" panose="020C0503030203020204" pitchFamily="34" charset="0"/>
            </a:endParaRPr>
          </a:p>
        </p:txBody>
      </p:sp>
      <p:sp>
        <p:nvSpPr>
          <p:cNvPr id="3" name="文本占位符 2"/>
          <p:cNvSpPr>
            <a:spLocks noGrp="1"/>
          </p:cNvSpPr>
          <p:nvPr>
            <p:ph type="body" sz="quarter" idx="10"/>
          </p:nvPr>
        </p:nvSpPr>
        <p:spPr>
          <a:xfrm>
            <a:off x="455612" y="1052514"/>
            <a:ext cx="11293476" cy="2474690"/>
          </a:xfrm>
        </p:spPr>
        <p:txBody>
          <a:bodyPr/>
          <a:lstStyle/>
          <a:p>
            <a:r>
              <a:rPr lang="en-US" sz="1600" dirty="0" smtClean="0"/>
              <a:t>In Layer 2 or Layer 3 networking, border or edge nodes can function as gateways.</a:t>
            </a:r>
            <a:endParaRPr lang="en-US" altLang="zh-CN" sz="1600" dirty="0" smtClean="0">
              <a:sym typeface="Huawei Sans" panose="020C0503030203020204" pitchFamily="34" charset="0"/>
            </a:endParaRPr>
          </a:p>
          <a:p>
            <a:pPr lvl="1"/>
            <a:r>
              <a:rPr lang="en-US" sz="1400" dirty="0" smtClean="0"/>
              <a:t>Centralized gateway: A border node functions as the gateway to implement centralized management and simplify O&amp;M.</a:t>
            </a:r>
            <a:endParaRPr lang="en-US" altLang="zh-CN" sz="1400" dirty="0" smtClean="0">
              <a:sym typeface="Huawei Sans" panose="020C0503030203020204" pitchFamily="34" charset="0"/>
            </a:endParaRPr>
          </a:p>
          <a:p>
            <a:pPr lvl="1"/>
            <a:r>
              <a:rPr lang="en-US" sz="1400" dirty="0" smtClean="0"/>
              <a:t>Distributed gateway: Edge nodes function as gateways to facilitate network expansion.</a:t>
            </a:r>
            <a:endParaRPr lang="en-US" altLang="zh-CN" sz="1400" dirty="0" smtClean="0">
              <a:sym typeface="Huawei Sans" panose="020C0503030203020204" pitchFamily="34" charset="0"/>
            </a:endParaRPr>
          </a:p>
          <a:p>
            <a:r>
              <a:rPr lang="en-US" sz="1600" dirty="0" smtClean="0"/>
              <a:t>Recommended networking scenario:</a:t>
            </a:r>
            <a:endParaRPr lang="en-US" altLang="zh-CN" sz="1600" dirty="0" smtClean="0">
              <a:sym typeface="Huawei Sans" panose="020C0503030203020204" pitchFamily="34" charset="0"/>
            </a:endParaRPr>
          </a:p>
          <a:p>
            <a:pPr lvl="1"/>
            <a:r>
              <a:rPr lang="en-US" sz="1400" dirty="0" smtClean="0"/>
              <a:t>Centralized gateway, VXLAN across core and access layers, and native AC deployed at the core layer</a:t>
            </a:r>
            <a:endParaRPr lang="en-US" altLang="zh-CN" sz="1400" dirty="0" smtClean="0">
              <a:sym typeface="Huawei Sans" panose="020C0503030203020204" pitchFamily="34" charset="0"/>
            </a:endParaRPr>
          </a:p>
          <a:p>
            <a:pPr lvl="1"/>
            <a:r>
              <a:rPr lang="en-US" sz="1400" dirty="0" smtClean="0"/>
              <a:t>Distributed gateways, VXLAN across core and aggregation layers, and native AC deployed at the aggregation layer</a:t>
            </a:r>
            <a:endParaRPr lang="en-US" altLang="zh-CN" sz="1400" dirty="0">
              <a:sym typeface="Huawei Sans" panose="020C0503030203020204" pitchFamily="34" charset="0"/>
            </a:endParaRPr>
          </a:p>
        </p:txBody>
      </p:sp>
      <p:graphicFrame>
        <p:nvGraphicFramePr>
          <p:cNvPr id="5" name="内容占位符 3"/>
          <p:cNvGraphicFramePr>
            <a:graphicFrameLocks/>
          </p:cNvGraphicFramePr>
          <p:nvPr>
            <p:extLst>
              <p:ext uri="{D42A27DB-BD31-4B8C-83A1-F6EECF244321}">
                <p14:modId xmlns:p14="http://schemas.microsoft.com/office/powerpoint/2010/main" val="1513650409"/>
              </p:ext>
            </p:extLst>
          </p:nvPr>
        </p:nvGraphicFramePr>
        <p:xfrm>
          <a:off x="841972" y="3490113"/>
          <a:ext cx="10139881" cy="2673570"/>
        </p:xfrm>
        <a:graphic>
          <a:graphicData uri="http://schemas.openxmlformats.org/drawingml/2006/table">
            <a:tbl>
              <a:tblPr firstRow="1" bandRow="1"/>
              <a:tblGrid>
                <a:gridCol w="1683945"/>
                <a:gridCol w="1285592"/>
                <a:gridCol w="1258432"/>
                <a:gridCol w="4372823"/>
                <a:gridCol w="1539089"/>
              </a:tblGrid>
              <a:tr h="584070">
                <a:tc>
                  <a:txBody>
                    <a:bodyPr/>
                    <a:lstStyle/>
                    <a:p>
                      <a:pPr algn="ctr" fontAlgn="ctr"/>
                      <a:r>
                        <a:rPr lang="en-US" sz="1400" b="1" dirty="0" smtClean="0">
                          <a:latin typeface="Huawei Sans" panose="020C0503030203020204" pitchFamily="34" charset="0"/>
                        </a:rPr>
                        <a:t>Networking</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400" b="1" dirty="0" smtClean="0">
                          <a:latin typeface="Huawei Sans" panose="020C0503030203020204" pitchFamily="34" charset="0"/>
                        </a:rPr>
                        <a:t>Border Node Location</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400" b="1" dirty="0" smtClean="0">
                          <a:latin typeface="Huawei Sans" panose="020C0503030203020204" pitchFamily="34" charset="0"/>
                        </a:rPr>
                        <a:t>Edge Node Location</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400" b="1" dirty="0" smtClean="0">
                          <a:latin typeface="Huawei Sans" panose="020C0503030203020204" pitchFamily="34" charset="0"/>
                        </a:rPr>
                        <a:t>AC Deployment Mode</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400" b="1" dirty="0" smtClean="0">
                          <a:latin typeface="Huawei Sans" panose="020C0503030203020204" pitchFamily="34" charset="0"/>
                        </a:rPr>
                        <a:t>Recommended</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298500">
                <a:tc rowSpan="4">
                  <a:txBody>
                    <a:bodyPr/>
                    <a:lstStyle/>
                    <a:p>
                      <a:pPr algn="ctr" fontAlgn="ctr"/>
                      <a:r>
                        <a:rPr lang="en-US" sz="1200" dirty="0" smtClean="0">
                          <a:latin typeface="Huawei Sans" panose="020C0503030203020204" pitchFamily="34" charset="0"/>
                        </a:rPr>
                        <a:t>Centralized gateway</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rowSpan="4">
                  <a:txBody>
                    <a:bodyPr/>
                    <a:lstStyle/>
                    <a:p>
                      <a:pPr algn="ctr" fontAlgn="ctr"/>
                      <a:r>
                        <a:rPr lang="en-US" sz="1200" dirty="0" smtClean="0">
                          <a:latin typeface="Huawei Sans" panose="020C0503030203020204" pitchFamily="34" charset="0"/>
                        </a:rPr>
                        <a:t>Core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tc>
                <a:tc rowSpan="2">
                  <a:txBody>
                    <a:bodyPr/>
                    <a:lstStyle/>
                    <a:p>
                      <a:pPr algn="ctr" fontAlgn="ctr"/>
                      <a:r>
                        <a:rPr lang="en-US" sz="1200" dirty="0" smtClean="0">
                          <a:latin typeface="Huawei Sans" panose="020C0503030203020204" pitchFamily="34" charset="0"/>
                        </a:rPr>
                        <a:t>Access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tc>
                <a:tc>
                  <a:txBody>
                    <a:bodyPr/>
                    <a:lstStyle/>
                    <a:p>
                      <a:pPr algn="l" fontAlgn="ctr"/>
                      <a:r>
                        <a:rPr lang="en-US" sz="1200" dirty="0" smtClean="0">
                          <a:latin typeface="Huawei Sans" panose="020C0503030203020204" pitchFamily="34" charset="0"/>
                        </a:rPr>
                        <a:t>Native AC on a core </a:t>
                      </a:r>
                      <a:r>
                        <a:rPr lang="en-US" altLang="zh-CN" sz="1200" dirty="0" smtClean="0">
                          <a:latin typeface="Huawei Sans" panose="020C0503030203020204" pitchFamily="34" charset="0"/>
                        </a:rPr>
                        <a:t>device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tc>
                <a:tc>
                  <a:txBody>
                    <a:bodyPr/>
                    <a:lstStyle/>
                    <a:p>
                      <a:pPr algn="ctr" fontAlgn="ctr"/>
                      <a:r>
                        <a:rPr lang="en-US" sz="1200" dirty="0" smtClean="0">
                          <a:solidFill>
                            <a:schemeClr val="tx1"/>
                          </a:solidFill>
                          <a:latin typeface="Huawei Sans" panose="020C0503030203020204" pitchFamily="34" charset="0"/>
                        </a:rPr>
                        <a:t>Yes</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298500">
                <a:tc vMerge="1">
                  <a:txBody>
                    <a:bodyPr/>
                    <a:lstStyle/>
                    <a:p>
                      <a:endParaRPr lang="zh-CN" altLang="en-US" sz="1200" dirty="0">
                        <a:latin typeface="Arial" panose="020C0503030203020204" pitchFamily="34" charset="0"/>
                        <a:ea typeface="方正兰亭黑简体" panose="02000000000000000000" pitchFamily="2" charset="-122"/>
                        <a:sym typeface="Huawei Sans" panose="020C0503030203020204" pitchFamily="34" charset="0"/>
                      </a:endParaRPr>
                    </a:p>
                  </a:txBody>
                  <a:tcPr marL="91416" marR="91416" marT="45708" marB="45708" anchor="ctr"/>
                </a:tc>
                <a:tc vMerge="1">
                  <a:txBody>
                    <a:bodyPr/>
                    <a:lstStyle/>
                    <a:p>
                      <a:pPr marL="0" marR="0" lvl="0" indent="0" algn="ctr" defTabSz="1219110" rtl="0" eaLnBrk="1" fontAlgn="auto" latinLnBrk="0" hangingPunct="1">
                        <a:lnSpc>
                          <a:spcPct val="100000"/>
                        </a:lnSpc>
                        <a:spcBef>
                          <a:spcPts val="0"/>
                        </a:spcBef>
                        <a:spcAft>
                          <a:spcPts val="0"/>
                        </a:spcAft>
                        <a:buClrTx/>
                        <a:buSzTx/>
                        <a:buFontTx/>
                        <a:buNone/>
                        <a:tabLst/>
                        <a:defRPr/>
                      </a:pPr>
                      <a:endParaRPr lang="zh-CN" altLang="en-US" sz="1400" dirty="0" smtClean="0">
                        <a:latin typeface="Arial"/>
                        <a:ea typeface="+mn-ea"/>
                        <a:sym typeface="Huawei Sans" panose="020C0503030203020204" pitchFamily="34" charset="0"/>
                      </a:endParaRPr>
                    </a:p>
                  </a:txBody>
                  <a:tcPr anchor="ctr"/>
                </a:tc>
                <a:tc vMerge="1">
                  <a:txBody>
                    <a:bodyPr/>
                    <a:lstStyle/>
                    <a:p>
                      <a:pPr algn="ctr"/>
                      <a:endParaRPr lang="zh-CN" altLang="en-US" sz="1400" dirty="0">
                        <a:latin typeface="Arial"/>
                        <a:ea typeface="+mn-ea"/>
                        <a:sym typeface="Huawei Sans" panose="020C0503030203020204" pitchFamily="34" charset="0"/>
                      </a:endParaRPr>
                    </a:p>
                  </a:txBody>
                  <a:tcPr anchor="ctr"/>
                </a:tc>
                <a:tc>
                  <a:txBody>
                    <a:bodyPr/>
                    <a:lstStyle/>
                    <a:p>
                      <a:pPr algn="l" fontAlgn="ctr"/>
                      <a:r>
                        <a:rPr lang="en-US" sz="1200" dirty="0" smtClean="0">
                          <a:latin typeface="Huawei Sans" panose="020C0503030203020204" pitchFamily="34" charset="0"/>
                        </a:rPr>
                        <a:t>Independent AC attached to a core device in off-path mode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tc>
                <a:tc>
                  <a:txBody>
                    <a:bodyPr/>
                    <a:lstStyle/>
                    <a:p>
                      <a:pPr algn="ctr" fontAlgn="ctr"/>
                      <a:r>
                        <a:rPr lang="en-US" sz="1200" dirty="0" smtClean="0">
                          <a:solidFill>
                            <a:schemeClr val="tx1"/>
                          </a:solidFill>
                          <a:latin typeface="Huawei Sans" panose="020C0503030203020204" pitchFamily="34" charset="0"/>
                        </a:rPr>
                        <a:t>No</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298500">
                <a:tc vMerge="1">
                  <a:txBody>
                    <a:bodyPr/>
                    <a:lstStyle/>
                    <a:p>
                      <a:endParaRPr lang="zh-CN" altLang="en-US" sz="1200" dirty="0">
                        <a:latin typeface="Arial" panose="020C0503030203020204" pitchFamily="34" charset="0"/>
                        <a:ea typeface="方正兰亭黑简体" panose="02000000000000000000" pitchFamily="2" charset="-122"/>
                        <a:sym typeface="Huawei Sans" panose="020C0503030203020204" pitchFamily="34" charset="0"/>
                      </a:endParaRPr>
                    </a:p>
                  </a:txBody>
                  <a:tcPr marL="91416" marR="91416" marT="45708" marB="45708" anchor="ctr"/>
                </a:tc>
                <a:tc vMerge="1">
                  <a:txBody>
                    <a:bodyPr/>
                    <a:lstStyle/>
                    <a:p>
                      <a:pPr marL="0" marR="0" lvl="0" indent="0" algn="ctr" defTabSz="1219110" rtl="0" eaLnBrk="1" fontAlgn="auto" latinLnBrk="0" hangingPunct="1">
                        <a:lnSpc>
                          <a:spcPct val="100000"/>
                        </a:lnSpc>
                        <a:spcBef>
                          <a:spcPts val="0"/>
                        </a:spcBef>
                        <a:spcAft>
                          <a:spcPts val="0"/>
                        </a:spcAft>
                        <a:buClrTx/>
                        <a:buSzTx/>
                        <a:buFontTx/>
                        <a:buNone/>
                        <a:tabLst/>
                        <a:defRPr/>
                      </a:pPr>
                      <a:endParaRPr lang="zh-CN" altLang="en-US" sz="1400" dirty="0" smtClean="0">
                        <a:latin typeface="Arial"/>
                        <a:ea typeface="+mn-ea"/>
                        <a:sym typeface="Huawei Sans" panose="020C0503030203020204" pitchFamily="34" charset="0"/>
                      </a:endParaRPr>
                    </a:p>
                  </a:txBody>
                  <a:tcPr anchor="ctr"/>
                </a:tc>
                <a:tc rowSpan="2">
                  <a:txBody>
                    <a:bodyPr/>
                    <a:lstStyle/>
                    <a:p>
                      <a:pPr algn="ctr" fontAlgn="ctr"/>
                      <a:r>
                        <a:rPr lang="en-US" sz="1200" dirty="0" smtClean="0">
                          <a:latin typeface="Huawei Sans" panose="020C0503030203020204" pitchFamily="34" charset="0"/>
                        </a:rPr>
                        <a:t>Aggregation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tc>
                <a:tc>
                  <a:txBody>
                    <a:bodyPr/>
                    <a:lstStyle/>
                    <a:p>
                      <a:pPr algn="l" fontAlgn="ctr"/>
                      <a:r>
                        <a:rPr lang="en-US" sz="1200" dirty="0" smtClean="0">
                          <a:latin typeface="Huawei Sans" panose="020C0503030203020204" pitchFamily="34" charset="0"/>
                        </a:rPr>
                        <a:t>Native AC on a core device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en-US" sz="1200" dirty="0" smtClean="0">
                          <a:solidFill>
                            <a:schemeClr val="tx1"/>
                          </a:solidFill>
                          <a:latin typeface="Huawei Sans" panose="020C0503030203020204" pitchFamily="34" charset="0"/>
                        </a:rPr>
                        <a:t>No</a:t>
                      </a:r>
                      <a:endParaRPr lang="en-US" sz="1200" dirty="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298500">
                <a:tc vMerge="1">
                  <a:txBody>
                    <a:bodyPr/>
                    <a:lstStyle/>
                    <a:p>
                      <a:endParaRPr lang="zh-CN" altLang="en-US" sz="1200" dirty="0">
                        <a:latin typeface="Arial" panose="020C0503030203020204" pitchFamily="34" charset="0"/>
                        <a:ea typeface="方正兰亭黑简体" panose="02000000000000000000" pitchFamily="2" charset="-122"/>
                        <a:sym typeface="Huawei Sans" panose="020C0503030203020204" pitchFamily="34" charset="0"/>
                      </a:endParaRPr>
                    </a:p>
                  </a:txBody>
                  <a:tcPr marL="91416" marR="91416" marT="45708" marB="45708" anchor="ctr"/>
                </a:tc>
                <a:tc vMerge="1">
                  <a:txBody>
                    <a:bodyPr/>
                    <a:lstStyle/>
                    <a:p>
                      <a:pPr marL="0" marR="0" lvl="0" indent="0" algn="ctr" defTabSz="1219110" rtl="0" eaLnBrk="1" fontAlgn="auto" latinLnBrk="0" hangingPunct="1">
                        <a:lnSpc>
                          <a:spcPct val="100000"/>
                        </a:lnSpc>
                        <a:spcBef>
                          <a:spcPts val="0"/>
                        </a:spcBef>
                        <a:spcAft>
                          <a:spcPts val="0"/>
                        </a:spcAft>
                        <a:buClrTx/>
                        <a:buSzTx/>
                        <a:buFontTx/>
                        <a:buNone/>
                        <a:tabLst/>
                        <a:defRPr/>
                      </a:pPr>
                      <a:endParaRPr lang="zh-CN" altLang="en-US" sz="1400" dirty="0" smtClean="0">
                        <a:latin typeface="Arial"/>
                        <a:ea typeface="+mn-ea"/>
                        <a:sym typeface="Huawei Sans" panose="020C0503030203020204" pitchFamily="34" charset="0"/>
                      </a:endParaRPr>
                    </a:p>
                  </a:txBody>
                  <a:tcPr anchor="ctr"/>
                </a:tc>
                <a:tc vMerge="1">
                  <a:txBody>
                    <a:bodyPr/>
                    <a:lstStyle/>
                    <a:p>
                      <a:pPr algn="ctr"/>
                      <a:endParaRPr lang="zh-CN" altLang="en-US" sz="1400" dirty="0">
                        <a:latin typeface="Arial"/>
                        <a:ea typeface="+mn-ea"/>
                        <a:sym typeface="Huawei Sans" panose="020C0503030203020204" pitchFamily="34" charset="0"/>
                      </a:endParaRPr>
                    </a:p>
                  </a:txBody>
                  <a:tcPr anchor="ctr"/>
                </a:tc>
                <a:tc>
                  <a:txBody>
                    <a:bodyPr/>
                    <a:lstStyle/>
                    <a:p>
                      <a:pPr algn="l" fontAlgn="ctr"/>
                      <a:r>
                        <a:rPr lang="en-US" sz="1200" dirty="0" smtClean="0">
                          <a:latin typeface="Huawei Sans" panose="020C0503030203020204" pitchFamily="34" charset="0"/>
                        </a:rPr>
                        <a:t>Independent AC attached to a core device in off-path mode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en-US" sz="1200" dirty="0" smtClean="0">
                          <a:solidFill>
                            <a:schemeClr val="tx1"/>
                          </a:solidFill>
                          <a:latin typeface="Huawei Sans" panose="020C0503030203020204" pitchFamily="34" charset="0"/>
                        </a:rPr>
                        <a:t>No</a:t>
                      </a:r>
                      <a:endParaRPr lang="en-US" sz="1200" dirty="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298500">
                <a:tc rowSpan="3">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en-US" sz="1200" dirty="0" smtClean="0">
                          <a:latin typeface="Huawei Sans" panose="020C0503030203020204" pitchFamily="34" charset="0"/>
                        </a:rPr>
                        <a:t>Distributed gateway</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rowSpan="3">
                  <a:txBody>
                    <a:bodyPr/>
                    <a:lstStyle/>
                    <a:p>
                      <a:pPr marL="0" marR="0" lvl="0" indent="0" algn="ctr" defTabSz="1219110" rtl="0"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rPr>
                        <a:t>Core</a:t>
                      </a:r>
                      <a:endParaRPr lang="en-US" sz="1200" dirty="0">
                        <a:latin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rowSpan="2">
                  <a:txBody>
                    <a:bodyPr/>
                    <a:lstStyle/>
                    <a:p>
                      <a:pPr algn="ctr" fontAlgn="ctr"/>
                      <a:r>
                        <a:rPr lang="en-US" sz="1200" dirty="0" smtClean="0">
                          <a:latin typeface="Huawei Sans" panose="020C0503030203020204" pitchFamily="34" charset="0"/>
                        </a:rPr>
                        <a:t>Aggregation</a:t>
                      </a:r>
                      <a:endParaRPr lang="en-US" sz="1200" dirty="0">
                        <a:latin typeface="Huawei Sans" panose="020C0503030203020204" pitchFamily="34" charset="0"/>
                      </a:endParaRPr>
                    </a:p>
                  </a:txBody>
                  <a:tcPr anchor="ctr"/>
                </a:tc>
                <a:tc>
                  <a:txBody>
                    <a:bodyPr/>
                    <a:lstStyle/>
                    <a:p>
                      <a:pPr algn="l" fontAlgn="ctr"/>
                      <a:r>
                        <a:rPr lang="en-US" sz="1200" dirty="0" smtClean="0">
                          <a:latin typeface="Huawei Sans" panose="020C0503030203020204" pitchFamily="34" charset="0"/>
                        </a:rPr>
                        <a:t>Native AC on an aggregation device</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txBody>
                  <a:tcPr anchor="ct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en-US" sz="1200" dirty="0" smtClean="0">
                          <a:solidFill>
                            <a:schemeClr val="tx1"/>
                          </a:solidFill>
                          <a:latin typeface="Huawei Sans" panose="020C0503030203020204" pitchFamily="34" charset="0"/>
                        </a:rPr>
                        <a:t>Yes</a:t>
                      </a:r>
                      <a:endParaRPr lang="en-US" sz="1200" dirty="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298500">
                <a:tc vMerge="1">
                  <a:txBody>
                    <a:bodyPr/>
                    <a:lstStyle/>
                    <a:p>
                      <a:endParaRPr lang="zh-CN" altLang="en-US" sz="1200" dirty="0">
                        <a:latin typeface="Arial" panose="020C0503030203020204" pitchFamily="34" charset="0"/>
                        <a:ea typeface="方正兰亭黑简体" panose="02000000000000000000" pitchFamily="2" charset="-122"/>
                        <a:sym typeface="Huawei Sans" panose="020C0503030203020204" pitchFamily="34" charset="0"/>
                      </a:endParaRPr>
                    </a:p>
                  </a:txBody>
                  <a:tcPr marL="91416" marR="91416" marT="45708" marB="45708" anchor="ctr"/>
                </a:tc>
                <a:tc vMerge="1">
                  <a:txBody>
                    <a:bodyPr/>
                    <a:lstStyle/>
                    <a:p>
                      <a:pPr marL="0" marR="0" lvl="0" indent="0" algn="ctr" defTabSz="1219110" rtl="0" eaLnBrk="1" fontAlgn="auto" latinLnBrk="0" hangingPunct="1">
                        <a:lnSpc>
                          <a:spcPct val="100000"/>
                        </a:lnSpc>
                        <a:spcBef>
                          <a:spcPts val="0"/>
                        </a:spcBef>
                        <a:spcAft>
                          <a:spcPts val="0"/>
                        </a:spcAft>
                        <a:buClrTx/>
                        <a:buSzTx/>
                        <a:buFontTx/>
                        <a:buNone/>
                        <a:tabLst/>
                        <a:defRPr/>
                      </a:pPr>
                      <a:endParaRPr lang="zh-CN" altLang="en-US" sz="1400" dirty="0" smtClean="0">
                        <a:latin typeface="Arial"/>
                        <a:ea typeface="+mn-ea"/>
                        <a:sym typeface="Huawei Sans" panose="020C0503030203020204" pitchFamily="34" charset="0"/>
                      </a:endParaRPr>
                    </a:p>
                  </a:txBody>
                  <a:tcPr anchor="ctr"/>
                </a:tc>
                <a:tc vMerge="1">
                  <a:txBody>
                    <a:bodyPr/>
                    <a:lstStyle/>
                    <a:p>
                      <a:pPr algn="ctr"/>
                      <a:endParaRPr lang="zh-CN" altLang="en-US" sz="1400" dirty="0" smtClean="0">
                        <a:latin typeface="Arial"/>
                        <a:ea typeface="+mn-ea"/>
                        <a:sym typeface="Huawei Sans" panose="020C0503030203020204" pitchFamily="34" charset="0"/>
                      </a:endParaRPr>
                    </a:p>
                  </a:txBody>
                  <a:tcPr anchor="ctr"/>
                </a:tc>
                <a:tc>
                  <a:txBody>
                    <a:bodyPr/>
                    <a:lstStyle/>
                    <a:p>
                      <a:pPr marL="0" marR="0" lvl="0" indent="0" algn="l" defTabSz="1219110" rtl="0"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rPr>
                        <a:t>Independent AC attached to a core device in off-path mode</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txBody>
                  <a:tcPr anchor="ct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en-US" sz="1200" dirty="0" smtClean="0">
                          <a:solidFill>
                            <a:schemeClr val="tx1"/>
                          </a:solidFill>
                          <a:latin typeface="Huawei Sans" panose="020C0503030203020204" pitchFamily="34" charset="0"/>
                        </a:rPr>
                        <a:t>No</a:t>
                      </a:r>
                      <a:endParaRPr lang="en-US" sz="1200" dirty="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298500">
                <a:tc vMerge="1">
                  <a:txBody>
                    <a:bodyPr/>
                    <a:lstStyle/>
                    <a:p>
                      <a:endParaRPr lang="zh-CN" altLang="en-US" sz="1200" dirty="0">
                        <a:latin typeface="Arial" panose="020C0503030203020204" pitchFamily="34" charset="0"/>
                        <a:ea typeface="方正兰亭黑简体" panose="02000000000000000000" pitchFamily="2" charset="-122"/>
                        <a:sym typeface="Huawei Sans" panose="020C0503030203020204" pitchFamily="34" charset="0"/>
                      </a:endParaRPr>
                    </a:p>
                  </a:txBody>
                  <a:tcPr marL="91416" marR="91416" marT="45708" marB="45708" anchor="ctr"/>
                </a:tc>
                <a:tc vMerge="1">
                  <a:txBody>
                    <a:bodyPr/>
                    <a:lstStyle/>
                    <a:p>
                      <a:pPr marL="0" marR="0" lvl="0" indent="0" algn="ctr" defTabSz="1219110" rtl="0" eaLnBrk="1" fontAlgn="auto" latinLnBrk="0" hangingPunct="1">
                        <a:lnSpc>
                          <a:spcPct val="100000"/>
                        </a:lnSpc>
                        <a:spcBef>
                          <a:spcPts val="0"/>
                        </a:spcBef>
                        <a:spcAft>
                          <a:spcPts val="0"/>
                        </a:spcAft>
                        <a:buClrTx/>
                        <a:buSzTx/>
                        <a:buFontTx/>
                        <a:buNone/>
                        <a:tabLst/>
                        <a:defRPr/>
                      </a:pPr>
                      <a:endParaRPr lang="zh-CN" altLang="en-US" sz="1400" dirty="0" smtClean="0">
                        <a:latin typeface="Arial"/>
                        <a:ea typeface="+mn-ea"/>
                        <a:sym typeface="Huawei Sans" panose="020C0503030203020204" pitchFamily="34" charset="0"/>
                      </a:endParaRPr>
                    </a:p>
                  </a:txBody>
                  <a:tcPr anchor="ctr"/>
                </a:tc>
                <a:tc>
                  <a:txBody>
                    <a:bodyPr/>
                    <a:lstStyle/>
                    <a:p>
                      <a:pPr algn="ctr" fontAlgn="ctr"/>
                      <a:r>
                        <a:rPr lang="en-US" sz="1200" dirty="0" smtClean="0">
                          <a:latin typeface="Huawei Sans" panose="020C0503030203020204" pitchFamily="34" charset="0"/>
                        </a:rPr>
                        <a:t>Access</a:t>
                      </a:r>
                      <a:endParaRPr lang="en-US" sz="1200" dirty="0">
                        <a:latin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a:txBody>
                    <a:bodyPr/>
                    <a:lstStyle/>
                    <a:p>
                      <a:pPr marL="0" marR="0" lvl="0" indent="0" algn="l" defTabSz="1219110" rtl="0"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rPr>
                        <a:t>Independent AC attached to a core device in off-path mode</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en-US" sz="1200" dirty="0" smtClean="0">
                          <a:latin typeface="Huawei Sans" panose="020C0503030203020204" pitchFamily="34" charset="0"/>
                        </a:rPr>
                        <a:t>No</a:t>
                      </a:r>
                      <a:endParaRPr lang="en-US" sz="1200" dirty="0">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8880715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sz="2000" b="1" dirty="0" err="1" smtClean="0"/>
              <a:t>CloudCampus</a:t>
            </a:r>
            <a:r>
              <a:rPr lang="en-US" sz="2000" b="1" dirty="0" smtClean="0"/>
              <a:t> Solution and Virtualized Campus Network Overview</a:t>
            </a:r>
          </a:p>
          <a:p>
            <a:r>
              <a:rPr lang="en-US" sz="2000" dirty="0" smtClean="0">
                <a:solidFill>
                  <a:schemeClr val="bg1">
                    <a:lumMod val="50000"/>
                  </a:schemeClr>
                </a:solidFill>
              </a:rPr>
              <a:t>Underlay Network Design</a:t>
            </a:r>
            <a:endParaRPr lang="en-US" altLang="zh-CN" sz="2000" dirty="0" smtClean="0">
              <a:solidFill>
                <a:schemeClr val="bg1">
                  <a:lumMod val="50000"/>
                </a:schemeClr>
              </a:solidFill>
              <a:sym typeface="Huawei Sans" panose="020C0503030203020204" pitchFamily="34" charset="0"/>
            </a:endParaRPr>
          </a:p>
          <a:p>
            <a:r>
              <a:rPr lang="en-US" sz="2000" dirty="0" smtClean="0">
                <a:solidFill>
                  <a:schemeClr val="bg1">
                    <a:lumMod val="50000"/>
                  </a:schemeClr>
                </a:solidFill>
              </a:rPr>
              <a:t>Fabric Design</a:t>
            </a:r>
          </a:p>
          <a:p>
            <a:r>
              <a:rPr lang="en-US" sz="2000" dirty="0" smtClean="0">
                <a:solidFill>
                  <a:schemeClr val="bg1">
                    <a:lumMod val="50000"/>
                  </a:schemeClr>
                </a:solidFill>
              </a:rPr>
              <a:t>Overlay Network Design</a:t>
            </a:r>
          </a:p>
          <a:p>
            <a:r>
              <a:rPr lang="en-US" sz="2000" dirty="0" smtClean="0">
                <a:solidFill>
                  <a:schemeClr val="bg1">
                    <a:lumMod val="50000"/>
                  </a:schemeClr>
                </a:solidFill>
              </a:rPr>
              <a:t>Admission Control and Free Mobility Design</a:t>
            </a:r>
          </a:p>
          <a:p>
            <a:r>
              <a:rPr lang="en-US" sz="2000" dirty="0" smtClean="0">
                <a:solidFill>
                  <a:schemeClr val="bg1">
                    <a:lumMod val="50000"/>
                  </a:schemeClr>
                </a:solidFill>
              </a:rPr>
              <a:t>WLAN Design</a:t>
            </a:r>
            <a:endParaRPr lang="en-US" altLang="zh-CN" sz="2000" dirty="0" smtClean="0">
              <a:solidFill>
                <a:schemeClr val="bg1">
                  <a:lumMod val="50000"/>
                </a:schemeClr>
              </a:solidFill>
              <a:sym typeface="Huawei Sans" panose="020C0503030203020204" pitchFamily="34" charset="0"/>
            </a:endParaRPr>
          </a:p>
          <a:p>
            <a:r>
              <a:rPr lang="en-US" sz="2000" dirty="0" smtClean="0">
                <a:solidFill>
                  <a:schemeClr val="bg1">
                    <a:lumMod val="50000"/>
                  </a:schemeClr>
                </a:solidFill>
              </a:rPr>
              <a:t>Network Security Design</a:t>
            </a:r>
          </a:p>
          <a:p>
            <a:r>
              <a:rPr lang="en-US" sz="2000" dirty="0" smtClean="0">
                <a:solidFill>
                  <a:schemeClr val="bg1">
                    <a:lumMod val="50000"/>
                  </a:schemeClr>
                </a:solidFill>
              </a:rPr>
              <a:t>O&amp;M Design</a:t>
            </a:r>
            <a:endParaRPr lang="en-US" altLang="zh-CN" sz="2000" dirty="0" smtClean="0">
              <a:solidFill>
                <a:schemeClr val="bg1">
                  <a:lumMod val="50000"/>
                </a:schemeClr>
              </a:solidFill>
              <a:sym typeface="Huawei Sans" panose="020C0503030203020204" pitchFamily="34" charset="0"/>
            </a:endParaRPr>
          </a:p>
        </p:txBody>
      </p:sp>
    </p:spTree>
    <p:extLst>
      <p:ext uri="{BB962C8B-B14F-4D97-AF65-F5344CB8AC3E}">
        <p14:creationId xmlns:p14="http://schemas.microsoft.com/office/powerpoint/2010/main" val="272649617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Fabric Networking Design: VXLAN Coverage Range</a:t>
            </a:r>
            <a:endParaRPr lang="en-US" altLang="zh-CN" dirty="0">
              <a:sym typeface="Huawei Sans" panose="020C0503030203020204" pitchFamily="34" charset="0"/>
            </a:endParaRPr>
          </a:p>
        </p:txBody>
      </p:sp>
      <p:sp>
        <p:nvSpPr>
          <p:cNvPr id="92" name="任意多边形 91"/>
          <p:cNvSpPr/>
          <p:nvPr/>
        </p:nvSpPr>
        <p:spPr>
          <a:xfrm>
            <a:off x="9851715" y="2352203"/>
            <a:ext cx="632712" cy="673750"/>
          </a:xfrm>
          <a:custGeom>
            <a:avLst/>
            <a:gdLst>
              <a:gd name="connsiteX0" fmla="*/ 0 w 1517072"/>
              <a:gd name="connsiteY0" fmla="*/ 0 h 1153391"/>
              <a:gd name="connsiteX1" fmla="*/ 1517072 w 1517072"/>
              <a:gd name="connsiteY1" fmla="*/ 1153391 h 1153391"/>
              <a:gd name="connsiteX0" fmla="*/ 0 w 1454727"/>
              <a:gd name="connsiteY0" fmla="*/ 0 h 1143000"/>
              <a:gd name="connsiteX1" fmla="*/ 1454727 w 1454727"/>
              <a:gd name="connsiteY1" fmla="*/ 1143000 h 1143000"/>
              <a:gd name="connsiteX0" fmla="*/ 0 w 1454727"/>
              <a:gd name="connsiteY0" fmla="*/ 0 h 1143000"/>
              <a:gd name="connsiteX1" fmla="*/ 1454727 w 1454727"/>
              <a:gd name="connsiteY1" fmla="*/ 1143000 h 1143000"/>
              <a:gd name="connsiteX0" fmla="*/ 0 w 1454727"/>
              <a:gd name="connsiteY0" fmla="*/ 0 h 1143000"/>
              <a:gd name="connsiteX1" fmla="*/ 1454727 w 1454727"/>
              <a:gd name="connsiteY1" fmla="*/ 1143000 h 1143000"/>
              <a:gd name="connsiteX0" fmla="*/ 0 w 1454727"/>
              <a:gd name="connsiteY0" fmla="*/ 0 h 1143000"/>
              <a:gd name="connsiteX1" fmla="*/ 1454727 w 1454727"/>
              <a:gd name="connsiteY1" fmla="*/ 1143000 h 1143000"/>
              <a:gd name="connsiteX0" fmla="*/ 0 w 1454727"/>
              <a:gd name="connsiteY0" fmla="*/ 0 h 1143000"/>
              <a:gd name="connsiteX1" fmla="*/ 1454727 w 1454727"/>
              <a:gd name="connsiteY1" fmla="*/ 1143000 h 1143000"/>
            </a:gdLst>
            <a:ahLst/>
            <a:cxnLst>
              <a:cxn ang="0">
                <a:pos x="connsiteX0" y="connsiteY0"/>
              </a:cxn>
              <a:cxn ang="0">
                <a:pos x="connsiteX1" y="connsiteY1"/>
              </a:cxn>
            </a:cxnLst>
            <a:rect l="l" t="t" r="r" b="b"/>
            <a:pathLst>
              <a:path w="1454727" h="1143000">
                <a:moveTo>
                  <a:pt x="0" y="0"/>
                </a:moveTo>
                <a:cubicBezTo>
                  <a:pt x="1127189" y="253907"/>
                  <a:pt x="1364672" y="668482"/>
                  <a:pt x="1454727" y="1143000"/>
                </a:cubicBezTo>
              </a:path>
            </a:pathLst>
          </a:custGeom>
          <a:noFill/>
          <a:ln w="1905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3" name="Straight Connector 166"/>
          <p:cNvCxnSpPr/>
          <p:nvPr/>
        </p:nvCxnSpPr>
        <p:spPr>
          <a:xfrm flipH="1">
            <a:off x="9832878" y="3140640"/>
            <a:ext cx="509354"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pic>
        <p:nvPicPr>
          <p:cNvPr id="94" name="图片 105" descr="AP.png"/>
          <p:cNvPicPr>
            <a:picLocks noChangeAspect="1"/>
          </p:cNvPicPr>
          <p:nvPr/>
        </p:nvPicPr>
        <p:blipFill>
          <a:blip r:embed="rId3" cstate="print"/>
          <a:stretch>
            <a:fillRect/>
          </a:stretch>
        </p:blipFill>
        <p:spPr>
          <a:xfrm>
            <a:off x="10288906" y="2989756"/>
            <a:ext cx="368827" cy="301768"/>
          </a:xfrm>
          <a:prstGeom prst="rect">
            <a:avLst/>
          </a:prstGeom>
        </p:spPr>
      </p:pic>
      <p:sp>
        <p:nvSpPr>
          <p:cNvPr id="95" name="圆角矩形 94"/>
          <p:cNvSpPr/>
          <p:nvPr/>
        </p:nvSpPr>
        <p:spPr>
          <a:xfrm>
            <a:off x="2994262" y="1474478"/>
            <a:ext cx="2450574" cy="1611622"/>
          </a:xfrm>
          <a:prstGeom prst="roundRect">
            <a:avLst>
              <a:gd name="adj" fmla="val 4971"/>
            </a:avLst>
          </a:pr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6" name="Straight Connector 166"/>
          <p:cNvCxnSpPr/>
          <p:nvPr/>
        </p:nvCxnSpPr>
        <p:spPr>
          <a:xfrm flipH="1">
            <a:off x="5229880" y="3140640"/>
            <a:ext cx="509354"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7" name="Straight Connector 166"/>
          <p:cNvCxnSpPr/>
          <p:nvPr/>
        </p:nvCxnSpPr>
        <p:spPr>
          <a:xfrm>
            <a:off x="5112127" y="2314286"/>
            <a:ext cx="0" cy="7749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8" name="Straight Connector 166"/>
          <p:cNvCxnSpPr/>
          <p:nvPr/>
        </p:nvCxnSpPr>
        <p:spPr>
          <a:xfrm>
            <a:off x="3326970" y="2314286"/>
            <a:ext cx="0" cy="7749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99" name="Group 165"/>
          <p:cNvGrpSpPr/>
          <p:nvPr/>
        </p:nvGrpSpPr>
        <p:grpSpPr>
          <a:xfrm rot="10800000">
            <a:off x="3229873" y="1435005"/>
            <a:ext cx="1987662" cy="998820"/>
            <a:chOff x="-1233037" y="914446"/>
            <a:chExt cx="1573823" cy="778776"/>
          </a:xfrm>
        </p:grpSpPr>
        <p:cxnSp>
          <p:nvCxnSpPr>
            <p:cNvPr id="100" name="Straight Connector 166"/>
            <p:cNvCxnSpPr/>
            <p:nvPr/>
          </p:nvCxnSpPr>
          <p:spPr>
            <a:xfrm flipH="1" flipV="1">
              <a:off x="-1233037" y="914446"/>
              <a:ext cx="786912" cy="7787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Straight Connector 167"/>
            <p:cNvCxnSpPr/>
            <p:nvPr/>
          </p:nvCxnSpPr>
          <p:spPr>
            <a:xfrm flipV="1">
              <a:off x="-446125" y="914446"/>
              <a:ext cx="786911" cy="778776"/>
            </a:xfrm>
            <a:prstGeom prst="line">
              <a:avLst/>
            </a:prstGeom>
            <a:ln w="9525">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102" name="图片 86" descr="核心交换机.png"/>
          <p:cNvPicPr>
            <a:picLocks noChangeAspect="1"/>
          </p:cNvPicPr>
          <p:nvPr/>
        </p:nvPicPr>
        <p:blipFill>
          <a:blip r:embed="rId4"/>
          <a:stretch>
            <a:fillRect/>
          </a:stretch>
        </p:blipFill>
        <p:spPr>
          <a:xfrm>
            <a:off x="4034266" y="1313562"/>
            <a:ext cx="378876" cy="309991"/>
          </a:xfrm>
          <a:prstGeom prst="rect">
            <a:avLst/>
          </a:prstGeom>
        </p:spPr>
      </p:pic>
      <p:pic>
        <p:nvPicPr>
          <p:cNvPr id="103" name="图片 87" descr="汇聚交换机.png"/>
          <p:cNvPicPr>
            <a:picLocks noChangeAspect="1"/>
          </p:cNvPicPr>
          <p:nvPr/>
        </p:nvPicPr>
        <p:blipFill>
          <a:blip r:embed="rId5"/>
          <a:stretch>
            <a:fillRect/>
          </a:stretch>
        </p:blipFill>
        <p:spPr>
          <a:xfrm>
            <a:off x="3145843" y="2140363"/>
            <a:ext cx="378876" cy="309991"/>
          </a:xfrm>
          <a:prstGeom prst="rect">
            <a:avLst/>
          </a:prstGeom>
        </p:spPr>
      </p:pic>
      <p:pic>
        <p:nvPicPr>
          <p:cNvPr id="104" name="图片 87" descr="汇聚交换机.png"/>
          <p:cNvPicPr>
            <a:picLocks noChangeAspect="1"/>
          </p:cNvPicPr>
          <p:nvPr/>
        </p:nvPicPr>
        <p:blipFill>
          <a:blip r:embed="rId5"/>
          <a:stretch>
            <a:fillRect/>
          </a:stretch>
        </p:blipFill>
        <p:spPr>
          <a:xfrm>
            <a:off x="4922689" y="2140363"/>
            <a:ext cx="378876" cy="309991"/>
          </a:xfrm>
          <a:prstGeom prst="rect">
            <a:avLst/>
          </a:prstGeom>
        </p:spPr>
      </p:pic>
      <p:pic>
        <p:nvPicPr>
          <p:cNvPr id="105" name="图片 76" descr="接入交换机.png"/>
          <p:cNvPicPr>
            <a:picLocks noChangeAspect="1"/>
          </p:cNvPicPr>
          <p:nvPr/>
        </p:nvPicPr>
        <p:blipFill>
          <a:blip r:embed="rId6" cstate="print"/>
          <a:stretch>
            <a:fillRect/>
          </a:stretch>
        </p:blipFill>
        <p:spPr>
          <a:xfrm>
            <a:off x="3155892" y="2989756"/>
            <a:ext cx="368827" cy="301768"/>
          </a:xfrm>
          <a:prstGeom prst="rect">
            <a:avLst/>
          </a:prstGeom>
        </p:spPr>
      </p:pic>
      <p:pic>
        <p:nvPicPr>
          <p:cNvPr id="106" name="图片 76" descr="接入交换机.png"/>
          <p:cNvPicPr>
            <a:picLocks noChangeAspect="1"/>
          </p:cNvPicPr>
          <p:nvPr/>
        </p:nvPicPr>
        <p:blipFill>
          <a:blip r:embed="rId6" cstate="print"/>
          <a:stretch>
            <a:fillRect/>
          </a:stretch>
        </p:blipFill>
        <p:spPr>
          <a:xfrm>
            <a:off x="4927714" y="2989756"/>
            <a:ext cx="368827" cy="301768"/>
          </a:xfrm>
          <a:prstGeom prst="rect">
            <a:avLst/>
          </a:prstGeom>
        </p:spPr>
      </p:pic>
      <p:sp>
        <p:nvSpPr>
          <p:cNvPr id="107" name="文本框 106"/>
          <p:cNvSpPr txBox="1"/>
          <p:nvPr/>
        </p:nvSpPr>
        <p:spPr>
          <a:xfrm>
            <a:off x="808074" y="1346554"/>
            <a:ext cx="1015021" cy="307777"/>
          </a:xfrm>
          <a:prstGeom prst="rect">
            <a:avLst/>
          </a:prstGeom>
          <a:noFill/>
        </p:spPr>
        <p:txBody>
          <a:bodyPr wrap="none" rtlCol="0">
            <a:spAutoFit/>
          </a:bodyPr>
          <a:lstStyle/>
          <a:p>
            <a:pPr fontAlgn="ctr"/>
            <a:r>
              <a:rPr lang="en-US" sz="1400" dirty="0" smtClean="0">
                <a:solidFill>
                  <a:schemeClr val="bg1">
                    <a:lumMod val="50000"/>
                  </a:schemeClr>
                </a:solidFill>
                <a:latin typeface="Huawei Sans" panose="020C0503030203020204" pitchFamily="34" charset="0"/>
              </a:rPr>
              <a:t>Core layer</a:t>
            </a:r>
            <a:endParaRPr lang="en-US" altLang="zh-CN"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8" name="文本框 107"/>
          <p:cNvSpPr txBox="1"/>
          <p:nvPr/>
        </p:nvSpPr>
        <p:spPr>
          <a:xfrm>
            <a:off x="808074" y="2156859"/>
            <a:ext cx="1646605" cy="307777"/>
          </a:xfrm>
          <a:prstGeom prst="rect">
            <a:avLst/>
          </a:prstGeom>
          <a:noFill/>
        </p:spPr>
        <p:txBody>
          <a:bodyPr wrap="none" rtlCol="0">
            <a:spAutoFit/>
          </a:bodyPr>
          <a:lstStyle/>
          <a:p>
            <a:pPr fontAlgn="ctr"/>
            <a:r>
              <a:rPr lang="en-US" sz="1400" dirty="0" smtClean="0">
                <a:solidFill>
                  <a:schemeClr val="bg1">
                    <a:lumMod val="50000"/>
                  </a:schemeClr>
                </a:solidFill>
                <a:latin typeface="Huawei Sans" panose="020C0503030203020204" pitchFamily="34" charset="0"/>
              </a:rPr>
              <a:t>Aggregation layer</a:t>
            </a:r>
            <a:endParaRPr lang="en-US" altLang="zh-CN"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文本框 108"/>
          <p:cNvSpPr txBox="1"/>
          <p:nvPr/>
        </p:nvSpPr>
        <p:spPr>
          <a:xfrm>
            <a:off x="808074" y="3002141"/>
            <a:ext cx="1165704" cy="307777"/>
          </a:xfrm>
          <a:prstGeom prst="rect">
            <a:avLst/>
          </a:prstGeom>
          <a:noFill/>
        </p:spPr>
        <p:txBody>
          <a:bodyPr wrap="none" rtlCol="0">
            <a:spAutoFit/>
          </a:bodyPr>
          <a:lstStyle/>
          <a:p>
            <a:pPr fontAlgn="ctr"/>
            <a:r>
              <a:rPr lang="en-US" sz="1400" dirty="0" smtClean="0">
                <a:solidFill>
                  <a:schemeClr val="bg1">
                    <a:lumMod val="50000"/>
                  </a:schemeClr>
                </a:solidFill>
                <a:latin typeface="Huawei Sans" panose="020C0503030203020204" pitchFamily="34" charset="0"/>
              </a:rPr>
              <a:t>Access layer</a:t>
            </a:r>
            <a:endParaRPr lang="en-US" altLang="zh-CN"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文本框 109"/>
          <p:cNvSpPr txBox="1"/>
          <p:nvPr/>
        </p:nvSpPr>
        <p:spPr>
          <a:xfrm>
            <a:off x="3831425" y="2209983"/>
            <a:ext cx="829073" cy="338554"/>
          </a:xfrm>
          <a:prstGeom prst="rect">
            <a:avLst/>
          </a:prstGeom>
          <a:noFill/>
        </p:spPr>
        <p:txBody>
          <a:bodyPr wrap="square" rtlCol="0">
            <a:noAutofit/>
          </a:bodyPr>
          <a:lstStyle>
            <a:defPPr>
              <a:defRPr lang="en-US"/>
            </a:defPPr>
            <a:lvl1pPr algn="ctr" fontAlgn="ctr">
              <a:defRPr sz="1600">
                <a:solidFill>
                  <a:srgbClr val="30B5C5"/>
                </a:solidFill>
                <a:latin typeface="Arial" panose="020C0503030203020204" pitchFamily="34" charset="0"/>
                <a:ea typeface="方正兰亭黑简体" panose="02000000000000000000" pitchFamily="2" charset="-122"/>
              </a:defRPr>
            </a:lvl1pPr>
          </a:lstStyle>
          <a:p>
            <a:r>
              <a:rPr lang="en-US" dirty="0" smtClean="0">
                <a:latin typeface="Huawei Sans" panose="020C0503030203020204" pitchFamily="34" charset="0"/>
              </a:rPr>
              <a:t>VXLAN</a:t>
            </a:r>
            <a:endParaRPr lang="en-US" altLang="zh-CN" dirty="0">
              <a:latin typeface="Huawei Sans" panose="020C0503030203020204" pitchFamily="34" charset="0"/>
              <a:sym typeface="Huawei Sans" panose="020C0503030203020204" pitchFamily="34" charset="0"/>
            </a:endParaRPr>
          </a:p>
        </p:txBody>
      </p:sp>
      <p:sp>
        <p:nvSpPr>
          <p:cNvPr id="111" name="圆角矩形 110"/>
          <p:cNvSpPr/>
          <p:nvPr/>
        </p:nvSpPr>
        <p:spPr>
          <a:xfrm>
            <a:off x="7637700" y="1474477"/>
            <a:ext cx="2450574" cy="791193"/>
          </a:xfrm>
          <a:prstGeom prst="roundRect">
            <a:avLst>
              <a:gd name="adj" fmla="val 9269"/>
            </a:avLst>
          </a:pr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12" name="Straight Connector 166"/>
          <p:cNvCxnSpPr/>
          <p:nvPr/>
        </p:nvCxnSpPr>
        <p:spPr>
          <a:xfrm>
            <a:off x="9755565" y="2314286"/>
            <a:ext cx="0" cy="7749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3" name="Straight Connector 166"/>
          <p:cNvCxnSpPr/>
          <p:nvPr/>
        </p:nvCxnSpPr>
        <p:spPr>
          <a:xfrm>
            <a:off x="7970408" y="2314286"/>
            <a:ext cx="0" cy="7749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14" name="Group 165"/>
          <p:cNvGrpSpPr/>
          <p:nvPr/>
        </p:nvGrpSpPr>
        <p:grpSpPr>
          <a:xfrm rot="10800000">
            <a:off x="7873311" y="1435005"/>
            <a:ext cx="1987662" cy="998820"/>
            <a:chOff x="-1233037" y="914446"/>
            <a:chExt cx="1573823" cy="778776"/>
          </a:xfrm>
        </p:grpSpPr>
        <p:cxnSp>
          <p:nvCxnSpPr>
            <p:cNvPr id="115" name="Straight Connector 166"/>
            <p:cNvCxnSpPr/>
            <p:nvPr/>
          </p:nvCxnSpPr>
          <p:spPr>
            <a:xfrm flipH="1" flipV="1">
              <a:off x="-1233037" y="914446"/>
              <a:ext cx="786912" cy="7787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6" name="Straight Connector 167"/>
            <p:cNvCxnSpPr/>
            <p:nvPr/>
          </p:nvCxnSpPr>
          <p:spPr>
            <a:xfrm flipV="1">
              <a:off x="-446125" y="914446"/>
              <a:ext cx="786911" cy="778776"/>
            </a:xfrm>
            <a:prstGeom prst="line">
              <a:avLst/>
            </a:prstGeom>
            <a:ln w="9525">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117" name="图片 86" descr="核心交换机.png"/>
          <p:cNvPicPr>
            <a:picLocks noChangeAspect="1"/>
          </p:cNvPicPr>
          <p:nvPr/>
        </p:nvPicPr>
        <p:blipFill>
          <a:blip r:embed="rId4"/>
          <a:stretch>
            <a:fillRect/>
          </a:stretch>
        </p:blipFill>
        <p:spPr>
          <a:xfrm>
            <a:off x="8677704" y="1313562"/>
            <a:ext cx="378876" cy="309991"/>
          </a:xfrm>
          <a:prstGeom prst="rect">
            <a:avLst/>
          </a:prstGeom>
        </p:spPr>
      </p:pic>
      <p:pic>
        <p:nvPicPr>
          <p:cNvPr id="118" name="图片 87" descr="汇聚交换机.png"/>
          <p:cNvPicPr>
            <a:picLocks noChangeAspect="1"/>
          </p:cNvPicPr>
          <p:nvPr/>
        </p:nvPicPr>
        <p:blipFill>
          <a:blip r:embed="rId5"/>
          <a:stretch>
            <a:fillRect/>
          </a:stretch>
        </p:blipFill>
        <p:spPr>
          <a:xfrm>
            <a:off x="7789281" y="2140363"/>
            <a:ext cx="378876" cy="309991"/>
          </a:xfrm>
          <a:prstGeom prst="rect">
            <a:avLst/>
          </a:prstGeom>
        </p:spPr>
      </p:pic>
      <p:pic>
        <p:nvPicPr>
          <p:cNvPr id="119" name="图片 87" descr="汇聚交换机.png"/>
          <p:cNvPicPr>
            <a:picLocks noChangeAspect="1"/>
          </p:cNvPicPr>
          <p:nvPr/>
        </p:nvPicPr>
        <p:blipFill>
          <a:blip r:embed="rId5"/>
          <a:stretch>
            <a:fillRect/>
          </a:stretch>
        </p:blipFill>
        <p:spPr>
          <a:xfrm>
            <a:off x="9566127" y="2140363"/>
            <a:ext cx="378876" cy="309991"/>
          </a:xfrm>
          <a:prstGeom prst="rect">
            <a:avLst/>
          </a:prstGeom>
        </p:spPr>
      </p:pic>
      <p:pic>
        <p:nvPicPr>
          <p:cNvPr id="120" name="图片 76" descr="接入交换机.png"/>
          <p:cNvPicPr>
            <a:picLocks noChangeAspect="1"/>
          </p:cNvPicPr>
          <p:nvPr/>
        </p:nvPicPr>
        <p:blipFill>
          <a:blip r:embed="rId6" cstate="print"/>
          <a:stretch>
            <a:fillRect/>
          </a:stretch>
        </p:blipFill>
        <p:spPr>
          <a:xfrm>
            <a:off x="7799330" y="2989756"/>
            <a:ext cx="368827" cy="301768"/>
          </a:xfrm>
          <a:prstGeom prst="rect">
            <a:avLst/>
          </a:prstGeom>
        </p:spPr>
      </p:pic>
      <p:pic>
        <p:nvPicPr>
          <p:cNvPr id="121" name="图片 76" descr="接入交换机.png"/>
          <p:cNvPicPr>
            <a:picLocks noChangeAspect="1"/>
          </p:cNvPicPr>
          <p:nvPr/>
        </p:nvPicPr>
        <p:blipFill>
          <a:blip r:embed="rId6" cstate="print"/>
          <a:stretch>
            <a:fillRect/>
          </a:stretch>
        </p:blipFill>
        <p:spPr>
          <a:xfrm>
            <a:off x="9571152" y="2989756"/>
            <a:ext cx="368827" cy="301768"/>
          </a:xfrm>
          <a:prstGeom prst="rect">
            <a:avLst/>
          </a:prstGeom>
        </p:spPr>
      </p:pic>
      <p:sp>
        <p:nvSpPr>
          <p:cNvPr id="122" name="文本框 121"/>
          <p:cNvSpPr txBox="1"/>
          <p:nvPr/>
        </p:nvSpPr>
        <p:spPr>
          <a:xfrm>
            <a:off x="8474863" y="1827753"/>
            <a:ext cx="829073" cy="338554"/>
          </a:xfrm>
          <a:prstGeom prst="rect">
            <a:avLst/>
          </a:prstGeom>
          <a:noFill/>
        </p:spPr>
        <p:txBody>
          <a:bodyPr wrap="square" rtlCol="0">
            <a:noAutofit/>
          </a:bodyPr>
          <a:lstStyle>
            <a:defPPr>
              <a:defRPr lang="en-US"/>
            </a:defPPr>
            <a:lvl1pPr algn="ctr" fontAlgn="ctr">
              <a:defRPr sz="1600">
                <a:solidFill>
                  <a:srgbClr val="30B5C5"/>
                </a:solidFill>
                <a:latin typeface="Arial" panose="020C0503030203020204" pitchFamily="34" charset="0"/>
                <a:ea typeface="方正兰亭黑简体" panose="02000000000000000000" pitchFamily="2" charset="-122"/>
              </a:defRPr>
            </a:lvl1pPr>
          </a:lstStyle>
          <a:p>
            <a:r>
              <a:rPr lang="en-US" dirty="0" smtClean="0">
                <a:latin typeface="Huawei Sans" panose="020C0503030203020204" pitchFamily="34" charset="0"/>
              </a:rPr>
              <a:t>VXLAN</a:t>
            </a:r>
            <a:endParaRPr lang="en-US" altLang="zh-CN" dirty="0">
              <a:latin typeface="Huawei Sans" panose="020C0503030203020204" pitchFamily="34" charset="0"/>
              <a:sym typeface="Huawei Sans" panose="020C0503030203020204" pitchFamily="34" charset="0"/>
            </a:endParaRPr>
          </a:p>
        </p:txBody>
      </p:sp>
      <p:pic>
        <p:nvPicPr>
          <p:cNvPr id="123" name="图片 105" descr="AP.png"/>
          <p:cNvPicPr>
            <a:picLocks noChangeAspect="1"/>
          </p:cNvPicPr>
          <p:nvPr/>
        </p:nvPicPr>
        <p:blipFill>
          <a:blip r:embed="rId3" cstate="print"/>
          <a:stretch>
            <a:fillRect/>
          </a:stretch>
        </p:blipFill>
        <p:spPr>
          <a:xfrm>
            <a:off x="5685908" y="2989756"/>
            <a:ext cx="368827" cy="301768"/>
          </a:xfrm>
          <a:prstGeom prst="rect">
            <a:avLst/>
          </a:prstGeom>
        </p:spPr>
      </p:pic>
      <p:sp>
        <p:nvSpPr>
          <p:cNvPr id="124" name="任意多边形 123"/>
          <p:cNvSpPr/>
          <p:nvPr/>
        </p:nvSpPr>
        <p:spPr>
          <a:xfrm>
            <a:off x="4457700" y="1534319"/>
            <a:ext cx="1454727" cy="1467821"/>
          </a:xfrm>
          <a:custGeom>
            <a:avLst/>
            <a:gdLst>
              <a:gd name="connsiteX0" fmla="*/ 0 w 1517072"/>
              <a:gd name="connsiteY0" fmla="*/ 0 h 1153391"/>
              <a:gd name="connsiteX1" fmla="*/ 1517072 w 1517072"/>
              <a:gd name="connsiteY1" fmla="*/ 1153391 h 1153391"/>
              <a:gd name="connsiteX0" fmla="*/ 0 w 1454727"/>
              <a:gd name="connsiteY0" fmla="*/ 0 h 1143000"/>
              <a:gd name="connsiteX1" fmla="*/ 1454727 w 1454727"/>
              <a:gd name="connsiteY1" fmla="*/ 1143000 h 1143000"/>
              <a:gd name="connsiteX0" fmla="*/ 0 w 1454727"/>
              <a:gd name="connsiteY0" fmla="*/ 0 h 1143000"/>
              <a:gd name="connsiteX1" fmla="*/ 1454727 w 1454727"/>
              <a:gd name="connsiteY1" fmla="*/ 1143000 h 1143000"/>
              <a:gd name="connsiteX0" fmla="*/ 0 w 1454727"/>
              <a:gd name="connsiteY0" fmla="*/ 0 h 1143000"/>
              <a:gd name="connsiteX1" fmla="*/ 1454727 w 1454727"/>
              <a:gd name="connsiteY1" fmla="*/ 1143000 h 1143000"/>
            </a:gdLst>
            <a:ahLst/>
            <a:cxnLst>
              <a:cxn ang="0">
                <a:pos x="connsiteX0" y="connsiteY0"/>
              </a:cxn>
              <a:cxn ang="0">
                <a:pos x="connsiteX1" y="connsiteY1"/>
              </a:cxn>
            </a:cxnLst>
            <a:rect l="l" t="t" r="r" b="b"/>
            <a:pathLst>
              <a:path w="1454727" h="1143000">
                <a:moveTo>
                  <a:pt x="0" y="0"/>
                </a:moveTo>
                <a:cubicBezTo>
                  <a:pt x="1160318" y="121227"/>
                  <a:pt x="1364672" y="668482"/>
                  <a:pt x="1454727" y="1143000"/>
                </a:cubicBezTo>
              </a:path>
            </a:pathLst>
          </a:custGeom>
          <a:noFill/>
          <a:ln w="1905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5" name="文本框 124"/>
          <p:cNvSpPr txBox="1"/>
          <p:nvPr/>
        </p:nvSpPr>
        <p:spPr>
          <a:xfrm>
            <a:off x="5527073" y="1858531"/>
            <a:ext cx="907621" cy="307777"/>
          </a:xfrm>
          <a:prstGeom prst="rect">
            <a:avLst/>
          </a:prstGeom>
          <a:noFill/>
        </p:spPr>
        <p:txBody>
          <a:bodyPr wrap="none" rtlCol="0">
            <a:spAutoFit/>
          </a:bodyPr>
          <a:lstStyle/>
          <a:p>
            <a:pPr algn="ctr" fontAlgn="ctr"/>
            <a:r>
              <a:rPr lang="en-US" sz="1400" dirty="0" smtClean="0">
                <a:solidFill>
                  <a:schemeClr val="bg1">
                    <a:lumMod val="50000"/>
                  </a:schemeClr>
                </a:solidFill>
                <a:latin typeface="Huawei Sans" panose="020C0503030203020204" pitchFamily="34" charset="0"/>
              </a:rPr>
              <a:t>CAPWAP</a:t>
            </a:r>
            <a:endParaRPr lang="en-US" altLang="zh-CN"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6" name="文本框 125"/>
          <p:cNvSpPr txBox="1"/>
          <p:nvPr/>
        </p:nvSpPr>
        <p:spPr>
          <a:xfrm>
            <a:off x="10203923" y="2325922"/>
            <a:ext cx="907621" cy="307777"/>
          </a:xfrm>
          <a:prstGeom prst="rect">
            <a:avLst/>
          </a:prstGeom>
          <a:noFill/>
        </p:spPr>
        <p:txBody>
          <a:bodyPr wrap="none" rtlCol="0">
            <a:spAutoFit/>
          </a:bodyPr>
          <a:lstStyle/>
          <a:p>
            <a:pPr algn="ctr" fontAlgn="ctr"/>
            <a:r>
              <a:rPr lang="en-US" sz="1400" dirty="0" smtClean="0">
                <a:solidFill>
                  <a:schemeClr val="bg1">
                    <a:lumMod val="50000"/>
                  </a:schemeClr>
                </a:solidFill>
                <a:latin typeface="Huawei Sans" panose="020C0503030203020204" pitchFamily="34" charset="0"/>
              </a:rPr>
              <a:t>CAPWAP</a:t>
            </a:r>
            <a:endParaRPr lang="en-US" altLang="zh-CN"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127" name="表格 126"/>
          <p:cNvGraphicFramePr>
            <a:graphicFrameLocks noGrp="1"/>
          </p:cNvGraphicFramePr>
          <p:nvPr>
            <p:extLst/>
          </p:nvPr>
        </p:nvGraphicFramePr>
        <p:xfrm>
          <a:off x="615013" y="3678359"/>
          <a:ext cx="10961975" cy="2270760"/>
        </p:xfrm>
        <a:graphic>
          <a:graphicData uri="http://schemas.openxmlformats.org/drawingml/2006/table">
            <a:tbl>
              <a:tblPr/>
              <a:tblGrid>
                <a:gridCol w="1390432"/>
                <a:gridCol w="4579993"/>
                <a:gridCol w="4991550"/>
              </a:tblGrid>
              <a:tr h="218470">
                <a:tc>
                  <a:txBody>
                    <a:bodyPr/>
                    <a:lstStyle/>
                    <a:p>
                      <a:pPr algn="ctr" fontAlgn="ctr">
                        <a:lnSpc>
                          <a:spcPct val="100000"/>
                        </a:lnSpc>
                      </a:pPr>
                      <a:r>
                        <a:rPr lang="en-US" sz="1400" b="1" dirty="0" smtClean="0">
                          <a:latin typeface="Huawei Sans" panose="020C0503030203020204" pitchFamily="34" charset="0"/>
                        </a:rPr>
                        <a:t>VXLAN range</a:t>
                      </a:r>
                      <a:endParaRPr lang="en-US" altLang="zh-CN" sz="1400" b="1"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lnSpc>
                          <a:spcPct val="100000"/>
                        </a:lnSpc>
                      </a:pPr>
                      <a:r>
                        <a:rPr lang="en-US" altLang="zh-CN" sz="1400" b="1" kern="1200" dirty="0" smtClean="0">
                          <a:solidFill>
                            <a:schemeClr val="tx1"/>
                          </a:solidFill>
                          <a:latin typeface="Huawei Sans" panose="020C0503030203020204" pitchFamily="34" charset="0"/>
                          <a:ea typeface="+mn-ea"/>
                          <a:cs typeface="+mn-cs"/>
                        </a:rPr>
                        <a:t>VXLAN across core and access layers</a:t>
                      </a:r>
                      <a:endParaRPr lang="en-US" altLang="zh-CN" sz="1400" b="1" kern="1200" dirty="0">
                        <a:solidFill>
                          <a:schemeClr val="tx1"/>
                        </a:solidFill>
                        <a:latin typeface="Huawei Sans" panose="020C0503030203020204" pitchFamily="34" charset="0"/>
                        <a:ea typeface="+mn-ea"/>
                        <a:cs typeface="+mn-cs"/>
                        <a:sym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lnSpc>
                          <a:spcPct val="100000"/>
                        </a:lnSpc>
                      </a:pPr>
                      <a:r>
                        <a:rPr lang="en-US" sz="1400" b="1" dirty="0" smtClean="0">
                          <a:latin typeface="Huawei Sans" panose="020C0503030203020204" pitchFamily="34" charset="0"/>
                        </a:rPr>
                        <a:t>VXLAN across core and aggregation layers</a:t>
                      </a:r>
                      <a:endParaRPr lang="en-US" altLang="zh-CN" sz="1400" b="1"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884805">
                <a:tc>
                  <a:txBody>
                    <a:bodyPr/>
                    <a:lstStyle/>
                    <a:p>
                      <a:pPr algn="ctr" fontAlgn="ctr">
                        <a:lnSpc>
                          <a:spcPct val="100000"/>
                        </a:lnSpc>
                      </a:pPr>
                      <a:r>
                        <a:rPr lang="en-US" sz="1400" dirty="0" smtClean="0">
                          <a:latin typeface="Huawei Sans" panose="020C0503030203020204" pitchFamily="34" charset="0"/>
                        </a:rPr>
                        <a:t>Application scenarios</a:t>
                      </a:r>
                      <a:endParaRPr lang="en-US" altLang="zh-CN"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p>
                      <a:pPr marL="180000" indent="-180000" algn="l" fontAlgn="ctr">
                        <a:lnSpc>
                          <a:spcPct val="100000"/>
                        </a:lnSpc>
                        <a:spcAft>
                          <a:spcPts val="600"/>
                        </a:spcAft>
                        <a:buFont typeface="Arial" panose="020B0604020202020204" pitchFamily="34" charset="0"/>
                        <a:buChar char="•"/>
                      </a:pPr>
                      <a:r>
                        <a:rPr lang="en-US" sz="1400" dirty="0" smtClean="0">
                          <a:latin typeface="Huawei Sans" panose="020C0503030203020204" pitchFamily="34" charset="0"/>
                        </a:rPr>
                        <a:t>Automatic end-to-end service deployment is required on the entire network.</a:t>
                      </a:r>
                      <a:endParaRPr lang="en-US" altLang="zh-CN" sz="1400" dirty="0" smtClean="0">
                        <a:effectLst/>
                        <a:latin typeface="Huawei Sans" panose="020C0503030203020204" pitchFamily="34" charset="0"/>
                        <a:ea typeface="方正兰亭黑简体" panose="02000000000000000000" pitchFamily="2" charset="-122"/>
                        <a:sym typeface="Huawei Sans" panose="020C0503030203020204" pitchFamily="34" charset="0"/>
                      </a:endParaRPr>
                    </a:p>
                    <a:p>
                      <a:pPr marL="180000" indent="-180000" algn="l" fontAlgn="ctr">
                        <a:lnSpc>
                          <a:spcPct val="100000"/>
                        </a:lnSpc>
                        <a:spcAft>
                          <a:spcPts val="600"/>
                        </a:spcAft>
                        <a:buFont typeface="Arial" panose="020B0604020202020204" pitchFamily="34" charset="0"/>
                        <a:buChar char="•"/>
                      </a:pPr>
                      <a:r>
                        <a:rPr lang="en-US" sz="1400" dirty="0" smtClean="0">
                          <a:latin typeface="Huawei Sans" panose="020C0503030203020204" pitchFamily="34" charset="0"/>
                        </a:rPr>
                        <a:t>Recommended: Number of switch nodes &lt; 1,000</a:t>
                      </a:r>
                      <a:endParaRPr lang="en-US"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tc>
                <a:tc>
                  <a:txBody>
                    <a:bodyPr/>
                    <a:lstStyle/>
                    <a:p>
                      <a:pPr marL="180000" indent="-180000" algn="l" fontAlgn="ctr">
                        <a:lnSpc>
                          <a:spcPct val="100000"/>
                        </a:lnSpc>
                        <a:spcAft>
                          <a:spcPts val="600"/>
                        </a:spcAft>
                        <a:buFont typeface="Arial" panose="020B0604020202020204" pitchFamily="34" charset="0"/>
                        <a:buChar char="•"/>
                      </a:pPr>
                      <a:r>
                        <a:rPr lang="en-US" sz="1400" dirty="0" smtClean="0">
                          <a:latin typeface="Huawei Sans" panose="020C0503030203020204" pitchFamily="34" charset="0"/>
                        </a:rPr>
                        <a:t>Existing access switches on the live network need to be reused. Alternatively, low-cost Huawei switches that do not support VXLAN need to be deployed at the access layer to reduce costs.</a:t>
                      </a:r>
                      <a:endParaRPr lang="en-US" altLang="zh-CN" sz="1400" dirty="0" smtClean="0">
                        <a:effectLst/>
                        <a:latin typeface="Huawei Sans" panose="020C0503030203020204" pitchFamily="34" charset="0"/>
                        <a:ea typeface="方正兰亭黑简体" panose="02000000000000000000" pitchFamily="2" charset="-122"/>
                        <a:sym typeface="Huawei Sans" panose="020C0503030203020204" pitchFamily="34" charset="0"/>
                      </a:endParaRPr>
                    </a:p>
                    <a:p>
                      <a:pPr marL="180000" indent="-180000" algn="l" fontAlgn="ctr">
                        <a:lnSpc>
                          <a:spcPct val="100000"/>
                        </a:lnSpc>
                        <a:spcAft>
                          <a:spcPts val="600"/>
                        </a:spcAft>
                        <a:buFont typeface="Arial" panose="020B0604020202020204" pitchFamily="34" charset="0"/>
                        <a:buChar char="•"/>
                      </a:pPr>
                      <a:r>
                        <a:rPr lang="en-US" sz="1400" dirty="0" smtClean="0">
                          <a:latin typeface="Huawei Sans" panose="020C0503030203020204" pitchFamily="34" charset="0"/>
                        </a:rPr>
                        <a:t>Recommended: Number of switch nodes &lt; 3,000</a:t>
                      </a:r>
                      <a:endParaRPr lang="en-US"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524329">
                <a:tc>
                  <a:txBody>
                    <a:bodyPr/>
                    <a:lstStyle/>
                    <a:p>
                      <a:pPr algn="ctr" fontAlgn="ctr">
                        <a:lnSpc>
                          <a:spcPct val="100000"/>
                        </a:lnSpc>
                      </a:pPr>
                      <a:r>
                        <a:rPr lang="en-US" sz="1400" dirty="0" smtClean="0">
                          <a:latin typeface="Huawei Sans" panose="020C0503030203020204" pitchFamily="34" charset="0"/>
                        </a:rPr>
                        <a:t>Network construction costs</a:t>
                      </a:r>
                      <a:endParaRPr lang="en-US" altLang="zh-CN"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marL="0" indent="0" algn="l" fontAlgn="ctr">
                        <a:lnSpc>
                          <a:spcPct val="100000"/>
                        </a:lnSpc>
                        <a:spcAft>
                          <a:spcPts val="600"/>
                        </a:spcAft>
                        <a:buFont typeface="Arial" panose="020B0604020202020204" pitchFamily="34" charset="0"/>
                        <a:buNone/>
                      </a:pPr>
                      <a:r>
                        <a:rPr lang="en-US" sz="1400" dirty="0" smtClean="0">
                          <a:latin typeface="Huawei Sans" panose="020C0503030203020204" pitchFamily="34" charset="0"/>
                        </a:rPr>
                        <a:t>Compared with the VXLAN solution from the core layer to the aggregation layer, this solution has higher network construction costs.</a:t>
                      </a:r>
                      <a:endParaRPr lang="en-US"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a:txBody>
                    <a:bodyPr/>
                    <a:lstStyle/>
                    <a:p>
                      <a:pPr algn="l" fontAlgn="ctr">
                        <a:lnSpc>
                          <a:spcPct val="100000"/>
                        </a:lnSpc>
                        <a:spcAft>
                          <a:spcPts val="600"/>
                        </a:spcAft>
                      </a:pPr>
                      <a:r>
                        <a:rPr lang="en-US" sz="1400" dirty="0" smtClean="0">
                          <a:latin typeface="Huawei Sans" panose="020C0503030203020204" pitchFamily="34" charset="0"/>
                        </a:rPr>
                        <a:t>Compared with the VXLAN solution from the core layer to the access layer, this solution has lower network construction costs.</a:t>
                      </a:r>
                      <a:endParaRPr lang="en-US"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
        <p:nvSpPr>
          <p:cNvPr id="128" name="文本框 127"/>
          <p:cNvSpPr txBox="1"/>
          <p:nvPr/>
        </p:nvSpPr>
        <p:spPr>
          <a:xfrm>
            <a:off x="6481508" y="2874872"/>
            <a:ext cx="1412412" cy="523220"/>
          </a:xfrm>
          <a:prstGeom prst="rect">
            <a:avLst/>
          </a:prstGeom>
          <a:noFill/>
        </p:spPr>
        <p:txBody>
          <a:bodyPr wrap="square" rtlCol="0">
            <a:spAutoFit/>
          </a:bodyPr>
          <a:lstStyle/>
          <a:p>
            <a:pPr algn="ctr" fontAlgn="ctr"/>
            <a:r>
              <a:rPr lang="en-US" sz="1400" dirty="0" smtClean="0">
                <a:solidFill>
                  <a:schemeClr val="bg1">
                    <a:lumMod val="50000"/>
                  </a:schemeClr>
                </a:solidFill>
                <a:latin typeface="Huawei Sans" panose="020C0503030203020204" pitchFamily="34" charset="0"/>
              </a:rPr>
              <a:t>VXLAN not supported</a:t>
            </a:r>
            <a:endParaRPr lang="en-US" altLang="zh-CN"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9" name="文本框 128"/>
          <p:cNvSpPr txBox="1"/>
          <p:nvPr/>
        </p:nvSpPr>
        <p:spPr>
          <a:xfrm>
            <a:off x="8305318" y="2874872"/>
            <a:ext cx="1412412" cy="523220"/>
          </a:xfrm>
          <a:prstGeom prst="rect">
            <a:avLst/>
          </a:prstGeom>
          <a:noFill/>
        </p:spPr>
        <p:txBody>
          <a:bodyPr wrap="square" rtlCol="0">
            <a:spAutoFit/>
          </a:bodyPr>
          <a:lstStyle/>
          <a:p>
            <a:pPr algn="ctr" fontAlgn="ctr"/>
            <a:r>
              <a:rPr lang="en-US" sz="1400" dirty="0" smtClean="0">
                <a:solidFill>
                  <a:schemeClr val="bg1">
                    <a:lumMod val="50000"/>
                  </a:schemeClr>
                </a:solidFill>
                <a:latin typeface="Huawei Sans" panose="020C0503030203020204" pitchFamily="34" charset="0"/>
              </a:rPr>
              <a:t>VXLAN not supported</a:t>
            </a:r>
            <a:endParaRPr lang="en-US" altLang="zh-CN"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79994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Fabric Networking Design: Centralized and Distributed Gateways</a:t>
            </a:r>
            <a:endParaRPr lang="en-US" altLang="zh-CN" dirty="0">
              <a:sym typeface="Huawei Sans" panose="020C0503030203020204" pitchFamily="34" charset="0"/>
            </a:endParaRPr>
          </a:p>
        </p:txBody>
      </p:sp>
      <p:grpSp>
        <p:nvGrpSpPr>
          <p:cNvPr id="4" name="组合 3"/>
          <p:cNvGrpSpPr/>
          <p:nvPr/>
        </p:nvGrpSpPr>
        <p:grpSpPr bwMode="gray">
          <a:xfrm>
            <a:off x="1587694" y="3129209"/>
            <a:ext cx="1330024" cy="574381"/>
            <a:chOff x="6600056" y="4353447"/>
            <a:chExt cx="1296144" cy="833967"/>
          </a:xfrm>
        </p:grpSpPr>
        <p:cxnSp>
          <p:nvCxnSpPr>
            <p:cNvPr id="23" name="直接连接符 22"/>
            <p:cNvCxnSpPr/>
            <p:nvPr/>
          </p:nvCxnSpPr>
          <p:spPr bwMode="gray">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bwMode="gray">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5" name="直接连接符 4"/>
          <p:cNvCxnSpPr/>
          <p:nvPr/>
        </p:nvCxnSpPr>
        <p:spPr bwMode="gray">
          <a:xfrm flipV="1">
            <a:off x="5111168" y="3268661"/>
            <a:ext cx="0" cy="43492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bwMode="gray">
          <a:xfrm>
            <a:off x="2238322" y="2271039"/>
            <a:ext cx="2883144" cy="834242"/>
            <a:chOff x="6600056" y="4353447"/>
            <a:chExt cx="1296144" cy="833967"/>
          </a:xfrm>
        </p:grpSpPr>
        <p:cxnSp>
          <p:nvCxnSpPr>
            <p:cNvPr id="21" name="直接连接符 20"/>
            <p:cNvCxnSpPr/>
            <p:nvPr/>
          </p:nvCxnSpPr>
          <p:spPr bwMode="gray">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bwMode="gray">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7" name="矩形 6"/>
          <p:cNvSpPr/>
          <p:nvPr/>
        </p:nvSpPr>
        <p:spPr bwMode="gray">
          <a:xfrm>
            <a:off x="3221506" y="2493532"/>
            <a:ext cx="980220" cy="461665"/>
          </a:xfrm>
          <a:prstGeom prst="rect">
            <a:avLst/>
          </a:prstGeom>
        </p:spPr>
        <p:txBody>
          <a:bodyPr wrap="square">
            <a:spAutoFit/>
          </a:bodyPr>
          <a:lstStyle/>
          <a:p>
            <a:pPr algn="ctr" fontAlgn="ctr"/>
            <a:r>
              <a:rPr lang="en-US" sz="1200" b="1" dirty="0" smtClean="0">
                <a:solidFill>
                  <a:srgbClr val="C7000B"/>
                </a:solidFill>
                <a:latin typeface="Huawei Sans" panose="020C0503030203020204" pitchFamily="34" charset="0"/>
              </a:rPr>
              <a:t>Layer 3 gateway</a:t>
            </a:r>
            <a:endParaRPr lang="en-US" altLang="zh-CN" sz="1200" b="1"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矩形 7"/>
          <p:cNvSpPr/>
          <p:nvPr/>
        </p:nvSpPr>
        <p:spPr bwMode="gray">
          <a:xfrm>
            <a:off x="842469" y="4005743"/>
            <a:ext cx="1244835" cy="472898"/>
          </a:xfrm>
          <a:prstGeom prst="rect">
            <a:avLst/>
          </a:prstGeom>
        </p:spPr>
        <p:txBody>
          <a:bodyPr wrap="none">
            <a:noAutofit/>
          </a:bodyPr>
          <a:lstStyle/>
          <a:p>
            <a:pPr algn="ctr" fontAlgn="ctr"/>
            <a:r>
              <a:rPr lang="en-US" sz="1200" b="1" dirty="0" smtClean="0">
                <a:solidFill>
                  <a:prstClr val="black"/>
                </a:solidFill>
                <a:latin typeface="Huawei Sans" panose="020C0503030203020204" pitchFamily="34" charset="0"/>
              </a:rPr>
              <a:t>PC1</a:t>
            </a:r>
          </a:p>
          <a:p>
            <a:pPr algn="ctr" fontAlgn="ctr"/>
            <a:r>
              <a:rPr lang="en-US" sz="1200" dirty="0" smtClean="0">
                <a:solidFill>
                  <a:prstClr val="black"/>
                </a:solidFill>
                <a:latin typeface="Huawei Sans" panose="020C0503030203020204" pitchFamily="34" charset="0"/>
              </a:rPr>
              <a:t>192.168.1.1/24</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矩形 8"/>
          <p:cNvSpPr/>
          <p:nvPr/>
        </p:nvSpPr>
        <p:spPr bwMode="gray">
          <a:xfrm>
            <a:off x="4534201" y="4005743"/>
            <a:ext cx="1255736" cy="477039"/>
          </a:xfrm>
          <a:prstGeom prst="rect">
            <a:avLst/>
          </a:prstGeom>
        </p:spPr>
        <p:txBody>
          <a:bodyPr wrap="none">
            <a:noAutofit/>
          </a:bodyPr>
          <a:lstStyle/>
          <a:p>
            <a:pPr algn="ctr" fontAlgn="ctr"/>
            <a:r>
              <a:rPr lang="en-US" sz="1200" b="1" dirty="0" smtClean="0">
                <a:solidFill>
                  <a:prstClr val="black"/>
                </a:solidFill>
                <a:latin typeface="Huawei Sans" panose="020C0503030203020204" pitchFamily="34" charset="0"/>
              </a:rPr>
              <a:t>PC3</a:t>
            </a:r>
            <a:endParaRPr lang="en-US" altLang="zh-CN"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solidFill>
                  <a:prstClr val="black"/>
                </a:solidFill>
                <a:latin typeface="Huawei Sans" panose="020C0503030203020204" pitchFamily="34" charset="0"/>
              </a:rPr>
              <a:t>192.168.1.3/24</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 name="图片 86" descr="核心交换机.png"/>
          <p:cNvPicPr>
            <a:picLocks noChangeAspect="1"/>
          </p:cNvPicPr>
          <p:nvPr/>
        </p:nvPicPr>
        <p:blipFill>
          <a:blip r:embed="rId3"/>
          <a:stretch>
            <a:fillRect/>
          </a:stretch>
        </p:blipFill>
        <p:spPr bwMode="gray">
          <a:xfrm>
            <a:off x="3467266" y="2067920"/>
            <a:ext cx="458440" cy="375089"/>
          </a:xfrm>
          <a:prstGeom prst="rect">
            <a:avLst/>
          </a:prstGeom>
        </p:spPr>
      </p:pic>
      <p:pic>
        <p:nvPicPr>
          <p:cNvPr id="11" name="图片 87" descr="汇聚交换机.png"/>
          <p:cNvPicPr>
            <a:picLocks noChangeAspect="1"/>
          </p:cNvPicPr>
          <p:nvPr/>
        </p:nvPicPr>
        <p:blipFill>
          <a:blip r:embed="rId4"/>
          <a:stretch>
            <a:fillRect/>
          </a:stretch>
        </p:blipFill>
        <p:spPr bwMode="gray">
          <a:xfrm>
            <a:off x="4883723" y="2951905"/>
            <a:ext cx="458440" cy="375089"/>
          </a:xfrm>
          <a:prstGeom prst="rect">
            <a:avLst/>
          </a:prstGeom>
        </p:spPr>
      </p:pic>
      <p:pic>
        <p:nvPicPr>
          <p:cNvPr id="12" name="图片 87" descr="汇聚交换机.png"/>
          <p:cNvPicPr>
            <a:picLocks noChangeAspect="1"/>
          </p:cNvPicPr>
          <p:nvPr/>
        </p:nvPicPr>
        <p:blipFill>
          <a:blip r:embed="rId4"/>
          <a:stretch>
            <a:fillRect/>
          </a:stretch>
        </p:blipFill>
        <p:spPr bwMode="gray">
          <a:xfrm>
            <a:off x="2023487" y="2951905"/>
            <a:ext cx="458440" cy="375089"/>
          </a:xfrm>
          <a:prstGeom prst="rect">
            <a:avLst/>
          </a:prstGeom>
        </p:spPr>
      </p:pic>
      <p:pic>
        <p:nvPicPr>
          <p:cNvPr id="13" name="图片 11" descr="开放网络-蓝.png"/>
          <p:cNvPicPr>
            <a:picLocks noChangeAspect="1"/>
          </p:cNvPicPr>
          <p:nvPr/>
        </p:nvPicPr>
        <p:blipFill>
          <a:blip r:embed="rId5"/>
          <a:stretch>
            <a:fillRect/>
          </a:stretch>
        </p:blipFill>
        <p:spPr bwMode="gray">
          <a:xfrm>
            <a:off x="1219076" y="3665053"/>
            <a:ext cx="406596" cy="312990"/>
          </a:xfrm>
          <a:prstGeom prst="rect">
            <a:avLst/>
          </a:prstGeom>
        </p:spPr>
      </p:pic>
      <p:sp>
        <p:nvSpPr>
          <p:cNvPr id="14" name="矩形 13"/>
          <p:cNvSpPr/>
          <p:nvPr/>
        </p:nvSpPr>
        <p:spPr bwMode="gray">
          <a:xfrm>
            <a:off x="909818" y="2875073"/>
            <a:ext cx="1131808" cy="461665"/>
          </a:xfrm>
          <a:prstGeom prst="rect">
            <a:avLst/>
          </a:prstGeom>
        </p:spPr>
        <p:txBody>
          <a:bodyPr wrap="square">
            <a:spAutoFit/>
          </a:bodyPr>
          <a:lstStyle/>
          <a:p>
            <a:pPr algn="ctr" fontAlgn="ctr"/>
            <a:r>
              <a:rPr lang="en-US" sz="1200" b="1" dirty="0" smtClean="0">
                <a:solidFill>
                  <a:srgbClr val="C7000B"/>
                </a:solidFill>
                <a:latin typeface="Huawei Sans" panose="020C0503030203020204" pitchFamily="34" charset="0"/>
              </a:rPr>
              <a:t>Layer 2 gateway</a:t>
            </a:r>
            <a:endParaRPr lang="en-US" altLang="zh-CN"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矩形 14"/>
          <p:cNvSpPr/>
          <p:nvPr/>
        </p:nvSpPr>
        <p:spPr bwMode="gray">
          <a:xfrm>
            <a:off x="5132801" y="2885356"/>
            <a:ext cx="1131808" cy="461665"/>
          </a:xfrm>
          <a:prstGeom prst="rect">
            <a:avLst/>
          </a:prstGeom>
        </p:spPr>
        <p:txBody>
          <a:bodyPr wrap="square">
            <a:spAutoFit/>
          </a:bodyPr>
          <a:lstStyle/>
          <a:p>
            <a:pPr algn="ctr" fontAlgn="ctr"/>
            <a:r>
              <a:rPr lang="en-US" sz="1200" b="1" dirty="0" smtClean="0">
                <a:solidFill>
                  <a:srgbClr val="C7000B"/>
                </a:solidFill>
                <a:latin typeface="Huawei Sans" panose="020C0503030203020204" pitchFamily="34" charset="0"/>
              </a:rPr>
              <a:t>Layer 2 gateway</a:t>
            </a:r>
            <a:endParaRPr lang="en-US" altLang="zh-CN"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矩形 15"/>
          <p:cNvSpPr/>
          <p:nvPr/>
        </p:nvSpPr>
        <p:spPr bwMode="gray">
          <a:xfrm>
            <a:off x="2475354" y="4005743"/>
            <a:ext cx="1244835" cy="472898"/>
          </a:xfrm>
          <a:prstGeom prst="rect">
            <a:avLst/>
          </a:prstGeom>
        </p:spPr>
        <p:txBody>
          <a:bodyPr wrap="none">
            <a:noAutofit/>
          </a:bodyPr>
          <a:lstStyle/>
          <a:p>
            <a:pPr algn="ctr" fontAlgn="ctr"/>
            <a:r>
              <a:rPr lang="en-US" sz="1200" b="1" dirty="0" smtClean="0">
                <a:solidFill>
                  <a:prstClr val="black"/>
                </a:solidFill>
                <a:latin typeface="Huawei Sans" panose="020C0503030203020204" pitchFamily="34" charset="0"/>
              </a:rPr>
              <a:t>PC2</a:t>
            </a:r>
            <a:endParaRPr lang="en-US" altLang="zh-CN"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solidFill>
                  <a:prstClr val="black"/>
                </a:solidFill>
                <a:latin typeface="Huawei Sans" panose="020C0503030203020204" pitchFamily="34" charset="0"/>
              </a:rPr>
              <a:t>192.168.2.1/24</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7" name="图片 11" descr="开放网络-蓝.png"/>
          <p:cNvPicPr>
            <a:picLocks noChangeAspect="1"/>
          </p:cNvPicPr>
          <p:nvPr/>
        </p:nvPicPr>
        <p:blipFill>
          <a:blip r:embed="rId5"/>
          <a:stretch>
            <a:fillRect/>
          </a:stretch>
        </p:blipFill>
        <p:spPr bwMode="gray">
          <a:xfrm>
            <a:off x="2889856" y="3665053"/>
            <a:ext cx="406596" cy="312990"/>
          </a:xfrm>
          <a:prstGeom prst="rect">
            <a:avLst/>
          </a:prstGeom>
        </p:spPr>
      </p:pic>
      <p:pic>
        <p:nvPicPr>
          <p:cNvPr id="18" name="图片 11" descr="开放网络-蓝.png"/>
          <p:cNvPicPr>
            <a:picLocks noChangeAspect="1"/>
          </p:cNvPicPr>
          <p:nvPr/>
        </p:nvPicPr>
        <p:blipFill>
          <a:blip r:embed="rId5"/>
          <a:stretch>
            <a:fillRect/>
          </a:stretch>
        </p:blipFill>
        <p:spPr bwMode="gray">
          <a:xfrm>
            <a:off x="4918168" y="3665053"/>
            <a:ext cx="406596" cy="312990"/>
          </a:xfrm>
          <a:prstGeom prst="rect">
            <a:avLst/>
          </a:prstGeom>
        </p:spPr>
      </p:pic>
      <p:sp>
        <p:nvSpPr>
          <p:cNvPr id="19" name="Freeform 61"/>
          <p:cNvSpPr/>
          <p:nvPr/>
        </p:nvSpPr>
        <p:spPr bwMode="gray">
          <a:xfrm>
            <a:off x="1811639" y="2240847"/>
            <a:ext cx="1738407" cy="1441658"/>
          </a:xfrm>
          <a:custGeom>
            <a:avLst/>
            <a:gdLst>
              <a:gd name="connsiteX0" fmla="*/ 0 w 1384394"/>
              <a:gd name="connsiteY0" fmla="*/ 2134957 h 2162949"/>
              <a:gd name="connsiteX1" fmla="*/ 1314062 w 1384394"/>
              <a:gd name="connsiteY1" fmla="*/ 11919 h 2162949"/>
              <a:gd name="connsiteX2" fmla="*/ 970384 w 1384394"/>
              <a:gd name="connsiteY2" fmla="*/ 1556460 h 2162949"/>
              <a:gd name="connsiteX3" fmla="*/ 1343609 w 1384394"/>
              <a:gd name="connsiteY3" fmla="*/ 2162949 h 2162949"/>
              <a:gd name="connsiteX0" fmla="*/ 0 w 1699996"/>
              <a:gd name="connsiteY0" fmla="*/ 1942276 h 1970268"/>
              <a:gd name="connsiteX1" fmla="*/ 1650432 w 1699996"/>
              <a:gd name="connsiteY1" fmla="*/ 13972 h 1970268"/>
              <a:gd name="connsiteX2" fmla="*/ 970384 w 1699996"/>
              <a:gd name="connsiteY2" fmla="*/ 1363779 h 1970268"/>
              <a:gd name="connsiteX3" fmla="*/ 1343609 w 1699996"/>
              <a:gd name="connsiteY3" fmla="*/ 1970268 h 1970268"/>
              <a:gd name="connsiteX0" fmla="*/ 0 w 1671970"/>
              <a:gd name="connsiteY0" fmla="*/ 1942865 h 1970857"/>
              <a:gd name="connsiteX1" fmla="*/ 1650432 w 1671970"/>
              <a:gd name="connsiteY1" fmla="*/ 14561 h 1970857"/>
              <a:gd name="connsiteX2" fmla="*/ 984400 w 1671970"/>
              <a:gd name="connsiteY2" fmla="*/ 1118834 h 1970857"/>
              <a:gd name="connsiteX3" fmla="*/ 1343609 w 1671970"/>
              <a:gd name="connsiteY3" fmla="*/ 1970857 h 1970857"/>
              <a:gd name="connsiteX0" fmla="*/ 0 w 1671970"/>
              <a:gd name="connsiteY0" fmla="*/ 1942865 h 1942865"/>
              <a:gd name="connsiteX1" fmla="*/ 1650432 w 1671970"/>
              <a:gd name="connsiteY1" fmla="*/ 14561 h 1942865"/>
              <a:gd name="connsiteX2" fmla="*/ 984400 w 1671970"/>
              <a:gd name="connsiteY2" fmla="*/ 1118834 h 1942865"/>
              <a:gd name="connsiteX3" fmla="*/ 1203455 w 1671970"/>
              <a:gd name="connsiteY3" fmla="*/ 1623724 h 1942865"/>
              <a:gd name="connsiteX0" fmla="*/ 0 w 1671970"/>
              <a:gd name="connsiteY0" fmla="*/ 1942865 h 1942865"/>
              <a:gd name="connsiteX1" fmla="*/ 1650432 w 1671970"/>
              <a:gd name="connsiteY1" fmla="*/ 14561 h 1942865"/>
              <a:gd name="connsiteX2" fmla="*/ 984400 w 1671970"/>
              <a:gd name="connsiteY2" fmla="*/ 1118834 h 1942865"/>
              <a:gd name="connsiteX3" fmla="*/ 1231486 w 1671970"/>
              <a:gd name="connsiteY3" fmla="*/ 1691458 h 1942865"/>
              <a:gd name="connsiteX0" fmla="*/ 0 w 1680221"/>
              <a:gd name="connsiteY0" fmla="*/ 1953567 h 1953567"/>
              <a:gd name="connsiteX1" fmla="*/ 1650432 w 1680221"/>
              <a:gd name="connsiteY1" fmla="*/ 25263 h 1953567"/>
              <a:gd name="connsiteX2" fmla="*/ 1103531 w 1680221"/>
              <a:gd name="connsiteY2" fmla="*/ 943269 h 1953567"/>
              <a:gd name="connsiteX3" fmla="*/ 1231486 w 1680221"/>
              <a:gd name="connsiteY3" fmla="*/ 1702160 h 1953567"/>
              <a:gd name="connsiteX0" fmla="*/ 0 w 1676550"/>
              <a:gd name="connsiteY0" fmla="*/ 1952975 h 1952975"/>
              <a:gd name="connsiteX1" fmla="*/ 1650432 w 1676550"/>
              <a:gd name="connsiteY1" fmla="*/ 24671 h 1952975"/>
              <a:gd name="connsiteX2" fmla="*/ 1054478 w 1676550"/>
              <a:gd name="connsiteY2" fmla="*/ 951143 h 1952975"/>
              <a:gd name="connsiteX3" fmla="*/ 1231486 w 1676550"/>
              <a:gd name="connsiteY3" fmla="*/ 1701568 h 1952975"/>
              <a:gd name="connsiteX0" fmla="*/ 0 w 1610919"/>
              <a:gd name="connsiteY0" fmla="*/ 1794614 h 1794614"/>
              <a:gd name="connsiteX1" fmla="*/ 1587363 w 1610919"/>
              <a:gd name="connsiteY1" fmla="*/ 18710 h 1794614"/>
              <a:gd name="connsiteX2" fmla="*/ 991409 w 1610919"/>
              <a:gd name="connsiteY2" fmla="*/ 945182 h 1794614"/>
              <a:gd name="connsiteX3" fmla="*/ 1168417 w 1610919"/>
              <a:gd name="connsiteY3" fmla="*/ 1695607 h 1794614"/>
              <a:gd name="connsiteX0" fmla="*/ 0 w 1610919"/>
              <a:gd name="connsiteY0" fmla="*/ 1794614 h 1794614"/>
              <a:gd name="connsiteX1" fmla="*/ 1587363 w 1610919"/>
              <a:gd name="connsiteY1" fmla="*/ 18710 h 1794614"/>
              <a:gd name="connsiteX2" fmla="*/ 991409 w 1610919"/>
              <a:gd name="connsiteY2" fmla="*/ 945182 h 1794614"/>
              <a:gd name="connsiteX3" fmla="*/ 1168417 w 1610919"/>
              <a:gd name="connsiteY3" fmla="*/ 1695607 h 1794614"/>
              <a:gd name="connsiteX0" fmla="*/ 0 w 1606064"/>
              <a:gd name="connsiteY0" fmla="*/ 1818934 h 1818934"/>
              <a:gd name="connsiteX1" fmla="*/ 1587363 w 1606064"/>
              <a:gd name="connsiteY1" fmla="*/ 43030 h 1818934"/>
              <a:gd name="connsiteX2" fmla="*/ 991409 w 1606064"/>
              <a:gd name="connsiteY2" fmla="*/ 969502 h 1818934"/>
              <a:gd name="connsiteX3" fmla="*/ 1168417 w 1606064"/>
              <a:gd name="connsiteY3" fmla="*/ 1719927 h 1818934"/>
              <a:gd name="connsiteX0" fmla="*/ 0 w 1618922"/>
              <a:gd name="connsiteY0" fmla="*/ 1797306 h 1797306"/>
              <a:gd name="connsiteX1" fmla="*/ 1587363 w 1618922"/>
              <a:gd name="connsiteY1" fmla="*/ 21402 h 1797306"/>
              <a:gd name="connsiteX2" fmla="*/ 1096525 w 1618922"/>
              <a:gd name="connsiteY2" fmla="*/ 905540 h 1797306"/>
              <a:gd name="connsiteX3" fmla="*/ 1168417 w 1618922"/>
              <a:gd name="connsiteY3" fmla="*/ 1698299 h 1797306"/>
              <a:gd name="connsiteX0" fmla="*/ 0 w 1630261"/>
              <a:gd name="connsiteY0" fmla="*/ 1776055 h 1776055"/>
              <a:gd name="connsiteX1" fmla="*/ 1587363 w 1630261"/>
              <a:gd name="connsiteY1" fmla="*/ 151 h 1776055"/>
              <a:gd name="connsiteX2" fmla="*/ 1168417 w 1630261"/>
              <a:gd name="connsiteY2" fmla="*/ 1677048 h 1776055"/>
              <a:gd name="connsiteX0" fmla="*/ 0 w 1599796"/>
              <a:gd name="connsiteY0" fmla="*/ 1875951 h 1875951"/>
              <a:gd name="connsiteX1" fmla="*/ 1587363 w 1599796"/>
              <a:gd name="connsiteY1" fmla="*/ 100047 h 1875951"/>
              <a:gd name="connsiteX2" fmla="*/ 1168417 w 1599796"/>
              <a:gd name="connsiteY2" fmla="*/ 1776944 h 1875951"/>
              <a:gd name="connsiteX0" fmla="*/ 0 w 1592525"/>
              <a:gd name="connsiteY0" fmla="*/ 1875951 h 1875951"/>
              <a:gd name="connsiteX1" fmla="*/ 1587363 w 1592525"/>
              <a:gd name="connsiteY1" fmla="*/ 100047 h 1875951"/>
              <a:gd name="connsiteX2" fmla="*/ 1168417 w 1592525"/>
              <a:gd name="connsiteY2" fmla="*/ 1776944 h 1875951"/>
              <a:gd name="connsiteX0" fmla="*/ 0 w 1660780"/>
              <a:gd name="connsiteY0" fmla="*/ 1795430 h 1795430"/>
              <a:gd name="connsiteX1" fmla="*/ 1587363 w 1660780"/>
              <a:gd name="connsiteY1" fmla="*/ 19526 h 1795430"/>
              <a:gd name="connsiteX2" fmla="*/ 1168417 w 1660780"/>
              <a:gd name="connsiteY2" fmla="*/ 1696423 h 1795430"/>
              <a:gd name="connsiteX0" fmla="*/ 0 w 1645000"/>
              <a:gd name="connsiteY0" fmla="*/ 1803147 h 1803147"/>
              <a:gd name="connsiteX1" fmla="*/ 1587363 w 1645000"/>
              <a:gd name="connsiteY1" fmla="*/ 27243 h 1803147"/>
              <a:gd name="connsiteX2" fmla="*/ 1168417 w 1645000"/>
              <a:gd name="connsiteY2" fmla="*/ 1704140 h 1803147"/>
              <a:gd name="connsiteX0" fmla="*/ 0 w 1635742"/>
              <a:gd name="connsiteY0" fmla="*/ 1803147 h 1803147"/>
              <a:gd name="connsiteX1" fmla="*/ 1587363 w 1635742"/>
              <a:gd name="connsiteY1" fmla="*/ 27243 h 1803147"/>
              <a:gd name="connsiteX2" fmla="*/ 1168417 w 1635742"/>
              <a:gd name="connsiteY2" fmla="*/ 1704140 h 1803147"/>
              <a:gd name="connsiteX0" fmla="*/ 0 w 1635742"/>
              <a:gd name="connsiteY0" fmla="*/ 1803147 h 1803147"/>
              <a:gd name="connsiteX1" fmla="*/ 1587363 w 1635742"/>
              <a:gd name="connsiteY1" fmla="*/ 27243 h 1803147"/>
              <a:gd name="connsiteX2" fmla="*/ 1168417 w 1635742"/>
              <a:gd name="connsiteY2" fmla="*/ 1704140 h 1803147"/>
              <a:gd name="connsiteX0" fmla="*/ 0 w 1637609"/>
              <a:gd name="connsiteY0" fmla="*/ 1606794 h 1677121"/>
              <a:gd name="connsiteX1" fmla="*/ 1615393 w 1637609"/>
              <a:gd name="connsiteY1" fmla="*/ 224 h 1677121"/>
              <a:gd name="connsiteX2" fmla="*/ 1196447 w 1637609"/>
              <a:gd name="connsiteY2" fmla="*/ 1677121 h 1677121"/>
              <a:gd name="connsiteX0" fmla="*/ 0 w 1633444"/>
              <a:gd name="connsiteY0" fmla="*/ 1606644 h 1606644"/>
              <a:gd name="connsiteX1" fmla="*/ 1615393 w 1633444"/>
              <a:gd name="connsiteY1" fmla="*/ 74 h 1606644"/>
              <a:gd name="connsiteX2" fmla="*/ 1105347 w 1633444"/>
              <a:gd name="connsiteY2" fmla="*/ 1558437 h 1606644"/>
              <a:gd name="connsiteX0" fmla="*/ 0 w 1635928"/>
              <a:gd name="connsiteY0" fmla="*/ 1606706 h 1606706"/>
              <a:gd name="connsiteX1" fmla="*/ 1615393 w 1635928"/>
              <a:gd name="connsiteY1" fmla="*/ 136 h 1606706"/>
              <a:gd name="connsiteX2" fmla="*/ 1161410 w 1635928"/>
              <a:gd name="connsiteY2" fmla="*/ 1541566 h 1606706"/>
              <a:gd name="connsiteX0" fmla="*/ 0 w 1578138"/>
              <a:gd name="connsiteY0" fmla="*/ 1581222 h 1581222"/>
              <a:gd name="connsiteX1" fmla="*/ 1559332 w 1578138"/>
              <a:gd name="connsiteY1" fmla="*/ 52 h 1581222"/>
              <a:gd name="connsiteX2" fmla="*/ 1105349 w 1578138"/>
              <a:gd name="connsiteY2" fmla="*/ 1541482 h 1581222"/>
              <a:gd name="connsiteX0" fmla="*/ 0 w 1578139"/>
              <a:gd name="connsiteY0" fmla="*/ 1581222 h 1581222"/>
              <a:gd name="connsiteX1" fmla="*/ 1559332 w 1578139"/>
              <a:gd name="connsiteY1" fmla="*/ 52 h 1581222"/>
              <a:gd name="connsiteX2" fmla="*/ 1105349 w 1578139"/>
              <a:gd name="connsiteY2" fmla="*/ 1541482 h 1581222"/>
            </a:gdLst>
            <a:ahLst/>
            <a:cxnLst>
              <a:cxn ang="0">
                <a:pos x="connsiteX0" y="connsiteY0"/>
              </a:cxn>
              <a:cxn ang="0">
                <a:pos x="connsiteX1" y="connsiteY1"/>
              </a:cxn>
              <a:cxn ang="0">
                <a:pos x="connsiteX2" y="connsiteY2"/>
              </a:cxn>
            </a:cxnLst>
            <a:rect l="l" t="t" r="r" b="b"/>
            <a:pathLst>
              <a:path w="1578139" h="1581222">
                <a:moveTo>
                  <a:pt x="0" y="1581222"/>
                </a:moveTo>
                <a:cubicBezTo>
                  <a:pt x="756772" y="436494"/>
                  <a:pt x="1375107" y="6675"/>
                  <a:pt x="1559332" y="52"/>
                </a:cubicBezTo>
                <a:cubicBezTo>
                  <a:pt x="1743557" y="-6571"/>
                  <a:pt x="498866" y="624863"/>
                  <a:pt x="1105349" y="1541482"/>
                </a:cubicBezTo>
              </a:path>
            </a:pathLst>
          </a:custGeom>
          <a:noFill/>
          <a:ln w="28575" cap="flat" cmpd="sng" algn="ctr">
            <a:solidFill>
              <a:srgbClr val="30B5C5"/>
            </a:solidFill>
            <a:prstDash val="solid"/>
            <a:miter lim="800000"/>
            <a:headEnd type="triangle" w="med" len="med"/>
            <a:tailEnd type="triangle" w="med" len="med"/>
          </a:ln>
          <a:effectLst/>
        </p:spPr>
        <p:txBody>
          <a:bodyPr wrap="square" rtlCol="0" anchor="ctr">
            <a:noAutofit/>
          </a:bodyPr>
          <a:lstStyle/>
          <a:p>
            <a:pPr algn="ctr" defTabSz="1219170" fontAlgn="ctr"/>
            <a:endParaRPr lang="en-US" altLang="zh-CN" sz="20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Freeform 61"/>
          <p:cNvSpPr/>
          <p:nvPr/>
        </p:nvSpPr>
        <p:spPr bwMode="gray">
          <a:xfrm>
            <a:off x="1549269" y="2094120"/>
            <a:ext cx="3456221" cy="1559522"/>
          </a:xfrm>
          <a:custGeom>
            <a:avLst/>
            <a:gdLst>
              <a:gd name="connsiteX0" fmla="*/ 0 w 1384394"/>
              <a:gd name="connsiteY0" fmla="*/ 2134957 h 2162949"/>
              <a:gd name="connsiteX1" fmla="*/ 1314062 w 1384394"/>
              <a:gd name="connsiteY1" fmla="*/ 11919 h 2162949"/>
              <a:gd name="connsiteX2" fmla="*/ 970384 w 1384394"/>
              <a:gd name="connsiteY2" fmla="*/ 1556460 h 2162949"/>
              <a:gd name="connsiteX3" fmla="*/ 1343609 w 1384394"/>
              <a:gd name="connsiteY3" fmla="*/ 2162949 h 2162949"/>
              <a:gd name="connsiteX0" fmla="*/ 0 w 1699996"/>
              <a:gd name="connsiteY0" fmla="*/ 1942276 h 1970268"/>
              <a:gd name="connsiteX1" fmla="*/ 1650432 w 1699996"/>
              <a:gd name="connsiteY1" fmla="*/ 13972 h 1970268"/>
              <a:gd name="connsiteX2" fmla="*/ 970384 w 1699996"/>
              <a:gd name="connsiteY2" fmla="*/ 1363779 h 1970268"/>
              <a:gd name="connsiteX3" fmla="*/ 1343609 w 1699996"/>
              <a:gd name="connsiteY3" fmla="*/ 1970268 h 1970268"/>
              <a:gd name="connsiteX0" fmla="*/ 0 w 1671970"/>
              <a:gd name="connsiteY0" fmla="*/ 1942865 h 1970857"/>
              <a:gd name="connsiteX1" fmla="*/ 1650432 w 1671970"/>
              <a:gd name="connsiteY1" fmla="*/ 14561 h 1970857"/>
              <a:gd name="connsiteX2" fmla="*/ 984400 w 1671970"/>
              <a:gd name="connsiteY2" fmla="*/ 1118834 h 1970857"/>
              <a:gd name="connsiteX3" fmla="*/ 1343609 w 1671970"/>
              <a:gd name="connsiteY3" fmla="*/ 1970857 h 1970857"/>
              <a:gd name="connsiteX0" fmla="*/ 0 w 1671970"/>
              <a:gd name="connsiteY0" fmla="*/ 1942865 h 1942865"/>
              <a:gd name="connsiteX1" fmla="*/ 1650432 w 1671970"/>
              <a:gd name="connsiteY1" fmla="*/ 14561 h 1942865"/>
              <a:gd name="connsiteX2" fmla="*/ 984400 w 1671970"/>
              <a:gd name="connsiteY2" fmla="*/ 1118834 h 1942865"/>
              <a:gd name="connsiteX3" fmla="*/ 1203455 w 1671970"/>
              <a:gd name="connsiteY3" fmla="*/ 1623724 h 1942865"/>
              <a:gd name="connsiteX0" fmla="*/ 0 w 1671970"/>
              <a:gd name="connsiteY0" fmla="*/ 1942865 h 1942865"/>
              <a:gd name="connsiteX1" fmla="*/ 1650432 w 1671970"/>
              <a:gd name="connsiteY1" fmla="*/ 14561 h 1942865"/>
              <a:gd name="connsiteX2" fmla="*/ 984400 w 1671970"/>
              <a:gd name="connsiteY2" fmla="*/ 1118834 h 1942865"/>
              <a:gd name="connsiteX3" fmla="*/ 1231486 w 1671970"/>
              <a:gd name="connsiteY3" fmla="*/ 1691458 h 1942865"/>
              <a:gd name="connsiteX0" fmla="*/ 0 w 1680221"/>
              <a:gd name="connsiteY0" fmla="*/ 1953567 h 1953567"/>
              <a:gd name="connsiteX1" fmla="*/ 1650432 w 1680221"/>
              <a:gd name="connsiteY1" fmla="*/ 25263 h 1953567"/>
              <a:gd name="connsiteX2" fmla="*/ 1103531 w 1680221"/>
              <a:gd name="connsiteY2" fmla="*/ 943269 h 1953567"/>
              <a:gd name="connsiteX3" fmla="*/ 1231486 w 1680221"/>
              <a:gd name="connsiteY3" fmla="*/ 1702160 h 1953567"/>
              <a:gd name="connsiteX0" fmla="*/ 0 w 1676550"/>
              <a:gd name="connsiteY0" fmla="*/ 1952975 h 1952975"/>
              <a:gd name="connsiteX1" fmla="*/ 1650432 w 1676550"/>
              <a:gd name="connsiteY1" fmla="*/ 24671 h 1952975"/>
              <a:gd name="connsiteX2" fmla="*/ 1054478 w 1676550"/>
              <a:gd name="connsiteY2" fmla="*/ 951143 h 1952975"/>
              <a:gd name="connsiteX3" fmla="*/ 1231486 w 1676550"/>
              <a:gd name="connsiteY3" fmla="*/ 1701568 h 1952975"/>
              <a:gd name="connsiteX0" fmla="*/ 0 w 1610919"/>
              <a:gd name="connsiteY0" fmla="*/ 1794614 h 1794614"/>
              <a:gd name="connsiteX1" fmla="*/ 1587363 w 1610919"/>
              <a:gd name="connsiteY1" fmla="*/ 18710 h 1794614"/>
              <a:gd name="connsiteX2" fmla="*/ 991409 w 1610919"/>
              <a:gd name="connsiteY2" fmla="*/ 945182 h 1794614"/>
              <a:gd name="connsiteX3" fmla="*/ 1168417 w 1610919"/>
              <a:gd name="connsiteY3" fmla="*/ 1695607 h 1794614"/>
              <a:gd name="connsiteX0" fmla="*/ 0 w 1610919"/>
              <a:gd name="connsiteY0" fmla="*/ 1794614 h 1794614"/>
              <a:gd name="connsiteX1" fmla="*/ 1587363 w 1610919"/>
              <a:gd name="connsiteY1" fmla="*/ 18710 h 1794614"/>
              <a:gd name="connsiteX2" fmla="*/ 991409 w 1610919"/>
              <a:gd name="connsiteY2" fmla="*/ 945182 h 1794614"/>
              <a:gd name="connsiteX3" fmla="*/ 1168417 w 1610919"/>
              <a:gd name="connsiteY3" fmla="*/ 1695607 h 1794614"/>
              <a:gd name="connsiteX0" fmla="*/ 0 w 1606064"/>
              <a:gd name="connsiteY0" fmla="*/ 1818934 h 1818934"/>
              <a:gd name="connsiteX1" fmla="*/ 1587363 w 1606064"/>
              <a:gd name="connsiteY1" fmla="*/ 43030 h 1818934"/>
              <a:gd name="connsiteX2" fmla="*/ 991409 w 1606064"/>
              <a:gd name="connsiteY2" fmla="*/ 969502 h 1818934"/>
              <a:gd name="connsiteX3" fmla="*/ 1168417 w 1606064"/>
              <a:gd name="connsiteY3" fmla="*/ 1719927 h 1818934"/>
              <a:gd name="connsiteX0" fmla="*/ 0 w 1618922"/>
              <a:gd name="connsiteY0" fmla="*/ 1797306 h 1797306"/>
              <a:gd name="connsiteX1" fmla="*/ 1587363 w 1618922"/>
              <a:gd name="connsiteY1" fmla="*/ 21402 h 1797306"/>
              <a:gd name="connsiteX2" fmla="*/ 1096525 w 1618922"/>
              <a:gd name="connsiteY2" fmla="*/ 905540 h 1797306"/>
              <a:gd name="connsiteX3" fmla="*/ 1168417 w 1618922"/>
              <a:gd name="connsiteY3" fmla="*/ 1698299 h 1797306"/>
              <a:gd name="connsiteX0" fmla="*/ 0 w 1630261"/>
              <a:gd name="connsiteY0" fmla="*/ 1776055 h 1776055"/>
              <a:gd name="connsiteX1" fmla="*/ 1587363 w 1630261"/>
              <a:gd name="connsiteY1" fmla="*/ 151 h 1776055"/>
              <a:gd name="connsiteX2" fmla="*/ 1168417 w 1630261"/>
              <a:gd name="connsiteY2" fmla="*/ 1677048 h 1776055"/>
              <a:gd name="connsiteX0" fmla="*/ 0 w 1599796"/>
              <a:gd name="connsiteY0" fmla="*/ 1875951 h 1875951"/>
              <a:gd name="connsiteX1" fmla="*/ 1587363 w 1599796"/>
              <a:gd name="connsiteY1" fmla="*/ 100047 h 1875951"/>
              <a:gd name="connsiteX2" fmla="*/ 1168417 w 1599796"/>
              <a:gd name="connsiteY2" fmla="*/ 1776944 h 1875951"/>
              <a:gd name="connsiteX0" fmla="*/ 0 w 1592525"/>
              <a:gd name="connsiteY0" fmla="*/ 1875951 h 1875951"/>
              <a:gd name="connsiteX1" fmla="*/ 1587363 w 1592525"/>
              <a:gd name="connsiteY1" fmla="*/ 100047 h 1875951"/>
              <a:gd name="connsiteX2" fmla="*/ 1168417 w 1592525"/>
              <a:gd name="connsiteY2" fmla="*/ 1776944 h 1875951"/>
              <a:gd name="connsiteX0" fmla="*/ 0 w 1660780"/>
              <a:gd name="connsiteY0" fmla="*/ 1795430 h 1795430"/>
              <a:gd name="connsiteX1" fmla="*/ 1587363 w 1660780"/>
              <a:gd name="connsiteY1" fmla="*/ 19526 h 1795430"/>
              <a:gd name="connsiteX2" fmla="*/ 1168417 w 1660780"/>
              <a:gd name="connsiteY2" fmla="*/ 1696423 h 1795430"/>
              <a:gd name="connsiteX0" fmla="*/ 0 w 1645000"/>
              <a:gd name="connsiteY0" fmla="*/ 1803147 h 1803147"/>
              <a:gd name="connsiteX1" fmla="*/ 1587363 w 1645000"/>
              <a:gd name="connsiteY1" fmla="*/ 27243 h 1803147"/>
              <a:gd name="connsiteX2" fmla="*/ 1168417 w 1645000"/>
              <a:gd name="connsiteY2" fmla="*/ 1704140 h 1803147"/>
              <a:gd name="connsiteX0" fmla="*/ 0 w 1635742"/>
              <a:gd name="connsiteY0" fmla="*/ 1803147 h 1803147"/>
              <a:gd name="connsiteX1" fmla="*/ 1587363 w 1635742"/>
              <a:gd name="connsiteY1" fmla="*/ 27243 h 1803147"/>
              <a:gd name="connsiteX2" fmla="*/ 1168417 w 1635742"/>
              <a:gd name="connsiteY2" fmla="*/ 1704140 h 1803147"/>
              <a:gd name="connsiteX0" fmla="*/ 0 w 1635742"/>
              <a:gd name="connsiteY0" fmla="*/ 1803147 h 1803147"/>
              <a:gd name="connsiteX1" fmla="*/ 1587363 w 1635742"/>
              <a:gd name="connsiteY1" fmla="*/ 27243 h 1803147"/>
              <a:gd name="connsiteX2" fmla="*/ 1168417 w 1635742"/>
              <a:gd name="connsiteY2" fmla="*/ 1704140 h 1803147"/>
              <a:gd name="connsiteX0" fmla="*/ 0 w 1630373"/>
              <a:gd name="connsiteY0" fmla="*/ 1759150 h 1759150"/>
              <a:gd name="connsiteX1" fmla="*/ 1608386 w 1630373"/>
              <a:gd name="connsiteY1" fmla="*/ 179 h 1759150"/>
              <a:gd name="connsiteX2" fmla="*/ 1189440 w 1630373"/>
              <a:gd name="connsiteY2" fmla="*/ 1677076 h 1759150"/>
              <a:gd name="connsiteX0" fmla="*/ 0 w 3431907"/>
              <a:gd name="connsiteY0" fmla="*/ 1759114 h 1759114"/>
              <a:gd name="connsiteX1" fmla="*/ 1608386 w 3431907"/>
              <a:gd name="connsiteY1" fmla="*/ 143 h 1759114"/>
              <a:gd name="connsiteX2" fmla="*/ 3431907 w 3431907"/>
              <a:gd name="connsiteY2" fmla="*/ 1685507 h 1759114"/>
              <a:gd name="connsiteX0" fmla="*/ 0 w 3431907"/>
              <a:gd name="connsiteY0" fmla="*/ 1759266 h 1759266"/>
              <a:gd name="connsiteX1" fmla="*/ 1608386 w 3431907"/>
              <a:gd name="connsiteY1" fmla="*/ 295 h 1759266"/>
              <a:gd name="connsiteX2" fmla="*/ 3431907 w 3431907"/>
              <a:gd name="connsiteY2" fmla="*/ 1685659 h 1759266"/>
              <a:gd name="connsiteX0" fmla="*/ 0 w 3431907"/>
              <a:gd name="connsiteY0" fmla="*/ 1826955 h 1826955"/>
              <a:gd name="connsiteX1" fmla="*/ 2028849 w 3431907"/>
              <a:gd name="connsiteY1" fmla="*/ 251 h 1826955"/>
              <a:gd name="connsiteX2" fmla="*/ 3431907 w 3431907"/>
              <a:gd name="connsiteY2" fmla="*/ 1753348 h 1826955"/>
              <a:gd name="connsiteX0" fmla="*/ 0 w 3431907"/>
              <a:gd name="connsiteY0" fmla="*/ 73607 h 73607"/>
              <a:gd name="connsiteX1" fmla="*/ 3431907 w 3431907"/>
              <a:gd name="connsiteY1" fmla="*/ 0 h 73607"/>
              <a:gd name="connsiteX0" fmla="*/ 0 w 3431907"/>
              <a:gd name="connsiteY0" fmla="*/ 1364300 h 1364300"/>
              <a:gd name="connsiteX1" fmla="*/ 3431907 w 3431907"/>
              <a:gd name="connsiteY1" fmla="*/ 1290693 h 1364300"/>
              <a:gd name="connsiteX0" fmla="*/ 0 w 3431907"/>
              <a:gd name="connsiteY0" fmla="*/ 1803651 h 1803651"/>
              <a:gd name="connsiteX1" fmla="*/ 3431907 w 3431907"/>
              <a:gd name="connsiteY1" fmla="*/ 1730044 h 1803651"/>
              <a:gd name="connsiteX0" fmla="*/ 0 w 3431907"/>
              <a:gd name="connsiteY0" fmla="*/ 1831963 h 1831963"/>
              <a:gd name="connsiteX1" fmla="*/ 3431907 w 3431907"/>
              <a:gd name="connsiteY1" fmla="*/ 1758356 h 1831963"/>
              <a:gd name="connsiteX0" fmla="*/ 0 w 3431907"/>
              <a:gd name="connsiteY0" fmla="*/ 1892361 h 1892361"/>
              <a:gd name="connsiteX1" fmla="*/ 3431907 w 3431907"/>
              <a:gd name="connsiteY1" fmla="*/ 1818754 h 1892361"/>
              <a:gd name="connsiteX0" fmla="*/ 0 w 3347815"/>
              <a:gd name="connsiteY0" fmla="*/ 1803690 h 1965829"/>
              <a:gd name="connsiteX1" fmla="*/ 3347815 w 3347815"/>
              <a:gd name="connsiteY1" fmla="*/ 1965830 h 1965829"/>
              <a:gd name="connsiteX0" fmla="*/ 0 w 3389861"/>
              <a:gd name="connsiteY0" fmla="*/ 1829244 h 1921534"/>
              <a:gd name="connsiteX1" fmla="*/ 3389861 w 3389861"/>
              <a:gd name="connsiteY1" fmla="*/ 1921534 h 1921534"/>
              <a:gd name="connsiteX0" fmla="*/ 0 w 3389861"/>
              <a:gd name="connsiteY0" fmla="*/ 1725147 h 1817437"/>
              <a:gd name="connsiteX1" fmla="*/ 3389861 w 3389861"/>
              <a:gd name="connsiteY1" fmla="*/ 1817437 h 1817437"/>
              <a:gd name="connsiteX0" fmla="*/ 0 w 3137584"/>
              <a:gd name="connsiteY0" fmla="*/ 1735130 h 1801226"/>
              <a:gd name="connsiteX1" fmla="*/ 3137584 w 3137584"/>
              <a:gd name="connsiteY1" fmla="*/ 1801226 h 1801226"/>
              <a:gd name="connsiteX0" fmla="*/ 0 w 3137584"/>
              <a:gd name="connsiteY0" fmla="*/ 1740519 h 1806615"/>
              <a:gd name="connsiteX1" fmla="*/ 3137584 w 3137584"/>
              <a:gd name="connsiteY1" fmla="*/ 1806615 h 1806615"/>
              <a:gd name="connsiteX0" fmla="*/ 0 w 3137584"/>
              <a:gd name="connsiteY0" fmla="*/ 1697875 h 1763971"/>
              <a:gd name="connsiteX1" fmla="*/ 3137584 w 3137584"/>
              <a:gd name="connsiteY1" fmla="*/ 1763971 h 1763971"/>
            </a:gdLst>
            <a:ahLst/>
            <a:cxnLst>
              <a:cxn ang="0">
                <a:pos x="connsiteX0" y="connsiteY0"/>
              </a:cxn>
              <a:cxn ang="0">
                <a:pos x="connsiteX1" y="connsiteY1"/>
              </a:cxn>
            </a:cxnLst>
            <a:rect l="l" t="t" r="r" b="b"/>
            <a:pathLst>
              <a:path w="3137584" h="1763971">
                <a:moveTo>
                  <a:pt x="0" y="1697875"/>
                </a:moveTo>
                <a:cubicBezTo>
                  <a:pt x="1788679" y="-1307982"/>
                  <a:pt x="2925639" y="302081"/>
                  <a:pt x="3137584" y="1763971"/>
                </a:cubicBezTo>
              </a:path>
            </a:pathLst>
          </a:custGeom>
          <a:noFill/>
          <a:ln w="28575" cap="flat" cmpd="sng" algn="ctr">
            <a:solidFill>
              <a:srgbClr val="30B5C5"/>
            </a:solidFill>
            <a:prstDash val="solid"/>
            <a:miter lim="800000"/>
            <a:headEnd type="triangle" w="med" len="med"/>
            <a:tailEnd type="triangle" w="med" len="med"/>
          </a:ln>
          <a:effectLst/>
        </p:spPr>
        <p:txBody>
          <a:bodyPr wrap="square" rtlCol="0" anchor="ctr">
            <a:noAutofit/>
          </a:bodyPr>
          <a:lstStyle/>
          <a:p>
            <a:pPr algn="ctr" defTabSz="1219170" fontAlgn="ctr"/>
            <a:endParaRPr lang="en-US" altLang="zh-CN" sz="20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Rectangle 64"/>
          <p:cNvSpPr/>
          <p:nvPr/>
        </p:nvSpPr>
        <p:spPr bwMode="gray">
          <a:xfrm>
            <a:off x="731838" y="4417693"/>
            <a:ext cx="5321829" cy="1723078"/>
          </a:xfrm>
          <a:prstGeom prst="rect">
            <a:avLst/>
          </a:prstGeom>
        </p:spPr>
        <p:txBody>
          <a:bodyPr wrap="square">
            <a:noAutofit/>
          </a:bodyPr>
          <a:lstStyle/>
          <a:p>
            <a:pPr fontAlgn="ctr">
              <a:lnSpc>
                <a:spcPts val="1600"/>
              </a:lnSpc>
              <a:spcAft>
                <a:spcPts val="600"/>
              </a:spcAft>
            </a:pPr>
            <a:r>
              <a:rPr lang="en-US" sz="1200" dirty="0" smtClean="0">
                <a:latin typeface="Huawei Sans" panose="020C0503030203020204" pitchFamily="34" charset="0"/>
              </a:rPr>
              <a:t>The Layer 3 gateway is deployed on a single device. All inter-subnet traffic is forwarded by the gateway to implement centralized traffic management.</a:t>
            </a:r>
          </a:p>
          <a:p>
            <a:pPr fontAlgn="ctr">
              <a:lnSpc>
                <a:spcPts val="1600"/>
              </a:lnSpc>
              <a:spcAft>
                <a:spcPts val="600"/>
              </a:spcAft>
            </a:pPr>
            <a:r>
              <a:rPr lang="en-US" sz="1200" b="1" dirty="0" smtClean="0">
                <a:latin typeface="Huawei Sans" panose="020C0503030203020204" pitchFamily="34" charset="0"/>
              </a:rPr>
              <a:t>Advantage:</a:t>
            </a:r>
            <a:r>
              <a:rPr lang="en-US" sz="1200" dirty="0" smtClean="0">
                <a:latin typeface="Huawei Sans" panose="020C0503030203020204" pitchFamily="34" charset="0"/>
              </a:rPr>
              <a:t> Inter-subnet traffic is managed in a centralized manner, simplifying gateway deployment and management.</a:t>
            </a:r>
          </a:p>
          <a:p>
            <a:pPr fontAlgn="ctr">
              <a:lnSpc>
                <a:spcPts val="1600"/>
              </a:lnSpc>
              <a:spcAft>
                <a:spcPts val="600"/>
              </a:spcAft>
            </a:pPr>
            <a:r>
              <a:rPr lang="en-US" sz="1200" b="1" dirty="0" smtClean="0">
                <a:latin typeface="Huawei Sans" panose="020C0503030203020204" pitchFamily="34" charset="0"/>
              </a:rPr>
              <a:t>Disadvantage:</a:t>
            </a:r>
            <a:r>
              <a:rPr lang="en-US" sz="1200" dirty="0" smtClean="0">
                <a:latin typeface="Huawei Sans" panose="020C0503030203020204" pitchFamily="34" charset="0"/>
              </a:rPr>
              <a:t> The forwarding path is not optimal.</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Rectangle 64"/>
          <p:cNvSpPr/>
          <p:nvPr/>
        </p:nvSpPr>
        <p:spPr bwMode="gray">
          <a:xfrm>
            <a:off x="6155981" y="4417693"/>
            <a:ext cx="5304182" cy="1723078"/>
          </a:xfrm>
          <a:prstGeom prst="rect">
            <a:avLst/>
          </a:prstGeom>
        </p:spPr>
        <p:txBody>
          <a:bodyPr wrap="square">
            <a:noAutofit/>
          </a:bodyPr>
          <a:lstStyle/>
          <a:p>
            <a:pPr fontAlgn="ctr">
              <a:lnSpc>
                <a:spcPts val="1600"/>
              </a:lnSpc>
              <a:spcAft>
                <a:spcPts val="600"/>
              </a:spcAft>
            </a:pPr>
            <a:r>
              <a:rPr lang="en-US" sz="1200" dirty="0" smtClean="0">
                <a:latin typeface="Huawei Sans" panose="020C0503030203020204" pitchFamily="34" charset="0"/>
              </a:rPr>
              <a:t>Layer 3 gateways are deployed on multiple devices, and VTEPs function as both Layer 2 and Layer 3 gateways.</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1600"/>
              </a:lnSpc>
              <a:spcAft>
                <a:spcPts val="600"/>
              </a:spcAft>
            </a:pPr>
            <a:r>
              <a:rPr lang="en-US" sz="1200" b="1" dirty="0" smtClean="0">
                <a:latin typeface="Huawei Sans" panose="020C0503030203020204" pitchFamily="34" charset="0"/>
              </a:rPr>
              <a:t>Advantage</a:t>
            </a:r>
            <a:r>
              <a:rPr lang="en-US" sz="1200" dirty="0" smtClean="0">
                <a:latin typeface="Huawei Sans" panose="020C0503030203020204" pitchFamily="34" charset="0"/>
              </a:rPr>
              <a:t>: The forwarding path of inter-subnet traffic is optimal.</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1600"/>
              </a:lnSpc>
              <a:spcAft>
                <a:spcPts val="600"/>
              </a:spcAft>
            </a:pPr>
            <a:r>
              <a:rPr lang="en-US" sz="1200" b="1" dirty="0" smtClean="0">
                <a:latin typeface="Huawei Sans" panose="020C0503030203020204" pitchFamily="34" charset="0"/>
              </a:rPr>
              <a:t>Disadvantage</a:t>
            </a:r>
            <a:r>
              <a:rPr lang="en-US" sz="1200" dirty="0" smtClean="0">
                <a:latin typeface="Huawei Sans" panose="020C0503030203020204" pitchFamily="34" charset="0"/>
              </a:rPr>
              <a:t>: Gateway deployment, fault locating, and network O&amp;M of the distributed gateway networking are more complex than those of the centralized gateway networking. VTEPs need to exchange and maintain host routes.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圆角矩形 75"/>
          <p:cNvSpPr/>
          <p:nvPr/>
        </p:nvSpPr>
        <p:spPr bwMode="gray">
          <a:xfrm>
            <a:off x="731838" y="1548632"/>
            <a:ext cx="5321829"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Centralized gateway (recommended)</a:t>
            </a:r>
            <a:endParaRPr lang="en-US" sz="1600" dirty="0">
              <a:solidFill>
                <a:srgbClr val="30B5C5"/>
              </a:solidFill>
              <a:latin typeface="Huawei Sans" panose="020C0503030203020204" pitchFamily="34" charset="0"/>
            </a:endParaRPr>
          </a:p>
        </p:txBody>
      </p:sp>
      <p:sp>
        <p:nvSpPr>
          <p:cNvPr id="28" name="圆角矩形 75"/>
          <p:cNvSpPr/>
          <p:nvPr/>
        </p:nvSpPr>
        <p:spPr bwMode="gray">
          <a:xfrm>
            <a:off x="731838" y="1952592"/>
            <a:ext cx="5321829" cy="4188180"/>
          </a:xfrm>
          <a:prstGeom prst="roundRect">
            <a:avLst>
              <a:gd name="adj" fmla="val 1096"/>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fontAlgn="ctr">
              <a:lnSpc>
                <a:spcPts val="2200"/>
              </a:lnSpc>
              <a:buFont typeface="+mj-lt"/>
              <a:buAutoNum type="arabicPeriod"/>
            </a:pPr>
            <a:endParaRPr lang="en-US" altLang="zh-CN" sz="14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9" name="圆角矩形 75"/>
          <p:cNvSpPr/>
          <p:nvPr/>
        </p:nvSpPr>
        <p:spPr bwMode="gray">
          <a:xfrm>
            <a:off x="6155980" y="1548632"/>
            <a:ext cx="5304183"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Distributed gateway</a:t>
            </a:r>
            <a:endParaRPr lang="en-US" sz="1600" dirty="0">
              <a:solidFill>
                <a:srgbClr val="30B5C5"/>
              </a:solidFill>
              <a:latin typeface="Huawei Sans" panose="020C0503030203020204" pitchFamily="34" charset="0"/>
            </a:endParaRPr>
          </a:p>
        </p:txBody>
      </p:sp>
      <p:sp>
        <p:nvSpPr>
          <p:cNvPr id="30" name="圆角矩形 75"/>
          <p:cNvSpPr/>
          <p:nvPr/>
        </p:nvSpPr>
        <p:spPr bwMode="gray">
          <a:xfrm>
            <a:off x="6155980" y="1952592"/>
            <a:ext cx="5304183" cy="4188180"/>
          </a:xfrm>
          <a:prstGeom prst="roundRect">
            <a:avLst>
              <a:gd name="adj" fmla="val 838"/>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fontAlgn="ctr">
              <a:lnSpc>
                <a:spcPts val="2200"/>
              </a:lnSpc>
              <a:buFont typeface="+mj-lt"/>
              <a:buAutoNum type="arabicPeriod"/>
            </a:pPr>
            <a:endParaRPr lang="en-US" altLang="zh-CN" sz="14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nvGrpSpPr>
          <p:cNvPr id="32" name="组合 31"/>
          <p:cNvGrpSpPr/>
          <p:nvPr/>
        </p:nvGrpSpPr>
        <p:grpSpPr bwMode="gray">
          <a:xfrm>
            <a:off x="6893754" y="3129209"/>
            <a:ext cx="1330024" cy="574381"/>
            <a:chOff x="6600056" y="4353447"/>
            <a:chExt cx="1296144" cy="833967"/>
          </a:xfrm>
        </p:grpSpPr>
        <p:cxnSp>
          <p:nvCxnSpPr>
            <p:cNvPr id="50" name="直接连接符 49"/>
            <p:cNvCxnSpPr/>
            <p:nvPr/>
          </p:nvCxnSpPr>
          <p:spPr bwMode="gray">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bwMode="gray">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33" name="直接连接符 32"/>
          <p:cNvCxnSpPr/>
          <p:nvPr/>
        </p:nvCxnSpPr>
        <p:spPr bwMode="gray">
          <a:xfrm flipV="1">
            <a:off x="10417229" y="3268661"/>
            <a:ext cx="0" cy="43492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bwMode="gray">
          <a:xfrm>
            <a:off x="7544383" y="2271039"/>
            <a:ext cx="2883144" cy="834242"/>
            <a:chOff x="6600056" y="4353447"/>
            <a:chExt cx="1296144" cy="833967"/>
          </a:xfrm>
        </p:grpSpPr>
        <p:cxnSp>
          <p:nvCxnSpPr>
            <p:cNvPr id="48" name="直接连接符 47"/>
            <p:cNvCxnSpPr/>
            <p:nvPr/>
          </p:nvCxnSpPr>
          <p:spPr bwMode="gray">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bwMode="gray">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35" name="图片 86" descr="核心交换机.png"/>
          <p:cNvPicPr>
            <a:picLocks noChangeAspect="1"/>
          </p:cNvPicPr>
          <p:nvPr/>
        </p:nvPicPr>
        <p:blipFill>
          <a:blip r:embed="rId3"/>
          <a:stretch>
            <a:fillRect/>
          </a:stretch>
        </p:blipFill>
        <p:spPr bwMode="gray">
          <a:xfrm>
            <a:off x="8773327" y="2067920"/>
            <a:ext cx="458440" cy="375089"/>
          </a:xfrm>
          <a:prstGeom prst="rect">
            <a:avLst/>
          </a:prstGeom>
        </p:spPr>
      </p:pic>
      <p:pic>
        <p:nvPicPr>
          <p:cNvPr id="36" name="图片 87" descr="汇聚交换机.png"/>
          <p:cNvPicPr>
            <a:picLocks noChangeAspect="1"/>
          </p:cNvPicPr>
          <p:nvPr/>
        </p:nvPicPr>
        <p:blipFill>
          <a:blip r:embed="rId4"/>
          <a:stretch>
            <a:fillRect/>
          </a:stretch>
        </p:blipFill>
        <p:spPr bwMode="gray">
          <a:xfrm>
            <a:off x="10189783" y="2951905"/>
            <a:ext cx="458440" cy="375089"/>
          </a:xfrm>
          <a:prstGeom prst="rect">
            <a:avLst/>
          </a:prstGeom>
        </p:spPr>
      </p:pic>
      <p:pic>
        <p:nvPicPr>
          <p:cNvPr id="37" name="图片 87" descr="汇聚交换机.png"/>
          <p:cNvPicPr>
            <a:picLocks noChangeAspect="1"/>
          </p:cNvPicPr>
          <p:nvPr/>
        </p:nvPicPr>
        <p:blipFill>
          <a:blip r:embed="rId4"/>
          <a:stretch>
            <a:fillRect/>
          </a:stretch>
        </p:blipFill>
        <p:spPr bwMode="gray">
          <a:xfrm>
            <a:off x="7329547" y="2951905"/>
            <a:ext cx="458440" cy="375089"/>
          </a:xfrm>
          <a:prstGeom prst="rect">
            <a:avLst/>
          </a:prstGeom>
        </p:spPr>
      </p:pic>
      <p:pic>
        <p:nvPicPr>
          <p:cNvPr id="38" name="图片 11" descr="开放网络-蓝.png"/>
          <p:cNvPicPr>
            <a:picLocks noChangeAspect="1"/>
          </p:cNvPicPr>
          <p:nvPr/>
        </p:nvPicPr>
        <p:blipFill>
          <a:blip r:embed="rId5"/>
          <a:stretch>
            <a:fillRect/>
          </a:stretch>
        </p:blipFill>
        <p:spPr bwMode="gray">
          <a:xfrm>
            <a:off x="6525136" y="3665053"/>
            <a:ext cx="406596" cy="312990"/>
          </a:xfrm>
          <a:prstGeom prst="rect">
            <a:avLst/>
          </a:prstGeom>
        </p:spPr>
      </p:pic>
      <p:sp>
        <p:nvSpPr>
          <p:cNvPr id="39" name="矩形 38"/>
          <p:cNvSpPr/>
          <p:nvPr/>
        </p:nvSpPr>
        <p:spPr bwMode="gray">
          <a:xfrm>
            <a:off x="6203650" y="2885356"/>
            <a:ext cx="1254104" cy="461665"/>
          </a:xfrm>
          <a:prstGeom prst="rect">
            <a:avLst/>
          </a:prstGeom>
        </p:spPr>
        <p:txBody>
          <a:bodyPr wrap="square">
            <a:spAutoFit/>
          </a:bodyPr>
          <a:lstStyle/>
          <a:p>
            <a:pPr algn="ctr" fontAlgn="ctr"/>
            <a:r>
              <a:rPr lang="en-US" sz="1200" b="1" dirty="0" smtClean="0">
                <a:solidFill>
                  <a:srgbClr val="C7000B"/>
                </a:solidFill>
                <a:latin typeface="Huawei Sans" panose="020C0503030203020204" pitchFamily="34" charset="0"/>
              </a:rPr>
              <a:t>Layer 2/3 gateway</a:t>
            </a:r>
            <a:endParaRPr lang="en-US" altLang="zh-CN"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0" name="图片 11" descr="开放网络-蓝.png"/>
          <p:cNvPicPr>
            <a:picLocks noChangeAspect="1"/>
          </p:cNvPicPr>
          <p:nvPr/>
        </p:nvPicPr>
        <p:blipFill>
          <a:blip r:embed="rId5"/>
          <a:stretch>
            <a:fillRect/>
          </a:stretch>
        </p:blipFill>
        <p:spPr bwMode="gray">
          <a:xfrm>
            <a:off x="8195916" y="3665053"/>
            <a:ext cx="406596" cy="312990"/>
          </a:xfrm>
          <a:prstGeom prst="rect">
            <a:avLst/>
          </a:prstGeom>
        </p:spPr>
      </p:pic>
      <p:pic>
        <p:nvPicPr>
          <p:cNvPr id="41" name="图片 11" descr="开放网络-蓝.png"/>
          <p:cNvPicPr>
            <a:picLocks noChangeAspect="1"/>
          </p:cNvPicPr>
          <p:nvPr/>
        </p:nvPicPr>
        <p:blipFill>
          <a:blip r:embed="rId5"/>
          <a:stretch>
            <a:fillRect/>
          </a:stretch>
        </p:blipFill>
        <p:spPr bwMode="gray">
          <a:xfrm>
            <a:off x="10224229" y="3665053"/>
            <a:ext cx="406596" cy="312990"/>
          </a:xfrm>
          <a:prstGeom prst="rect">
            <a:avLst/>
          </a:prstGeom>
        </p:spPr>
      </p:pic>
      <p:sp>
        <p:nvSpPr>
          <p:cNvPr id="42" name="Freeform 61"/>
          <p:cNvSpPr/>
          <p:nvPr/>
        </p:nvSpPr>
        <p:spPr bwMode="gray">
          <a:xfrm>
            <a:off x="7036643" y="3365895"/>
            <a:ext cx="1055540" cy="335957"/>
          </a:xfrm>
          <a:custGeom>
            <a:avLst/>
            <a:gdLst>
              <a:gd name="connsiteX0" fmla="*/ 0 w 1384394"/>
              <a:gd name="connsiteY0" fmla="*/ 2134957 h 2162949"/>
              <a:gd name="connsiteX1" fmla="*/ 1314062 w 1384394"/>
              <a:gd name="connsiteY1" fmla="*/ 11919 h 2162949"/>
              <a:gd name="connsiteX2" fmla="*/ 970384 w 1384394"/>
              <a:gd name="connsiteY2" fmla="*/ 1556460 h 2162949"/>
              <a:gd name="connsiteX3" fmla="*/ 1343609 w 1384394"/>
              <a:gd name="connsiteY3" fmla="*/ 2162949 h 2162949"/>
              <a:gd name="connsiteX0" fmla="*/ 0 w 1699996"/>
              <a:gd name="connsiteY0" fmla="*/ 1942276 h 1970268"/>
              <a:gd name="connsiteX1" fmla="*/ 1650432 w 1699996"/>
              <a:gd name="connsiteY1" fmla="*/ 13972 h 1970268"/>
              <a:gd name="connsiteX2" fmla="*/ 970384 w 1699996"/>
              <a:gd name="connsiteY2" fmla="*/ 1363779 h 1970268"/>
              <a:gd name="connsiteX3" fmla="*/ 1343609 w 1699996"/>
              <a:gd name="connsiteY3" fmla="*/ 1970268 h 1970268"/>
              <a:gd name="connsiteX0" fmla="*/ 0 w 1671970"/>
              <a:gd name="connsiteY0" fmla="*/ 1942865 h 1970857"/>
              <a:gd name="connsiteX1" fmla="*/ 1650432 w 1671970"/>
              <a:gd name="connsiteY1" fmla="*/ 14561 h 1970857"/>
              <a:gd name="connsiteX2" fmla="*/ 984400 w 1671970"/>
              <a:gd name="connsiteY2" fmla="*/ 1118834 h 1970857"/>
              <a:gd name="connsiteX3" fmla="*/ 1343609 w 1671970"/>
              <a:gd name="connsiteY3" fmla="*/ 1970857 h 1970857"/>
              <a:gd name="connsiteX0" fmla="*/ 0 w 1671970"/>
              <a:gd name="connsiteY0" fmla="*/ 1942865 h 1942865"/>
              <a:gd name="connsiteX1" fmla="*/ 1650432 w 1671970"/>
              <a:gd name="connsiteY1" fmla="*/ 14561 h 1942865"/>
              <a:gd name="connsiteX2" fmla="*/ 984400 w 1671970"/>
              <a:gd name="connsiteY2" fmla="*/ 1118834 h 1942865"/>
              <a:gd name="connsiteX3" fmla="*/ 1203455 w 1671970"/>
              <a:gd name="connsiteY3" fmla="*/ 1623724 h 1942865"/>
              <a:gd name="connsiteX0" fmla="*/ 0 w 1671970"/>
              <a:gd name="connsiteY0" fmla="*/ 1942865 h 1942865"/>
              <a:gd name="connsiteX1" fmla="*/ 1650432 w 1671970"/>
              <a:gd name="connsiteY1" fmla="*/ 14561 h 1942865"/>
              <a:gd name="connsiteX2" fmla="*/ 984400 w 1671970"/>
              <a:gd name="connsiteY2" fmla="*/ 1118834 h 1942865"/>
              <a:gd name="connsiteX3" fmla="*/ 1231486 w 1671970"/>
              <a:gd name="connsiteY3" fmla="*/ 1691458 h 1942865"/>
              <a:gd name="connsiteX0" fmla="*/ 0 w 1680221"/>
              <a:gd name="connsiteY0" fmla="*/ 1953567 h 1953567"/>
              <a:gd name="connsiteX1" fmla="*/ 1650432 w 1680221"/>
              <a:gd name="connsiteY1" fmla="*/ 25263 h 1953567"/>
              <a:gd name="connsiteX2" fmla="*/ 1103531 w 1680221"/>
              <a:gd name="connsiteY2" fmla="*/ 943269 h 1953567"/>
              <a:gd name="connsiteX3" fmla="*/ 1231486 w 1680221"/>
              <a:gd name="connsiteY3" fmla="*/ 1702160 h 1953567"/>
              <a:gd name="connsiteX0" fmla="*/ 0 w 1676550"/>
              <a:gd name="connsiteY0" fmla="*/ 1952975 h 1952975"/>
              <a:gd name="connsiteX1" fmla="*/ 1650432 w 1676550"/>
              <a:gd name="connsiteY1" fmla="*/ 24671 h 1952975"/>
              <a:gd name="connsiteX2" fmla="*/ 1054478 w 1676550"/>
              <a:gd name="connsiteY2" fmla="*/ 951143 h 1952975"/>
              <a:gd name="connsiteX3" fmla="*/ 1231486 w 1676550"/>
              <a:gd name="connsiteY3" fmla="*/ 1701568 h 1952975"/>
              <a:gd name="connsiteX0" fmla="*/ 0 w 1610919"/>
              <a:gd name="connsiteY0" fmla="*/ 1794614 h 1794614"/>
              <a:gd name="connsiteX1" fmla="*/ 1587363 w 1610919"/>
              <a:gd name="connsiteY1" fmla="*/ 18710 h 1794614"/>
              <a:gd name="connsiteX2" fmla="*/ 991409 w 1610919"/>
              <a:gd name="connsiteY2" fmla="*/ 945182 h 1794614"/>
              <a:gd name="connsiteX3" fmla="*/ 1168417 w 1610919"/>
              <a:gd name="connsiteY3" fmla="*/ 1695607 h 1794614"/>
              <a:gd name="connsiteX0" fmla="*/ 0 w 1610919"/>
              <a:gd name="connsiteY0" fmla="*/ 1794614 h 1794614"/>
              <a:gd name="connsiteX1" fmla="*/ 1587363 w 1610919"/>
              <a:gd name="connsiteY1" fmla="*/ 18710 h 1794614"/>
              <a:gd name="connsiteX2" fmla="*/ 991409 w 1610919"/>
              <a:gd name="connsiteY2" fmla="*/ 945182 h 1794614"/>
              <a:gd name="connsiteX3" fmla="*/ 1168417 w 1610919"/>
              <a:gd name="connsiteY3" fmla="*/ 1695607 h 1794614"/>
              <a:gd name="connsiteX0" fmla="*/ 0 w 1606064"/>
              <a:gd name="connsiteY0" fmla="*/ 1818934 h 1818934"/>
              <a:gd name="connsiteX1" fmla="*/ 1587363 w 1606064"/>
              <a:gd name="connsiteY1" fmla="*/ 43030 h 1818934"/>
              <a:gd name="connsiteX2" fmla="*/ 991409 w 1606064"/>
              <a:gd name="connsiteY2" fmla="*/ 969502 h 1818934"/>
              <a:gd name="connsiteX3" fmla="*/ 1168417 w 1606064"/>
              <a:gd name="connsiteY3" fmla="*/ 1719927 h 1818934"/>
              <a:gd name="connsiteX0" fmla="*/ 0 w 1618922"/>
              <a:gd name="connsiteY0" fmla="*/ 1797306 h 1797306"/>
              <a:gd name="connsiteX1" fmla="*/ 1587363 w 1618922"/>
              <a:gd name="connsiteY1" fmla="*/ 21402 h 1797306"/>
              <a:gd name="connsiteX2" fmla="*/ 1096525 w 1618922"/>
              <a:gd name="connsiteY2" fmla="*/ 905540 h 1797306"/>
              <a:gd name="connsiteX3" fmla="*/ 1168417 w 1618922"/>
              <a:gd name="connsiteY3" fmla="*/ 1698299 h 1797306"/>
              <a:gd name="connsiteX0" fmla="*/ 0 w 1630261"/>
              <a:gd name="connsiteY0" fmla="*/ 1776055 h 1776055"/>
              <a:gd name="connsiteX1" fmla="*/ 1587363 w 1630261"/>
              <a:gd name="connsiteY1" fmla="*/ 151 h 1776055"/>
              <a:gd name="connsiteX2" fmla="*/ 1168417 w 1630261"/>
              <a:gd name="connsiteY2" fmla="*/ 1677048 h 1776055"/>
              <a:gd name="connsiteX0" fmla="*/ 0 w 1599796"/>
              <a:gd name="connsiteY0" fmla="*/ 1875951 h 1875951"/>
              <a:gd name="connsiteX1" fmla="*/ 1587363 w 1599796"/>
              <a:gd name="connsiteY1" fmla="*/ 100047 h 1875951"/>
              <a:gd name="connsiteX2" fmla="*/ 1168417 w 1599796"/>
              <a:gd name="connsiteY2" fmla="*/ 1776944 h 1875951"/>
              <a:gd name="connsiteX0" fmla="*/ 0 w 1592525"/>
              <a:gd name="connsiteY0" fmla="*/ 1875951 h 1875951"/>
              <a:gd name="connsiteX1" fmla="*/ 1587363 w 1592525"/>
              <a:gd name="connsiteY1" fmla="*/ 100047 h 1875951"/>
              <a:gd name="connsiteX2" fmla="*/ 1168417 w 1592525"/>
              <a:gd name="connsiteY2" fmla="*/ 1776944 h 1875951"/>
              <a:gd name="connsiteX0" fmla="*/ 0 w 1660780"/>
              <a:gd name="connsiteY0" fmla="*/ 1795430 h 1795430"/>
              <a:gd name="connsiteX1" fmla="*/ 1587363 w 1660780"/>
              <a:gd name="connsiteY1" fmla="*/ 19526 h 1795430"/>
              <a:gd name="connsiteX2" fmla="*/ 1168417 w 1660780"/>
              <a:gd name="connsiteY2" fmla="*/ 1696423 h 1795430"/>
              <a:gd name="connsiteX0" fmla="*/ 0 w 1645000"/>
              <a:gd name="connsiteY0" fmla="*/ 1803147 h 1803147"/>
              <a:gd name="connsiteX1" fmla="*/ 1587363 w 1645000"/>
              <a:gd name="connsiteY1" fmla="*/ 27243 h 1803147"/>
              <a:gd name="connsiteX2" fmla="*/ 1168417 w 1645000"/>
              <a:gd name="connsiteY2" fmla="*/ 1704140 h 1803147"/>
              <a:gd name="connsiteX0" fmla="*/ 0 w 1635742"/>
              <a:gd name="connsiteY0" fmla="*/ 1803147 h 1803147"/>
              <a:gd name="connsiteX1" fmla="*/ 1587363 w 1635742"/>
              <a:gd name="connsiteY1" fmla="*/ 27243 h 1803147"/>
              <a:gd name="connsiteX2" fmla="*/ 1168417 w 1635742"/>
              <a:gd name="connsiteY2" fmla="*/ 1704140 h 1803147"/>
              <a:gd name="connsiteX0" fmla="*/ 0 w 1635742"/>
              <a:gd name="connsiteY0" fmla="*/ 1803147 h 1803147"/>
              <a:gd name="connsiteX1" fmla="*/ 1587363 w 1635742"/>
              <a:gd name="connsiteY1" fmla="*/ 27243 h 1803147"/>
              <a:gd name="connsiteX2" fmla="*/ 1168417 w 1635742"/>
              <a:gd name="connsiteY2" fmla="*/ 1704140 h 1803147"/>
              <a:gd name="connsiteX0" fmla="*/ 0 w 1637609"/>
              <a:gd name="connsiteY0" fmla="*/ 1606794 h 1677121"/>
              <a:gd name="connsiteX1" fmla="*/ 1615393 w 1637609"/>
              <a:gd name="connsiteY1" fmla="*/ 224 h 1677121"/>
              <a:gd name="connsiteX2" fmla="*/ 1196447 w 1637609"/>
              <a:gd name="connsiteY2" fmla="*/ 1677121 h 1677121"/>
              <a:gd name="connsiteX0" fmla="*/ 0 w 1633444"/>
              <a:gd name="connsiteY0" fmla="*/ 1606644 h 1606644"/>
              <a:gd name="connsiteX1" fmla="*/ 1615393 w 1633444"/>
              <a:gd name="connsiteY1" fmla="*/ 74 h 1606644"/>
              <a:gd name="connsiteX2" fmla="*/ 1105347 w 1633444"/>
              <a:gd name="connsiteY2" fmla="*/ 1558437 h 1606644"/>
              <a:gd name="connsiteX0" fmla="*/ 0 w 1635928"/>
              <a:gd name="connsiteY0" fmla="*/ 1606706 h 1606706"/>
              <a:gd name="connsiteX1" fmla="*/ 1615393 w 1635928"/>
              <a:gd name="connsiteY1" fmla="*/ 136 h 1606706"/>
              <a:gd name="connsiteX2" fmla="*/ 1161410 w 1635928"/>
              <a:gd name="connsiteY2" fmla="*/ 1541566 h 1606706"/>
              <a:gd name="connsiteX0" fmla="*/ 0 w 1578138"/>
              <a:gd name="connsiteY0" fmla="*/ 1581222 h 1581222"/>
              <a:gd name="connsiteX1" fmla="*/ 1559332 w 1578138"/>
              <a:gd name="connsiteY1" fmla="*/ 52 h 1581222"/>
              <a:gd name="connsiteX2" fmla="*/ 1105349 w 1578138"/>
              <a:gd name="connsiteY2" fmla="*/ 1541482 h 1581222"/>
              <a:gd name="connsiteX0" fmla="*/ 0 w 1578139"/>
              <a:gd name="connsiteY0" fmla="*/ 1581222 h 1581222"/>
              <a:gd name="connsiteX1" fmla="*/ 1559332 w 1578139"/>
              <a:gd name="connsiteY1" fmla="*/ 52 h 1581222"/>
              <a:gd name="connsiteX2" fmla="*/ 1105349 w 1578139"/>
              <a:gd name="connsiteY2" fmla="*/ 1541482 h 1581222"/>
              <a:gd name="connsiteX0" fmla="*/ 0 w 1105349"/>
              <a:gd name="connsiteY0" fmla="*/ 726054 h 726054"/>
              <a:gd name="connsiteX1" fmla="*/ 392550 w 1105349"/>
              <a:gd name="connsiteY1" fmla="*/ 127864 h 726054"/>
              <a:gd name="connsiteX2" fmla="*/ 1105349 w 1105349"/>
              <a:gd name="connsiteY2" fmla="*/ 686314 h 726054"/>
              <a:gd name="connsiteX0" fmla="*/ 0 w 1105349"/>
              <a:gd name="connsiteY0" fmla="*/ 669864 h 669864"/>
              <a:gd name="connsiteX1" fmla="*/ 392550 w 1105349"/>
              <a:gd name="connsiteY1" fmla="*/ 71674 h 669864"/>
              <a:gd name="connsiteX2" fmla="*/ 1105349 w 1105349"/>
              <a:gd name="connsiteY2" fmla="*/ 630124 h 669864"/>
              <a:gd name="connsiteX0" fmla="*/ 0 w 1105349"/>
              <a:gd name="connsiteY0" fmla="*/ 39740 h 39740"/>
              <a:gd name="connsiteX1" fmla="*/ 1105349 w 1105349"/>
              <a:gd name="connsiteY1" fmla="*/ 0 h 39740"/>
              <a:gd name="connsiteX0" fmla="*/ 0 w 865685"/>
              <a:gd name="connsiteY0" fmla="*/ 0 h 5980"/>
              <a:gd name="connsiteX1" fmla="*/ 865685 w 865685"/>
              <a:gd name="connsiteY1" fmla="*/ 5980 h 5980"/>
              <a:gd name="connsiteX0" fmla="*/ 0 w 10850"/>
              <a:gd name="connsiteY0" fmla="*/ 19732 h 19732"/>
              <a:gd name="connsiteX1" fmla="*/ 10850 w 10850"/>
              <a:gd name="connsiteY1" fmla="*/ 0 h 19732"/>
              <a:gd name="connsiteX0" fmla="*/ 0 w 10850"/>
              <a:gd name="connsiteY0" fmla="*/ 372836 h 372836"/>
              <a:gd name="connsiteX1" fmla="*/ 10850 w 10850"/>
              <a:gd name="connsiteY1" fmla="*/ 353104 h 372836"/>
              <a:gd name="connsiteX0" fmla="*/ 0 w 11069"/>
              <a:gd name="connsiteY0" fmla="*/ 366211 h 372000"/>
              <a:gd name="connsiteX1" fmla="*/ 11069 w 11069"/>
              <a:gd name="connsiteY1" fmla="*/ 371963 h 372000"/>
              <a:gd name="connsiteX0" fmla="*/ 0 w 11069"/>
              <a:gd name="connsiteY0" fmla="*/ 610421 h 616173"/>
              <a:gd name="connsiteX1" fmla="*/ 11069 w 11069"/>
              <a:gd name="connsiteY1" fmla="*/ 616173 h 616173"/>
            </a:gdLst>
            <a:ahLst/>
            <a:cxnLst>
              <a:cxn ang="0">
                <a:pos x="connsiteX0" y="connsiteY0"/>
              </a:cxn>
              <a:cxn ang="0">
                <a:pos x="connsiteX1" y="connsiteY1"/>
              </a:cxn>
            </a:cxnLst>
            <a:rect l="l" t="t" r="r" b="b"/>
            <a:pathLst>
              <a:path w="11069" h="616173">
                <a:moveTo>
                  <a:pt x="0" y="610421"/>
                </a:moveTo>
                <a:cubicBezTo>
                  <a:pt x="4783" y="-220151"/>
                  <a:pt x="6359" y="-188503"/>
                  <a:pt x="11069" y="616173"/>
                </a:cubicBezTo>
              </a:path>
            </a:pathLst>
          </a:custGeom>
          <a:noFill/>
          <a:ln w="28575" cap="flat" cmpd="sng" algn="ctr">
            <a:solidFill>
              <a:srgbClr val="30B5C5"/>
            </a:solidFill>
            <a:prstDash val="solid"/>
            <a:miter lim="800000"/>
            <a:headEnd type="triangle" w="med" len="med"/>
            <a:tailEnd type="triangle" w="med" len="med"/>
          </a:ln>
          <a:effectLst/>
        </p:spPr>
        <p:txBody>
          <a:bodyPr wrap="square" rtlCol="0" anchor="ctr">
            <a:noAutofit/>
          </a:bodyPr>
          <a:lstStyle/>
          <a:p>
            <a:pPr algn="ctr" defTabSz="1219170" fontAlgn="ctr"/>
            <a:endParaRPr lang="en-US" altLang="zh-CN" sz="20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Freeform 61"/>
          <p:cNvSpPr/>
          <p:nvPr/>
        </p:nvSpPr>
        <p:spPr bwMode="gray">
          <a:xfrm>
            <a:off x="6855330" y="2499148"/>
            <a:ext cx="3456221" cy="1154493"/>
          </a:xfrm>
          <a:custGeom>
            <a:avLst/>
            <a:gdLst>
              <a:gd name="connsiteX0" fmla="*/ 0 w 1384394"/>
              <a:gd name="connsiteY0" fmla="*/ 2134957 h 2162949"/>
              <a:gd name="connsiteX1" fmla="*/ 1314062 w 1384394"/>
              <a:gd name="connsiteY1" fmla="*/ 11919 h 2162949"/>
              <a:gd name="connsiteX2" fmla="*/ 970384 w 1384394"/>
              <a:gd name="connsiteY2" fmla="*/ 1556460 h 2162949"/>
              <a:gd name="connsiteX3" fmla="*/ 1343609 w 1384394"/>
              <a:gd name="connsiteY3" fmla="*/ 2162949 h 2162949"/>
              <a:gd name="connsiteX0" fmla="*/ 0 w 1699996"/>
              <a:gd name="connsiteY0" fmla="*/ 1942276 h 1970268"/>
              <a:gd name="connsiteX1" fmla="*/ 1650432 w 1699996"/>
              <a:gd name="connsiteY1" fmla="*/ 13972 h 1970268"/>
              <a:gd name="connsiteX2" fmla="*/ 970384 w 1699996"/>
              <a:gd name="connsiteY2" fmla="*/ 1363779 h 1970268"/>
              <a:gd name="connsiteX3" fmla="*/ 1343609 w 1699996"/>
              <a:gd name="connsiteY3" fmla="*/ 1970268 h 1970268"/>
              <a:gd name="connsiteX0" fmla="*/ 0 w 1671970"/>
              <a:gd name="connsiteY0" fmla="*/ 1942865 h 1970857"/>
              <a:gd name="connsiteX1" fmla="*/ 1650432 w 1671970"/>
              <a:gd name="connsiteY1" fmla="*/ 14561 h 1970857"/>
              <a:gd name="connsiteX2" fmla="*/ 984400 w 1671970"/>
              <a:gd name="connsiteY2" fmla="*/ 1118834 h 1970857"/>
              <a:gd name="connsiteX3" fmla="*/ 1343609 w 1671970"/>
              <a:gd name="connsiteY3" fmla="*/ 1970857 h 1970857"/>
              <a:gd name="connsiteX0" fmla="*/ 0 w 1671970"/>
              <a:gd name="connsiteY0" fmla="*/ 1942865 h 1942865"/>
              <a:gd name="connsiteX1" fmla="*/ 1650432 w 1671970"/>
              <a:gd name="connsiteY1" fmla="*/ 14561 h 1942865"/>
              <a:gd name="connsiteX2" fmla="*/ 984400 w 1671970"/>
              <a:gd name="connsiteY2" fmla="*/ 1118834 h 1942865"/>
              <a:gd name="connsiteX3" fmla="*/ 1203455 w 1671970"/>
              <a:gd name="connsiteY3" fmla="*/ 1623724 h 1942865"/>
              <a:gd name="connsiteX0" fmla="*/ 0 w 1671970"/>
              <a:gd name="connsiteY0" fmla="*/ 1942865 h 1942865"/>
              <a:gd name="connsiteX1" fmla="*/ 1650432 w 1671970"/>
              <a:gd name="connsiteY1" fmla="*/ 14561 h 1942865"/>
              <a:gd name="connsiteX2" fmla="*/ 984400 w 1671970"/>
              <a:gd name="connsiteY2" fmla="*/ 1118834 h 1942865"/>
              <a:gd name="connsiteX3" fmla="*/ 1231486 w 1671970"/>
              <a:gd name="connsiteY3" fmla="*/ 1691458 h 1942865"/>
              <a:gd name="connsiteX0" fmla="*/ 0 w 1680221"/>
              <a:gd name="connsiteY0" fmla="*/ 1953567 h 1953567"/>
              <a:gd name="connsiteX1" fmla="*/ 1650432 w 1680221"/>
              <a:gd name="connsiteY1" fmla="*/ 25263 h 1953567"/>
              <a:gd name="connsiteX2" fmla="*/ 1103531 w 1680221"/>
              <a:gd name="connsiteY2" fmla="*/ 943269 h 1953567"/>
              <a:gd name="connsiteX3" fmla="*/ 1231486 w 1680221"/>
              <a:gd name="connsiteY3" fmla="*/ 1702160 h 1953567"/>
              <a:gd name="connsiteX0" fmla="*/ 0 w 1676550"/>
              <a:gd name="connsiteY0" fmla="*/ 1952975 h 1952975"/>
              <a:gd name="connsiteX1" fmla="*/ 1650432 w 1676550"/>
              <a:gd name="connsiteY1" fmla="*/ 24671 h 1952975"/>
              <a:gd name="connsiteX2" fmla="*/ 1054478 w 1676550"/>
              <a:gd name="connsiteY2" fmla="*/ 951143 h 1952975"/>
              <a:gd name="connsiteX3" fmla="*/ 1231486 w 1676550"/>
              <a:gd name="connsiteY3" fmla="*/ 1701568 h 1952975"/>
              <a:gd name="connsiteX0" fmla="*/ 0 w 1610919"/>
              <a:gd name="connsiteY0" fmla="*/ 1794614 h 1794614"/>
              <a:gd name="connsiteX1" fmla="*/ 1587363 w 1610919"/>
              <a:gd name="connsiteY1" fmla="*/ 18710 h 1794614"/>
              <a:gd name="connsiteX2" fmla="*/ 991409 w 1610919"/>
              <a:gd name="connsiteY2" fmla="*/ 945182 h 1794614"/>
              <a:gd name="connsiteX3" fmla="*/ 1168417 w 1610919"/>
              <a:gd name="connsiteY3" fmla="*/ 1695607 h 1794614"/>
              <a:gd name="connsiteX0" fmla="*/ 0 w 1610919"/>
              <a:gd name="connsiteY0" fmla="*/ 1794614 h 1794614"/>
              <a:gd name="connsiteX1" fmla="*/ 1587363 w 1610919"/>
              <a:gd name="connsiteY1" fmla="*/ 18710 h 1794614"/>
              <a:gd name="connsiteX2" fmla="*/ 991409 w 1610919"/>
              <a:gd name="connsiteY2" fmla="*/ 945182 h 1794614"/>
              <a:gd name="connsiteX3" fmla="*/ 1168417 w 1610919"/>
              <a:gd name="connsiteY3" fmla="*/ 1695607 h 1794614"/>
              <a:gd name="connsiteX0" fmla="*/ 0 w 1606064"/>
              <a:gd name="connsiteY0" fmla="*/ 1818934 h 1818934"/>
              <a:gd name="connsiteX1" fmla="*/ 1587363 w 1606064"/>
              <a:gd name="connsiteY1" fmla="*/ 43030 h 1818934"/>
              <a:gd name="connsiteX2" fmla="*/ 991409 w 1606064"/>
              <a:gd name="connsiteY2" fmla="*/ 969502 h 1818934"/>
              <a:gd name="connsiteX3" fmla="*/ 1168417 w 1606064"/>
              <a:gd name="connsiteY3" fmla="*/ 1719927 h 1818934"/>
              <a:gd name="connsiteX0" fmla="*/ 0 w 1618922"/>
              <a:gd name="connsiteY0" fmla="*/ 1797306 h 1797306"/>
              <a:gd name="connsiteX1" fmla="*/ 1587363 w 1618922"/>
              <a:gd name="connsiteY1" fmla="*/ 21402 h 1797306"/>
              <a:gd name="connsiteX2" fmla="*/ 1096525 w 1618922"/>
              <a:gd name="connsiteY2" fmla="*/ 905540 h 1797306"/>
              <a:gd name="connsiteX3" fmla="*/ 1168417 w 1618922"/>
              <a:gd name="connsiteY3" fmla="*/ 1698299 h 1797306"/>
              <a:gd name="connsiteX0" fmla="*/ 0 w 1630261"/>
              <a:gd name="connsiteY0" fmla="*/ 1776055 h 1776055"/>
              <a:gd name="connsiteX1" fmla="*/ 1587363 w 1630261"/>
              <a:gd name="connsiteY1" fmla="*/ 151 h 1776055"/>
              <a:gd name="connsiteX2" fmla="*/ 1168417 w 1630261"/>
              <a:gd name="connsiteY2" fmla="*/ 1677048 h 1776055"/>
              <a:gd name="connsiteX0" fmla="*/ 0 w 1599796"/>
              <a:gd name="connsiteY0" fmla="*/ 1875951 h 1875951"/>
              <a:gd name="connsiteX1" fmla="*/ 1587363 w 1599796"/>
              <a:gd name="connsiteY1" fmla="*/ 100047 h 1875951"/>
              <a:gd name="connsiteX2" fmla="*/ 1168417 w 1599796"/>
              <a:gd name="connsiteY2" fmla="*/ 1776944 h 1875951"/>
              <a:gd name="connsiteX0" fmla="*/ 0 w 1592525"/>
              <a:gd name="connsiteY0" fmla="*/ 1875951 h 1875951"/>
              <a:gd name="connsiteX1" fmla="*/ 1587363 w 1592525"/>
              <a:gd name="connsiteY1" fmla="*/ 100047 h 1875951"/>
              <a:gd name="connsiteX2" fmla="*/ 1168417 w 1592525"/>
              <a:gd name="connsiteY2" fmla="*/ 1776944 h 1875951"/>
              <a:gd name="connsiteX0" fmla="*/ 0 w 1660780"/>
              <a:gd name="connsiteY0" fmla="*/ 1795430 h 1795430"/>
              <a:gd name="connsiteX1" fmla="*/ 1587363 w 1660780"/>
              <a:gd name="connsiteY1" fmla="*/ 19526 h 1795430"/>
              <a:gd name="connsiteX2" fmla="*/ 1168417 w 1660780"/>
              <a:gd name="connsiteY2" fmla="*/ 1696423 h 1795430"/>
              <a:gd name="connsiteX0" fmla="*/ 0 w 1645000"/>
              <a:gd name="connsiteY0" fmla="*/ 1803147 h 1803147"/>
              <a:gd name="connsiteX1" fmla="*/ 1587363 w 1645000"/>
              <a:gd name="connsiteY1" fmla="*/ 27243 h 1803147"/>
              <a:gd name="connsiteX2" fmla="*/ 1168417 w 1645000"/>
              <a:gd name="connsiteY2" fmla="*/ 1704140 h 1803147"/>
              <a:gd name="connsiteX0" fmla="*/ 0 w 1635742"/>
              <a:gd name="connsiteY0" fmla="*/ 1803147 h 1803147"/>
              <a:gd name="connsiteX1" fmla="*/ 1587363 w 1635742"/>
              <a:gd name="connsiteY1" fmla="*/ 27243 h 1803147"/>
              <a:gd name="connsiteX2" fmla="*/ 1168417 w 1635742"/>
              <a:gd name="connsiteY2" fmla="*/ 1704140 h 1803147"/>
              <a:gd name="connsiteX0" fmla="*/ 0 w 1635742"/>
              <a:gd name="connsiteY0" fmla="*/ 1803147 h 1803147"/>
              <a:gd name="connsiteX1" fmla="*/ 1587363 w 1635742"/>
              <a:gd name="connsiteY1" fmla="*/ 27243 h 1803147"/>
              <a:gd name="connsiteX2" fmla="*/ 1168417 w 1635742"/>
              <a:gd name="connsiteY2" fmla="*/ 1704140 h 1803147"/>
              <a:gd name="connsiteX0" fmla="*/ 0 w 1630373"/>
              <a:gd name="connsiteY0" fmla="*/ 1759150 h 1759150"/>
              <a:gd name="connsiteX1" fmla="*/ 1608386 w 1630373"/>
              <a:gd name="connsiteY1" fmla="*/ 179 h 1759150"/>
              <a:gd name="connsiteX2" fmla="*/ 1189440 w 1630373"/>
              <a:gd name="connsiteY2" fmla="*/ 1677076 h 1759150"/>
              <a:gd name="connsiteX0" fmla="*/ 0 w 3431907"/>
              <a:gd name="connsiteY0" fmla="*/ 1759114 h 1759114"/>
              <a:gd name="connsiteX1" fmla="*/ 1608386 w 3431907"/>
              <a:gd name="connsiteY1" fmla="*/ 143 h 1759114"/>
              <a:gd name="connsiteX2" fmla="*/ 3431907 w 3431907"/>
              <a:gd name="connsiteY2" fmla="*/ 1685507 h 1759114"/>
              <a:gd name="connsiteX0" fmla="*/ 0 w 3431907"/>
              <a:gd name="connsiteY0" fmla="*/ 1759266 h 1759266"/>
              <a:gd name="connsiteX1" fmla="*/ 1608386 w 3431907"/>
              <a:gd name="connsiteY1" fmla="*/ 295 h 1759266"/>
              <a:gd name="connsiteX2" fmla="*/ 3431907 w 3431907"/>
              <a:gd name="connsiteY2" fmla="*/ 1685659 h 1759266"/>
              <a:gd name="connsiteX0" fmla="*/ 0 w 3431907"/>
              <a:gd name="connsiteY0" fmla="*/ 1826955 h 1826955"/>
              <a:gd name="connsiteX1" fmla="*/ 2028849 w 3431907"/>
              <a:gd name="connsiteY1" fmla="*/ 251 h 1826955"/>
              <a:gd name="connsiteX2" fmla="*/ 3431907 w 3431907"/>
              <a:gd name="connsiteY2" fmla="*/ 1753348 h 1826955"/>
              <a:gd name="connsiteX0" fmla="*/ 0 w 3431907"/>
              <a:gd name="connsiteY0" fmla="*/ 73607 h 73607"/>
              <a:gd name="connsiteX1" fmla="*/ 3431907 w 3431907"/>
              <a:gd name="connsiteY1" fmla="*/ 0 h 73607"/>
              <a:gd name="connsiteX0" fmla="*/ 0 w 3431907"/>
              <a:gd name="connsiteY0" fmla="*/ 1364300 h 1364300"/>
              <a:gd name="connsiteX1" fmla="*/ 3431907 w 3431907"/>
              <a:gd name="connsiteY1" fmla="*/ 1290693 h 1364300"/>
              <a:gd name="connsiteX0" fmla="*/ 0 w 3431907"/>
              <a:gd name="connsiteY0" fmla="*/ 1803651 h 1803651"/>
              <a:gd name="connsiteX1" fmla="*/ 3431907 w 3431907"/>
              <a:gd name="connsiteY1" fmla="*/ 1730044 h 1803651"/>
              <a:gd name="connsiteX0" fmla="*/ 0 w 3431907"/>
              <a:gd name="connsiteY0" fmla="*/ 1831963 h 1831963"/>
              <a:gd name="connsiteX1" fmla="*/ 3431907 w 3431907"/>
              <a:gd name="connsiteY1" fmla="*/ 1758356 h 1831963"/>
              <a:gd name="connsiteX0" fmla="*/ 0 w 3431907"/>
              <a:gd name="connsiteY0" fmla="*/ 1892361 h 1892361"/>
              <a:gd name="connsiteX1" fmla="*/ 3431907 w 3431907"/>
              <a:gd name="connsiteY1" fmla="*/ 1818754 h 1892361"/>
              <a:gd name="connsiteX0" fmla="*/ 0 w 3347815"/>
              <a:gd name="connsiteY0" fmla="*/ 1803690 h 1965829"/>
              <a:gd name="connsiteX1" fmla="*/ 3347815 w 3347815"/>
              <a:gd name="connsiteY1" fmla="*/ 1965830 h 1965829"/>
              <a:gd name="connsiteX0" fmla="*/ 0 w 3389861"/>
              <a:gd name="connsiteY0" fmla="*/ 1829244 h 1921534"/>
              <a:gd name="connsiteX1" fmla="*/ 3389861 w 3389861"/>
              <a:gd name="connsiteY1" fmla="*/ 1921534 h 1921534"/>
              <a:gd name="connsiteX0" fmla="*/ 0 w 3389861"/>
              <a:gd name="connsiteY0" fmla="*/ 1725147 h 1817437"/>
              <a:gd name="connsiteX1" fmla="*/ 3389861 w 3389861"/>
              <a:gd name="connsiteY1" fmla="*/ 1817437 h 1817437"/>
              <a:gd name="connsiteX0" fmla="*/ 0 w 3137584"/>
              <a:gd name="connsiteY0" fmla="*/ 1735130 h 1801226"/>
              <a:gd name="connsiteX1" fmla="*/ 3137584 w 3137584"/>
              <a:gd name="connsiteY1" fmla="*/ 1801226 h 1801226"/>
              <a:gd name="connsiteX0" fmla="*/ 0 w 3137584"/>
              <a:gd name="connsiteY0" fmla="*/ 1740519 h 1806615"/>
              <a:gd name="connsiteX1" fmla="*/ 3137584 w 3137584"/>
              <a:gd name="connsiteY1" fmla="*/ 1806615 h 1806615"/>
              <a:gd name="connsiteX0" fmla="*/ 0 w 3137584"/>
              <a:gd name="connsiteY0" fmla="*/ 1697875 h 1763971"/>
              <a:gd name="connsiteX1" fmla="*/ 3137584 w 3137584"/>
              <a:gd name="connsiteY1" fmla="*/ 1763971 h 1763971"/>
              <a:gd name="connsiteX0" fmla="*/ 0 w 3137584"/>
              <a:gd name="connsiteY0" fmla="*/ 1793594 h 1859690"/>
              <a:gd name="connsiteX1" fmla="*/ 3137584 w 3137584"/>
              <a:gd name="connsiteY1" fmla="*/ 1859690 h 1859690"/>
            </a:gdLst>
            <a:ahLst/>
            <a:cxnLst>
              <a:cxn ang="0">
                <a:pos x="connsiteX0" y="connsiteY0"/>
              </a:cxn>
              <a:cxn ang="0">
                <a:pos x="connsiteX1" y="connsiteY1"/>
              </a:cxn>
            </a:cxnLst>
            <a:rect l="l" t="t" r="r" b="b"/>
            <a:pathLst>
              <a:path w="3137584" h="1859690">
                <a:moveTo>
                  <a:pt x="0" y="1793594"/>
                </a:moveTo>
                <a:cubicBezTo>
                  <a:pt x="1494356" y="-1436086"/>
                  <a:pt x="2925639" y="397800"/>
                  <a:pt x="3137584" y="1859690"/>
                </a:cubicBezTo>
              </a:path>
            </a:pathLst>
          </a:custGeom>
          <a:noFill/>
          <a:ln w="28575" cap="flat" cmpd="sng" algn="ctr">
            <a:solidFill>
              <a:srgbClr val="30B5C5"/>
            </a:solidFill>
            <a:prstDash val="solid"/>
            <a:miter lim="800000"/>
            <a:headEnd type="triangle" w="med" len="med"/>
            <a:tailEnd type="triangle" w="med" len="med"/>
          </a:ln>
          <a:effectLst/>
        </p:spPr>
        <p:txBody>
          <a:bodyPr wrap="square" rtlCol="0" anchor="ctr">
            <a:noAutofit/>
          </a:bodyPr>
          <a:lstStyle/>
          <a:p>
            <a:pPr algn="ctr" defTabSz="1219170" fontAlgn="ctr"/>
            <a:endParaRPr lang="en-US" altLang="zh-CN" sz="20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矩形 43"/>
          <p:cNvSpPr/>
          <p:nvPr/>
        </p:nvSpPr>
        <p:spPr bwMode="gray">
          <a:xfrm>
            <a:off x="10445850" y="2885356"/>
            <a:ext cx="1254104" cy="461665"/>
          </a:xfrm>
          <a:prstGeom prst="rect">
            <a:avLst/>
          </a:prstGeom>
        </p:spPr>
        <p:txBody>
          <a:bodyPr wrap="square">
            <a:spAutoFit/>
          </a:bodyPr>
          <a:lstStyle/>
          <a:p>
            <a:pPr algn="ctr" fontAlgn="ctr"/>
            <a:r>
              <a:rPr lang="en-US" sz="1200" b="1" dirty="0" smtClean="0">
                <a:solidFill>
                  <a:srgbClr val="C7000B"/>
                </a:solidFill>
                <a:latin typeface="Huawei Sans" panose="020C0503030203020204" pitchFamily="34" charset="0"/>
              </a:rPr>
              <a:t>Layer 2/3 gateway</a:t>
            </a:r>
            <a:endParaRPr lang="en-US" altLang="zh-CN"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矩形 44"/>
          <p:cNvSpPr/>
          <p:nvPr/>
        </p:nvSpPr>
        <p:spPr bwMode="gray">
          <a:xfrm>
            <a:off x="6155981" y="4005743"/>
            <a:ext cx="1244835" cy="472898"/>
          </a:xfrm>
          <a:prstGeom prst="rect">
            <a:avLst/>
          </a:prstGeom>
        </p:spPr>
        <p:txBody>
          <a:bodyPr wrap="none">
            <a:noAutofit/>
          </a:bodyPr>
          <a:lstStyle/>
          <a:p>
            <a:pPr algn="ctr" fontAlgn="ctr"/>
            <a:r>
              <a:rPr lang="en-US" sz="1200" b="1" dirty="0" smtClean="0">
                <a:solidFill>
                  <a:prstClr val="black"/>
                </a:solidFill>
                <a:latin typeface="Huawei Sans" panose="020C0503030203020204" pitchFamily="34" charset="0"/>
              </a:rPr>
              <a:t>PC1</a:t>
            </a:r>
          </a:p>
          <a:p>
            <a:pPr algn="ctr" fontAlgn="ctr"/>
            <a:r>
              <a:rPr lang="en-US" sz="1200" dirty="0" smtClean="0">
                <a:solidFill>
                  <a:prstClr val="black"/>
                </a:solidFill>
                <a:latin typeface="Huawei Sans" panose="020C0503030203020204" pitchFamily="34" charset="0"/>
              </a:rPr>
              <a:t>192.168.1.1/24</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矩形 45"/>
          <p:cNvSpPr/>
          <p:nvPr/>
        </p:nvSpPr>
        <p:spPr bwMode="gray">
          <a:xfrm>
            <a:off x="9885609" y="4005743"/>
            <a:ext cx="1255736" cy="477039"/>
          </a:xfrm>
          <a:prstGeom prst="rect">
            <a:avLst/>
          </a:prstGeom>
        </p:spPr>
        <p:txBody>
          <a:bodyPr wrap="none">
            <a:noAutofit/>
          </a:bodyPr>
          <a:lstStyle/>
          <a:p>
            <a:pPr algn="ctr" fontAlgn="ctr"/>
            <a:r>
              <a:rPr lang="en-US" sz="1200" b="1" dirty="0" smtClean="0">
                <a:solidFill>
                  <a:prstClr val="black"/>
                </a:solidFill>
                <a:latin typeface="Huawei Sans" panose="020C0503030203020204" pitchFamily="34" charset="0"/>
              </a:rPr>
              <a:t>PC3</a:t>
            </a:r>
            <a:endParaRPr lang="en-US" altLang="zh-CN"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solidFill>
                  <a:prstClr val="black"/>
                </a:solidFill>
                <a:latin typeface="Huawei Sans" panose="020C0503030203020204" pitchFamily="34" charset="0"/>
              </a:rPr>
              <a:t>192.168.1.3/24</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矩形 46"/>
          <p:cNvSpPr/>
          <p:nvPr/>
        </p:nvSpPr>
        <p:spPr bwMode="gray">
          <a:xfrm>
            <a:off x="7826761" y="4005743"/>
            <a:ext cx="1244835" cy="472898"/>
          </a:xfrm>
          <a:prstGeom prst="rect">
            <a:avLst/>
          </a:prstGeom>
        </p:spPr>
        <p:txBody>
          <a:bodyPr wrap="none">
            <a:noAutofit/>
          </a:bodyPr>
          <a:lstStyle/>
          <a:p>
            <a:pPr algn="ctr" fontAlgn="ctr"/>
            <a:r>
              <a:rPr lang="en-US" sz="1200" b="1" dirty="0" smtClean="0">
                <a:solidFill>
                  <a:prstClr val="black"/>
                </a:solidFill>
                <a:latin typeface="Huawei Sans" panose="020C0503030203020204" pitchFamily="34" charset="0"/>
              </a:rPr>
              <a:t>PC2</a:t>
            </a:r>
            <a:endParaRPr lang="en-US" altLang="zh-CN"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solidFill>
                  <a:prstClr val="black"/>
                </a:solidFill>
                <a:latin typeface="Huawei Sans" panose="020C0503030203020204" pitchFamily="34" charset="0"/>
              </a:rPr>
              <a:t>192.168.2.1/24</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6959907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smtClean="0"/>
              <a:t>Fabric Networking Design: Gateway Solution Selection</a:t>
            </a:r>
            <a:endParaRPr lang="en-US" altLang="zh-CN" dirty="0">
              <a:sym typeface="Huawei Sans" panose="020C0503030203020204" pitchFamily="34" charset="0"/>
            </a:endParaRPr>
          </a:p>
        </p:txBody>
      </p:sp>
      <p:graphicFrame>
        <p:nvGraphicFramePr>
          <p:cNvPr id="5" name="表格 4"/>
          <p:cNvGraphicFramePr>
            <a:graphicFrameLocks noGrp="1"/>
          </p:cNvGraphicFramePr>
          <p:nvPr>
            <p:extLst>
              <p:ext uri="{D42A27DB-BD31-4B8C-83A1-F6EECF244321}">
                <p14:modId xmlns:p14="http://schemas.microsoft.com/office/powerpoint/2010/main" val="3806658483"/>
              </p:ext>
            </p:extLst>
          </p:nvPr>
        </p:nvGraphicFramePr>
        <p:xfrm>
          <a:off x="615013" y="3263379"/>
          <a:ext cx="10961975" cy="2920320"/>
        </p:xfrm>
        <a:graphic>
          <a:graphicData uri="http://schemas.openxmlformats.org/drawingml/2006/table">
            <a:tbl>
              <a:tblPr/>
              <a:tblGrid>
                <a:gridCol w="1390432"/>
                <a:gridCol w="4166755"/>
                <a:gridCol w="5404788"/>
              </a:tblGrid>
              <a:tr h="132886">
                <a:tc>
                  <a:txBody>
                    <a:bodyPr/>
                    <a:lstStyle/>
                    <a:p>
                      <a:pPr algn="ctr" fontAlgn="ctr">
                        <a:lnSpc>
                          <a:spcPct val="100000"/>
                        </a:lnSpc>
                      </a:pPr>
                      <a:r>
                        <a:rPr lang="en-US" sz="1200" b="1" dirty="0" smtClean="0">
                          <a:latin typeface="Huawei Sans" panose="020C0503030203020204" pitchFamily="34" charset="0"/>
                        </a:rPr>
                        <a:t>Item</a:t>
                      </a:r>
                      <a:endParaRPr lang="en-US" sz="1200" b="1" dirty="0">
                        <a:latin typeface="Huawei Sans" panose="020C0503030203020204" pitchFamily="34" charset="0"/>
                      </a:endParaRPr>
                    </a:p>
                  </a:txBody>
                  <a:tcPr marT="36000" marB="36000"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lnSpc>
                          <a:spcPct val="100000"/>
                        </a:lnSpc>
                      </a:pPr>
                      <a:r>
                        <a:rPr lang="en-US" sz="1200" b="1" dirty="0" smtClean="0">
                          <a:latin typeface="Huawei Sans" panose="020C0503030203020204" pitchFamily="34" charset="0"/>
                        </a:rPr>
                        <a:t>Centralized Gateway</a:t>
                      </a:r>
                      <a:endParaRPr lang="en-US" sz="1200" b="1" dirty="0">
                        <a:latin typeface="Huawei Sans" panose="020C0503030203020204" pitchFamily="34" charset="0"/>
                      </a:endParaRPr>
                    </a:p>
                  </a:txBody>
                  <a:tcPr marT="36000" marB="36000"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lnSpc>
                          <a:spcPct val="100000"/>
                        </a:lnSpc>
                      </a:pPr>
                      <a:r>
                        <a:rPr lang="en-US" sz="1200" b="1" dirty="0" smtClean="0">
                          <a:latin typeface="Huawei Sans" panose="020C0503030203020204" pitchFamily="34" charset="0"/>
                        </a:rPr>
                        <a:t>Distributed Gateway</a:t>
                      </a:r>
                      <a:endParaRPr lang="en-US" sz="1200" b="1" dirty="0">
                        <a:latin typeface="Huawei Sans" panose="020C0503030203020204" pitchFamily="34" charset="0"/>
                      </a:endParaRPr>
                    </a:p>
                  </a:txBody>
                  <a:tcPr marT="36000" marB="36000"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221477">
                <a:tc>
                  <a:txBody>
                    <a:bodyPr/>
                    <a:lstStyle/>
                    <a:p>
                      <a:pPr algn="ctr" fontAlgn="ctr">
                        <a:lnSpc>
                          <a:spcPct val="100000"/>
                        </a:lnSpc>
                      </a:pPr>
                      <a:r>
                        <a:rPr lang="en-US" sz="1200" dirty="0" smtClean="0">
                          <a:latin typeface="Huawei Sans" panose="020C0503030203020204" pitchFamily="34" charset="0"/>
                        </a:rPr>
                        <a:t>User gateway location</a:t>
                      </a:r>
                      <a:endParaRPr lang="en-US" sz="1200" dirty="0">
                        <a:latin typeface="Huawei Sans" panose="020C0503030203020204" pitchFamily="34" charset="0"/>
                      </a:endParaRPr>
                    </a:p>
                  </a:txBody>
                  <a:tcPr marT="36000" marB="36000" anchor="ctr">
                    <a:lnL w="28575" cap="flat" cmpd="sng" algn="ctr">
                      <a:solidFill>
                        <a:schemeClr val="tx1"/>
                      </a:solidFill>
                      <a:prstDash val="solid"/>
                      <a:round/>
                      <a:headEnd type="none" w="med" len="med"/>
                      <a:tailEnd type="none" w="med" len="med"/>
                    </a:lnL>
                  </a:tcPr>
                </a:tc>
                <a:tc>
                  <a:txBody>
                    <a:bodyPr/>
                    <a:lstStyle/>
                    <a:p>
                      <a:pPr algn="ctr" fontAlgn="ctr">
                        <a:lnSpc>
                          <a:spcPct val="100000"/>
                        </a:lnSpc>
                      </a:pPr>
                      <a:r>
                        <a:rPr lang="en-US" sz="1200" dirty="0" smtClean="0">
                          <a:latin typeface="Huawei Sans" panose="020C0503030203020204" pitchFamily="34" charset="0"/>
                        </a:rPr>
                        <a:t>Border node</a:t>
                      </a:r>
                      <a:endParaRPr lang="en-US" sz="1200" dirty="0">
                        <a:latin typeface="Huawei Sans" panose="020C0503030203020204" pitchFamily="34" charset="0"/>
                      </a:endParaRPr>
                    </a:p>
                  </a:txBody>
                  <a:tcPr marT="36000" marB="36000" anchor="ctr"/>
                </a:tc>
                <a:tc>
                  <a:txBody>
                    <a:bodyPr/>
                    <a:lstStyle/>
                    <a:p>
                      <a:pPr algn="ctr" fontAlgn="ctr">
                        <a:lnSpc>
                          <a:spcPct val="100000"/>
                        </a:lnSpc>
                      </a:pPr>
                      <a:r>
                        <a:rPr lang="en-US" sz="1200" dirty="0" smtClean="0">
                          <a:latin typeface="Huawei Sans" panose="020C0503030203020204" pitchFamily="34" charset="0"/>
                        </a:rPr>
                        <a:t>Edge node</a:t>
                      </a:r>
                      <a:endParaRPr lang="en-US" sz="1200" dirty="0">
                        <a:latin typeface="Huawei Sans" panose="020C0503030203020204" pitchFamily="34" charset="0"/>
                      </a:endParaRPr>
                    </a:p>
                  </a:txBody>
                  <a:tcPr marT="36000" marB="36000" anchor="ctr">
                    <a:lnR w="28575" cap="flat" cmpd="sng" algn="ctr">
                      <a:solidFill>
                        <a:schemeClr val="tx1"/>
                      </a:solidFill>
                      <a:prstDash val="solid"/>
                      <a:round/>
                      <a:headEnd type="none" w="med" len="med"/>
                      <a:tailEnd type="none" w="med" len="med"/>
                    </a:lnR>
                  </a:tcPr>
                </a:tc>
              </a:tr>
              <a:tr h="221477">
                <a:tc>
                  <a:txBody>
                    <a:bodyPr/>
                    <a:lstStyle/>
                    <a:p>
                      <a:pPr algn="ctr" fontAlgn="ctr">
                        <a:lnSpc>
                          <a:spcPct val="100000"/>
                        </a:lnSpc>
                      </a:pPr>
                      <a:r>
                        <a:rPr lang="en-US" sz="1200" dirty="0" smtClean="0">
                          <a:latin typeface="Huawei Sans" panose="020C0503030203020204" pitchFamily="34" charset="0"/>
                        </a:rPr>
                        <a:t>Recommended edge location</a:t>
                      </a:r>
                      <a:endParaRPr lang="en-US" sz="1200" dirty="0">
                        <a:latin typeface="Huawei Sans" panose="020C0503030203020204" pitchFamily="34" charset="0"/>
                      </a:endParaRPr>
                    </a:p>
                  </a:txBody>
                  <a:tcPr marT="36000" marB="36000" anchor="ctr">
                    <a:lnL w="28575" cap="flat" cmpd="sng" algn="ctr">
                      <a:solidFill>
                        <a:schemeClr val="tx1"/>
                      </a:solidFill>
                      <a:prstDash val="solid"/>
                      <a:round/>
                      <a:headEnd type="none" w="med" len="med"/>
                      <a:tailEnd type="none" w="med" len="med"/>
                    </a:lnL>
                  </a:tcPr>
                </a:tc>
                <a:tc>
                  <a:txBody>
                    <a:bodyPr/>
                    <a:lstStyle/>
                    <a:p>
                      <a:pPr algn="ctr" fontAlgn="ctr">
                        <a:lnSpc>
                          <a:spcPct val="100000"/>
                        </a:lnSpc>
                      </a:pPr>
                      <a:r>
                        <a:rPr lang="en-US" sz="1200" dirty="0" smtClean="0">
                          <a:latin typeface="Huawei Sans" panose="020C0503030203020204" pitchFamily="34" charset="0"/>
                        </a:rPr>
                        <a:t>Access switch</a:t>
                      </a:r>
                      <a:endParaRPr lang="en-US" sz="1200" dirty="0">
                        <a:latin typeface="Huawei Sans" panose="020C0503030203020204" pitchFamily="34" charset="0"/>
                      </a:endParaRPr>
                    </a:p>
                  </a:txBody>
                  <a:tcPr marT="36000" marB="36000" anchor="ctr"/>
                </a:tc>
                <a:tc>
                  <a:txBody>
                    <a:bodyPr/>
                    <a:lstStyle/>
                    <a:p>
                      <a:pPr algn="ctr" fontAlgn="ctr">
                        <a:lnSpc>
                          <a:spcPct val="100000"/>
                        </a:lnSpc>
                      </a:pPr>
                      <a:r>
                        <a:rPr lang="en-US" sz="1200" dirty="0" smtClean="0">
                          <a:latin typeface="Huawei Sans" panose="020C0503030203020204" pitchFamily="34" charset="0"/>
                        </a:rPr>
                        <a:t>Aggregation switch</a:t>
                      </a:r>
                      <a:endParaRPr lang="en-US" sz="1200" dirty="0">
                        <a:latin typeface="Huawei Sans" panose="020C0503030203020204" pitchFamily="34" charset="0"/>
                      </a:endParaRPr>
                    </a:p>
                  </a:txBody>
                  <a:tcPr marT="36000" marB="36000" anchor="ctr">
                    <a:lnR w="28575" cap="flat" cmpd="sng" algn="ctr">
                      <a:solidFill>
                        <a:schemeClr val="tx1"/>
                      </a:solidFill>
                      <a:prstDash val="solid"/>
                      <a:round/>
                      <a:headEnd type="none" w="med" len="med"/>
                      <a:tailEnd type="none" w="med" len="med"/>
                    </a:lnR>
                  </a:tcPr>
                </a:tc>
              </a:tr>
              <a:tr h="487249">
                <a:tc>
                  <a:txBody>
                    <a:bodyPr/>
                    <a:lstStyle/>
                    <a:p>
                      <a:pPr algn="ctr" fontAlgn="ctr">
                        <a:lnSpc>
                          <a:spcPct val="100000"/>
                        </a:lnSpc>
                      </a:pPr>
                      <a:r>
                        <a:rPr lang="en-US" sz="1200" dirty="0" smtClean="0">
                          <a:latin typeface="Huawei Sans" panose="020C0503030203020204" pitchFamily="34" charset="0"/>
                        </a:rPr>
                        <a:t>O&amp;M deployment</a:t>
                      </a:r>
                      <a:endParaRPr lang="en-US" sz="1200" dirty="0">
                        <a:latin typeface="Huawei Sans" panose="020C0503030203020204" pitchFamily="34" charset="0"/>
                      </a:endParaRPr>
                    </a:p>
                  </a:txBody>
                  <a:tcPr marT="36000" marB="36000" anchor="ctr">
                    <a:lnL w="28575" cap="flat" cmpd="sng" algn="ctr">
                      <a:solidFill>
                        <a:schemeClr val="tx1"/>
                      </a:solidFill>
                      <a:prstDash val="solid"/>
                      <a:round/>
                      <a:headEnd type="none" w="med" len="med"/>
                      <a:tailEnd type="none" w="med" len="med"/>
                    </a:lnL>
                  </a:tcPr>
                </a:tc>
                <a:tc>
                  <a:txBody>
                    <a:bodyPr/>
                    <a:lstStyle/>
                    <a:p>
                      <a:pPr fontAlgn="ctr">
                        <a:lnSpc>
                          <a:spcPct val="100000"/>
                        </a:lnSpc>
                      </a:pPr>
                      <a:r>
                        <a:rPr lang="en-US" sz="1200" dirty="0" smtClean="0">
                          <a:latin typeface="Huawei Sans" panose="020C0503030203020204" pitchFamily="34" charset="0"/>
                        </a:rPr>
                        <a:t>A border node functions as the gateway of all users, and the native AC function is typically enabled on the border node to configure wireless services, simplifying O&amp;M deployment.</a:t>
                      </a:r>
                      <a:endParaRPr lang="en-US" sz="1200" dirty="0">
                        <a:latin typeface="Huawei Sans" panose="020C0503030203020204" pitchFamily="34" charset="0"/>
                      </a:endParaRPr>
                    </a:p>
                  </a:txBody>
                  <a:tcPr marT="36000" marB="36000" anchor="ctr"/>
                </a:tc>
                <a:tc>
                  <a:txBody>
                    <a:bodyPr/>
                    <a:lstStyle/>
                    <a:p>
                      <a:pPr fontAlgn="ctr">
                        <a:lnSpc>
                          <a:spcPct val="100000"/>
                        </a:lnSpc>
                      </a:pPr>
                      <a:r>
                        <a:rPr lang="en-US" sz="1200" dirty="0" smtClean="0">
                          <a:latin typeface="Huawei Sans" panose="020C0503030203020204" pitchFamily="34" charset="0"/>
                        </a:rPr>
                        <a:t>Multiple edge nodes function as user gateways. This ensures that only part of the network is affected upon the failure of one gateway and facilitates network expansion. The native AC function is typically enabled on these edge nodes. Wireless services need to be configured on all edge nodes, complicating O&amp;M deployment.</a:t>
                      </a:r>
                      <a:endParaRPr lang="en-US" sz="1200" dirty="0">
                        <a:latin typeface="Huawei Sans" panose="020C0503030203020204" pitchFamily="34" charset="0"/>
                      </a:endParaRPr>
                    </a:p>
                  </a:txBody>
                  <a:tcPr marT="36000" marB="36000" anchor="ctr">
                    <a:lnR w="28575" cap="flat" cmpd="sng" algn="ctr">
                      <a:solidFill>
                        <a:schemeClr val="tx1"/>
                      </a:solidFill>
                      <a:prstDash val="solid"/>
                      <a:round/>
                      <a:headEnd type="none" w="med" len="med"/>
                      <a:tailEnd type="none" w="med" len="med"/>
                    </a:lnR>
                  </a:tcPr>
                </a:tc>
              </a:tr>
              <a:tr h="398659">
                <a:tc>
                  <a:txBody>
                    <a:bodyPr/>
                    <a:lstStyle/>
                    <a:p>
                      <a:pPr algn="ctr" fontAlgn="ctr">
                        <a:lnSpc>
                          <a:spcPct val="100000"/>
                        </a:lnSpc>
                      </a:pPr>
                      <a:r>
                        <a:rPr lang="en-US" sz="1200" dirty="0" smtClean="0">
                          <a:latin typeface="Huawei Sans" panose="020C0503030203020204" pitchFamily="34" charset="0"/>
                        </a:rPr>
                        <a:t>Terminal scale</a:t>
                      </a:r>
                      <a:endParaRPr lang="en-US" sz="1200" dirty="0">
                        <a:latin typeface="Huawei Sans" panose="020C0503030203020204" pitchFamily="34" charset="0"/>
                      </a:endParaRPr>
                    </a:p>
                  </a:txBody>
                  <a:tcPr marT="36000" marB="36000"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fontAlgn="ctr">
                        <a:lnSpc>
                          <a:spcPct val="100000"/>
                        </a:lnSpc>
                      </a:pPr>
                      <a:r>
                        <a:rPr lang="en-US" sz="1200" dirty="0" smtClean="0">
                          <a:latin typeface="Huawei Sans" panose="020C0503030203020204" pitchFamily="34" charset="0"/>
                        </a:rPr>
                        <a:t>≤ 50,000 (calculated based on the number and specifications of centralized gateways). This solution is recommended when the number of terminals does not exceed 50,000.</a:t>
                      </a:r>
                      <a:endParaRPr lang="en-US" sz="1200" dirty="0">
                        <a:latin typeface="Huawei Sans" panose="020C0503030203020204" pitchFamily="34" charset="0"/>
                      </a:endParaRPr>
                    </a:p>
                  </a:txBody>
                  <a:tcPr marT="36000" marB="36000" anchor="ctr">
                    <a:lnB w="28575" cap="flat" cmpd="sng" algn="ctr">
                      <a:solidFill>
                        <a:schemeClr val="tx1"/>
                      </a:solidFill>
                      <a:prstDash val="solid"/>
                      <a:round/>
                      <a:headEnd type="none" w="med" len="med"/>
                      <a:tailEnd type="none" w="med" len="med"/>
                    </a:lnB>
                  </a:tcPr>
                </a:tc>
                <a:tc>
                  <a:txBody>
                    <a:bodyPr/>
                    <a:lstStyle/>
                    <a:p>
                      <a:pPr fontAlgn="ctr">
                        <a:lnSpc>
                          <a:spcPct val="100000"/>
                        </a:lnSpc>
                      </a:pPr>
                      <a:r>
                        <a:rPr lang="en-US" sz="1200" dirty="0" smtClean="0">
                          <a:latin typeface="Huawei Sans" panose="020C0503030203020204" pitchFamily="34" charset="0"/>
                        </a:rPr>
                        <a:t>≤ 100,000 (calculated based on the number and specifications of distributed gateways). This solution is recommended when the number of terminals exceeds 50,000.</a:t>
                      </a:r>
                      <a:endParaRPr lang="en-US" sz="1200" dirty="0">
                        <a:latin typeface="Huawei Sans" panose="020C0503030203020204" pitchFamily="34" charset="0"/>
                      </a:endParaRPr>
                    </a:p>
                  </a:txBody>
                  <a:tcPr marT="36000" marB="36000"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
        <p:nvSpPr>
          <p:cNvPr id="41" name="任意多边形 40"/>
          <p:cNvSpPr/>
          <p:nvPr/>
        </p:nvSpPr>
        <p:spPr>
          <a:xfrm>
            <a:off x="9851715" y="2121200"/>
            <a:ext cx="632712" cy="673750"/>
          </a:xfrm>
          <a:custGeom>
            <a:avLst/>
            <a:gdLst>
              <a:gd name="connsiteX0" fmla="*/ 0 w 1517072"/>
              <a:gd name="connsiteY0" fmla="*/ 0 h 1153391"/>
              <a:gd name="connsiteX1" fmla="*/ 1517072 w 1517072"/>
              <a:gd name="connsiteY1" fmla="*/ 1153391 h 1153391"/>
              <a:gd name="connsiteX0" fmla="*/ 0 w 1454727"/>
              <a:gd name="connsiteY0" fmla="*/ 0 h 1143000"/>
              <a:gd name="connsiteX1" fmla="*/ 1454727 w 1454727"/>
              <a:gd name="connsiteY1" fmla="*/ 1143000 h 1143000"/>
              <a:gd name="connsiteX0" fmla="*/ 0 w 1454727"/>
              <a:gd name="connsiteY0" fmla="*/ 0 h 1143000"/>
              <a:gd name="connsiteX1" fmla="*/ 1454727 w 1454727"/>
              <a:gd name="connsiteY1" fmla="*/ 1143000 h 1143000"/>
              <a:gd name="connsiteX0" fmla="*/ 0 w 1454727"/>
              <a:gd name="connsiteY0" fmla="*/ 0 h 1143000"/>
              <a:gd name="connsiteX1" fmla="*/ 1454727 w 1454727"/>
              <a:gd name="connsiteY1" fmla="*/ 1143000 h 1143000"/>
              <a:gd name="connsiteX0" fmla="*/ 0 w 1454727"/>
              <a:gd name="connsiteY0" fmla="*/ 0 h 1143000"/>
              <a:gd name="connsiteX1" fmla="*/ 1454727 w 1454727"/>
              <a:gd name="connsiteY1" fmla="*/ 1143000 h 1143000"/>
              <a:gd name="connsiteX0" fmla="*/ 0 w 1454727"/>
              <a:gd name="connsiteY0" fmla="*/ 0 h 1143000"/>
              <a:gd name="connsiteX1" fmla="*/ 1454727 w 1454727"/>
              <a:gd name="connsiteY1" fmla="*/ 1143000 h 1143000"/>
            </a:gdLst>
            <a:ahLst/>
            <a:cxnLst>
              <a:cxn ang="0">
                <a:pos x="connsiteX0" y="connsiteY0"/>
              </a:cxn>
              <a:cxn ang="0">
                <a:pos x="connsiteX1" y="connsiteY1"/>
              </a:cxn>
            </a:cxnLst>
            <a:rect l="l" t="t" r="r" b="b"/>
            <a:pathLst>
              <a:path w="1454727" h="1143000">
                <a:moveTo>
                  <a:pt x="0" y="0"/>
                </a:moveTo>
                <a:cubicBezTo>
                  <a:pt x="1127189" y="253907"/>
                  <a:pt x="1364672" y="668482"/>
                  <a:pt x="1454727" y="1143000"/>
                </a:cubicBezTo>
              </a:path>
            </a:pathLst>
          </a:custGeom>
          <a:noFill/>
          <a:ln w="1905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5" name="Straight Connector 166"/>
          <p:cNvCxnSpPr/>
          <p:nvPr/>
        </p:nvCxnSpPr>
        <p:spPr>
          <a:xfrm flipH="1">
            <a:off x="9832878" y="2909637"/>
            <a:ext cx="509354"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pic>
        <p:nvPicPr>
          <p:cNvPr id="46" name="图片 105" descr="AP.png"/>
          <p:cNvPicPr>
            <a:picLocks noChangeAspect="1"/>
          </p:cNvPicPr>
          <p:nvPr/>
        </p:nvPicPr>
        <p:blipFill>
          <a:blip r:embed="rId3" cstate="print"/>
          <a:stretch>
            <a:fillRect/>
          </a:stretch>
        </p:blipFill>
        <p:spPr>
          <a:xfrm>
            <a:off x="10288906" y="2758753"/>
            <a:ext cx="368827" cy="301768"/>
          </a:xfrm>
          <a:prstGeom prst="rect">
            <a:avLst/>
          </a:prstGeom>
        </p:spPr>
      </p:pic>
      <p:sp>
        <p:nvSpPr>
          <p:cNvPr id="47" name="圆角矩形 46"/>
          <p:cNvSpPr/>
          <p:nvPr/>
        </p:nvSpPr>
        <p:spPr>
          <a:xfrm>
            <a:off x="2994262" y="1243475"/>
            <a:ext cx="2450574" cy="1611622"/>
          </a:xfrm>
          <a:prstGeom prst="roundRect">
            <a:avLst>
              <a:gd name="adj" fmla="val 4971"/>
            </a:avLst>
          </a:pr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8" name="Straight Connector 166"/>
          <p:cNvCxnSpPr/>
          <p:nvPr/>
        </p:nvCxnSpPr>
        <p:spPr>
          <a:xfrm flipH="1">
            <a:off x="5229880" y="2909637"/>
            <a:ext cx="509354"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166"/>
          <p:cNvCxnSpPr/>
          <p:nvPr/>
        </p:nvCxnSpPr>
        <p:spPr>
          <a:xfrm>
            <a:off x="5112127" y="2083283"/>
            <a:ext cx="0" cy="7749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166"/>
          <p:cNvCxnSpPr/>
          <p:nvPr/>
        </p:nvCxnSpPr>
        <p:spPr>
          <a:xfrm>
            <a:off x="3326970" y="2083283"/>
            <a:ext cx="0" cy="7749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1" name="Group 165"/>
          <p:cNvGrpSpPr/>
          <p:nvPr/>
        </p:nvGrpSpPr>
        <p:grpSpPr>
          <a:xfrm rot="10800000">
            <a:off x="3229873" y="1204002"/>
            <a:ext cx="1987662" cy="998820"/>
            <a:chOff x="-1233037" y="914446"/>
            <a:chExt cx="1573823" cy="778776"/>
          </a:xfrm>
        </p:grpSpPr>
        <p:cxnSp>
          <p:nvCxnSpPr>
            <p:cNvPr id="52" name="Straight Connector 166"/>
            <p:cNvCxnSpPr/>
            <p:nvPr/>
          </p:nvCxnSpPr>
          <p:spPr>
            <a:xfrm flipH="1" flipV="1">
              <a:off x="-1233037" y="914446"/>
              <a:ext cx="786912" cy="7787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Straight Connector 167"/>
            <p:cNvCxnSpPr/>
            <p:nvPr/>
          </p:nvCxnSpPr>
          <p:spPr>
            <a:xfrm flipV="1">
              <a:off x="-446125" y="914446"/>
              <a:ext cx="786911" cy="778776"/>
            </a:xfrm>
            <a:prstGeom prst="line">
              <a:avLst/>
            </a:prstGeom>
            <a:ln w="9525">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54" name="图片 86" descr="核心交换机.png"/>
          <p:cNvPicPr>
            <a:picLocks noChangeAspect="1"/>
          </p:cNvPicPr>
          <p:nvPr/>
        </p:nvPicPr>
        <p:blipFill>
          <a:blip r:embed="rId4"/>
          <a:stretch>
            <a:fillRect/>
          </a:stretch>
        </p:blipFill>
        <p:spPr>
          <a:xfrm>
            <a:off x="4034266" y="1082559"/>
            <a:ext cx="378876" cy="309991"/>
          </a:xfrm>
          <a:prstGeom prst="rect">
            <a:avLst/>
          </a:prstGeom>
        </p:spPr>
      </p:pic>
      <p:pic>
        <p:nvPicPr>
          <p:cNvPr id="55" name="图片 87" descr="汇聚交换机.png"/>
          <p:cNvPicPr>
            <a:picLocks noChangeAspect="1"/>
          </p:cNvPicPr>
          <p:nvPr/>
        </p:nvPicPr>
        <p:blipFill>
          <a:blip r:embed="rId5"/>
          <a:stretch>
            <a:fillRect/>
          </a:stretch>
        </p:blipFill>
        <p:spPr>
          <a:xfrm>
            <a:off x="3145843" y="1909360"/>
            <a:ext cx="378876" cy="309991"/>
          </a:xfrm>
          <a:prstGeom prst="rect">
            <a:avLst/>
          </a:prstGeom>
        </p:spPr>
      </p:pic>
      <p:pic>
        <p:nvPicPr>
          <p:cNvPr id="56" name="图片 87" descr="汇聚交换机.png"/>
          <p:cNvPicPr>
            <a:picLocks noChangeAspect="1"/>
          </p:cNvPicPr>
          <p:nvPr/>
        </p:nvPicPr>
        <p:blipFill>
          <a:blip r:embed="rId5"/>
          <a:stretch>
            <a:fillRect/>
          </a:stretch>
        </p:blipFill>
        <p:spPr>
          <a:xfrm>
            <a:off x="4922689" y="1909360"/>
            <a:ext cx="378876" cy="309991"/>
          </a:xfrm>
          <a:prstGeom prst="rect">
            <a:avLst/>
          </a:prstGeom>
        </p:spPr>
      </p:pic>
      <p:pic>
        <p:nvPicPr>
          <p:cNvPr id="57" name="图片 76" descr="接入交换机.png"/>
          <p:cNvPicPr>
            <a:picLocks noChangeAspect="1"/>
          </p:cNvPicPr>
          <p:nvPr/>
        </p:nvPicPr>
        <p:blipFill>
          <a:blip r:embed="rId6" cstate="print"/>
          <a:stretch>
            <a:fillRect/>
          </a:stretch>
        </p:blipFill>
        <p:spPr>
          <a:xfrm>
            <a:off x="3155892" y="2758753"/>
            <a:ext cx="368827" cy="301768"/>
          </a:xfrm>
          <a:prstGeom prst="rect">
            <a:avLst/>
          </a:prstGeom>
        </p:spPr>
      </p:pic>
      <p:pic>
        <p:nvPicPr>
          <p:cNvPr id="58" name="图片 76" descr="接入交换机.png"/>
          <p:cNvPicPr>
            <a:picLocks noChangeAspect="1"/>
          </p:cNvPicPr>
          <p:nvPr/>
        </p:nvPicPr>
        <p:blipFill>
          <a:blip r:embed="rId6" cstate="print"/>
          <a:stretch>
            <a:fillRect/>
          </a:stretch>
        </p:blipFill>
        <p:spPr>
          <a:xfrm>
            <a:off x="4927714" y="2758753"/>
            <a:ext cx="368827" cy="301768"/>
          </a:xfrm>
          <a:prstGeom prst="rect">
            <a:avLst/>
          </a:prstGeom>
        </p:spPr>
      </p:pic>
      <p:sp>
        <p:nvSpPr>
          <p:cNvPr id="59" name="文本框 58"/>
          <p:cNvSpPr txBox="1"/>
          <p:nvPr/>
        </p:nvSpPr>
        <p:spPr>
          <a:xfrm>
            <a:off x="808074" y="1115551"/>
            <a:ext cx="1015021" cy="307777"/>
          </a:xfrm>
          <a:prstGeom prst="rect">
            <a:avLst/>
          </a:prstGeom>
          <a:noFill/>
        </p:spPr>
        <p:txBody>
          <a:bodyPr wrap="none" rtlCol="0">
            <a:spAutoFit/>
          </a:bodyPr>
          <a:lstStyle/>
          <a:p>
            <a:pPr fontAlgn="ctr"/>
            <a:r>
              <a:rPr lang="en-US" sz="1400" dirty="0" smtClean="0">
                <a:solidFill>
                  <a:schemeClr val="bg1">
                    <a:lumMod val="50000"/>
                  </a:schemeClr>
                </a:solidFill>
                <a:latin typeface="Huawei Sans" panose="020C0503030203020204" pitchFamily="34" charset="0"/>
              </a:rPr>
              <a:t>Core layer</a:t>
            </a:r>
            <a:endParaRPr lang="en-US" altLang="zh-CN"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文本框 59"/>
          <p:cNvSpPr txBox="1"/>
          <p:nvPr/>
        </p:nvSpPr>
        <p:spPr>
          <a:xfrm>
            <a:off x="808074" y="1925856"/>
            <a:ext cx="1646605" cy="307777"/>
          </a:xfrm>
          <a:prstGeom prst="rect">
            <a:avLst/>
          </a:prstGeom>
          <a:noFill/>
        </p:spPr>
        <p:txBody>
          <a:bodyPr wrap="none" rtlCol="0">
            <a:spAutoFit/>
          </a:bodyPr>
          <a:lstStyle/>
          <a:p>
            <a:pPr fontAlgn="ctr"/>
            <a:r>
              <a:rPr lang="en-US" sz="1400" dirty="0" smtClean="0">
                <a:solidFill>
                  <a:schemeClr val="bg1">
                    <a:lumMod val="50000"/>
                  </a:schemeClr>
                </a:solidFill>
                <a:latin typeface="Huawei Sans" panose="020C0503030203020204" pitchFamily="34" charset="0"/>
              </a:rPr>
              <a:t>Aggregation layer</a:t>
            </a:r>
            <a:endParaRPr lang="en-US" altLang="zh-CN"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文本框 60"/>
          <p:cNvSpPr txBox="1"/>
          <p:nvPr/>
        </p:nvSpPr>
        <p:spPr>
          <a:xfrm>
            <a:off x="808074" y="2771138"/>
            <a:ext cx="1165704" cy="307777"/>
          </a:xfrm>
          <a:prstGeom prst="rect">
            <a:avLst/>
          </a:prstGeom>
          <a:noFill/>
        </p:spPr>
        <p:txBody>
          <a:bodyPr wrap="none" rtlCol="0">
            <a:spAutoFit/>
          </a:bodyPr>
          <a:lstStyle/>
          <a:p>
            <a:pPr fontAlgn="ctr"/>
            <a:r>
              <a:rPr lang="en-US" sz="1400" dirty="0" smtClean="0">
                <a:solidFill>
                  <a:schemeClr val="bg1">
                    <a:lumMod val="50000"/>
                  </a:schemeClr>
                </a:solidFill>
                <a:latin typeface="Huawei Sans" panose="020C0503030203020204" pitchFamily="34" charset="0"/>
              </a:rPr>
              <a:t>Access layer</a:t>
            </a:r>
            <a:endParaRPr lang="en-US" altLang="zh-CN"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文本框 61"/>
          <p:cNvSpPr txBox="1"/>
          <p:nvPr/>
        </p:nvSpPr>
        <p:spPr>
          <a:xfrm>
            <a:off x="3831425" y="1978980"/>
            <a:ext cx="829073" cy="338554"/>
          </a:xfrm>
          <a:prstGeom prst="rect">
            <a:avLst/>
          </a:prstGeom>
          <a:noFill/>
        </p:spPr>
        <p:txBody>
          <a:bodyPr wrap="square" rtlCol="0">
            <a:noAutofit/>
          </a:bodyPr>
          <a:lstStyle>
            <a:defPPr>
              <a:defRPr lang="en-US"/>
            </a:defPPr>
            <a:lvl1pPr algn="ctr" fontAlgn="ctr">
              <a:defRPr sz="1600">
                <a:solidFill>
                  <a:srgbClr val="30B5C5"/>
                </a:solidFill>
                <a:latin typeface="Arial" panose="020C0503030203020204" pitchFamily="34" charset="0"/>
                <a:ea typeface="方正兰亭黑简体" panose="02000000000000000000" pitchFamily="2" charset="-122"/>
              </a:defRPr>
            </a:lvl1pPr>
          </a:lstStyle>
          <a:p>
            <a:r>
              <a:rPr lang="en-US" dirty="0" smtClean="0">
                <a:latin typeface="Huawei Sans" panose="020C0503030203020204" pitchFamily="34" charset="0"/>
              </a:rPr>
              <a:t>VXLAN</a:t>
            </a:r>
            <a:endParaRPr lang="en-US" altLang="zh-CN" dirty="0">
              <a:latin typeface="Huawei Sans" panose="020C0503030203020204" pitchFamily="34" charset="0"/>
              <a:sym typeface="Huawei Sans" panose="020C0503030203020204" pitchFamily="34" charset="0"/>
            </a:endParaRPr>
          </a:p>
        </p:txBody>
      </p:sp>
      <p:sp>
        <p:nvSpPr>
          <p:cNvPr id="63" name="圆角矩形 62"/>
          <p:cNvSpPr/>
          <p:nvPr/>
        </p:nvSpPr>
        <p:spPr>
          <a:xfrm>
            <a:off x="7637700" y="1243474"/>
            <a:ext cx="2450574" cy="791193"/>
          </a:xfrm>
          <a:prstGeom prst="roundRect">
            <a:avLst>
              <a:gd name="adj" fmla="val 9269"/>
            </a:avLst>
          </a:pr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4" name="Straight Connector 166"/>
          <p:cNvCxnSpPr/>
          <p:nvPr/>
        </p:nvCxnSpPr>
        <p:spPr>
          <a:xfrm>
            <a:off x="9755565" y="2083283"/>
            <a:ext cx="0" cy="7749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Straight Connector 166"/>
          <p:cNvCxnSpPr/>
          <p:nvPr/>
        </p:nvCxnSpPr>
        <p:spPr>
          <a:xfrm>
            <a:off x="7970408" y="2083283"/>
            <a:ext cx="0" cy="7749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66" name="Group 165"/>
          <p:cNvGrpSpPr/>
          <p:nvPr/>
        </p:nvGrpSpPr>
        <p:grpSpPr>
          <a:xfrm rot="10800000">
            <a:off x="7873311" y="1204002"/>
            <a:ext cx="1987662" cy="998820"/>
            <a:chOff x="-1233037" y="914446"/>
            <a:chExt cx="1573823" cy="778776"/>
          </a:xfrm>
        </p:grpSpPr>
        <p:cxnSp>
          <p:nvCxnSpPr>
            <p:cNvPr id="67" name="Straight Connector 166"/>
            <p:cNvCxnSpPr/>
            <p:nvPr/>
          </p:nvCxnSpPr>
          <p:spPr>
            <a:xfrm flipH="1" flipV="1">
              <a:off x="-1233037" y="914446"/>
              <a:ext cx="786912" cy="7787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Straight Connector 167"/>
            <p:cNvCxnSpPr/>
            <p:nvPr/>
          </p:nvCxnSpPr>
          <p:spPr>
            <a:xfrm flipV="1">
              <a:off x="-446125" y="914446"/>
              <a:ext cx="786911" cy="778776"/>
            </a:xfrm>
            <a:prstGeom prst="line">
              <a:avLst/>
            </a:prstGeom>
            <a:ln w="9525">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69" name="图片 86" descr="核心交换机.png"/>
          <p:cNvPicPr>
            <a:picLocks noChangeAspect="1"/>
          </p:cNvPicPr>
          <p:nvPr/>
        </p:nvPicPr>
        <p:blipFill>
          <a:blip r:embed="rId4"/>
          <a:stretch>
            <a:fillRect/>
          </a:stretch>
        </p:blipFill>
        <p:spPr>
          <a:xfrm>
            <a:off x="8677704" y="1082559"/>
            <a:ext cx="378876" cy="309991"/>
          </a:xfrm>
          <a:prstGeom prst="rect">
            <a:avLst/>
          </a:prstGeom>
        </p:spPr>
      </p:pic>
      <p:pic>
        <p:nvPicPr>
          <p:cNvPr id="70" name="图片 87" descr="汇聚交换机.png"/>
          <p:cNvPicPr>
            <a:picLocks noChangeAspect="1"/>
          </p:cNvPicPr>
          <p:nvPr/>
        </p:nvPicPr>
        <p:blipFill>
          <a:blip r:embed="rId5"/>
          <a:stretch>
            <a:fillRect/>
          </a:stretch>
        </p:blipFill>
        <p:spPr>
          <a:xfrm>
            <a:off x="7789281" y="1909360"/>
            <a:ext cx="378876" cy="309991"/>
          </a:xfrm>
          <a:prstGeom prst="rect">
            <a:avLst/>
          </a:prstGeom>
        </p:spPr>
      </p:pic>
      <p:pic>
        <p:nvPicPr>
          <p:cNvPr id="71" name="图片 87" descr="汇聚交换机.png"/>
          <p:cNvPicPr>
            <a:picLocks noChangeAspect="1"/>
          </p:cNvPicPr>
          <p:nvPr/>
        </p:nvPicPr>
        <p:blipFill>
          <a:blip r:embed="rId5"/>
          <a:stretch>
            <a:fillRect/>
          </a:stretch>
        </p:blipFill>
        <p:spPr>
          <a:xfrm>
            <a:off x="9566127" y="1909360"/>
            <a:ext cx="378876" cy="309991"/>
          </a:xfrm>
          <a:prstGeom prst="rect">
            <a:avLst/>
          </a:prstGeom>
        </p:spPr>
      </p:pic>
      <p:pic>
        <p:nvPicPr>
          <p:cNvPr id="72" name="图片 76" descr="接入交换机.png"/>
          <p:cNvPicPr>
            <a:picLocks noChangeAspect="1"/>
          </p:cNvPicPr>
          <p:nvPr/>
        </p:nvPicPr>
        <p:blipFill>
          <a:blip r:embed="rId6" cstate="print"/>
          <a:stretch>
            <a:fillRect/>
          </a:stretch>
        </p:blipFill>
        <p:spPr>
          <a:xfrm>
            <a:off x="7799330" y="2758753"/>
            <a:ext cx="368827" cy="301768"/>
          </a:xfrm>
          <a:prstGeom prst="rect">
            <a:avLst/>
          </a:prstGeom>
        </p:spPr>
      </p:pic>
      <p:pic>
        <p:nvPicPr>
          <p:cNvPr id="73" name="图片 76" descr="接入交换机.png"/>
          <p:cNvPicPr>
            <a:picLocks noChangeAspect="1"/>
          </p:cNvPicPr>
          <p:nvPr/>
        </p:nvPicPr>
        <p:blipFill>
          <a:blip r:embed="rId6" cstate="print"/>
          <a:stretch>
            <a:fillRect/>
          </a:stretch>
        </p:blipFill>
        <p:spPr>
          <a:xfrm>
            <a:off x="9571152" y="2758753"/>
            <a:ext cx="368827" cy="301768"/>
          </a:xfrm>
          <a:prstGeom prst="rect">
            <a:avLst/>
          </a:prstGeom>
        </p:spPr>
      </p:pic>
      <p:sp>
        <p:nvSpPr>
          <p:cNvPr id="74" name="文本框 73"/>
          <p:cNvSpPr txBox="1"/>
          <p:nvPr/>
        </p:nvSpPr>
        <p:spPr>
          <a:xfrm>
            <a:off x="8474863" y="1596750"/>
            <a:ext cx="829073" cy="338554"/>
          </a:xfrm>
          <a:prstGeom prst="rect">
            <a:avLst/>
          </a:prstGeom>
          <a:noFill/>
        </p:spPr>
        <p:txBody>
          <a:bodyPr wrap="square" rtlCol="0">
            <a:noAutofit/>
          </a:bodyPr>
          <a:lstStyle>
            <a:defPPr>
              <a:defRPr lang="en-US"/>
            </a:defPPr>
            <a:lvl1pPr algn="ctr" fontAlgn="ctr">
              <a:defRPr sz="1600">
                <a:solidFill>
                  <a:srgbClr val="30B5C5"/>
                </a:solidFill>
                <a:latin typeface="Arial" panose="020C0503030203020204" pitchFamily="34" charset="0"/>
                <a:ea typeface="方正兰亭黑简体" panose="02000000000000000000" pitchFamily="2" charset="-122"/>
              </a:defRPr>
            </a:lvl1pPr>
          </a:lstStyle>
          <a:p>
            <a:r>
              <a:rPr lang="en-US" dirty="0" smtClean="0">
                <a:latin typeface="Huawei Sans" panose="020C0503030203020204" pitchFamily="34" charset="0"/>
              </a:rPr>
              <a:t>VXLAN</a:t>
            </a:r>
            <a:endParaRPr lang="en-US" altLang="zh-CN" dirty="0">
              <a:latin typeface="Huawei Sans" panose="020C0503030203020204" pitchFamily="34" charset="0"/>
              <a:sym typeface="Huawei Sans" panose="020C0503030203020204" pitchFamily="34" charset="0"/>
            </a:endParaRPr>
          </a:p>
        </p:txBody>
      </p:sp>
      <p:pic>
        <p:nvPicPr>
          <p:cNvPr id="75" name="图片 105" descr="AP.png"/>
          <p:cNvPicPr>
            <a:picLocks noChangeAspect="1"/>
          </p:cNvPicPr>
          <p:nvPr/>
        </p:nvPicPr>
        <p:blipFill>
          <a:blip r:embed="rId3" cstate="print"/>
          <a:stretch>
            <a:fillRect/>
          </a:stretch>
        </p:blipFill>
        <p:spPr>
          <a:xfrm>
            <a:off x="5685908" y="2758753"/>
            <a:ext cx="368827" cy="301768"/>
          </a:xfrm>
          <a:prstGeom prst="rect">
            <a:avLst/>
          </a:prstGeom>
        </p:spPr>
      </p:pic>
      <p:sp>
        <p:nvSpPr>
          <p:cNvPr id="76" name="任意多边形 75"/>
          <p:cNvSpPr/>
          <p:nvPr/>
        </p:nvSpPr>
        <p:spPr>
          <a:xfrm>
            <a:off x="4457700" y="1303316"/>
            <a:ext cx="1454727" cy="1467821"/>
          </a:xfrm>
          <a:custGeom>
            <a:avLst/>
            <a:gdLst>
              <a:gd name="connsiteX0" fmla="*/ 0 w 1517072"/>
              <a:gd name="connsiteY0" fmla="*/ 0 h 1153391"/>
              <a:gd name="connsiteX1" fmla="*/ 1517072 w 1517072"/>
              <a:gd name="connsiteY1" fmla="*/ 1153391 h 1153391"/>
              <a:gd name="connsiteX0" fmla="*/ 0 w 1454727"/>
              <a:gd name="connsiteY0" fmla="*/ 0 h 1143000"/>
              <a:gd name="connsiteX1" fmla="*/ 1454727 w 1454727"/>
              <a:gd name="connsiteY1" fmla="*/ 1143000 h 1143000"/>
              <a:gd name="connsiteX0" fmla="*/ 0 w 1454727"/>
              <a:gd name="connsiteY0" fmla="*/ 0 h 1143000"/>
              <a:gd name="connsiteX1" fmla="*/ 1454727 w 1454727"/>
              <a:gd name="connsiteY1" fmla="*/ 1143000 h 1143000"/>
              <a:gd name="connsiteX0" fmla="*/ 0 w 1454727"/>
              <a:gd name="connsiteY0" fmla="*/ 0 h 1143000"/>
              <a:gd name="connsiteX1" fmla="*/ 1454727 w 1454727"/>
              <a:gd name="connsiteY1" fmla="*/ 1143000 h 1143000"/>
            </a:gdLst>
            <a:ahLst/>
            <a:cxnLst>
              <a:cxn ang="0">
                <a:pos x="connsiteX0" y="connsiteY0"/>
              </a:cxn>
              <a:cxn ang="0">
                <a:pos x="connsiteX1" y="connsiteY1"/>
              </a:cxn>
            </a:cxnLst>
            <a:rect l="l" t="t" r="r" b="b"/>
            <a:pathLst>
              <a:path w="1454727" h="1143000">
                <a:moveTo>
                  <a:pt x="0" y="0"/>
                </a:moveTo>
                <a:cubicBezTo>
                  <a:pt x="1160318" y="121227"/>
                  <a:pt x="1364672" y="668482"/>
                  <a:pt x="1454727" y="1143000"/>
                </a:cubicBezTo>
              </a:path>
            </a:pathLst>
          </a:custGeom>
          <a:noFill/>
          <a:ln w="1905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文本框 76"/>
          <p:cNvSpPr txBox="1"/>
          <p:nvPr/>
        </p:nvSpPr>
        <p:spPr>
          <a:xfrm>
            <a:off x="5527073" y="1627528"/>
            <a:ext cx="907621" cy="307777"/>
          </a:xfrm>
          <a:prstGeom prst="rect">
            <a:avLst/>
          </a:prstGeom>
          <a:noFill/>
        </p:spPr>
        <p:txBody>
          <a:bodyPr wrap="none" rtlCol="0">
            <a:spAutoFit/>
          </a:bodyPr>
          <a:lstStyle/>
          <a:p>
            <a:pPr algn="ctr" fontAlgn="ctr"/>
            <a:r>
              <a:rPr lang="en-US" sz="1400" dirty="0" smtClean="0">
                <a:solidFill>
                  <a:schemeClr val="bg1">
                    <a:lumMod val="50000"/>
                  </a:schemeClr>
                </a:solidFill>
                <a:latin typeface="Huawei Sans" panose="020C0503030203020204" pitchFamily="34" charset="0"/>
              </a:rPr>
              <a:t>CAPWAP</a:t>
            </a:r>
            <a:endParaRPr lang="en-US" altLang="zh-CN"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文本框 77"/>
          <p:cNvSpPr txBox="1"/>
          <p:nvPr/>
        </p:nvSpPr>
        <p:spPr>
          <a:xfrm>
            <a:off x="10203923" y="2094919"/>
            <a:ext cx="907621" cy="307777"/>
          </a:xfrm>
          <a:prstGeom prst="rect">
            <a:avLst/>
          </a:prstGeom>
          <a:noFill/>
        </p:spPr>
        <p:txBody>
          <a:bodyPr wrap="none" rtlCol="0">
            <a:spAutoFit/>
          </a:bodyPr>
          <a:lstStyle/>
          <a:p>
            <a:pPr algn="ctr" fontAlgn="ctr"/>
            <a:r>
              <a:rPr lang="en-US" sz="1400" dirty="0" smtClean="0">
                <a:solidFill>
                  <a:schemeClr val="bg1">
                    <a:lumMod val="50000"/>
                  </a:schemeClr>
                </a:solidFill>
                <a:latin typeface="Huawei Sans" panose="020C0503030203020204" pitchFamily="34" charset="0"/>
              </a:rPr>
              <a:t>CAPWAP</a:t>
            </a:r>
            <a:endParaRPr lang="en-US" altLang="zh-CN"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文本框 78"/>
          <p:cNvSpPr txBox="1"/>
          <p:nvPr/>
        </p:nvSpPr>
        <p:spPr>
          <a:xfrm>
            <a:off x="6579371" y="2658238"/>
            <a:ext cx="1445732" cy="523220"/>
          </a:xfrm>
          <a:prstGeom prst="rect">
            <a:avLst/>
          </a:prstGeom>
          <a:noFill/>
        </p:spPr>
        <p:txBody>
          <a:bodyPr wrap="square" rtlCol="0">
            <a:spAutoFit/>
          </a:bodyPr>
          <a:lstStyle/>
          <a:p>
            <a:pPr algn="ctr" fontAlgn="ctr"/>
            <a:r>
              <a:rPr lang="en-US" sz="1400" dirty="0" smtClean="0">
                <a:solidFill>
                  <a:schemeClr val="bg1">
                    <a:lumMod val="50000"/>
                  </a:schemeClr>
                </a:solidFill>
                <a:latin typeface="Huawei Sans" panose="020C0503030203020204" pitchFamily="34" charset="0"/>
              </a:rPr>
              <a:t>VXLAN not supported</a:t>
            </a:r>
            <a:endParaRPr lang="en-US" altLang="zh-CN"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文本框 79"/>
          <p:cNvSpPr txBox="1"/>
          <p:nvPr/>
        </p:nvSpPr>
        <p:spPr>
          <a:xfrm>
            <a:off x="8381839" y="2658238"/>
            <a:ext cx="1445732" cy="523220"/>
          </a:xfrm>
          <a:prstGeom prst="rect">
            <a:avLst/>
          </a:prstGeom>
          <a:noFill/>
        </p:spPr>
        <p:txBody>
          <a:bodyPr wrap="square" rtlCol="0">
            <a:spAutoFit/>
          </a:bodyPr>
          <a:lstStyle/>
          <a:p>
            <a:pPr algn="ctr" fontAlgn="ctr"/>
            <a:r>
              <a:rPr lang="en-US" sz="1400" dirty="0" smtClean="0">
                <a:solidFill>
                  <a:schemeClr val="bg1">
                    <a:lumMod val="50000"/>
                  </a:schemeClr>
                </a:solidFill>
                <a:latin typeface="Huawei Sans" panose="020C0503030203020204" pitchFamily="34" charset="0"/>
              </a:rPr>
              <a:t>VXLAN not supported</a:t>
            </a:r>
            <a:endParaRPr lang="en-US" altLang="zh-CN"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689050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Fabric Node Design: Single-Border Networking</a:t>
            </a:r>
            <a:endParaRPr lang="en-US" altLang="zh-CN" dirty="0">
              <a:sym typeface="Huawei Sans" panose="020C0503030203020204" pitchFamily="34" charset="0"/>
            </a:endParaRPr>
          </a:p>
        </p:txBody>
      </p:sp>
      <p:sp>
        <p:nvSpPr>
          <p:cNvPr id="4" name="文本占位符 3"/>
          <p:cNvSpPr>
            <a:spLocks noGrp="1"/>
          </p:cNvSpPr>
          <p:nvPr>
            <p:ph type="body" sz="quarter" idx="10"/>
          </p:nvPr>
        </p:nvSpPr>
        <p:spPr>
          <a:xfrm>
            <a:off x="5726734" y="1052514"/>
            <a:ext cx="6022353" cy="5031554"/>
          </a:xfrm>
        </p:spPr>
        <p:txBody>
          <a:bodyPr/>
          <a:lstStyle/>
          <a:p>
            <a:pPr>
              <a:lnSpc>
                <a:spcPct val="110000"/>
              </a:lnSpc>
            </a:pPr>
            <a:r>
              <a:rPr lang="en-US" sz="1400" dirty="0" smtClean="0"/>
              <a:t>Core layer design:</a:t>
            </a:r>
          </a:p>
          <a:p>
            <a:pPr lvl="1">
              <a:lnSpc>
                <a:spcPct val="110000"/>
              </a:lnSpc>
            </a:pPr>
            <a:r>
              <a:rPr lang="en-US" sz="1200" dirty="0" smtClean="0"/>
              <a:t>Deploy a cluster of core switches or a single core switch. It is recommended that large-capacity modular switches set up a cluster and S12700E series switches be used as core switches.</a:t>
            </a:r>
          </a:p>
          <a:p>
            <a:pPr lvl="1">
              <a:lnSpc>
                <a:spcPct val="110000"/>
              </a:lnSpc>
            </a:pPr>
            <a:r>
              <a:rPr lang="en-US" sz="1200" dirty="0" smtClean="0"/>
              <a:t>It is recommended that ENP cards be used for interconnection with aggregation switches and that Eth-Trunk be deployed.</a:t>
            </a:r>
          </a:p>
          <a:p>
            <a:pPr>
              <a:lnSpc>
                <a:spcPct val="110000"/>
              </a:lnSpc>
            </a:pPr>
            <a:r>
              <a:rPr lang="en-US" sz="1400" dirty="0" smtClean="0"/>
              <a:t>Aggregation layer design:</a:t>
            </a:r>
          </a:p>
          <a:p>
            <a:pPr lvl="1">
              <a:lnSpc>
                <a:spcPct val="110000"/>
              </a:lnSpc>
            </a:pPr>
            <a:r>
              <a:rPr lang="en-US" sz="1200" dirty="0" smtClean="0"/>
              <a:t>Deploy a stack of aggregation switches or a single aggregation switch. It is recommended that a cluster of modular switches or a stack of fixed switches be deployed. Large-capacity switches (S12700E or S6700 series switches) are recommended.</a:t>
            </a:r>
          </a:p>
          <a:p>
            <a:pPr lvl="1">
              <a:lnSpc>
                <a:spcPct val="110000"/>
              </a:lnSpc>
            </a:pPr>
            <a:r>
              <a:rPr lang="en-US" sz="1200" dirty="0" smtClean="0"/>
              <a:t>Eth-Trunk is recommended for interconnection with the core layer and access layer.</a:t>
            </a:r>
          </a:p>
          <a:p>
            <a:pPr>
              <a:lnSpc>
                <a:spcPct val="110000"/>
              </a:lnSpc>
            </a:pPr>
            <a:r>
              <a:rPr lang="en-US" sz="1400" dirty="0" smtClean="0"/>
              <a:t>Access layer design:</a:t>
            </a:r>
          </a:p>
          <a:p>
            <a:pPr lvl="1">
              <a:lnSpc>
                <a:spcPct val="110000"/>
              </a:lnSpc>
            </a:pPr>
            <a:r>
              <a:rPr lang="en-US" sz="1200" dirty="0" smtClean="0"/>
              <a:t>Wired access node: Each node can be a stack or a single device.</a:t>
            </a:r>
          </a:p>
          <a:p>
            <a:pPr lvl="1">
              <a:lnSpc>
                <a:spcPct val="110000"/>
              </a:lnSpc>
            </a:pPr>
            <a:r>
              <a:rPr lang="en-US" sz="1200" dirty="0" smtClean="0"/>
              <a:t>Wireless access node: Fit AP</a:t>
            </a:r>
          </a:p>
          <a:p>
            <a:pPr>
              <a:lnSpc>
                <a:spcPct val="110000"/>
              </a:lnSpc>
            </a:pPr>
            <a:r>
              <a:rPr lang="en-US" sz="1400" dirty="0" smtClean="0"/>
              <a:t>Server zone design:</a:t>
            </a:r>
          </a:p>
          <a:p>
            <a:pPr lvl="1">
              <a:lnSpc>
                <a:spcPct val="110000"/>
              </a:lnSpc>
            </a:pPr>
            <a:r>
              <a:rPr lang="en-US" sz="1200" dirty="0" smtClean="0"/>
              <a:t>It is recommended that iMaster NCE-Campus, analyzer, and DHCP server be connected to the campus network through switches in the server zone.</a:t>
            </a:r>
            <a:endParaRPr lang="en-US" altLang="zh-CN" sz="1200" dirty="0">
              <a:sym typeface="Huawei Sans" panose="020C0503030203020204" pitchFamily="34" charset="0"/>
            </a:endParaRPr>
          </a:p>
        </p:txBody>
      </p:sp>
      <p:sp>
        <p:nvSpPr>
          <p:cNvPr id="70" name="圆角矩形 69"/>
          <p:cNvSpPr/>
          <p:nvPr/>
        </p:nvSpPr>
        <p:spPr>
          <a:xfrm>
            <a:off x="3996770" y="1164259"/>
            <a:ext cx="1798708" cy="1245217"/>
          </a:xfrm>
          <a:prstGeom prst="roundRect">
            <a:avLst>
              <a:gd name="adj" fmla="val 249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1" name="直接连接符 70"/>
          <p:cNvCxnSpPr>
            <a:stCxn id="86" idx="0"/>
            <a:endCxn id="80" idx="2"/>
          </p:cNvCxnSpPr>
          <p:nvPr/>
        </p:nvCxnSpPr>
        <p:spPr bwMode="gray">
          <a:xfrm flipH="1" flipV="1">
            <a:off x="1872762" y="2073219"/>
            <a:ext cx="1045983" cy="33625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72" name="直接连接符 71"/>
          <p:cNvCxnSpPr>
            <a:stCxn id="81" idx="2"/>
            <a:endCxn id="82" idx="0"/>
          </p:cNvCxnSpPr>
          <p:nvPr/>
        </p:nvCxnSpPr>
        <p:spPr bwMode="gray">
          <a:xfrm>
            <a:off x="4588897" y="4002239"/>
            <a:ext cx="0" cy="747689"/>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grpSp>
        <p:nvGrpSpPr>
          <p:cNvPr id="74" name="Group 165"/>
          <p:cNvGrpSpPr/>
          <p:nvPr/>
        </p:nvGrpSpPr>
        <p:grpSpPr bwMode="gray">
          <a:xfrm rot="10800000" flipV="1">
            <a:off x="1832761" y="3940219"/>
            <a:ext cx="715186" cy="1093839"/>
            <a:chOff x="-1233037" y="914446"/>
            <a:chExt cx="1573823" cy="778776"/>
          </a:xfrm>
        </p:grpSpPr>
        <p:cxnSp>
          <p:nvCxnSpPr>
            <p:cNvPr id="75" name="Straight Connector 166"/>
            <p:cNvCxnSpPr/>
            <p:nvPr/>
          </p:nvCxnSpPr>
          <p:spPr bwMode="gray">
            <a:xfrm flipH="1" flipV="1">
              <a:off x="-1233037" y="914446"/>
              <a:ext cx="786912" cy="77877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6" name="Straight Connector 167"/>
            <p:cNvCxnSpPr/>
            <p:nvPr/>
          </p:nvCxnSpPr>
          <p:spPr bwMode="gray">
            <a:xfrm flipV="1">
              <a:off x="-446125" y="914446"/>
              <a:ext cx="786911" cy="778776"/>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grpSp>
      <p:pic>
        <p:nvPicPr>
          <p:cNvPr id="77" name="图片 87" descr="汇聚交换机.png"/>
          <p:cNvPicPr>
            <a:picLocks noChangeAspect="1"/>
          </p:cNvPicPr>
          <p:nvPr/>
        </p:nvPicPr>
        <p:blipFill>
          <a:blip r:embed="rId3"/>
          <a:stretch>
            <a:fillRect/>
          </a:stretch>
        </p:blipFill>
        <p:spPr bwMode="gray">
          <a:xfrm>
            <a:off x="2332731" y="3699942"/>
            <a:ext cx="369473" cy="302297"/>
          </a:xfrm>
          <a:prstGeom prst="rect">
            <a:avLst/>
          </a:prstGeom>
        </p:spPr>
      </p:pic>
      <p:pic>
        <p:nvPicPr>
          <p:cNvPr id="78" name="图片 76" descr="接入交换机.png"/>
          <p:cNvPicPr>
            <a:picLocks noChangeAspect="1"/>
          </p:cNvPicPr>
          <p:nvPr/>
        </p:nvPicPr>
        <p:blipFill>
          <a:blip r:embed="rId4"/>
          <a:stretch>
            <a:fillRect/>
          </a:stretch>
        </p:blipFill>
        <p:spPr bwMode="gray">
          <a:xfrm>
            <a:off x="2003895" y="4749928"/>
            <a:ext cx="369473" cy="302297"/>
          </a:xfrm>
          <a:prstGeom prst="rect">
            <a:avLst/>
          </a:prstGeom>
        </p:spPr>
      </p:pic>
      <p:pic>
        <p:nvPicPr>
          <p:cNvPr id="80" name="图片 9"/>
          <p:cNvPicPr>
            <a:picLocks noChangeAspect="1"/>
          </p:cNvPicPr>
          <p:nvPr/>
        </p:nvPicPr>
        <p:blipFill>
          <a:blip r:embed="rId5">
            <a:extLst>
              <a:ext uri="{28A0092B-C50C-407E-A947-70E740481C1C}">
                <a14:useLocalDpi xmlns:a14="http://schemas.microsoft.com/office/drawing/2010/main" val="0"/>
              </a:ext>
            </a:extLst>
          </a:blip>
          <a:stretch>
            <a:fillRect/>
          </a:stretch>
        </p:blipFill>
        <p:spPr bwMode="gray">
          <a:xfrm>
            <a:off x="1733966" y="1846099"/>
            <a:ext cx="277591" cy="227120"/>
          </a:xfrm>
          <a:prstGeom prst="rect">
            <a:avLst/>
          </a:prstGeom>
        </p:spPr>
      </p:pic>
      <p:pic>
        <p:nvPicPr>
          <p:cNvPr id="81" name="图片 87" descr="汇聚交换机.png"/>
          <p:cNvPicPr>
            <a:picLocks noChangeAspect="1"/>
          </p:cNvPicPr>
          <p:nvPr/>
        </p:nvPicPr>
        <p:blipFill>
          <a:blip r:embed="rId3"/>
          <a:stretch>
            <a:fillRect/>
          </a:stretch>
        </p:blipFill>
        <p:spPr bwMode="gray">
          <a:xfrm>
            <a:off x="4404160" y="3699942"/>
            <a:ext cx="369473" cy="302297"/>
          </a:xfrm>
          <a:prstGeom prst="rect">
            <a:avLst/>
          </a:prstGeom>
        </p:spPr>
      </p:pic>
      <p:pic>
        <p:nvPicPr>
          <p:cNvPr id="82" name="图片 76" descr="接入交换机.png"/>
          <p:cNvPicPr>
            <a:picLocks noChangeAspect="1"/>
          </p:cNvPicPr>
          <p:nvPr/>
        </p:nvPicPr>
        <p:blipFill>
          <a:blip r:embed="rId4"/>
          <a:stretch>
            <a:fillRect/>
          </a:stretch>
        </p:blipFill>
        <p:spPr bwMode="gray">
          <a:xfrm>
            <a:off x="4404160" y="4749928"/>
            <a:ext cx="369473" cy="302297"/>
          </a:xfrm>
          <a:prstGeom prst="rect">
            <a:avLst/>
          </a:prstGeom>
        </p:spPr>
      </p:pic>
      <p:pic>
        <p:nvPicPr>
          <p:cNvPr id="83" name="图片 105" descr="AP.png"/>
          <p:cNvPicPr>
            <a:picLocks noChangeAspect="1"/>
          </p:cNvPicPr>
          <p:nvPr/>
        </p:nvPicPr>
        <p:blipFill>
          <a:blip r:embed="rId6"/>
          <a:stretch>
            <a:fillRect/>
          </a:stretch>
        </p:blipFill>
        <p:spPr bwMode="gray">
          <a:xfrm>
            <a:off x="5015279" y="4763465"/>
            <a:ext cx="333509" cy="272873"/>
          </a:xfrm>
          <a:prstGeom prst="rect">
            <a:avLst/>
          </a:prstGeom>
        </p:spPr>
      </p:pic>
      <p:pic>
        <p:nvPicPr>
          <p:cNvPr id="85" name="Picture 2" descr="G:\做的项目\公共\扁平图标切换\更新2015_01_21\oss扁平图标库2015_01_21更新-04.png"/>
          <p:cNvPicPr>
            <a:picLocks noChangeAspect="1" noChangeArrowheads="1"/>
          </p:cNvPicPr>
          <p:nvPr/>
        </p:nvPicPr>
        <p:blipFill>
          <a:blip r:embed="rId7"/>
          <a:stretch>
            <a:fillRect/>
          </a:stretch>
        </p:blipFill>
        <p:spPr bwMode="gray">
          <a:xfrm>
            <a:off x="2734008" y="1441541"/>
            <a:ext cx="369473" cy="302297"/>
          </a:xfrm>
          <a:prstGeom prst="rect">
            <a:avLst/>
          </a:prstGeom>
          <a:noFill/>
        </p:spPr>
      </p:pic>
      <p:pic>
        <p:nvPicPr>
          <p:cNvPr id="86" name="图片 86" descr="核心交换机.png"/>
          <p:cNvPicPr>
            <a:picLocks noChangeAspect="1"/>
          </p:cNvPicPr>
          <p:nvPr/>
        </p:nvPicPr>
        <p:blipFill>
          <a:blip r:embed="rId8"/>
          <a:stretch>
            <a:fillRect/>
          </a:stretch>
        </p:blipFill>
        <p:spPr bwMode="gray">
          <a:xfrm>
            <a:off x="2734008" y="2409477"/>
            <a:ext cx="369473" cy="302297"/>
          </a:xfrm>
          <a:prstGeom prst="rect">
            <a:avLst/>
          </a:prstGeom>
        </p:spPr>
      </p:pic>
      <p:pic>
        <p:nvPicPr>
          <p:cNvPr id="87" name="图片 86" descr="核心交换机.png"/>
          <p:cNvPicPr>
            <a:picLocks noChangeAspect="1"/>
          </p:cNvPicPr>
          <p:nvPr/>
        </p:nvPicPr>
        <p:blipFill>
          <a:blip r:embed="rId8"/>
          <a:stretch>
            <a:fillRect/>
          </a:stretch>
        </p:blipFill>
        <p:spPr bwMode="gray">
          <a:xfrm>
            <a:off x="3424845" y="2409477"/>
            <a:ext cx="369473" cy="302297"/>
          </a:xfrm>
          <a:prstGeom prst="rect">
            <a:avLst/>
          </a:prstGeom>
        </p:spPr>
      </p:pic>
      <p:cxnSp>
        <p:nvCxnSpPr>
          <p:cNvPr id="88" name="直接连接符 87"/>
          <p:cNvCxnSpPr>
            <a:stCxn id="86" idx="3"/>
            <a:endCxn id="87" idx="1"/>
          </p:cNvCxnSpPr>
          <p:nvPr/>
        </p:nvCxnSpPr>
        <p:spPr bwMode="gray">
          <a:xfrm>
            <a:off x="3103481" y="2560626"/>
            <a:ext cx="321364"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pic>
        <p:nvPicPr>
          <p:cNvPr id="89" name="图片 87" descr="汇聚交换机.png"/>
          <p:cNvPicPr>
            <a:picLocks noChangeAspect="1"/>
          </p:cNvPicPr>
          <p:nvPr/>
        </p:nvPicPr>
        <p:blipFill>
          <a:blip r:embed="rId3"/>
          <a:stretch>
            <a:fillRect/>
          </a:stretch>
        </p:blipFill>
        <p:spPr bwMode="gray">
          <a:xfrm>
            <a:off x="1675062" y="3699942"/>
            <a:ext cx="369473" cy="302297"/>
          </a:xfrm>
          <a:prstGeom prst="rect">
            <a:avLst/>
          </a:prstGeom>
        </p:spPr>
      </p:pic>
      <p:cxnSp>
        <p:nvCxnSpPr>
          <p:cNvPr id="90" name="直接连接符 89"/>
          <p:cNvCxnSpPr>
            <a:stCxn id="89" idx="3"/>
            <a:endCxn id="77" idx="1"/>
          </p:cNvCxnSpPr>
          <p:nvPr/>
        </p:nvCxnSpPr>
        <p:spPr bwMode="gray">
          <a:xfrm>
            <a:off x="2044535" y="3851091"/>
            <a:ext cx="288196"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pic>
        <p:nvPicPr>
          <p:cNvPr id="91" name="图片 87" descr="汇聚交换机.png"/>
          <p:cNvPicPr>
            <a:picLocks noChangeAspect="1"/>
          </p:cNvPicPr>
          <p:nvPr/>
        </p:nvPicPr>
        <p:blipFill>
          <a:blip r:embed="rId3"/>
          <a:stretch>
            <a:fillRect/>
          </a:stretch>
        </p:blipFill>
        <p:spPr bwMode="gray">
          <a:xfrm>
            <a:off x="3374965" y="3699942"/>
            <a:ext cx="369473" cy="302297"/>
          </a:xfrm>
          <a:prstGeom prst="rect">
            <a:avLst/>
          </a:prstGeom>
        </p:spPr>
      </p:pic>
      <p:cxnSp>
        <p:nvCxnSpPr>
          <p:cNvPr id="92" name="直接连接符 91"/>
          <p:cNvCxnSpPr/>
          <p:nvPr/>
        </p:nvCxnSpPr>
        <p:spPr bwMode="gray">
          <a:xfrm>
            <a:off x="3559701" y="4002239"/>
            <a:ext cx="0" cy="1383681"/>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pic>
        <p:nvPicPr>
          <p:cNvPr id="93" name="图片 11" descr="开放网络-蓝.png"/>
          <p:cNvPicPr>
            <a:picLocks noChangeAspect="1"/>
          </p:cNvPicPr>
          <p:nvPr/>
        </p:nvPicPr>
        <p:blipFill>
          <a:blip r:embed="rId9"/>
          <a:stretch>
            <a:fillRect/>
          </a:stretch>
        </p:blipFill>
        <p:spPr bwMode="gray">
          <a:xfrm>
            <a:off x="1985924" y="5396271"/>
            <a:ext cx="405415" cy="312082"/>
          </a:xfrm>
          <a:prstGeom prst="rect">
            <a:avLst/>
          </a:prstGeom>
        </p:spPr>
      </p:pic>
      <p:pic>
        <p:nvPicPr>
          <p:cNvPr id="94" name="图片 11" descr="开放网络-蓝.png"/>
          <p:cNvPicPr>
            <a:picLocks noChangeAspect="1"/>
          </p:cNvPicPr>
          <p:nvPr/>
        </p:nvPicPr>
        <p:blipFill>
          <a:blip r:embed="rId9"/>
          <a:stretch>
            <a:fillRect/>
          </a:stretch>
        </p:blipFill>
        <p:spPr bwMode="gray">
          <a:xfrm>
            <a:off x="3330728" y="5396271"/>
            <a:ext cx="405415" cy="312082"/>
          </a:xfrm>
          <a:prstGeom prst="rect">
            <a:avLst/>
          </a:prstGeom>
        </p:spPr>
      </p:pic>
      <p:pic>
        <p:nvPicPr>
          <p:cNvPr id="95" name="图片 11" descr="开放网络-蓝.png"/>
          <p:cNvPicPr>
            <a:picLocks noChangeAspect="1"/>
          </p:cNvPicPr>
          <p:nvPr/>
        </p:nvPicPr>
        <p:blipFill>
          <a:blip r:embed="rId9"/>
          <a:stretch>
            <a:fillRect/>
          </a:stretch>
        </p:blipFill>
        <p:spPr bwMode="gray">
          <a:xfrm>
            <a:off x="4386189" y="5396271"/>
            <a:ext cx="405415" cy="312082"/>
          </a:xfrm>
          <a:prstGeom prst="rect">
            <a:avLst/>
          </a:prstGeom>
        </p:spPr>
      </p:pic>
      <p:pic>
        <p:nvPicPr>
          <p:cNvPr id="100" name="图片 157" descr="故障链路.png"/>
          <p:cNvPicPr>
            <a:picLocks noChangeAspect="1"/>
          </p:cNvPicPr>
          <p:nvPr/>
        </p:nvPicPr>
        <p:blipFill>
          <a:blip r:embed="rId10"/>
          <a:stretch>
            <a:fillRect/>
          </a:stretch>
        </p:blipFill>
        <p:spPr bwMode="gray">
          <a:xfrm>
            <a:off x="5006799" y="5385920"/>
            <a:ext cx="446281" cy="332783"/>
          </a:xfrm>
          <a:prstGeom prst="rect">
            <a:avLst/>
          </a:prstGeom>
        </p:spPr>
      </p:pic>
      <p:sp>
        <p:nvSpPr>
          <p:cNvPr id="101" name="椭圆 100"/>
          <p:cNvSpPr/>
          <p:nvPr/>
        </p:nvSpPr>
        <p:spPr bwMode="gray">
          <a:xfrm>
            <a:off x="1927869" y="4474497"/>
            <a:ext cx="524973" cy="101992"/>
          </a:xfrm>
          <a:prstGeom prst="ellips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3" name="直接连接符 102"/>
          <p:cNvCxnSpPr>
            <a:stCxn id="82" idx="3"/>
            <a:endCxn id="83" idx="1"/>
          </p:cNvCxnSpPr>
          <p:nvPr/>
        </p:nvCxnSpPr>
        <p:spPr bwMode="gray">
          <a:xfrm flipV="1">
            <a:off x="4773633" y="4899902"/>
            <a:ext cx="241646" cy="1175"/>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104" name="文本框 103"/>
          <p:cNvSpPr txBox="1"/>
          <p:nvPr/>
        </p:nvSpPr>
        <p:spPr bwMode="gray">
          <a:xfrm>
            <a:off x="419577" y="2472167"/>
            <a:ext cx="896400" cy="276999"/>
          </a:xfrm>
          <a:prstGeom prst="rect">
            <a:avLst/>
          </a:prstGeom>
          <a:noFill/>
        </p:spPr>
        <p:txBody>
          <a:bodyPr wrap="none" rtlCol="0">
            <a:spAutoFit/>
          </a:bodyPr>
          <a:lstStyle/>
          <a:p>
            <a:pPr fontAlgn="ctr">
              <a:spcBef>
                <a:spcPct val="0"/>
              </a:spcBef>
              <a:spcAft>
                <a:spcPct val="0"/>
              </a:spcAft>
              <a:defRPr/>
            </a:pPr>
            <a:r>
              <a:rPr lang="en-US" sz="1200" dirty="0" smtClean="0">
                <a:solidFill>
                  <a:prstClr val="black"/>
                </a:solidFill>
                <a:latin typeface="Huawei Sans" panose="020C0503030203020204" pitchFamily="34" charset="0"/>
              </a:rPr>
              <a:t>Core layer</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文本框 105"/>
          <p:cNvSpPr txBox="1"/>
          <p:nvPr/>
        </p:nvSpPr>
        <p:spPr bwMode="gray">
          <a:xfrm>
            <a:off x="419577" y="3605295"/>
            <a:ext cx="1207360" cy="461665"/>
          </a:xfrm>
          <a:prstGeom prst="rect">
            <a:avLst/>
          </a:prstGeom>
          <a:noFill/>
        </p:spPr>
        <p:txBody>
          <a:bodyPr wrap="square" rtlCol="0">
            <a:spAutoFit/>
          </a:bodyPr>
          <a:lstStyle/>
          <a:p>
            <a:pPr fontAlgn="ctr">
              <a:spcBef>
                <a:spcPct val="0"/>
              </a:spcBef>
              <a:spcAft>
                <a:spcPct val="0"/>
              </a:spcAft>
              <a:defRPr/>
            </a:pPr>
            <a:r>
              <a:rPr lang="en-US" sz="1200" dirty="0" smtClean="0">
                <a:solidFill>
                  <a:prstClr val="black"/>
                </a:solidFill>
                <a:latin typeface="Huawei Sans" panose="020C0503030203020204" pitchFamily="34" charset="0"/>
              </a:rPr>
              <a:t>Aggregation layer</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文本框 106"/>
          <p:cNvSpPr txBox="1"/>
          <p:nvPr/>
        </p:nvSpPr>
        <p:spPr bwMode="gray">
          <a:xfrm>
            <a:off x="419577" y="4772943"/>
            <a:ext cx="1029449" cy="276999"/>
          </a:xfrm>
          <a:prstGeom prst="rect">
            <a:avLst/>
          </a:prstGeom>
          <a:noFill/>
        </p:spPr>
        <p:txBody>
          <a:bodyPr wrap="none" rtlCol="0">
            <a:spAutoFit/>
          </a:bodyPr>
          <a:lstStyle/>
          <a:p>
            <a:pPr fontAlgn="ctr">
              <a:spcBef>
                <a:spcPct val="0"/>
              </a:spcBef>
              <a:spcAft>
                <a:spcPct val="0"/>
              </a:spcAft>
              <a:defRPr/>
            </a:pPr>
            <a:r>
              <a:rPr lang="en-US" sz="1200" dirty="0" smtClean="0">
                <a:solidFill>
                  <a:prstClr val="black"/>
                </a:solidFill>
                <a:latin typeface="Huawei Sans" panose="020C0503030203020204" pitchFamily="34" charset="0"/>
              </a:rPr>
              <a:t>Access layer</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0" name="文本框 139"/>
          <p:cNvSpPr txBox="1"/>
          <p:nvPr/>
        </p:nvSpPr>
        <p:spPr bwMode="gray">
          <a:xfrm>
            <a:off x="419577" y="1373188"/>
            <a:ext cx="1008610" cy="276999"/>
          </a:xfrm>
          <a:prstGeom prst="rect">
            <a:avLst/>
          </a:prstGeom>
          <a:noFill/>
        </p:spPr>
        <p:txBody>
          <a:bodyPr wrap="none" rtlCol="0">
            <a:spAutoFit/>
          </a:bodyPr>
          <a:lstStyle/>
          <a:p>
            <a:pPr fontAlgn="ctr">
              <a:spcBef>
                <a:spcPct val="0"/>
              </a:spcBef>
              <a:spcAft>
                <a:spcPct val="0"/>
              </a:spcAft>
              <a:defRPr/>
            </a:pPr>
            <a:r>
              <a:rPr lang="en-US" sz="1200" dirty="0" smtClean="0">
                <a:solidFill>
                  <a:prstClr val="black"/>
                </a:solidFill>
                <a:latin typeface="Huawei Sans" panose="020C0503030203020204" pitchFamily="34" charset="0"/>
              </a:rPr>
              <a:t>Egress zone</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1" name="文本框 140"/>
          <p:cNvSpPr txBox="1"/>
          <p:nvPr/>
        </p:nvSpPr>
        <p:spPr bwMode="gray">
          <a:xfrm>
            <a:off x="1084509" y="5837847"/>
            <a:ext cx="1125311" cy="246221"/>
          </a:xfrm>
          <a:prstGeom prst="rect">
            <a:avLst/>
          </a:prstGeom>
          <a:noFill/>
          <a:ln>
            <a:noFill/>
          </a:ln>
        </p:spPr>
        <p:txBody>
          <a:bodyPr wrap="none" rtlCol="0">
            <a:noAutofit/>
          </a:bodyPr>
          <a:lstStyle/>
          <a:p>
            <a:pPr algn="ctr" fontAlgn="ctr"/>
            <a:r>
              <a:rPr lang="en-US" sz="1200" dirty="0" smtClean="0">
                <a:solidFill>
                  <a:schemeClr val="tx1">
                    <a:lumMod val="50000"/>
                    <a:lumOff val="50000"/>
                  </a:schemeClr>
                </a:solidFill>
                <a:latin typeface="Huawei Sans" panose="020C0503030203020204" pitchFamily="34" charset="0"/>
              </a:rPr>
              <a:t>CSS/</a:t>
            </a:r>
            <a:r>
              <a:rPr lang="en-US" sz="1200" dirty="0" err="1" smtClean="0">
                <a:solidFill>
                  <a:schemeClr val="tx1">
                    <a:lumMod val="50000"/>
                    <a:lumOff val="50000"/>
                  </a:schemeClr>
                </a:solidFill>
                <a:latin typeface="Huawei Sans" panose="020C0503030203020204" pitchFamily="34" charset="0"/>
              </a:rPr>
              <a:t>iStack</a:t>
            </a:r>
            <a:r>
              <a:rPr lang="en-US" sz="1200" dirty="0" smtClean="0">
                <a:solidFill>
                  <a:schemeClr val="tx1">
                    <a:lumMod val="50000"/>
                    <a:lumOff val="50000"/>
                  </a:schemeClr>
                </a:solidFill>
                <a:latin typeface="Huawei Sans" panose="020C0503030203020204" pitchFamily="34" charset="0"/>
              </a:rPr>
              <a:t> link</a:t>
            </a:r>
            <a:endParaRPr lang="en-US" altLang="zh-CN" sz="1200" dirty="0">
              <a:solidFill>
                <a:schemeClr val="tx1">
                  <a:lumMod val="50000"/>
                  <a:lumOff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42" name="直接连接符 141"/>
          <p:cNvCxnSpPr>
            <a:stCxn id="82" idx="2"/>
            <a:endCxn id="95" idx="0"/>
          </p:cNvCxnSpPr>
          <p:nvPr/>
        </p:nvCxnSpPr>
        <p:spPr bwMode="gray">
          <a:xfrm>
            <a:off x="4588897" y="5052225"/>
            <a:ext cx="0" cy="344046"/>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43" name="直接连接符 142"/>
          <p:cNvCxnSpPr>
            <a:stCxn id="78" idx="2"/>
            <a:endCxn id="93" idx="0"/>
          </p:cNvCxnSpPr>
          <p:nvPr/>
        </p:nvCxnSpPr>
        <p:spPr bwMode="gray">
          <a:xfrm>
            <a:off x="2188632" y="5052225"/>
            <a:ext cx="0" cy="344046"/>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44" name="直接连接符 143"/>
          <p:cNvCxnSpPr>
            <a:stCxn id="86" idx="2"/>
            <a:endCxn id="89" idx="0"/>
          </p:cNvCxnSpPr>
          <p:nvPr/>
        </p:nvCxnSpPr>
        <p:spPr bwMode="gray">
          <a:xfrm flipH="1">
            <a:off x="1859799" y="2711774"/>
            <a:ext cx="1058946" cy="98816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51" name="直接连接符 150"/>
          <p:cNvCxnSpPr>
            <a:stCxn id="87" idx="2"/>
            <a:endCxn id="77" idx="0"/>
          </p:cNvCxnSpPr>
          <p:nvPr/>
        </p:nvCxnSpPr>
        <p:spPr bwMode="gray">
          <a:xfrm flipH="1">
            <a:off x="2517468" y="2711774"/>
            <a:ext cx="1092114" cy="98816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52" name="直接连接符 151"/>
          <p:cNvCxnSpPr>
            <a:stCxn id="86" idx="2"/>
            <a:endCxn id="91" idx="0"/>
          </p:cNvCxnSpPr>
          <p:nvPr/>
        </p:nvCxnSpPr>
        <p:spPr bwMode="gray">
          <a:xfrm>
            <a:off x="2918745" y="2711774"/>
            <a:ext cx="640957" cy="98816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53" name="直接连接符 152"/>
          <p:cNvCxnSpPr>
            <a:stCxn id="87" idx="2"/>
            <a:endCxn id="91" idx="0"/>
          </p:cNvCxnSpPr>
          <p:nvPr/>
        </p:nvCxnSpPr>
        <p:spPr bwMode="gray">
          <a:xfrm flipH="1">
            <a:off x="3559702" y="2711774"/>
            <a:ext cx="49880" cy="98816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54" name="直接连接符 153"/>
          <p:cNvCxnSpPr>
            <a:stCxn id="86" idx="2"/>
            <a:endCxn id="81" idx="0"/>
          </p:cNvCxnSpPr>
          <p:nvPr/>
        </p:nvCxnSpPr>
        <p:spPr bwMode="gray">
          <a:xfrm>
            <a:off x="2918745" y="2711774"/>
            <a:ext cx="1670152" cy="98816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55" name="直接连接符 154"/>
          <p:cNvCxnSpPr>
            <a:stCxn id="87" idx="2"/>
            <a:endCxn id="81" idx="0"/>
          </p:cNvCxnSpPr>
          <p:nvPr/>
        </p:nvCxnSpPr>
        <p:spPr bwMode="gray">
          <a:xfrm>
            <a:off x="3609582" y="2711774"/>
            <a:ext cx="979315" cy="98816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56" name="直接连接符 155"/>
          <p:cNvCxnSpPr>
            <a:stCxn id="87" idx="0"/>
            <a:endCxn id="174" idx="2"/>
          </p:cNvCxnSpPr>
          <p:nvPr/>
        </p:nvCxnSpPr>
        <p:spPr bwMode="gray">
          <a:xfrm flipH="1" flipV="1">
            <a:off x="2372616" y="2073219"/>
            <a:ext cx="1236966" cy="33625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pic>
        <p:nvPicPr>
          <p:cNvPr id="157" name="Picture 2" descr="G:\做的项目\公共\扁平图标切换\更新2015_01_21\oss扁平图标库2015_01_21更新-04.png"/>
          <p:cNvPicPr>
            <a:picLocks noChangeAspect="1" noChangeArrowheads="1"/>
          </p:cNvPicPr>
          <p:nvPr/>
        </p:nvPicPr>
        <p:blipFill>
          <a:blip r:embed="rId7"/>
          <a:stretch>
            <a:fillRect/>
          </a:stretch>
        </p:blipFill>
        <p:spPr bwMode="gray">
          <a:xfrm>
            <a:off x="3424845" y="1441541"/>
            <a:ext cx="369473" cy="302297"/>
          </a:xfrm>
          <a:prstGeom prst="rect">
            <a:avLst/>
          </a:prstGeom>
          <a:noFill/>
        </p:spPr>
      </p:pic>
      <p:cxnSp>
        <p:nvCxnSpPr>
          <p:cNvPr id="158" name="直接连接符 157"/>
          <p:cNvCxnSpPr>
            <a:stCxn id="85" idx="2"/>
            <a:endCxn id="86" idx="0"/>
          </p:cNvCxnSpPr>
          <p:nvPr/>
        </p:nvCxnSpPr>
        <p:spPr bwMode="gray">
          <a:xfrm>
            <a:off x="2918745" y="1743838"/>
            <a:ext cx="0" cy="665639"/>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59" name="直接连接符 158"/>
          <p:cNvCxnSpPr>
            <a:stCxn id="157" idx="2"/>
            <a:endCxn id="87" idx="0"/>
          </p:cNvCxnSpPr>
          <p:nvPr/>
        </p:nvCxnSpPr>
        <p:spPr bwMode="gray">
          <a:xfrm>
            <a:off x="3609582" y="1743838"/>
            <a:ext cx="0" cy="665639"/>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60" name="直接连接符 159"/>
          <p:cNvCxnSpPr>
            <a:stCxn id="85" idx="3"/>
            <a:endCxn id="157" idx="1"/>
          </p:cNvCxnSpPr>
          <p:nvPr/>
        </p:nvCxnSpPr>
        <p:spPr bwMode="gray">
          <a:xfrm>
            <a:off x="3103481" y="1592690"/>
            <a:ext cx="321364" cy="0"/>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pic>
        <p:nvPicPr>
          <p:cNvPr id="161" name="图片 87" descr="汇聚交换机.png"/>
          <p:cNvPicPr>
            <a:picLocks noChangeAspect="1"/>
          </p:cNvPicPr>
          <p:nvPr/>
        </p:nvPicPr>
        <p:blipFill>
          <a:blip r:embed="rId3"/>
          <a:stretch>
            <a:fillRect/>
          </a:stretch>
        </p:blipFill>
        <p:spPr bwMode="gray">
          <a:xfrm>
            <a:off x="4331714" y="1846649"/>
            <a:ext cx="305350" cy="249832"/>
          </a:xfrm>
          <a:prstGeom prst="rect">
            <a:avLst/>
          </a:prstGeom>
        </p:spPr>
      </p:pic>
      <p:pic>
        <p:nvPicPr>
          <p:cNvPr id="162" name="图片 87" descr="汇聚交换机.png"/>
          <p:cNvPicPr>
            <a:picLocks noChangeAspect="1"/>
          </p:cNvPicPr>
          <p:nvPr/>
        </p:nvPicPr>
        <p:blipFill>
          <a:blip r:embed="rId3"/>
          <a:stretch>
            <a:fillRect/>
          </a:stretch>
        </p:blipFill>
        <p:spPr bwMode="gray">
          <a:xfrm>
            <a:off x="4884098" y="1846649"/>
            <a:ext cx="305350" cy="249832"/>
          </a:xfrm>
          <a:prstGeom prst="rect">
            <a:avLst/>
          </a:prstGeom>
        </p:spPr>
      </p:pic>
      <p:cxnSp>
        <p:nvCxnSpPr>
          <p:cNvPr id="163" name="直接连接符 162"/>
          <p:cNvCxnSpPr>
            <a:stCxn id="161" idx="2"/>
            <a:endCxn id="86" idx="0"/>
          </p:cNvCxnSpPr>
          <p:nvPr/>
        </p:nvCxnSpPr>
        <p:spPr bwMode="gray">
          <a:xfrm flipH="1">
            <a:off x="2918745" y="2096481"/>
            <a:ext cx="1565644" cy="312996"/>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64" name="直接连接符 163"/>
          <p:cNvCxnSpPr>
            <a:stCxn id="162" idx="2"/>
            <a:endCxn id="87" idx="0"/>
          </p:cNvCxnSpPr>
          <p:nvPr/>
        </p:nvCxnSpPr>
        <p:spPr bwMode="gray">
          <a:xfrm flipH="1">
            <a:off x="3609582" y="2096481"/>
            <a:ext cx="1427191" cy="312996"/>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65" name="直接连接符 164"/>
          <p:cNvCxnSpPr/>
          <p:nvPr/>
        </p:nvCxnSpPr>
        <p:spPr bwMode="gray">
          <a:xfrm>
            <a:off x="836693" y="5960957"/>
            <a:ext cx="219495"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166" name="直接连接符 165"/>
          <p:cNvCxnSpPr>
            <a:stCxn id="161" idx="3"/>
            <a:endCxn id="162" idx="1"/>
          </p:cNvCxnSpPr>
          <p:nvPr/>
        </p:nvCxnSpPr>
        <p:spPr bwMode="gray">
          <a:xfrm>
            <a:off x="4637064" y="1971565"/>
            <a:ext cx="247034"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pic>
        <p:nvPicPr>
          <p:cNvPr id="167" name="图片 72" descr="交换机.png"/>
          <p:cNvPicPr>
            <a:picLocks noChangeAspect="1"/>
          </p:cNvPicPr>
          <p:nvPr/>
        </p:nvPicPr>
        <p:blipFill>
          <a:blip r:embed="rId11" cstate="print"/>
          <a:stretch>
            <a:fillRect/>
          </a:stretch>
        </p:blipFill>
        <p:spPr>
          <a:xfrm>
            <a:off x="4873907" y="1383137"/>
            <a:ext cx="334188" cy="274333"/>
          </a:xfrm>
          <a:prstGeom prst="rect">
            <a:avLst/>
          </a:prstGeom>
        </p:spPr>
      </p:pic>
      <p:pic>
        <p:nvPicPr>
          <p:cNvPr id="168" name="图片 167"/>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4082775" y="1283633"/>
            <a:ext cx="649960" cy="369474"/>
          </a:xfrm>
          <a:prstGeom prst="rect">
            <a:avLst/>
          </a:prstGeom>
        </p:spPr>
      </p:pic>
      <p:sp>
        <p:nvSpPr>
          <p:cNvPr id="169" name="文本框 168"/>
          <p:cNvSpPr txBox="1"/>
          <p:nvPr/>
        </p:nvSpPr>
        <p:spPr bwMode="gray">
          <a:xfrm>
            <a:off x="5110682" y="1290533"/>
            <a:ext cx="684796" cy="461665"/>
          </a:xfrm>
          <a:prstGeom prst="rect">
            <a:avLst/>
          </a:prstGeom>
          <a:noFill/>
        </p:spPr>
        <p:txBody>
          <a:bodyPr wrap="square" rtlCol="0">
            <a:spAutoFit/>
          </a:bodyPr>
          <a:lstStyle/>
          <a:p>
            <a:pPr algn="ctr" fontAlgn="ctr">
              <a:spcBef>
                <a:spcPct val="0"/>
              </a:spcBef>
              <a:spcAft>
                <a:spcPct val="0"/>
              </a:spcAft>
              <a:defRPr/>
            </a:pPr>
            <a:r>
              <a:rPr lang="en-US" sz="1200" dirty="0" smtClean="0">
                <a:solidFill>
                  <a:prstClr val="black"/>
                </a:solidFill>
                <a:latin typeface="Huawei Sans" panose="020C0503030203020204" pitchFamily="34" charset="0"/>
              </a:rPr>
              <a:t>DHCP server</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0" name="文本框 169"/>
          <p:cNvSpPr txBox="1"/>
          <p:nvPr/>
        </p:nvSpPr>
        <p:spPr bwMode="gray">
          <a:xfrm>
            <a:off x="4801845" y="2140488"/>
            <a:ext cx="1000595" cy="276999"/>
          </a:xfrm>
          <a:prstGeom prst="rect">
            <a:avLst/>
          </a:prstGeom>
          <a:noFill/>
        </p:spPr>
        <p:txBody>
          <a:bodyPr wrap="none" rtlCol="0">
            <a:spAutoFit/>
          </a:bodyPr>
          <a:lstStyle/>
          <a:p>
            <a:pPr algn="r" fontAlgn="ctr">
              <a:spcBef>
                <a:spcPct val="0"/>
              </a:spcBef>
              <a:spcAft>
                <a:spcPct val="0"/>
              </a:spcAft>
              <a:defRPr/>
            </a:pPr>
            <a:r>
              <a:rPr lang="en-US" sz="1200" dirty="0" smtClean="0">
                <a:solidFill>
                  <a:prstClr val="black"/>
                </a:solidFill>
                <a:latin typeface="Huawei Sans" panose="020C0503030203020204" pitchFamily="34" charset="0"/>
              </a:rPr>
              <a:t>Server zone</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1" name="椭圆 170"/>
          <p:cNvSpPr/>
          <p:nvPr/>
        </p:nvSpPr>
        <p:spPr bwMode="gray">
          <a:xfrm rot="2732281">
            <a:off x="2221811" y="3315571"/>
            <a:ext cx="635217" cy="101992"/>
          </a:xfrm>
          <a:prstGeom prst="ellips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2" name="椭圆 171"/>
          <p:cNvSpPr/>
          <p:nvPr/>
        </p:nvSpPr>
        <p:spPr bwMode="gray">
          <a:xfrm>
            <a:off x="3323106" y="3408669"/>
            <a:ext cx="325967" cy="101992"/>
          </a:xfrm>
          <a:prstGeom prst="ellips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3" name="椭圆 172"/>
          <p:cNvSpPr/>
          <p:nvPr/>
        </p:nvSpPr>
        <p:spPr bwMode="gray">
          <a:xfrm rot="18824393">
            <a:off x="4162231" y="3408669"/>
            <a:ext cx="244905" cy="101992"/>
          </a:xfrm>
          <a:prstGeom prst="ellips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74" name="图片 9"/>
          <p:cNvPicPr>
            <a:picLocks noChangeAspect="1"/>
          </p:cNvPicPr>
          <p:nvPr/>
        </p:nvPicPr>
        <p:blipFill>
          <a:blip r:embed="rId5">
            <a:extLst>
              <a:ext uri="{28A0092B-C50C-407E-A947-70E740481C1C}">
                <a14:useLocalDpi xmlns:a14="http://schemas.microsoft.com/office/drawing/2010/main" val="0"/>
              </a:ext>
            </a:extLst>
          </a:blip>
          <a:stretch>
            <a:fillRect/>
          </a:stretch>
        </p:blipFill>
        <p:spPr bwMode="gray">
          <a:xfrm>
            <a:off x="2233820" y="1846099"/>
            <a:ext cx="277591" cy="227120"/>
          </a:xfrm>
          <a:prstGeom prst="rect">
            <a:avLst/>
          </a:prstGeom>
        </p:spPr>
      </p:pic>
      <p:cxnSp>
        <p:nvCxnSpPr>
          <p:cNvPr id="175" name="直接连接符 174"/>
          <p:cNvCxnSpPr>
            <a:stCxn id="174" idx="1"/>
            <a:endCxn id="80" idx="3"/>
          </p:cNvCxnSpPr>
          <p:nvPr/>
        </p:nvCxnSpPr>
        <p:spPr bwMode="gray">
          <a:xfrm flipH="1">
            <a:off x="2011557" y="1959659"/>
            <a:ext cx="222263" cy="0"/>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63" name="圆角矩形 62"/>
          <p:cNvSpPr/>
          <p:nvPr/>
        </p:nvSpPr>
        <p:spPr bwMode="gray">
          <a:xfrm>
            <a:off x="2611531" y="2327735"/>
            <a:ext cx="1253068" cy="476853"/>
          </a:xfrm>
          <a:prstGeom prst="roundRect">
            <a:avLst>
              <a:gd name="adj" fmla="val 24302"/>
            </a:avLst>
          </a:prstGeom>
          <a:noFill/>
          <a:ln w="19050" cap="flat" cmpd="sng" algn="ctr">
            <a:solidFill>
              <a:srgbClr val="30B5C5"/>
            </a:solidFill>
            <a:prstDash val="sysDot"/>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rtlCol="0" anchor="t" anchorCtr="0" compatLnSpc="1">
            <a:prstTxWarp prst="textNoShape">
              <a:avLst/>
            </a:prstTxWarp>
            <a:noAutofit/>
          </a:bodyPr>
          <a:lstStyle/>
          <a:p>
            <a:pPr fontAlgn="ctr">
              <a:spcBef>
                <a:spcPct val="0"/>
              </a:spcBef>
              <a:spcAft>
                <a:spcPct val="0"/>
              </a:spcAft>
              <a:buClr>
                <a:srgbClr val="CC9900"/>
              </a:buClr>
              <a:buSzPct val="60000"/>
              <a:buFont typeface="Wingdings" panose="05000000000000000000" pitchFamily="2" charset="2"/>
              <a:buChar char="n"/>
              <a:defRPr/>
            </a:pPr>
            <a:endParaRPr lang="en-US" altLang="zh-CN" kern="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圆角矩形 63"/>
          <p:cNvSpPr/>
          <p:nvPr/>
        </p:nvSpPr>
        <p:spPr bwMode="gray">
          <a:xfrm>
            <a:off x="1553741" y="3615000"/>
            <a:ext cx="1253068" cy="476853"/>
          </a:xfrm>
          <a:prstGeom prst="roundRect">
            <a:avLst>
              <a:gd name="adj" fmla="val 24302"/>
            </a:avLst>
          </a:prstGeom>
          <a:noFill/>
          <a:ln w="19050" cap="flat" cmpd="sng" algn="ctr">
            <a:solidFill>
              <a:srgbClr val="30B5C5"/>
            </a:solidFill>
            <a:prstDash val="sysDot"/>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rtlCol="0" anchor="t" anchorCtr="0" compatLnSpc="1">
            <a:prstTxWarp prst="textNoShape">
              <a:avLst/>
            </a:prstTxWarp>
            <a:noAutofit/>
          </a:bodyPr>
          <a:lstStyle/>
          <a:p>
            <a:pPr fontAlgn="ctr">
              <a:spcBef>
                <a:spcPct val="0"/>
              </a:spcBef>
              <a:spcAft>
                <a:spcPct val="0"/>
              </a:spcAft>
              <a:buClr>
                <a:srgbClr val="CC9900"/>
              </a:buClr>
              <a:buSzPct val="60000"/>
              <a:buFont typeface="Wingdings" panose="05000000000000000000" pitchFamily="2" charset="2"/>
              <a:buChar char="n"/>
              <a:defRPr/>
            </a:pPr>
            <a:endParaRPr lang="en-US" altLang="zh-CN" kern="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文本框 64"/>
          <p:cNvSpPr txBox="1"/>
          <p:nvPr/>
        </p:nvSpPr>
        <p:spPr bwMode="gray">
          <a:xfrm>
            <a:off x="1913600" y="2427018"/>
            <a:ext cx="676788" cy="276999"/>
          </a:xfrm>
          <a:prstGeom prst="rect">
            <a:avLst/>
          </a:prstGeom>
          <a:noFill/>
        </p:spPr>
        <p:txBody>
          <a:bodyPr wrap="none" rtlCol="0">
            <a:spAutoFit/>
          </a:bodyPr>
          <a:lstStyle/>
          <a:p>
            <a:pPr algn="r" fontAlgn="ctr">
              <a:spcBef>
                <a:spcPct val="0"/>
              </a:spcBef>
              <a:spcAft>
                <a:spcPct val="0"/>
              </a:spcAft>
              <a:defRPr/>
            </a:pPr>
            <a:r>
              <a:rPr lang="en-US" sz="1200" b="1" dirty="0" smtClean="0">
                <a:solidFill>
                  <a:prstClr val="black"/>
                </a:solidFill>
                <a:latin typeface="Huawei Sans" panose="020C0503030203020204" pitchFamily="34" charset="0"/>
              </a:rPr>
              <a:t>Border</a:t>
            </a:r>
            <a:endParaRPr lang="en-US"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2677523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Fabric Node Design: Dual-Border Networking</a:t>
            </a:r>
            <a:endParaRPr lang="en-US" altLang="zh-CN" dirty="0">
              <a:sym typeface="Huawei Sans" panose="020C0503030203020204" pitchFamily="34" charset="0"/>
            </a:endParaRPr>
          </a:p>
        </p:txBody>
      </p:sp>
      <p:sp>
        <p:nvSpPr>
          <p:cNvPr id="3" name="文本占位符 2"/>
          <p:cNvSpPr>
            <a:spLocks noGrp="1"/>
          </p:cNvSpPr>
          <p:nvPr>
            <p:ph type="body" sz="quarter" idx="10"/>
          </p:nvPr>
        </p:nvSpPr>
        <p:spPr>
          <a:xfrm>
            <a:off x="5797226" y="1164258"/>
            <a:ext cx="5951862" cy="4763297"/>
          </a:xfrm>
        </p:spPr>
        <p:txBody>
          <a:bodyPr/>
          <a:lstStyle/>
          <a:p>
            <a:r>
              <a:rPr lang="en-US" sz="1400" dirty="0" smtClean="0"/>
              <a:t>Core layer design:</a:t>
            </a:r>
          </a:p>
          <a:p>
            <a:pPr lvl="1"/>
            <a:r>
              <a:rPr lang="en-US" sz="1200" dirty="0" smtClean="0"/>
              <a:t>Core switches are two logical devices. Large-capacity switches (S12700E series switches) are recommended. It is recommended that ENP cards be used for interconnection with aggregation switches and that Eth-Trunk be deployed.</a:t>
            </a:r>
          </a:p>
          <a:p>
            <a:r>
              <a:rPr lang="en-US" sz="1400" dirty="0" smtClean="0"/>
              <a:t>Aggregation layer design:</a:t>
            </a:r>
          </a:p>
          <a:p>
            <a:pPr lvl="1"/>
            <a:r>
              <a:rPr lang="en-US" sz="1200" dirty="0" smtClean="0"/>
              <a:t>It is recommended that aggregation switches set up a stack to implement load balancing with core switches.</a:t>
            </a:r>
          </a:p>
          <a:p>
            <a:r>
              <a:rPr lang="en-US" sz="1400" dirty="0" smtClean="0"/>
              <a:t>Access layer design:</a:t>
            </a:r>
          </a:p>
          <a:p>
            <a:pPr lvl="1"/>
            <a:r>
              <a:rPr lang="en-US" sz="1200" dirty="0" smtClean="0"/>
              <a:t>The design is similar to that in the single-border networking scenario.</a:t>
            </a:r>
          </a:p>
          <a:p>
            <a:r>
              <a:rPr lang="en-US" sz="1400" dirty="0" smtClean="0"/>
              <a:t>Server zone design:</a:t>
            </a:r>
          </a:p>
          <a:p>
            <a:pPr lvl="1"/>
            <a:r>
              <a:rPr lang="en-US" sz="1200" dirty="0" smtClean="0"/>
              <a:t>It is recommended that iMaster NCE-Campus, analyzer, and DHCP server be connected to the campus network through switches in the server zone. It is recommended that aggregation switch</a:t>
            </a:r>
            <a:r>
              <a:rPr lang="en-US" altLang="zh-CN" sz="1200" dirty="0" smtClean="0"/>
              <a:t>es</a:t>
            </a:r>
            <a:r>
              <a:rPr lang="en-US" sz="1200" dirty="0" smtClean="0"/>
              <a:t> set up a stack to implement load balancing with core switches.</a:t>
            </a:r>
          </a:p>
          <a:p>
            <a:endParaRPr lang="en-US" altLang="zh-CN" sz="1400" dirty="0">
              <a:sym typeface="Huawei Sans" panose="020C0503030203020204" pitchFamily="34" charset="0"/>
            </a:endParaRPr>
          </a:p>
        </p:txBody>
      </p:sp>
      <p:sp>
        <p:nvSpPr>
          <p:cNvPr id="6" name="圆角矩形 5"/>
          <p:cNvSpPr/>
          <p:nvPr/>
        </p:nvSpPr>
        <p:spPr>
          <a:xfrm>
            <a:off x="3991556" y="1164259"/>
            <a:ext cx="1798708" cy="1245217"/>
          </a:xfrm>
          <a:prstGeom prst="roundRect">
            <a:avLst>
              <a:gd name="adj" fmla="val 249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 name="直接连接符 6"/>
          <p:cNvCxnSpPr>
            <a:stCxn id="18" idx="0"/>
            <a:endCxn id="65" idx="2"/>
          </p:cNvCxnSpPr>
          <p:nvPr/>
        </p:nvCxnSpPr>
        <p:spPr bwMode="gray">
          <a:xfrm flipH="1" flipV="1">
            <a:off x="1867548" y="2073219"/>
            <a:ext cx="1045983" cy="33625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8" name="直接连接符 7"/>
          <p:cNvCxnSpPr>
            <a:stCxn id="14" idx="2"/>
            <a:endCxn id="15" idx="0"/>
          </p:cNvCxnSpPr>
          <p:nvPr/>
        </p:nvCxnSpPr>
        <p:spPr bwMode="gray">
          <a:xfrm>
            <a:off x="4583683" y="4002239"/>
            <a:ext cx="0" cy="747689"/>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grpSp>
        <p:nvGrpSpPr>
          <p:cNvPr id="9" name="Group 165"/>
          <p:cNvGrpSpPr/>
          <p:nvPr/>
        </p:nvGrpSpPr>
        <p:grpSpPr bwMode="gray">
          <a:xfrm rot="10800000" flipV="1">
            <a:off x="1827547" y="3940219"/>
            <a:ext cx="715186" cy="1093839"/>
            <a:chOff x="-1233037" y="914446"/>
            <a:chExt cx="1573823" cy="778776"/>
          </a:xfrm>
        </p:grpSpPr>
        <p:cxnSp>
          <p:nvCxnSpPr>
            <p:cNvPr id="10" name="Straight Connector 166"/>
            <p:cNvCxnSpPr/>
            <p:nvPr/>
          </p:nvCxnSpPr>
          <p:spPr bwMode="gray">
            <a:xfrm flipH="1" flipV="1">
              <a:off x="-1233037" y="914446"/>
              <a:ext cx="786912" cy="77877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67"/>
            <p:cNvCxnSpPr/>
            <p:nvPr/>
          </p:nvCxnSpPr>
          <p:spPr bwMode="gray">
            <a:xfrm flipV="1">
              <a:off x="-446125" y="914446"/>
              <a:ext cx="786911" cy="778776"/>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grpSp>
      <p:pic>
        <p:nvPicPr>
          <p:cNvPr id="12" name="图片 87" descr="汇聚交换机.png"/>
          <p:cNvPicPr>
            <a:picLocks noChangeAspect="1"/>
          </p:cNvPicPr>
          <p:nvPr/>
        </p:nvPicPr>
        <p:blipFill>
          <a:blip r:embed="rId3"/>
          <a:stretch>
            <a:fillRect/>
          </a:stretch>
        </p:blipFill>
        <p:spPr bwMode="gray">
          <a:xfrm>
            <a:off x="2327517" y="3699942"/>
            <a:ext cx="369473" cy="302297"/>
          </a:xfrm>
          <a:prstGeom prst="rect">
            <a:avLst/>
          </a:prstGeom>
        </p:spPr>
      </p:pic>
      <p:pic>
        <p:nvPicPr>
          <p:cNvPr id="13" name="图片 76" descr="接入交换机.png"/>
          <p:cNvPicPr>
            <a:picLocks noChangeAspect="1"/>
          </p:cNvPicPr>
          <p:nvPr/>
        </p:nvPicPr>
        <p:blipFill>
          <a:blip r:embed="rId4"/>
          <a:stretch>
            <a:fillRect/>
          </a:stretch>
        </p:blipFill>
        <p:spPr bwMode="gray">
          <a:xfrm>
            <a:off x="1998681" y="4749928"/>
            <a:ext cx="369473" cy="302297"/>
          </a:xfrm>
          <a:prstGeom prst="rect">
            <a:avLst/>
          </a:prstGeom>
        </p:spPr>
      </p:pic>
      <p:pic>
        <p:nvPicPr>
          <p:cNvPr id="14" name="图片 87" descr="汇聚交换机.png"/>
          <p:cNvPicPr>
            <a:picLocks noChangeAspect="1"/>
          </p:cNvPicPr>
          <p:nvPr/>
        </p:nvPicPr>
        <p:blipFill>
          <a:blip r:embed="rId3"/>
          <a:stretch>
            <a:fillRect/>
          </a:stretch>
        </p:blipFill>
        <p:spPr bwMode="gray">
          <a:xfrm>
            <a:off x="4398946" y="3699942"/>
            <a:ext cx="369473" cy="302297"/>
          </a:xfrm>
          <a:prstGeom prst="rect">
            <a:avLst/>
          </a:prstGeom>
        </p:spPr>
      </p:pic>
      <p:pic>
        <p:nvPicPr>
          <p:cNvPr id="15" name="图片 76" descr="接入交换机.png"/>
          <p:cNvPicPr>
            <a:picLocks noChangeAspect="1"/>
          </p:cNvPicPr>
          <p:nvPr/>
        </p:nvPicPr>
        <p:blipFill>
          <a:blip r:embed="rId4"/>
          <a:stretch>
            <a:fillRect/>
          </a:stretch>
        </p:blipFill>
        <p:spPr bwMode="gray">
          <a:xfrm>
            <a:off x="4398946" y="4749928"/>
            <a:ext cx="369473" cy="302297"/>
          </a:xfrm>
          <a:prstGeom prst="rect">
            <a:avLst/>
          </a:prstGeom>
        </p:spPr>
      </p:pic>
      <p:pic>
        <p:nvPicPr>
          <p:cNvPr id="16" name="图片 105" descr="AP.png"/>
          <p:cNvPicPr>
            <a:picLocks noChangeAspect="1"/>
          </p:cNvPicPr>
          <p:nvPr/>
        </p:nvPicPr>
        <p:blipFill>
          <a:blip r:embed="rId5"/>
          <a:stretch>
            <a:fillRect/>
          </a:stretch>
        </p:blipFill>
        <p:spPr bwMode="gray">
          <a:xfrm>
            <a:off x="5010065" y="4763465"/>
            <a:ext cx="333509" cy="272873"/>
          </a:xfrm>
          <a:prstGeom prst="rect">
            <a:avLst/>
          </a:prstGeom>
        </p:spPr>
      </p:pic>
      <p:pic>
        <p:nvPicPr>
          <p:cNvPr id="17" name="Picture 2" descr="G:\做的项目\公共\扁平图标切换\更新2015_01_21\oss扁平图标库2015_01_21更新-04.png"/>
          <p:cNvPicPr>
            <a:picLocks noChangeAspect="1" noChangeArrowheads="1"/>
          </p:cNvPicPr>
          <p:nvPr/>
        </p:nvPicPr>
        <p:blipFill>
          <a:blip r:embed="rId6"/>
          <a:stretch>
            <a:fillRect/>
          </a:stretch>
        </p:blipFill>
        <p:spPr bwMode="gray">
          <a:xfrm>
            <a:off x="2728794" y="1441541"/>
            <a:ext cx="369473" cy="302297"/>
          </a:xfrm>
          <a:prstGeom prst="rect">
            <a:avLst/>
          </a:prstGeom>
          <a:noFill/>
        </p:spPr>
      </p:pic>
      <p:pic>
        <p:nvPicPr>
          <p:cNvPr id="18" name="图片 86" descr="核心交换机.png"/>
          <p:cNvPicPr>
            <a:picLocks noChangeAspect="1"/>
          </p:cNvPicPr>
          <p:nvPr/>
        </p:nvPicPr>
        <p:blipFill>
          <a:blip r:embed="rId7"/>
          <a:stretch>
            <a:fillRect/>
          </a:stretch>
        </p:blipFill>
        <p:spPr bwMode="gray">
          <a:xfrm>
            <a:off x="2728794" y="2409477"/>
            <a:ext cx="369473" cy="302297"/>
          </a:xfrm>
          <a:prstGeom prst="rect">
            <a:avLst/>
          </a:prstGeom>
        </p:spPr>
      </p:pic>
      <p:pic>
        <p:nvPicPr>
          <p:cNvPr id="19" name="图片 86" descr="核心交换机.png"/>
          <p:cNvPicPr>
            <a:picLocks noChangeAspect="1"/>
          </p:cNvPicPr>
          <p:nvPr/>
        </p:nvPicPr>
        <p:blipFill>
          <a:blip r:embed="rId7"/>
          <a:stretch>
            <a:fillRect/>
          </a:stretch>
        </p:blipFill>
        <p:spPr bwMode="gray">
          <a:xfrm>
            <a:off x="3419631" y="2409477"/>
            <a:ext cx="369473" cy="302297"/>
          </a:xfrm>
          <a:prstGeom prst="rect">
            <a:avLst/>
          </a:prstGeom>
        </p:spPr>
      </p:pic>
      <p:cxnSp>
        <p:nvCxnSpPr>
          <p:cNvPr id="20" name="直接连接符 19"/>
          <p:cNvCxnSpPr>
            <a:stCxn id="18" idx="3"/>
            <a:endCxn id="19" idx="1"/>
          </p:cNvCxnSpPr>
          <p:nvPr/>
        </p:nvCxnSpPr>
        <p:spPr bwMode="gray">
          <a:xfrm>
            <a:off x="3098267" y="2560626"/>
            <a:ext cx="321364" cy="0"/>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pic>
        <p:nvPicPr>
          <p:cNvPr id="21" name="图片 87" descr="汇聚交换机.png"/>
          <p:cNvPicPr>
            <a:picLocks noChangeAspect="1"/>
          </p:cNvPicPr>
          <p:nvPr/>
        </p:nvPicPr>
        <p:blipFill>
          <a:blip r:embed="rId3"/>
          <a:stretch>
            <a:fillRect/>
          </a:stretch>
        </p:blipFill>
        <p:spPr bwMode="gray">
          <a:xfrm>
            <a:off x="1669848" y="3699942"/>
            <a:ext cx="369473" cy="302297"/>
          </a:xfrm>
          <a:prstGeom prst="rect">
            <a:avLst/>
          </a:prstGeom>
        </p:spPr>
      </p:pic>
      <p:cxnSp>
        <p:nvCxnSpPr>
          <p:cNvPr id="22" name="直接连接符 21"/>
          <p:cNvCxnSpPr>
            <a:stCxn id="21" idx="3"/>
            <a:endCxn id="12" idx="1"/>
          </p:cNvCxnSpPr>
          <p:nvPr/>
        </p:nvCxnSpPr>
        <p:spPr bwMode="gray">
          <a:xfrm>
            <a:off x="2039321" y="3851091"/>
            <a:ext cx="288196"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pic>
        <p:nvPicPr>
          <p:cNvPr id="23" name="图片 87" descr="汇聚交换机.png"/>
          <p:cNvPicPr>
            <a:picLocks noChangeAspect="1"/>
          </p:cNvPicPr>
          <p:nvPr/>
        </p:nvPicPr>
        <p:blipFill>
          <a:blip r:embed="rId3"/>
          <a:stretch>
            <a:fillRect/>
          </a:stretch>
        </p:blipFill>
        <p:spPr bwMode="gray">
          <a:xfrm>
            <a:off x="3369751" y="3699942"/>
            <a:ext cx="369473" cy="302297"/>
          </a:xfrm>
          <a:prstGeom prst="rect">
            <a:avLst/>
          </a:prstGeom>
        </p:spPr>
      </p:pic>
      <p:cxnSp>
        <p:nvCxnSpPr>
          <p:cNvPr id="24" name="直接连接符 23"/>
          <p:cNvCxnSpPr/>
          <p:nvPr/>
        </p:nvCxnSpPr>
        <p:spPr bwMode="gray">
          <a:xfrm>
            <a:off x="3554487" y="4002239"/>
            <a:ext cx="0" cy="1383681"/>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pic>
        <p:nvPicPr>
          <p:cNvPr id="25" name="图片 11" descr="开放网络-蓝.png"/>
          <p:cNvPicPr>
            <a:picLocks noChangeAspect="1"/>
          </p:cNvPicPr>
          <p:nvPr/>
        </p:nvPicPr>
        <p:blipFill>
          <a:blip r:embed="rId8"/>
          <a:stretch>
            <a:fillRect/>
          </a:stretch>
        </p:blipFill>
        <p:spPr bwMode="gray">
          <a:xfrm>
            <a:off x="1980710" y="5396271"/>
            <a:ext cx="405415" cy="312082"/>
          </a:xfrm>
          <a:prstGeom prst="rect">
            <a:avLst/>
          </a:prstGeom>
        </p:spPr>
      </p:pic>
      <p:pic>
        <p:nvPicPr>
          <p:cNvPr id="26" name="图片 11" descr="开放网络-蓝.png"/>
          <p:cNvPicPr>
            <a:picLocks noChangeAspect="1"/>
          </p:cNvPicPr>
          <p:nvPr/>
        </p:nvPicPr>
        <p:blipFill>
          <a:blip r:embed="rId8"/>
          <a:stretch>
            <a:fillRect/>
          </a:stretch>
        </p:blipFill>
        <p:spPr bwMode="gray">
          <a:xfrm>
            <a:off x="3325514" y="5396271"/>
            <a:ext cx="405415" cy="312082"/>
          </a:xfrm>
          <a:prstGeom prst="rect">
            <a:avLst/>
          </a:prstGeom>
        </p:spPr>
      </p:pic>
      <p:pic>
        <p:nvPicPr>
          <p:cNvPr id="27" name="图片 11" descr="开放网络-蓝.png"/>
          <p:cNvPicPr>
            <a:picLocks noChangeAspect="1"/>
          </p:cNvPicPr>
          <p:nvPr/>
        </p:nvPicPr>
        <p:blipFill>
          <a:blip r:embed="rId8"/>
          <a:stretch>
            <a:fillRect/>
          </a:stretch>
        </p:blipFill>
        <p:spPr bwMode="gray">
          <a:xfrm>
            <a:off x="4380975" y="5396271"/>
            <a:ext cx="405415" cy="312082"/>
          </a:xfrm>
          <a:prstGeom prst="rect">
            <a:avLst/>
          </a:prstGeom>
        </p:spPr>
      </p:pic>
      <p:pic>
        <p:nvPicPr>
          <p:cNvPr id="28" name="图片 157" descr="故障链路.png"/>
          <p:cNvPicPr>
            <a:picLocks noChangeAspect="1"/>
          </p:cNvPicPr>
          <p:nvPr/>
        </p:nvPicPr>
        <p:blipFill>
          <a:blip r:embed="rId9"/>
          <a:stretch>
            <a:fillRect/>
          </a:stretch>
        </p:blipFill>
        <p:spPr bwMode="gray">
          <a:xfrm>
            <a:off x="5001585" y="5385920"/>
            <a:ext cx="446281" cy="332783"/>
          </a:xfrm>
          <a:prstGeom prst="rect">
            <a:avLst/>
          </a:prstGeom>
        </p:spPr>
      </p:pic>
      <p:sp>
        <p:nvSpPr>
          <p:cNvPr id="29" name="椭圆 28"/>
          <p:cNvSpPr/>
          <p:nvPr/>
        </p:nvSpPr>
        <p:spPr bwMode="gray">
          <a:xfrm>
            <a:off x="1922655" y="4474497"/>
            <a:ext cx="524973" cy="101992"/>
          </a:xfrm>
          <a:prstGeom prst="ellips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0" name="直接连接符 29"/>
          <p:cNvCxnSpPr>
            <a:stCxn id="15" idx="3"/>
            <a:endCxn id="16" idx="1"/>
          </p:cNvCxnSpPr>
          <p:nvPr/>
        </p:nvCxnSpPr>
        <p:spPr bwMode="gray">
          <a:xfrm flipV="1">
            <a:off x="4768419" y="4899902"/>
            <a:ext cx="241646" cy="1175"/>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bwMode="gray">
          <a:xfrm>
            <a:off x="405301" y="2472167"/>
            <a:ext cx="896400" cy="276999"/>
          </a:xfrm>
          <a:prstGeom prst="rect">
            <a:avLst/>
          </a:prstGeom>
          <a:noFill/>
        </p:spPr>
        <p:txBody>
          <a:bodyPr wrap="none" rtlCol="0">
            <a:spAutoFit/>
          </a:bodyPr>
          <a:lstStyle/>
          <a:p>
            <a:pPr fontAlgn="ctr">
              <a:spcBef>
                <a:spcPct val="0"/>
              </a:spcBef>
              <a:spcAft>
                <a:spcPct val="0"/>
              </a:spcAft>
              <a:defRPr/>
            </a:pPr>
            <a:r>
              <a:rPr lang="en-US" sz="1200" dirty="0" smtClean="0">
                <a:solidFill>
                  <a:prstClr val="black"/>
                </a:solidFill>
                <a:latin typeface="Huawei Sans" panose="020C0503030203020204" pitchFamily="34" charset="0"/>
              </a:rPr>
              <a:t>Core layer</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文本框 32"/>
          <p:cNvSpPr txBox="1"/>
          <p:nvPr/>
        </p:nvSpPr>
        <p:spPr bwMode="gray">
          <a:xfrm>
            <a:off x="405301" y="4772943"/>
            <a:ext cx="1029449" cy="276999"/>
          </a:xfrm>
          <a:prstGeom prst="rect">
            <a:avLst/>
          </a:prstGeom>
          <a:noFill/>
        </p:spPr>
        <p:txBody>
          <a:bodyPr wrap="none" rtlCol="0">
            <a:spAutoFit/>
          </a:bodyPr>
          <a:lstStyle/>
          <a:p>
            <a:pPr fontAlgn="ctr">
              <a:spcBef>
                <a:spcPct val="0"/>
              </a:spcBef>
              <a:spcAft>
                <a:spcPct val="0"/>
              </a:spcAft>
              <a:defRPr/>
            </a:pPr>
            <a:r>
              <a:rPr lang="en-US" sz="1200" dirty="0" smtClean="0">
                <a:solidFill>
                  <a:prstClr val="black"/>
                </a:solidFill>
                <a:latin typeface="Huawei Sans" panose="020C0503030203020204" pitchFamily="34" charset="0"/>
              </a:rPr>
              <a:t>Access layer</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文本框 33"/>
          <p:cNvSpPr txBox="1"/>
          <p:nvPr/>
        </p:nvSpPr>
        <p:spPr bwMode="gray">
          <a:xfrm>
            <a:off x="405301" y="1373188"/>
            <a:ext cx="1008610" cy="276999"/>
          </a:xfrm>
          <a:prstGeom prst="rect">
            <a:avLst/>
          </a:prstGeom>
          <a:noFill/>
        </p:spPr>
        <p:txBody>
          <a:bodyPr wrap="none" rtlCol="0">
            <a:spAutoFit/>
          </a:bodyPr>
          <a:lstStyle/>
          <a:p>
            <a:pPr fontAlgn="ctr">
              <a:spcBef>
                <a:spcPct val="0"/>
              </a:spcBef>
              <a:spcAft>
                <a:spcPct val="0"/>
              </a:spcAft>
              <a:defRPr/>
            </a:pPr>
            <a:r>
              <a:rPr lang="en-US" sz="1200" dirty="0" smtClean="0">
                <a:solidFill>
                  <a:prstClr val="black"/>
                </a:solidFill>
                <a:latin typeface="Huawei Sans" panose="020C0503030203020204" pitchFamily="34" charset="0"/>
              </a:rPr>
              <a:t>Egress zone</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6" name="直接连接符 35"/>
          <p:cNvCxnSpPr>
            <a:stCxn id="15" idx="2"/>
            <a:endCxn id="27" idx="0"/>
          </p:cNvCxnSpPr>
          <p:nvPr/>
        </p:nvCxnSpPr>
        <p:spPr bwMode="gray">
          <a:xfrm>
            <a:off x="4583683" y="5052225"/>
            <a:ext cx="0" cy="344046"/>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7" name="直接连接符 36"/>
          <p:cNvCxnSpPr>
            <a:stCxn id="13" idx="2"/>
            <a:endCxn id="25" idx="0"/>
          </p:cNvCxnSpPr>
          <p:nvPr/>
        </p:nvCxnSpPr>
        <p:spPr bwMode="gray">
          <a:xfrm>
            <a:off x="2183418" y="5052225"/>
            <a:ext cx="0" cy="344046"/>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18" idx="2"/>
            <a:endCxn id="21" idx="0"/>
          </p:cNvCxnSpPr>
          <p:nvPr/>
        </p:nvCxnSpPr>
        <p:spPr bwMode="gray">
          <a:xfrm flipH="1">
            <a:off x="1854585" y="2711774"/>
            <a:ext cx="1058946" cy="98816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19" idx="2"/>
            <a:endCxn id="12" idx="0"/>
          </p:cNvCxnSpPr>
          <p:nvPr/>
        </p:nvCxnSpPr>
        <p:spPr bwMode="gray">
          <a:xfrm flipH="1">
            <a:off x="2512254" y="2711774"/>
            <a:ext cx="1092114" cy="98816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0" name="直接连接符 39"/>
          <p:cNvCxnSpPr>
            <a:stCxn id="18" idx="2"/>
            <a:endCxn id="23" idx="0"/>
          </p:cNvCxnSpPr>
          <p:nvPr/>
        </p:nvCxnSpPr>
        <p:spPr bwMode="gray">
          <a:xfrm>
            <a:off x="2913531" y="2711774"/>
            <a:ext cx="640957" cy="98816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1" name="直接连接符 40"/>
          <p:cNvCxnSpPr>
            <a:stCxn id="19" idx="2"/>
            <a:endCxn id="23" idx="0"/>
          </p:cNvCxnSpPr>
          <p:nvPr/>
        </p:nvCxnSpPr>
        <p:spPr bwMode="gray">
          <a:xfrm flipH="1">
            <a:off x="3554488" y="2711774"/>
            <a:ext cx="49880" cy="98816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2" name="直接连接符 41"/>
          <p:cNvCxnSpPr>
            <a:stCxn id="18" idx="2"/>
            <a:endCxn id="14" idx="0"/>
          </p:cNvCxnSpPr>
          <p:nvPr/>
        </p:nvCxnSpPr>
        <p:spPr bwMode="gray">
          <a:xfrm>
            <a:off x="2913531" y="2711774"/>
            <a:ext cx="1670152" cy="98816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3" name="直接连接符 42"/>
          <p:cNvCxnSpPr>
            <a:stCxn id="19" idx="2"/>
            <a:endCxn id="14" idx="0"/>
          </p:cNvCxnSpPr>
          <p:nvPr/>
        </p:nvCxnSpPr>
        <p:spPr bwMode="gray">
          <a:xfrm>
            <a:off x="3604368" y="2711774"/>
            <a:ext cx="979315" cy="98816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19" idx="0"/>
            <a:endCxn id="66" idx="2"/>
          </p:cNvCxnSpPr>
          <p:nvPr/>
        </p:nvCxnSpPr>
        <p:spPr bwMode="gray">
          <a:xfrm flipH="1" flipV="1">
            <a:off x="2367402" y="2073219"/>
            <a:ext cx="1236966" cy="33625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pic>
        <p:nvPicPr>
          <p:cNvPr id="45" name="Picture 2" descr="G:\做的项目\公共\扁平图标切换\更新2015_01_21\oss扁平图标库2015_01_21更新-04.png"/>
          <p:cNvPicPr>
            <a:picLocks noChangeAspect="1" noChangeArrowheads="1"/>
          </p:cNvPicPr>
          <p:nvPr/>
        </p:nvPicPr>
        <p:blipFill>
          <a:blip r:embed="rId6"/>
          <a:stretch>
            <a:fillRect/>
          </a:stretch>
        </p:blipFill>
        <p:spPr bwMode="gray">
          <a:xfrm>
            <a:off x="3419631" y="1441541"/>
            <a:ext cx="369473" cy="302297"/>
          </a:xfrm>
          <a:prstGeom prst="rect">
            <a:avLst/>
          </a:prstGeom>
          <a:noFill/>
        </p:spPr>
      </p:pic>
      <p:cxnSp>
        <p:nvCxnSpPr>
          <p:cNvPr id="46" name="直接连接符 45"/>
          <p:cNvCxnSpPr>
            <a:stCxn id="17" idx="2"/>
            <a:endCxn id="18" idx="0"/>
          </p:cNvCxnSpPr>
          <p:nvPr/>
        </p:nvCxnSpPr>
        <p:spPr bwMode="gray">
          <a:xfrm>
            <a:off x="2913531" y="1743838"/>
            <a:ext cx="0" cy="665639"/>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7" name="直接连接符 46"/>
          <p:cNvCxnSpPr>
            <a:stCxn id="45" idx="2"/>
            <a:endCxn id="19" idx="0"/>
          </p:cNvCxnSpPr>
          <p:nvPr/>
        </p:nvCxnSpPr>
        <p:spPr bwMode="gray">
          <a:xfrm>
            <a:off x="3604368" y="1743838"/>
            <a:ext cx="0" cy="665639"/>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8" name="直接连接符 47"/>
          <p:cNvCxnSpPr>
            <a:stCxn id="17" idx="3"/>
            <a:endCxn id="45" idx="1"/>
          </p:cNvCxnSpPr>
          <p:nvPr/>
        </p:nvCxnSpPr>
        <p:spPr bwMode="gray">
          <a:xfrm>
            <a:off x="3098267" y="1592690"/>
            <a:ext cx="321364" cy="0"/>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pic>
        <p:nvPicPr>
          <p:cNvPr id="49" name="图片 87" descr="汇聚交换机.png"/>
          <p:cNvPicPr>
            <a:picLocks noChangeAspect="1"/>
          </p:cNvPicPr>
          <p:nvPr/>
        </p:nvPicPr>
        <p:blipFill>
          <a:blip r:embed="rId3"/>
          <a:stretch>
            <a:fillRect/>
          </a:stretch>
        </p:blipFill>
        <p:spPr bwMode="gray">
          <a:xfrm>
            <a:off x="4326500" y="1846649"/>
            <a:ext cx="305350" cy="249832"/>
          </a:xfrm>
          <a:prstGeom prst="rect">
            <a:avLst/>
          </a:prstGeom>
        </p:spPr>
      </p:pic>
      <p:pic>
        <p:nvPicPr>
          <p:cNvPr id="53" name="图片 87" descr="汇聚交换机.png"/>
          <p:cNvPicPr>
            <a:picLocks noChangeAspect="1"/>
          </p:cNvPicPr>
          <p:nvPr/>
        </p:nvPicPr>
        <p:blipFill>
          <a:blip r:embed="rId3"/>
          <a:stretch>
            <a:fillRect/>
          </a:stretch>
        </p:blipFill>
        <p:spPr bwMode="gray">
          <a:xfrm>
            <a:off x="4878884" y="1846649"/>
            <a:ext cx="305350" cy="249832"/>
          </a:xfrm>
          <a:prstGeom prst="rect">
            <a:avLst/>
          </a:prstGeom>
        </p:spPr>
      </p:pic>
      <p:cxnSp>
        <p:nvCxnSpPr>
          <p:cNvPr id="54" name="直接连接符 53"/>
          <p:cNvCxnSpPr>
            <a:stCxn id="49" idx="2"/>
            <a:endCxn id="18" idx="0"/>
          </p:cNvCxnSpPr>
          <p:nvPr/>
        </p:nvCxnSpPr>
        <p:spPr bwMode="gray">
          <a:xfrm flipH="1">
            <a:off x="2913531" y="2096481"/>
            <a:ext cx="1565644" cy="312996"/>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5" name="直接连接符 54"/>
          <p:cNvCxnSpPr>
            <a:stCxn id="53" idx="2"/>
            <a:endCxn id="19" idx="0"/>
          </p:cNvCxnSpPr>
          <p:nvPr/>
        </p:nvCxnSpPr>
        <p:spPr bwMode="gray">
          <a:xfrm flipH="1">
            <a:off x="3604368" y="2096481"/>
            <a:ext cx="1427191" cy="312996"/>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7" name="直接连接符 56"/>
          <p:cNvCxnSpPr>
            <a:stCxn id="49" idx="3"/>
            <a:endCxn id="53" idx="1"/>
          </p:cNvCxnSpPr>
          <p:nvPr/>
        </p:nvCxnSpPr>
        <p:spPr bwMode="gray">
          <a:xfrm>
            <a:off x="4631850" y="1971565"/>
            <a:ext cx="247034"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pic>
        <p:nvPicPr>
          <p:cNvPr id="58" name="图片 72" descr="交换机.png"/>
          <p:cNvPicPr>
            <a:picLocks noChangeAspect="1"/>
          </p:cNvPicPr>
          <p:nvPr/>
        </p:nvPicPr>
        <p:blipFill>
          <a:blip r:embed="rId10" cstate="print"/>
          <a:stretch>
            <a:fillRect/>
          </a:stretch>
        </p:blipFill>
        <p:spPr>
          <a:xfrm>
            <a:off x="4868693" y="1383137"/>
            <a:ext cx="334188" cy="274333"/>
          </a:xfrm>
          <a:prstGeom prst="rect">
            <a:avLst/>
          </a:prstGeom>
        </p:spPr>
      </p:pic>
      <p:pic>
        <p:nvPicPr>
          <p:cNvPr id="59" name="图片 58"/>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4077561" y="1283633"/>
            <a:ext cx="649960" cy="369474"/>
          </a:xfrm>
          <a:prstGeom prst="rect">
            <a:avLst/>
          </a:prstGeom>
        </p:spPr>
      </p:pic>
      <p:sp>
        <p:nvSpPr>
          <p:cNvPr id="60" name="文本框 59"/>
          <p:cNvSpPr txBox="1"/>
          <p:nvPr/>
        </p:nvSpPr>
        <p:spPr bwMode="gray">
          <a:xfrm>
            <a:off x="5105468" y="1290533"/>
            <a:ext cx="684796" cy="461665"/>
          </a:xfrm>
          <a:prstGeom prst="rect">
            <a:avLst/>
          </a:prstGeom>
          <a:noFill/>
        </p:spPr>
        <p:txBody>
          <a:bodyPr wrap="square" rtlCol="0">
            <a:spAutoFit/>
          </a:bodyPr>
          <a:lstStyle/>
          <a:p>
            <a:pPr algn="ctr" fontAlgn="ctr">
              <a:spcBef>
                <a:spcPct val="0"/>
              </a:spcBef>
              <a:spcAft>
                <a:spcPct val="0"/>
              </a:spcAft>
              <a:defRPr/>
            </a:pPr>
            <a:r>
              <a:rPr lang="en-US" sz="1200" dirty="0" smtClean="0">
                <a:solidFill>
                  <a:prstClr val="black"/>
                </a:solidFill>
                <a:latin typeface="Huawei Sans" panose="020C0503030203020204" pitchFamily="34" charset="0"/>
              </a:rPr>
              <a:t>DHCP server</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文本框 60"/>
          <p:cNvSpPr txBox="1"/>
          <p:nvPr/>
        </p:nvSpPr>
        <p:spPr bwMode="gray">
          <a:xfrm>
            <a:off x="4796631" y="2140488"/>
            <a:ext cx="1000595" cy="276999"/>
          </a:xfrm>
          <a:prstGeom prst="rect">
            <a:avLst/>
          </a:prstGeom>
          <a:noFill/>
        </p:spPr>
        <p:txBody>
          <a:bodyPr wrap="none" rtlCol="0">
            <a:spAutoFit/>
          </a:bodyPr>
          <a:lstStyle/>
          <a:p>
            <a:pPr algn="r" fontAlgn="ctr">
              <a:spcBef>
                <a:spcPct val="0"/>
              </a:spcBef>
              <a:spcAft>
                <a:spcPct val="0"/>
              </a:spcAft>
              <a:defRPr/>
            </a:pPr>
            <a:r>
              <a:rPr lang="en-US" sz="1200" dirty="0" smtClean="0">
                <a:solidFill>
                  <a:prstClr val="black"/>
                </a:solidFill>
                <a:latin typeface="Huawei Sans" panose="020C0503030203020204" pitchFamily="34" charset="0"/>
              </a:rPr>
              <a:t>Server zone</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5" name="图片 9"/>
          <p:cNvPicPr>
            <a:picLocks noChangeAspect="1"/>
          </p:cNvPicPr>
          <p:nvPr/>
        </p:nvPicPr>
        <p:blipFill>
          <a:blip r:embed="rId12">
            <a:extLst>
              <a:ext uri="{28A0092B-C50C-407E-A947-70E740481C1C}">
                <a14:useLocalDpi xmlns:a14="http://schemas.microsoft.com/office/drawing/2010/main" val="0"/>
              </a:ext>
            </a:extLst>
          </a:blip>
          <a:stretch>
            <a:fillRect/>
          </a:stretch>
        </p:blipFill>
        <p:spPr bwMode="gray">
          <a:xfrm>
            <a:off x="1728752" y="1846099"/>
            <a:ext cx="277591" cy="227120"/>
          </a:xfrm>
          <a:prstGeom prst="rect">
            <a:avLst/>
          </a:prstGeom>
        </p:spPr>
      </p:pic>
      <p:pic>
        <p:nvPicPr>
          <p:cNvPr id="66" name="图片 9"/>
          <p:cNvPicPr>
            <a:picLocks noChangeAspect="1"/>
          </p:cNvPicPr>
          <p:nvPr/>
        </p:nvPicPr>
        <p:blipFill>
          <a:blip r:embed="rId12">
            <a:extLst>
              <a:ext uri="{28A0092B-C50C-407E-A947-70E740481C1C}">
                <a14:useLocalDpi xmlns:a14="http://schemas.microsoft.com/office/drawing/2010/main" val="0"/>
              </a:ext>
            </a:extLst>
          </a:blip>
          <a:stretch>
            <a:fillRect/>
          </a:stretch>
        </p:blipFill>
        <p:spPr bwMode="gray">
          <a:xfrm>
            <a:off x="2228606" y="1846099"/>
            <a:ext cx="277591" cy="227120"/>
          </a:xfrm>
          <a:prstGeom prst="rect">
            <a:avLst/>
          </a:prstGeom>
        </p:spPr>
      </p:pic>
      <p:cxnSp>
        <p:nvCxnSpPr>
          <p:cNvPr id="67" name="直接连接符 66"/>
          <p:cNvCxnSpPr>
            <a:stCxn id="66" idx="1"/>
            <a:endCxn id="65" idx="3"/>
          </p:cNvCxnSpPr>
          <p:nvPr/>
        </p:nvCxnSpPr>
        <p:spPr bwMode="gray">
          <a:xfrm flipH="1">
            <a:off x="2006343" y="1959659"/>
            <a:ext cx="222263" cy="0"/>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69" name="圆角矩形 68"/>
          <p:cNvSpPr/>
          <p:nvPr/>
        </p:nvSpPr>
        <p:spPr bwMode="gray">
          <a:xfrm>
            <a:off x="1548527" y="3615000"/>
            <a:ext cx="1253068" cy="476853"/>
          </a:xfrm>
          <a:prstGeom prst="roundRect">
            <a:avLst>
              <a:gd name="adj" fmla="val 24302"/>
            </a:avLst>
          </a:prstGeom>
          <a:noFill/>
          <a:ln w="19050" cap="flat" cmpd="sng" algn="ctr">
            <a:solidFill>
              <a:srgbClr val="30B5C5"/>
            </a:solidFill>
            <a:prstDash val="sysDot"/>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rtlCol="0" anchor="t" anchorCtr="0" compatLnSpc="1">
            <a:prstTxWarp prst="textNoShape">
              <a:avLst/>
            </a:prstTxWarp>
            <a:noAutofit/>
          </a:bodyPr>
          <a:lstStyle/>
          <a:p>
            <a:pPr fontAlgn="ctr">
              <a:spcBef>
                <a:spcPct val="0"/>
              </a:spcBef>
              <a:spcAft>
                <a:spcPct val="0"/>
              </a:spcAft>
              <a:buClr>
                <a:srgbClr val="CC9900"/>
              </a:buClr>
              <a:buSzPct val="60000"/>
              <a:buFont typeface="Wingdings" panose="05000000000000000000" pitchFamily="2" charset="2"/>
              <a:buChar char="n"/>
              <a:defRPr/>
            </a:pPr>
            <a:endParaRPr lang="en-US" altLang="zh-CN" kern="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文本框 69"/>
          <p:cNvSpPr txBox="1"/>
          <p:nvPr/>
        </p:nvSpPr>
        <p:spPr bwMode="gray">
          <a:xfrm>
            <a:off x="2087679" y="2427018"/>
            <a:ext cx="676788" cy="276999"/>
          </a:xfrm>
          <a:prstGeom prst="rect">
            <a:avLst/>
          </a:prstGeom>
          <a:noFill/>
        </p:spPr>
        <p:txBody>
          <a:bodyPr wrap="none" rtlCol="0">
            <a:spAutoFit/>
          </a:bodyPr>
          <a:lstStyle/>
          <a:p>
            <a:pPr algn="r" fontAlgn="ctr">
              <a:spcBef>
                <a:spcPct val="0"/>
              </a:spcBef>
              <a:spcAft>
                <a:spcPct val="0"/>
              </a:spcAft>
              <a:defRPr/>
            </a:pPr>
            <a:r>
              <a:rPr lang="en-US" sz="1200" b="1" dirty="0" smtClean="0">
                <a:solidFill>
                  <a:prstClr val="black"/>
                </a:solidFill>
                <a:latin typeface="Huawei Sans" panose="020C0503030203020204" pitchFamily="34" charset="0"/>
              </a:rPr>
              <a:t>Border</a:t>
            </a:r>
            <a:endParaRPr lang="en-US"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文本框 70"/>
          <p:cNvSpPr txBox="1"/>
          <p:nvPr/>
        </p:nvSpPr>
        <p:spPr bwMode="gray">
          <a:xfrm>
            <a:off x="3755631" y="2427018"/>
            <a:ext cx="676788" cy="276999"/>
          </a:xfrm>
          <a:prstGeom prst="rect">
            <a:avLst/>
          </a:prstGeom>
          <a:noFill/>
        </p:spPr>
        <p:txBody>
          <a:bodyPr wrap="none" rtlCol="0">
            <a:spAutoFit/>
          </a:bodyPr>
          <a:lstStyle/>
          <a:p>
            <a:pPr algn="r" fontAlgn="ctr">
              <a:spcBef>
                <a:spcPct val="0"/>
              </a:spcBef>
              <a:spcAft>
                <a:spcPct val="0"/>
              </a:spcAft>
              <a:defRPr/>
            </a:pPr>
            <a:r>
              <a:rPr lang="en-US" sz="1200" b="1" dirty="0" smtClean="0">
                <a:solidFill>
                  <a:prstClr val="black"/>
                </a:solidFill>
                <a:latin typeface="Huawei Sans" panose="020C0503030203020204" pitchFamily="34" charset="0"/>
              </a:rPr>
              <a:t>Border</a:t>
            </a:r>
            <a:endParaRPr lang="en-US"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文本框 71"/>
          <p:cNvSpPr txBox="1"/>
          <p:nvPr/>
        </p:nvSpPr>
        <p:spPr bwMode="gray">
          <a:xfrm>
            <a:off x="419577" y="3605295"/>
            <a:ext cx="1207360" cy="461665"/>
          </a:xfrm>
          <a:prstGeom prst="rect">
            <a:avLst/>
          </a:prstGeom>
          <a:noFill/>
        </p:spPr>
        <p:txBody>
          <a:bodyPr wrap="square" rtlCol="0">
            <a:spAutoFit/>
          </a:bodyPr>
          <a:lstStyle/>
          <a:p>
            <a:pPr fontAlgn="ctr">
              <a:spcBef>
                <a:spcPct val="0"/>
              </a:spcBef>
              <a:spcAft>
                <a:spcPct val="0"/>
              </a:spcAft>
              <a:defRPr/>
            </a:pPr>
            <a:r>
              <a:rPr lang="en-US" sz="1200" dirty="0" smtClean="0">
                <a:solidFill>
                  <a:prstClr val="black"/>
                </a:solidFill>
                <a:latin typeface="Huawei Sans" panose="020C0503030203020204" pitchFamily="34" charset="0"/>
              </a:rPr>
              <a:t>Aggregation layer</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文本框 72"/>
          <p:cNvSpPr txBox="1"/>
          <p:nvPr/>
        </p:nvSpPr>
        <p:spPr bwMode="gray">
          <a:xfrm>
            <a:off x="1084509" y="5837847"/>
            <a:ext cx="1125311" cy="246221"/>
          </a:xfrm>
          <a:prstGeom prst="rect">
            <a:avLst/>
          </a:prstGeom>
          <a:noFill/>
          <a:ln>
            <a:noFill/>
          </a:ln>
        </p:spPr>
        <p:txBody>
          <a:bodyPr wrap="none" rtlCol="0">
            <a:noAutofit/>
          </a:bodyPr>
          <a:lstStyle/>
          <a:p>
            <a:pPr algn="ctr" fontAlgn="ctr"/>
            <a:r>
              <a:rPr lang="en-US" sz="1200" dirty="0" smtClean="0">
                <a:solidFill>
                  <a:schemeClr val="tx1">
                    <a:lumMod val="50000"/>
                    <a:lumOff val="50000"/>
                  </a:schemeClr>
                </a:solidFill>
                <a:latin typeface="Huawei Sans" panose="020C0503030203020204" pitchFamily="34" charset="0"/>
              </a:rPr>
              <a:t>CSS/</a:t>
            </a:r>
            <a:r>
              <a:rPr lang="en-US" sz="1200" dirty="0" err="1" smtClean="0">
                <a:solidFill>
                  <a:schemeClr val="tx1">
                    <a:lumMod val="50000"/>
                    <a:lumOff val="50000"/>
                  </a:schemeClr>
                </a:solidFill>
                <a:latin typeface="Huawei Sans" panose="020C0503030203020204" pitchFamily="34" charset="0"/>
              </a:rPr>
              <a:t>iStack</a:t>
            </a:r>
            <a:r>
              <a:rPr lang="en-US" sz="1200" dirty="0" smtClean="0">
                <a:solidFill>
                  <a:schemeClr val="tx1">
                    <a:lumMod val="50000"/>
                    <a:lumOff val="50000"/>
                  </a:schemeClr>
                </a:solidFill>
                <a:latin typeface="Huawei Sans" panose="020C0503030203020204" pitchFamily="34" charset="0"/>
              </a:rPr>
              <a:t> link</a:t>
            </a:r>
            <a:endParaRPr lang="en-US" altLang="zh-CN" sz="1200" dirty="0">
              <a:solidFill>
                <a:schemeClr val="tx1">
                  <a:lumMod val="50000"/>
                  <a:lumOff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4" name="直接连接符 73"/>
          <p:cNvCxnSpPr/>
          <p:nvPr/>
        </p:nvCxnSpPr>
        <p:spPr bwMode="gray">
          <a:xfrm>
            <a:off x="836693" y="5960957"/>
            <a:ext cx="219495"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sp>
        <p:nvSpPr>
          <p:cNvPr id="68" name="文本框 67"/>
          <p:cNvSpPr txBox="1"/>
          <p:nvPr/>
        </p:nvSpPr>
        <p:spPr bwMode="gray">
          <a:xfrm>
            <a:off x="3496132" y="1971185"/>
            <a:ext cx="956842" cy="461665"/>
          </a:xfrm>
          <a:prstGeom prst="rect">
            <a:avLst/>
          </a:prstGeom>
          <a:noFill/>
        </p:spPr>
        <p:txBody>
          <a:bodyPr wrap="square" rtlCol="0">
            <a:spAutoFit/>
          </a:bodyPr>
          <a:lstStyle/>
          <a:p>
            <a:pPr algn="ctr" fontAlgn="ctr">
              <a:spcBef>
                <a:spcPct val="0"/>
              </a:spcBef>
              <a:spcAft>
                <a:spcPct val="0"/>
              </a:spcAft>
              <a:defRPr/>
            </a:pPr>
            <a:r>
              <a:rPr lang="en-US" sz="1200" dirty="0" smtClean="0">
                <a:solidFill>
                  <a:schemeClr val="tx1">
                    <a:lumMod val="65000"/>
                    <a:lumOff val="35000"/>
                  </a:schemeClr>
                </a:solidFill>
                <a:latin typeface="Huawei Sans" panose="020C0503030203020204" pitchFamily="34" charset="0"/>
              </a:rPr>
              <a:t>Load balancing</a:t>
            </a:r>
            <a:endParaRPr lang="en-US" sz="1200" dirty="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文本框 61"/>
          <p:cNvSpPr txBox="1"/>
          <p:nvPr/>
        </p:nvSpPr>
        <p:spPr bwMode="gray">
          <a:xfrm>
            <a:off x="1998681" y="3132740"/>
            <a:ext cx="885272" cy="461665"/>
          </a:xfrm>
          <a:prstGeom prst="rect">
            <a:avLst/>
          </a:prstGeom>
          <a:noFill/>
        </p:spPr>
        <p:txBody>
          <a:bodyPr wrap="square" rtlCol="0">
            <a:spAutoFit/>
          </a:bodyPr>
          <a:lstStyle/>
          <a:p>
            <a:pPr algn="ctr" fontAlgn="ctr">
              <a:spcBef>
                <a:spcPct val="0"/>
              </a:spcBef>
              <a:spcAft>
                <a:spcPct val="0"/>
              </a:spcAft>
              <a:defRPr/>
            </a:pPr>
            <a:r>
              <a:rPr lang="en-US" sz="1200" dirty="0" smtClean="0">
                <a:solidFill>
                  <a:schemeClr val="tx1">
                    <a:lumMod val="65000"/>
                    <a:lumOff val="35000"/>
                  </a:schemeClr>
                </a:solidFill>
                <a:latin typeface="Huawei Sans" panose="020C0503030203020204" pitchFamily="34" charset="0"/>
              </a:rPr>
              <a:t>Load balancing</a:t>
            </a:r>
            <a:endParaRPr lang="en-US" sz="1200" dirty="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文本框 62"/>
          <p:cNvSpPr txBox="1"/>
          <p:nvPr/>
        </p:nvSpPr>
        <p:spPr bwMode="gray">
          <a:xfrm>
            <a:off x="3003195" y="3132740"/>
            <a:ext cx="885272" cy="461665"/>
          </a:xfrm>
          <a:prstGeom prst="rect">
            <a:avLst/>
          </a:prstGeom>
          <a:noFill/>
        </p:spPr>
        <p:txBody>
          <a:bodyPr wrap="square" rtlCol="0">
            <a:spAutoFit/>
          </a:bodyPr>
          <a:lstStyle/>
          <a:p>
            <a:pPr algn="ctr" fontAlgn="ctr">
              <a:spcBef>
                <a:spcPct val="0"/>
              </a:spcBef>
              <a:spcAft>
                <a:spcPct val="0"/>
              </a:spcAft>
              <a:defRPr/>
            </a:pPr>
            <a:r>
              <a:rPr lang="en-US" sz="1200" dirty="0" smtClean="0">
                <a:solidFill>
                  <a:schemeClr val="tx1">
                    <a:lumMod val="65000"/>
                    <a:lumOff val="35000"/>
                  </a:schemeClr>
                </a:solidFill>
                <a:latin typeface="Huawei Sans" panose="020C0503030203020204" pitchFamily="34" charset="0"/>
              </a:rPr>
              <a:t>Load balancing</a:t>
            </a:r>
            <a:endParaRPr lang="en-US" sz="1200" dirty="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文本框 63"/>
          <p:cNvSpPr txBox="1"/>
          <p:nvPr/>
        </p:nvSpPr>
        <p:spPr bwMode="gray">
          <a:xfrm>
            <a:off x="3803204" y="3132740"/>
            <a:ext cx="885272" cy="461665"/>
          </a:xfrm>
          <a:prstGeom prst="rect">
            <a:avLst/>
          </a:prstGeom>
          <a:noFill/>
        </p:spPr>
        <p:txBody>
          <a:bodyPr wrap="square" rtlCol="0">
            <a:spAutoFit/>
          </a:bodyPr>
          <a:lstStyle/>
          <a:p>
            <a:pPr algn="ctr" fontAlgn="ctr">
              <a:spcBef>
                <a:spcPct val="0"/>
              </a:spcBef>
              <a:spcAft>
                <a:spcPct val="0"/>
              </a:spcAft>
              <a:defRPr/>
            </a:pPr>
            <a:r>
              <a:rPr lang="en-US" sz="1200" dirty="0" smtClean="0">
                <a:solidFill>
                  <a:schemeClr val="tx1">
                    <a:lumMod val="65000"/>
                    <a:lumOff val="35000"/>
                  </a:schemeClr>
                </a:solidFill>
                <a:latin typeface="Huawei Sans" panose="020C0503030203020204" pitchFamily="34" charset="0"/>
              </a:rPr>
              <a:t>Load balancing</a:t>
            </a:r>
            <a:endParaRPr lang="en-US" sz="1200" dirty="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8379590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Fabric Node Design: Single/Dual-Border Networking Selection</a:t>
            </a:r>
            <a:endParaRPr lang="en-US" altLang="zh-CN" dirty="0">
              <a:sym typeface="Huawei Sans" panose="020C0503030203020204" pitchFamily="34" charset="0"/>
            </a:endParaRPr>
          </a:p>
        </p:txBody>
      </p:sp>
      <p:graphicFrame>
        <p:nvGraphicFramePr>
          <p:cNvPr id="6" name="表格 5"/>
          <p:cNvGraphicFramePr>
            <a:graphicFrameLocks noGrp="1"/>
          </p:cNvGraphicFramePr>
          <p:nvPr>
            <p:extLst>
              <p:ext uri="{D42A27DB-BD31-4B8C-83A1-F6EECF244321}">
                <p14:modId xmlns:p14="http://schemas.microsoft.com/office/powerpoint/2010/main" val="3763494243"/>
              </p:ext>
            </p:extLst>
          </p:nvPr>
        </p:nvGraphicFramePr>
        <p:xfrm>
          <a:off x="470906" y="1605923"/>
          <a:ext cx="11263313" cy="3724901"/>
        </p:xfrm>
        <a:graphic>
          <a:graphicData uri="http://schemas.openxmlformats.org/drawingml/2006/table">
            <a:tbl>
              <a:tblPr firstRow="1" bandRow="1"/>
              <a:tblGrid>
                <a:gridCol w="1545157"/>
                <a:gridCol w="3816529"/>
                <a:gridCol w="5901627"/>
              </a:tblGrid>
              <a:tr h="370181">
                <a:tc>
                  <a:txBody>
                    <a:bodyPr/>
                    <a:lstStyle/>
                    <a:p>
                      <a:pPr fontAlgn="ctr">
                        <a:lnSpc>
                          <a:spcPct val="100000"/>
                        </a:lnSpc>
                      </a:pP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lnSpc>
                          <a:spcPct val="100000"/>
                        </a:lnSpc>
                      </a:pPr>
                      <a:r>
                        <a:rPr lang="en-US" sz="1400" b="1" dirty="0" smtClean="0">
                          <a:latin typeface="Huawei Sans" panose="020C0503030203020204" pitchFamily="34" charset="0"/>
                        </a:rPr>
                        <a:t>Single-Border Networking</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lnSpc>
                          <a:spcPct val="100000"/>
                        </a:lnSpc>
                      </a:pPr>
                      <a:r>
                        <a:rPr lang="en-US" sz="1400" b="1" dirty="0" smtClean="0">
                          <a:latin typeface="Huawei Sans" panose="020C0503030203020204" pitchFamily="34" charset="0"/>
                        </a:rPr>
                        <a:t>Dual-Border Networking</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720000">
                <a:tc>
                  <a:txBody>
                    <a:bodyPr/>
                    <a:lstStyle/>
                    <a:p>
                      <a:pPr algn="ctr" fontAlgn="ctr">
                        <a:lnSpc>
                          <a:spcPct val="100000"/>
                        </a:lnSpc>
                      </a:pPr>
                      <a:r>
                        <a:rPr lang="en-US" sz="1400" b="1" dirty="0" smtClean="0">
                          <a:latin typeface="Huawei Sans" panose="020C0503030203020204" pitchFamily="34" charset="0"/>
                        </a:rPr>
                        <a:t>Description</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p>
                      <a:pPr fontAlgn="ctr">
                        <a:lnSpc>
                          <a:spcPct val="100000"/>
                        </a:lnSpc>
                      </a:pPr>
                      <a:r>
                        <a:rPr lang="en-US" sz="1400" dirty="0" smtClean="0">
                          <a:latin typeface="Huawei Sans" panose="020C0503030203020204" pitchFamily="34" charset="0"/>
                        </a:rPr>
                        <a:t>The core switch is a logical device, which can be a physical standalone device or a CSS/</a:t>
                      </a:r>
                      <a:r>
                        <a:rPr lang="en-US" sz="1400" dirty="0" err="1" smtClean="0">
                          <a:latin typeface="Huawei Sans" panose="020C0503030203020204" pitchFamily="34" charset="0"/>
                        </a:rPr>
                        <a:t>iStack</a:t>
                      </a:r>
                      <a:r>
                        <a:rPr lang="en-US" sz="1400" dirty="0" smtClean="0">
                          <a:latin typeface="Huawei Sans" panose="020C0503030203020204" pitchFamily="34" charset="0"/>
                        </a:rPr>
                        <a:t> system.</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tc>
                <a:tc>
                  <a:txBody>
                    <a:bodyPr/>
                    <a:lstStyle/>
                    <a:p>
                      <a:pPr fontAlgn="ctr">
                        <a:lnSpc>
                          <a:spcPct val="100000"/>
                        </a:lnSpc>
                      </a:pPr>
                      <a:r>
                        <a:rPr lang="en-US" sz="1400" dirty="0" smtClean="0">
                          <a:latin typeface="Huawei Sans" panose="020C0503030203020204" pitchFamily="34" charset="0"/>
                        </a:rPr>
                        <a:t>Core switches are two logical devices, which can be two standalone physical devices or two CSS/</a:t>
                      </a:r>
                      <a:r>
                        <a:rPr lang="en-US" sz="1400" dirty="0" err="1" smtClean="0">
                          <a:latin typeface="Huawei Sans" panose="020C0503030203020204" pitchFamily="34" charset="0"/>
                        </a:rPr>
                        <a:t>iStack</a:t>
                      </a:r>
                      <a:r>
                        <a:rPr lang="en-US" sz="1400" dirty="0" smtClean="0">
                          <a:latin typeface="Huawei Sans" panose="020C0503030203020204" pitchFamily="34" charset="0"/>
                        </a:rPr>
                        <a:t> systems.</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946800">
                <a:tc>
                  <a:txBody>
                    <a:bodyPr/>
                    <a:lstStyle/>
                    <a:p>
                      <a:pPr algn="ctr" fontAlgn="ctr">
                        <a:lnSpc>
                          <a:spcPct val="100000"/>
                        </a:lnSpc>
                      </a:pPr>
                      <a:r>
                        <a:rPr lang="en-US" sz="1400" b="1" dirty="0" smtClean="0">
                          <a:latin typeface="Huawei Sans" panose="020C0503030203020204" pitchFamily="34" charset="0"/>
                        </a:rPr>
                        <a:t>Characteristics</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p>
                      <a:pPr marL="180000" indent="-180000" fontAlgn="ctr">
                        <a:lnSpc>
                          <a:spcPct val="100000"/>
                        </a:lnSpc>
                        <a:buFont typeface="Arial" panose="020B0604020202020204" pitchFamily="34" charset="0"/>
                        <a:buChar char="•"/>
                      </a:pPr>
                      <a:r>
                        <a:rPr lang="en-US" sz="1400" dirty="0" smtClean="0">
                          <a:latin typeface="Huawei Sans" panose="020C0503030203020204" pitchFamily="34" charset="0"/>
                        </a:rPr>
                        <a:t>Easy management, configuration, and maintenance.</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80000" indent="-180000" fontAlgn="ctr">
                        <a:lnSpc>
                          <a:spcPct val="100000"/>
                        </a:lnSpc>
                        <a:buFont typeface="Arial" panose="020B0604020202020204" pitchFamily="34" charset="0"/>
                        <a:buChar char="•"/>
                      </a:pPr>
                      <a:r>
                        <a:rPr lang="en-US" sz="1400" dirty="0" smtClean="0">
                          <a:latin typeface="Huawei Sans" panose="020C0503030203020204" pitchFamily="34" charset="0"/>
                        </a:rPr>
                        <a:t>Services may be affected during the device upgrade.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tc>
                <a:tc>
                  <a:txBody>
                    <a:bodyPr/>
                    <a:lstStyle/>
                    <a:p>
                      <a:pPr marL="180000" indent="-180000" fontAlgn="ctr">
                        <a:lnSpc>
                          <a:spcPct val="100000"/>
                        </a:lnSpc>
                        <a:buFont typeface="Arial" panose="020B0604020202020204" pitchFamily="34" charset="0"/>
                        <a:buChar char="•"/>
                      </a:pPr>
                      <a:r>
                        <a:rPr lang="en-US" sz="1400" dirty="0" smtClean="0">
                          <a:latin typeface="Huawei Sans" panose="020C0503030203020204" pitchFamily="34" charset="0"/>
                        </a:rPr>
                        <a:t>Complex management, configuration, and maintenance.</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80000" indent="-180000" fontAlgn="ctr">
                        <a:lnSpc>
                          <a:spcPct val="100000"/>
                        </a:lnSpc>
                        <a:buFont typeface="Arial" panose="020B0604020202020204" pitchFamily="34" charset="0"/>
                        <a:buChar char="•"/>
                      </a:pPr>
                      <a:r>
                        <a:rPr lang="en-US" sz="1400" dirty="0" smtClean="0">
                          <a:latin typeface="Huawei Sans" panose="020C0503030203020204" pitchFamily="34" charset="0"/>
                        </a:rPr>
                        <a:t>The upgrade of core switches has little impact on services.</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720000">
                <a:tc>
                  <a:txBody>
                    <a:bodyPr/>
                    <a:lstStyle/>
                    <a:p>
                      <a:pPr algn="ctr" fontAlgn="ctr">
                        <a:lnSpc>
                          <a:spcPct val="100000"/>
                        </a:lnSpc>
                      </a:pPr>
                      <a:r>
                        <a:rPr lang="en-US" sz="1400" b="1" dirty="0" smtClean="0">
                          <a:latin typeface="Huawei Sans" panose="020C0503030203020204" pitchFamily="34" charset="0"/>
                        </a:rPr>
                        <a:t>Application scenario</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p>
                      <a:pPr marL="0" indent="0" fontAlgn="ctr">
                        <a:lnSpc>
                          <a:spcPct val="100000"/>
                        </a:lnSpc>
                        <a:buFont typeface="Arial" panose="020B0604020202020204" pitchFamily="34" charset="0"/>
                        <a:buNone/>
                      </a:pPr>
                      <a:r>
                        <a:rPr lang="en-US" sz="1400" dirty="0" smtClean="0">
                          <a:latin typeface="Huawei Sans" panose="020C0503030203020204" pitchFamily="34" charset="0"/>
                        </a:rPr>
                        <a:t>Simple network management, configuration, and maintenance are required.</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tc>
                <a:tc>
                  <a:txBody>
                    <a:bodyPr/>
                    <a:lstStyle/>
                    <a:p>
                      <a:pPr marL="180000" indent="-180000" fontAlgn="ctr">
                        <a:lnSpc>
                          <a:spcPct val="100000"/>
                        </a:lnSpc>
                        <a:buFont typeface="Arial" panose="020B0604020202020204" pitchFamily="34" charset="0"/>
                        <a:buChar char="•"/>
                      </a:pPr>
                      <a:r>
                        <a:rPr lang="en-US" sz="1400" dirty="0" smtClean="0">
                          <a:latin typeface="Huawei Sans" panose="020C0503030203020204" pitchFamily="34" charset="0"/>
                        </a:rPr>
                        <a:t>The device upgrade has little impact on services.</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80000" indent="-180000" fontAlgn="ctr">
                        <a:lnSpc>
                          <a:spcPct val="100000"/>
                        </a:lnSpc>
                        <a:buFont typeface="Arial" panose="020B0604020202020204" pitchFamily="34" charset="0"/>
                        <a:buChar char="•"/>
                      </a:pPr>
                      <a:r>
                        <a:rPr lang="en-US" sz="1400" dirty="0" smtClean="0">
                          <a:latin typeface="Huawei Sans" panose="020C0503030203020204" pitchFamily="34" charset="0"/>
                        </a:rPr>
                        <a:t>Core switches do not support clustering or stacking due to some reasons (such as the deployment distance).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888435">
                <a:tc>
                  <a:txBody>
                    <a:bodyPr/>
                    <a:lstStyle/>
                    <a:p>
                      <a:pPr algn="ctr" fontAlgn="ctr">
                        <a:lnSpc>
                          <a:spcPct val="100000"/>
                        </a:lnSpc>
                      </a:pPr>
                      <a:r>
                        <a:rPr lang="en-US" sz="1400" b="1" dirty="0" smtClean="0">
                          <a:latin typeface="Huawei Sans" panose="020C0503030203020204" pitchFamily="34" charset="0"/>
                        </a:rPr>
                        <a:t>Restrictions</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fontAlgn="ctr">
                        <a:lnSpc>
                          <a:spcPct val="100000"/>
                        </a:lnSpc>
                      </a:pPr>
                      <a:r>
                        <a:rPr lang="en-US" sz="1400" dirty="0" smtClean="0">
                          <a:latin typeface="Huawei Sans" panose="020C0503030203020204" pitchFamily="34" charset="0"/>
                        </a:rPr>
                        <a:t>There is no restriction. The single-border</a:t>
                      </a:r>
                      <a:r>
                        <a:rPr lang="en-US" sz="1400" baseline="0" dirty="0" smtClean="0">
                          <a:latin typeface="Huawei Sans" panose="020C0503030203020204" pitchFamily="34" charset="0"/>
                        </a:rPr>
                        <a:t> networking </a:t>
                      </a:r>
                      <a:r>
                        <a:rPr lang="en-US" sz="1400" dirty="0" smtClean="0">
                          <a:latin typeface="Huawei Sans" panose="020C0503030203020204" pitchFamily="34" charset="0"/>
                        </a:rPr>
                        <a:t>design is applicable to both centralized and distributed VXLAN gateway networking.</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a:txBody>
                    <a:bodyPr/>
                    <a:lstStyle/>
                    <a:p>
                      <a:pPr fontAlgn="ctr">
                        <a:lnSpc>
                          <a:spcPct val="100000"/>
                        </a:lnSpc>
                      </a:pPr>
                      <a:r>
                        <a:rPr lang="en-US" sz="1400" dirty="0" smtClean="0">
                          <a:latin typeface="Huawei Sans" panose="020C0503030203020204" pitchFamily="34" charset="0"/>
                        </a:rPr>
                        <a:t>The dual-border networking design is applicable only to distributed VXLAN gateway networking.</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8519425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6" name="Straight Connector 166"/>
          <p:cNvCxnSpPr/>
          <p:nvPr/>
        </p:nvCxnSpPr>
        <p:spPr bwMode="gray">
          <a:xfrm>
            <a:off x="7055190" y="1206727"/>
            <a:ext cx="1" cy="549370"/>
          </a:xfrm>
          <a:prstGeom prst="line">
            <a:avLst/>
          </a:prstGeom>
          <a:ln w="9525">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87" name="Freeform 159"/>
          <p:cNvSpPr/>
          <p:nvPr/>
        </p:nvSpPr>
        <p:spPr bwMode="gray">
          <a:xfrm flipH="1">
            <a:off x="6554976" y="972256"/>
            <a:ext cx="1000430" cy="52295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tIns="108000" rtlCol="0" anchor="ctr">
            <a:noAutofit/>
          </a:bodyPr>
          <a:lstStyle/>
          <a:p>
            <a:pPr algn="ctr" fontAlgn="ctr"/>
            <a:r>
              <a:rPr lang="en-US" sz="1200" dirty="0" smtClean="0">
                <a:solidFill>
                  <a:schemeClr val="bg1">
                    <a:lumMod val="50000"/>
                  </a:schemeClr>
                </a:solidFill>
                <a:latin typeface="Huawei Sans" panose="020C0503030203020204" pitchFamily="34" charset="0"/>
              </a:rPr>
              <a:t>Data Center</a:t>
            </a:r>
            <a:endPar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圆角矩形 75"/>
          <p:cNvSpPr/>
          <p:nvPr/>
        </p:nvSpPr>
        <p:spPr bwMode="gray">
          <a:xfrm>
            <a:off x="492152" y="2483833"/>
            <a:ext cx="3082806" cy="1027545"/>
          </a:xfrm>
          <a:prstGeom prst="roundRect">
            <a:avLst>
              <a:gd name="adj" fmla="val 50000"/>
            </a:avLst>
          </a:pr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2" name="组合 41"/>
          <p:cNvGrpSpPr/>
          <p:nvPr/>
        </p:nvGrpSpPr>
        <p:grpSpPr bwMode="gray">
          <a:xfrm>
            <a:off x="968221" y="2637658"/>
            <a:ext cx="2170170" cy="789951"/>
            <a:chOff x="1199389" y="3325219"/>
            <a:chExt cx="2170170" cy="509697"/>
          </a:xfrm>
        </p:grpSpPr>
        <p:cxnSp>
          <p:nvCxnSpPr>
            <p:cNvPr id="43" name="Straight Connector 166"/>
            <p:cNvCxnSpPr/>
            <p:nvPr/>
          </p:nvCxnSpPr>
          <p:spPr bwMode="gray">
            <a:xfrm flipH="1">
              <a:off x="1199389" y="3325219"/>
              <a:ext cx="2170170" cy="50969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166"/>
            <p:cNvCxnSpPr/>
            <p:nvPr/>
          </p:nvCxnSpPr>
          <p:spPr bwMode="gray">
            <a:xfrm flipH="1" flipV="1">
              <a:off x="1199389" y="3325219"/>
              <a:ext cx="2170170" cy="50969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 name="Group 165"/>
          <p:cNvGrpSpPr/>
          <p:nvPr/>
        </p:nvGrpSpPr>
        <p:grpSpPr bwMode="gray">
          <a:xfrm rot="10800000">
            <a:off x="1102688" y="1883026"/>
            <a:ext cx="1861738" cy="600806"/>
            <a:chOff x="-1233037" y="914446"/>
            <a:chExt cx="1573823" cy="778776"/>
          </a:xfrm>
        </p:grpSpPr>
        <p:cxnSp>
          <p:nvCxnSpPr>
            <p:cNvPr id="7"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cxnSp>
        <p:nvCxnSpPr>
          <p:cNvPr id="25" name="Straight Connector 166"/>
          <p:cNvCxnSpPr/>
          <p:nvPr/>
        </p:nvCxnSpPr>
        <p:spPr bwMode="gray">
          <a:xfrm>
            <a:off x="3138391" y="2646392"/>
            <a:ext cx="0" cy="162698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a:lstStyle/>
          <a:p>
            <a:r>
              <a:rPr lang="en-US" smtClean="0"/>
              <a:t>Fabric Node Design: Multi-Border Networking</a:t>
            </a:r>
            <a:endParaRPr lang="en-US" altLang="zh-CN" dirty="0">
              <a:sym typeface="Huawei Sans" panose="020C0503030203020204" pitchFamily="34" charset="0"/>
            </a:endParaRPr>
          </a:p>
        </p:txBody>
      </p:sp>
      <p:cxnSp>
        <p:nvCxnSpPr>
          <p:cNvPr id="4" name="Straight Connector 166"/>
          <p:cNvCxnSpPr/>
          <p:nvPr/>
        </p:nvCxnSpPr>
        <p:spPr bwMode="gray">
          <a:xfrm>
            <a:off x="968221" y="2610984"/>
            <a:ext cx="0" cy="166239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9" name="图片 87" descr="汇聚交换机.png"/>
          <p:cNvPicPr>
            <a:picLocks noChangeAspect="1"/>
          </p:cNvPicPr>
          <p:nvPr/>
        </p:nvPicPr>
        <p:blipFill>
          <a:blip r:embed="rId3"/>
          <a:stretch>
            <a:fillRect/>
          </a:stretch>
        </p:blipFill>
        <p:spPr bwMode="gray">
          <a:xfrm>
            <a:off x="765011" y="3343254"/>
            <a:ext cx="406420" cy="332527"/>
          </a:xfrm>
          <a:prstGeom prst="rect">
            <a:avLst/>
          </a:prstGeom>
        </p:spPr>
      </p:pic>
      <p:pic>
        <p:nvPicPr>
          <p:cNvPr id="10" name="图片 76" descr="接入交换机.png"/>
          <p:cNvPicPr>
            <a:picLocks noChangeAspect="1"/>
          </p:cNvPicPr>
          <p:nvPr/>
        </p:nvPicPr>
        <p:blipFill>
          <a:blip r:embed="rId4"/>
          <a:stretch>
            <a:fillRect/>
          </a:stretch>
        </p:blipFill>
        <p:spPr bwMode="gray">
          <a:xfrm>
            <a:off x="765011" y="4034754"/>
            <a:ext cx="406420" cy="332527"/>
          </a:xfrm>
          <a:prstGeom prst="rect">
            <a:avLst/>
          </a:prstGeom>
        </p:spPr>
      </p:pic>
      <p:pic>
        <p:nvPicPr>
          <p:cNvPr id="11" name="图片 87" descr="汇聚交换机.png"/>
          <p:cNvPicPr>
            <a:picLocks noChangeAspect="1"/>
          </p:cNvPicPr>
          <p:nvPr/>
        </p:nvPicPr>
        <p:blipFill>
          <a:blip r:embed="rId3"/>
          <a:stretch>
            <a:fillRect/>
          </a:stretch>
        </p:blipFill>
        <p:spPr bwMode="gray">
          <a:xfrm>
            <a:off x="2935181" y="3343254"/>
            <a:ext cx="406420" cy="332527"/>
          </a:xfrm>
          <a:prstGeom prst="rect">
            <a:avLst/>
          </a:prstGeom>
        </p:spPr>
      </p:pic>
      <p:sp>
        <p:nvSpPr>
          <p:cNvPr id="13" name="文本框 12"/>
          <p:cNvSpPr txBox="1"/>
          <p:nvPr/>
        </p:nvSpPr>
        <p:spPr bwMode="gray">
          <a:xfrm>
            <a:off x="427076" y="2118670"/>
            <a:ext cx="865943" cy="307777"/>
          </a:xfrm>
          <a:prstGeom prst="rect">
            <a:avLst/>
          </a:prstGeom>
          <a:noFill/>
        </p:spPr>
        <p:txBody>
          <a:bodyPr wrap="none" rtlCol="0">
            <a:spAutoFit/>
          </a:bodyPr>
          <a:lstStyle/>
          <a:p>
            <a:pPr algn="r" fontAlgn="ctr"/>
            <a:r>
              <a:rPr lang="en-US" sz="1400" b="1" dirty="0" smtClean="0">
                <a:latin typeface="Huawei Sans" panose="020C0503030203020204" pitchFamily="34" charset="0"/>
              </a:rPr>
              <a:t>Border1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文本框 13"/>
          <p:cNvSpPr txBox="1"/>
          <p:nvPr/>
        </p:nvSpPr>
        <p:spPr bwMode="gray">
          <a:xfrm>
            <a:off x="1170620" y="3516179"/>
            <a:ext cx="604653" cy="307777"/>
          </a:xfrm>
          <a:prstGeom prst="rect">
            <a:avLst/>
          </a:prstGeom>
          <a:noFill/>
        </p:spPr>
        <p:txBody>
          <a:bodyPr wrap="none" rtlCol="0">
            <a:spAutoFit/>
          </a:bodyPr>
          <a:lstStyle/>
          <a:p>
            <a:pPr algn="r" fontAlgn="ctr"/>
            <a:r>
              <a:rPr lang="en-US" sz="1400" b="1" dirty="0" smtClean="0">
                <a:latin typeface="Huawei Sans" panose="020C0503030203020204" pitchFamily="34" charset="0"/>
              </a:rPr>
              <a:t>Edge</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文本框 14"/>
          <p:cNvSpPr txBox="1"/>
          <p:nvPr/>
        </p:nvSpPr>
        <p:spPr bwMode="gray">
          <a:xfrm>
            <a:off x="2359773" y="3516179"/>
            <a:ext cx="604653" cy="307777"/>
          </a:xfrm>
          <a:prstGeom prst="rect">
            <a:avLst/>
          </a:prstGeom>
          <a:noFill/>
        </p:spPr>
        <p:txBody>
          <a:bodyPr wrap="none" rtlCol="0">
            <a:spAutoFit/>
          </a:bodyPr>
          <a:lstStyle/>
          <a:p>
            <a:pPr fontAlgn="ctr"/>
            <a:r>
              <a:rPr lang="en-US" sz="1400" b="1" dirty="0" smtClean="0">
                <a:latin typeface="Huawei Sans" panose="020C0503030203020204" pitchFamily="34" charset="0"/>
              </a:rPr>
              <a:t>Edge</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7" name="图片 86" descr="核心交换机.png"/>
          <p:cNvPicPr>
            <a:picLocks noChangeAspect="1"/>
          </p:cNvPicPr>
          <p:nvPr/>
        </p:nvPicPr>
        <p:blipFill>
          <a:blip r:embed="rId5"/>
          <a:stretch>
            <a:fillRect/>
          </a:stretch>
        </p:blipFill>
        <p:spPr bwMode="gray">
          <a:xfrm>
            <a:off x="765822" y="2421077"/>
            <a:ext cx="404798" cy="331200"/>
          </a:xfrm>
          <a:prstGeom prst="rect">
            <a:avLst/>
          </a:prstGeom>
        </p:spPr>
      </p:pic>
      <p:pic>
        <p:nvPicPr>
          <p:cNvPr id="18" name="图片 17" descr="AP.png"/>
          <p:cNvPicPr>
            <a:picLocks noChangeAspect="1"/>
          </p:cNvPicPr>
          <p:nvPr/>
        </p:nvPicPr>
        <p:blipFill>
          <a:blip r:embed="rId6" cstate="print"/>
          <a:stretch>
            <a:fillRect/>
          </a:stretch>
        </p:blipFill>
        <p:spPr bwMode="gray">
          <a:xfrm>
            <a:off x="2939644" y="4043336"/>
            <a:ext cx="397495" cy="315363"/>
          </a:xfrm>
          <a:prstGeom prst="rect">
            <a:avLst/>
          </a:prstGeom>
        </p:spPr>
      </p:pic>
      <p:cxnSp>
        <p:nvCxnSpPr>
          <p:cNvPr id="22" name="Straight Connector 166"/>
          <p:cNvCxnSpPr/>
          <p:nvPr/>
        </p:nvCxnSpPr>
        <p:spPr bwMode="gray">
          <a:xfrm>
            <a:off x="2033557" y="1206727"/>
            <a:ext cx="1" cy="549370"/>
          </a:xfrm>
          <a:prstGeom prst="line">
            <a:avLst/>
          </a:prstGeom>
          <a:ln w="9525">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23" name="Freeform 159"/>
          <p:cNvSpPr/>
          <p:nvPr/>
        </p:nvSpPr>
        <p:spPr bwMode="gray">
          <a:xfrm flipH="1">
            <a:off x="1533343" y="972256"/>
            <a:ext cx="1000430" cy="52295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400" dirty="0" smtClean="0">
                <a:solidFill>
                  <a:schemeClr val="bg1">
                    <a:lumMod val="50000"/>
                  </a:schemeClr>
                </a:solidFill>
                <a:latin typeface="Huawei Sans" panose="020C0503030203020204" pitchFamily="34" charset="0"/>
              </a:rPr>
              <a:t>Internet</a:t>
            </a:r>
            <a:endPar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4" name="Picture 2" descr="G:\做的项目\公共\扁平图标切换\更新2015_01_21\oss扁平图标库2015_01_21更新-04.png"/>
          <p:cNvPicPr>
            <a:picLocks noChangeAspect="1" noChangeArrowheads="1"/>
          </p:cNvPicPr>
          <p:nvPr/>
        </p:nvPicPr>
        <p:blipFill>
          <a:blip r:embed="rId7" cstate="print"/>
          <a:stretch>
            <a:fillRect/>
          </a:stretch>
        </p:blipFill>
        <p:spPr bwMode="gray">
          <a:xfrm>
            <a:off x="1844080" y="1701957"/>
            <a:ext cx="405710" cy="331944"/>
          </a:xfrm>
          <a:prstGeom prst="rect">
            <a:avLst/>
          </a:prstGeom>
          <a:noFill/>
        </p:spPr>
      </p:pic>
      <p:pic>
        <p:nvPicPr>
          <p:cNvPr id="28" name="图片 86" descr="核心交换机.png"/>
          <p:cNvPicPr>
            <a:picLocks noChangeAspect="1"/>
          </p:cNvPicPr>
          <p:nvPr/>
        </p:nvPicPr>
        <p:blipFill>
          <a:blip r:embed="rId5"/>
          <a:stretch>
            <a:fillRect/>
          </a:stretch>
        </p:blipFill>
        <p:spPr bwMode="gray">
          <a:xfrm>
            <a:off x="2935992" y="2421077"/>
            <a:ext cx="404798" cy="331200"/>
          </a:xfrm>
          <a:prstGeom prst="rect">
            <a:avLst/>
          </a:prstGeom>
        </p:spPr>
      </p:pic>
      <p:sp>
        <p:nvSpPr>
          <p:cNvPr id="31" name="文本框 30"/>
          <p:cNvSpPr txBox="1"/>
          <p:nvPr/>
        </p:nvSpPr>
        <p:spPr bwMode="gray">
          <a:xfrm>
            <a:off x="2862446" y="2118670"/>
            <a:ext cx="865943" cy="307777"/>
          </a:xfrm>
          <a:prstGeom prst="rect">
            <a:avLst/>
          </a:prstGeom>
          <a:noFill/>
        </p:spPr>
        <p:txBody>
          <a:bodyPr wrap="none" rtlCol="0">
            <a:spAutoFit/>
          </a:bodyPr>
          <a:lstStyle/>
          <a:p>
            <a:pPr fontAlgn="ctr"/>
            <a:r>
              <a:rPr lang="en-US" sz="1400" b="1" dirty="0" smtClean="0">
                <a:latin typeface="Huawei Sans" panose="020C0503030203020204" pitchFamily="34" charset="0"/>
              </a:rPr>
              <a:t>Border2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文本框 44"/>
          <p:cNvSpPr txBox="1"/>
          <p:nvPr/>
        </p:nvSpPr>
        <p:spPr bwMode="gray">
          <a:xfrm>
            <a:off x="1681972" y="2631535"/>
            <a:ext cx="782587" cy="307777"/>
          </a:xfrm>
          <a:prstGeom prst="rect">
            <a:avLst/>
          </a:prstGeom>
          <a:noFill/>
        </p:spPr>
        <p:txBody>
          <a:bodyPr wrap="none" rtlCol="0">
            <a:spAutoFit/>
          </a:bodyPr>
          <a:lstStyle/>
          <a:p>
            <a:pPr fontAlgn="ctr"/>
            <a:r>
              <a:rPr lang="en-US" sz="1400" b="1" dirty="0" smtClean="0">
                <a:solidFill>
                  <a:srgbClr val="30B5C5"/>
                </a:solidFill>
                <a:latin typeface="Huawei Sans" panose="020C0503030203020204" pitchFamily="34" charset="0"/>
              </a:rPr>
              <a:t>VXLAN</a:t>
            </a:r>
            <a:endParaRPr lang="en-US" altLang="zh-CN" sz="14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文本框 46"/>
          <p:cNvSpPr txBox="1"/>
          <p:nvPr/>
        </p:nvSpPr>
        <p:spPr bwMode="gray">
          <a:xfrm>
            <a:off x="446904" y="4632366"/>
            <a:ext cx="3576456" cy="1605568"/>
          </a:xfrm>
          <a:prstGeom prst="rect">
            <a:avLst/>
          </a:prstGeom>
          <a:noFill/>
        </p:spPr>
        <p:txBody>
          <a:bodyPr wrap="square" rtlCol="0">
            <a:spAutoFit/>
          </a:bodyPr>
          <a:lstStyle/>
          <a:p>
            <a:pPr fontAlgn="ctr">
              <a:lnSpc>
                <a:spcPts val="1600"/>
              </a:lnSpc>
              <a:spcAft>
                <a:spcPts val="600"/>
              </a:spcAft>
            </a:pPr>
            <a:r>
              <a:rPr lang="en-US" sz="1200" b="1" dirty="0" smtClean="0">
                <a:latin typeface="Huawei Sans" panose="020C0503030203020204" pitchFamily="34" charset="0"/>
              </a:rPr>
              <a:t>Scenario description</a:t>
            </a:r>
            <a:r>
              <a:rPr lang="en-US" sz="1200" dirty="0" smtClean="0">
                <a:latin typeface="Huawei Sans" panose="020C0503030203020204" pitchFamily="34" charset="0"/>
              </a:rPr>
              <a:t>: On a single campus network, multiple border nodes are connected to the same egress for egress redundancy.</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1600"/>
              </a:lnSpc>
              <a:spcAft>
                <a:spcPts val="600"/>
              </a:spcAft>
            </a:pPr>
            <a:r>
              <a:rPr lang="en-US" sz="1200" b="1" dirty="0" smtClean="0">
                <a:latin typeface="Huawei Sans" panose="020C0503030203020204" pitchFamily="34" charset="0"/>
              </a:rPr>
              <a:t>Application scenario</a:t>
            </a:r>
            <a:r>
              <a:rPr lang="en-US" sz="1200" dirty="0" smtClean="0">
                <a:latin typeface="Huawei Sans" panose="020C0503030203020204" pitchFamily="34" charset="0"/>
              </a:rPr>
              <a:t>: A single campus network has multiple border nodes that are connected to the same external network, implementing reliability in non-stacking scenarios.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圆角矩形 75"/>
          <p:cNvSpPr/>
          <p:nvPr/>
        </p:nvSpPr>
        <p:spPr bwMode="gray">
          <a:xfrm>
            <a:off x="4432124" y="2483833"/>
            <a:ext cx="3082806" cy="1027545"/>
          </a:xfrm>
          <a:prstGeom prst="roundRect">
            <a:avLst>
              <a:gd name="adj" fmla="val 50000"/>
            </a:avLst>
          </a:pr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2" name="组合 61"/>
          <p:cNvGrpSpPr/>
          <p:nvPr/>
        </p:nvGrpSpPr>
        <p:grpSpPr bwMode="gray">
          <a:xfrm>
            <a:off x="4908193" y="2637658"/>
            <a:ext cx="2170170" cy="789951"/>
            <a:chOff x="1199389" y="3325219"/>
            <a:chExt cx="2170170" cy="509697"/>
          </a:xfrm>
        </p:grpSpPr>
        <p:cxnSp>
          <p:nvCxnSpPr>
            <p:cNvPr id="63" name="Straight Connector 166"/>
            <p:cNvCxnSpPr/>
            <p:nvPr/>
          </p:nvCxnSpPr>
          <p:spPr bwMode="gray">
            <a:xfrm flipH="1">
              <a:off x="1199389" y="3325219"/>
              <a:ext cx="2170170" cy="50969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Straight Connector 166"/>
            <p:cNvCxnSpPr/>
            <p:nvPr/>
          </p:nvCxnSpPr>
          <p:spPr bwMode="gray">
            <a:xfrm flipH="1" flipV="1">
              <a:off x="1199389" y="3325219"/>
              <a:ext cx="2170170" cy="50969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68" name="Straight Connector 166"/>
          <p:cNvCxnSpPr/>
          <p:nvPr/>
        </p:nvCxnSpPr>
        <p:spPr bwMode="gray">
          <a:xfrm>
            <a:off x="7078363" y="1883026"/>
            <a:ext cx="0" cy="239035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Straight Connector 166"/>
          <p:cNvCxnSpPr/>
          <p:nvPr/>
        </p:nvCxnSpPr>
        <p:spPr bwMode="gray">
          <a:xfrm>
            <a:off x="4908193" y="1883026"/>
            <a:ext cx="0" cy="239035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70" name="图片 87" descr="汇聚交换机.png"/>
          <p:cNvPicPr>
            <a:picLocks noChangeAspect="1"/>
          </p:cNvPicPr>
          <p:nvPr/>
        </p:nvPicPr>
        <p:blipFill>
          <a:blip r:embed="rId3"/>
          <a:stretch>
            <a:fillRect/>
          </a:stretch>
        </p:blipFill>
        <p:spPr bwMode="gray">
          <a:xfrm>
            <a:off x="4704983" y="3343254"/>
            <a:ext cx="406420" cy="332527"/>
          </a:xfrm>
          <a:prstGeom prst="rect">
            <a:avLst/>
          </a:prstGeom>
        </p:spPr>
      </p:pic>
      <p:pic>
        <p:nvPicPr>
          <p:cNvPr id="71" name="图片 76" descr="接入交换机.png"/>
          <p:cNvPicPr>
            <a:picLocks noChangeAspect="1"/>
          </p:cNvPicPr>
          <p:nvPr/>
        </p:nvPicPr>
        <p:blipFill>
          <a:blip r:embed="rId4"/>
          <a:stretch>
            <a:fillRect/>
          </a:stretch>
        </p:blipFill>
        <p:spPr bwMode="gray">
          <a:xfrm>
            <a:off x="4704983" y="4034754"/>
            <a:ext cx="406420" cy="332527"/>
          </a:xfrm>
          <a:prstGeom prst="rect">
            <a:avLst/>
          </a:prstGeom>
        </p:spPr>
      </p:pic>
      <p:pic>
        <p:nvPicPr>
          <p:cNvPr id="72" name="图片 87" descr="汇聚交换机.png"/>
          <p:cNvPicPr>
            <a:picLocks noChangeAspect="1"/>
          </p:cNvPicPr>
          <p:nvPr/>
        </p:nvPicPr>
        <p:blipFill>
          <a:blip r:embed="rId3"/>
          <a:stretch>
            <a:fillRect/>
          </a:stretch>
        </p:blipFill>
        <p:spPr bwMode="gray">
          <a:xfrm>
            <a:off x="6875153" y="3343254"/>
            <a:ext cx="406420" cy="332527"/>
          </a:xfrm>
          <a:prstGeom prst="rect">
            <a:avLst/>
          </a:prstGeom>
        </p:spPr>
      </p:pic>
      <p:sp>
        <p:nvSpPr>
          <p:cNvPr id="73" name="文本框 72"/>
          <p:cNvSpPr txBox="1"/>
          <p:nvPr/>
        </p:nvSpPr>
        <p:spPr bwMode="gray">
          <a:xfrm>
            <a:off x="5053789" y="2118670"/>
            <a:ext cx="865943" cy="307777"/>
          </a:xfrm>
          <a:prstGeom prst="rect">
            <a:avLst/>
          </a:prstGeom>
          <a:noFill/>
        </p:spPr>
        <p:txBody>
          <a:bodyPr wrap="none" rtlCol="0">
            <a:spAutoFit/>
          </a:bodyPr>
          <a:lstStyle/>
          <a:p>
            <a:pPr algn="r" fontAlgn="ctr"/>
            <a:r>
              <a:rPr lang="en-US" sz="1400" b="1" dirty="0" smtClean="0">
                <a:latin typeface="Huawei Sans" panose="020C0503030203020204" pitchFamily="34" charset="0"/>
              </a:rPr>
              <a:t>Border1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文本框 73"/>
          <p:cNvSpPr txBox="1"/>
          <p:nvPr/>
        </p:nvSpPr>
        <p:spPr bwMode="gray">
          <a:xfrm>
            <a:off x="5110592" y="3516179"/>
            <a:ext cx="604653" cy="307777"/>
          </a:xfrm>
          <a:prstGeom prst="rect">
            <a:avLst/>
          </a:prstGeom>
          <a:noFill/>
        </p:spPr>
        <p:txBody>
          <a:bodyPr wrap="none" rtlCol="0">
            <a:spAutoFit/>
          </a:bodyPr>
          <a:lstStyle/>
          <a:p>
            <a:pPr algn="r" fontAlgn="ctr"/>
            <a:r>
              <a:rPr lang="en-US" sz="1400" b="1" dirty="0" smtClean="0">
                <a:latin typeface="Huawei Sans" panose="020C0503030203020204" pitchFamily="34" charset="0"/>
              </a:rPr>
              <a:t>Edge</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文本框 74"/>
          <p:cNvSpPr txBox="1"/>
          <p:nvPr/>
        </p:nvSpPr>
        <p:spPr bwMode="gray">
          <a:xfrm>
            <a:off x="6299745" y="3516179"/>
            <a:ext cx="604653" cy="307777"/>
          </a:xfrm>
          <a:prstGeom prst="rect">
            <a:avLst/>
          </a:prstGeom>
          <a:noFill/>
        </p:spPr>
        <p:txBody>
          <a:bodyPr wrap="none" rtlCol="0">
            <a:spAutoFit/>
          </a:bodyPr>
          <a:lstStyle/>
          <a:p>
            <a:pPr fontAlgn="ctr"/>
            <a:r>
              <a:rPr lang="en-US" sz="1400" b="1" dirty="0" smtClean="0">
                <a:latin typeface="Huawei Sans" panose="020C0503030203020204" pitchFamily="34" charset="0"/>
              </a:rPr>
              <a:t>Edge</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6" name="图片 86" descr="核心交换机.png"/>
          <p:cNvPicPr>
            <a:picLocks noChangeAspect="1"/>
          </p:cNvPicPr>
          <p:nvPr/>
        </p:nvPicPr>
        <p:blipFill>
          <a:blip r:embed="rId5"/>
          <a:stretch>
            <a:fillRect/>
          </a:stretch>
        </p:blipFill>
        <p:spPr bwMode="gray">
          <a:xfrm>
            <a:off x="4705794" y="2421077"/>
            <a:ext cx="404798" cy="331200"/>
          </a:xfrm>
          <a:prstGeom prst="rect">
            <a:avLst/>
          </a:prstGeom>
        </p:spPr>
      </p:pic>
      <p:pic>
        <p:nvPicPr>
          <p:cNvPr id="77" name="图片 76" descr="AP.png"/>
          <p:cNvPicPr>
            <a:picLocks noChangeAspect="1"/>
          </p:cNvPicPr>
          <p:nvPr/>
        </p:nvPicPr>
        <p:blipFill>
          <a:blip r:embed="rId6" cstate="print"/>
          <a:stretch>
            <a:fillRect/>
          </a:stretch>
        </p:blipFill>
        <p:spPr bwMode="gray">
          <a:xfrm>
            <a:off x="6879616" y="4043336"/>
            <a:ext cx="397495" cy="315363"/>
          </a:xfrm>
          <a:prstGeom prst="rect">
            <a:avLst/>
          </a:prstGeom>
        </p:spPr>
      </p:pic>
      <p:cxnSp>
        <p:nvCxnSpPr>
          <p:cNvPr id="78" name="Straight Connector 166"/>
          <p:cNvCxnSpPr/>
          <p:nvPr/>
        </p:nvCxnSpPr>
        <p:spPr bwMode="gray">
          <a:xfrm>
            <a:off x="4905562" y="1206727"/>
            <a:ext cx="1" cy="549370"/>
          </a:xfrm>
          <a:prstGeom prst="line">
            <a:avLst/>
          </a:prstGeom>
          <a:ln w="9525">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79" name="Freeform 159"/>
          <p:cNvSpPr/>
          <p:nvPr/>
        </p:nvSpPr>
        <p:spPr bwMode="gray">
          <a:xfrm flipH="1">
            <a:off x="4405348" y="972256"/>
            <a:ext cx="1000430" cy="52295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400" dirty="0" smtClean="0">
                <a:solidFill>
                  <a:schemeClr val="bg1">
                    <a:lumMod val="50000"/>
                  </a:schemeClr>
                </a:solidFill>
                <a:latin typeface="Huawei Sans" panose="020C0503030203020204" pitchFamily="34" charset="0"/>
              </a:rPr>
              <a:t>Internet</a:t>
            </a:r>
            <a:endPar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0" name="Picture 2" descr="G:\做的项目\公共\扁平图标切换\更新2015_01_21\oss扁平图标库2015_01_21更新-04.png"/>
          <p:cNvPicPr>
            <a:picLocks noChangeAspect="1" noChangeArrowheads="1"/>
          </p:cNvPicPr>
          <p:nvPr/>
        </p:nvPicPr>
        <p:blipFill>
          <a:blip r:embed="rId7" cstate="print"/>
          <a:stretch>
            <a:fillRect/>
          </a:stretch>
        </p:blipFill>
        <p:spPr bwMode="gray">
          <a:xfrm>
            <a:off x="4705794" y="1701957"/>
            <a:ext cx="405710" cy="331944"/>
          </a:xfrm>
          <a:prstGeom prst="rect">
            <a:avLst/>
          </a:prstGeom>
          <a:noFill/>
        </p:spPr>
      </p:pic>
      <p:pic>
        <p:nvPicPr>
          <p:cNvPr id="81" name="图片 86" descr="核心交换机.png"/>
          <p:cNvPicPr>
            <a:picLocks noChangeAspect="1"/>
          </p:cNvPicPr>
          <p:nvPr/>
        </p:nvPicPr>
        <p:blipFill>
          <a:blip r:embed="rId5"/>
          <a:stretch>
            <a:fillRect/>
          </a:stretch>
        </p:blipFill>
        <p:spPr bwMode="gray">
          <a:xfrm>
            <a:off x="6875964" y="2421077"/>
            <a:ext cx="404798" cy="331200"/>
          </a:xfrm>
          <a:prstGeom prst="rect">
            <a:avLst/>
          </a:prstGeom>
        </p:spPr>
      </p:pic>
      <p:sp>
        <p:nvSpPr>
          <p:cNvPr id="82" name="文本框 81"/>
          <p:cNvSpPr txBox="1"/>
          <p:nvPr/>
        </p:nvSpPr>
        <p:spPr bwMode="gray">
          <a:xfrm>
            <a:off x="6159984" y="2118670"/>
            <a:ext cx="865943" cy="307777"/>
          </a:xfrm>
          <a:prstGeom prst="rect">
            <a:avLst/>
          </a:prstGeom>
          <a:noFill/>
        </p:spPr>
        <p:txBody>
          <a:bodyPr wrap="none" rtlCol="0">
            <a:spAutoFit/>
          </a:bodyPr>
          <a:lstStyle/>
          <a:p>
            <a:pPr fontAlgn="ctr"/>
            <a:r>
              <a:rPr lang="en-US" sz="1400" b="1" dirty="0" smtClean="0">
                <a:latin typeface="Huawei Sans" panose="020C0503030203020204" pitchFamily="34" charset="0"/>
              </a:rPr>
              <a:t>Border2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文本框 82"/>
          <p:cNvSpPr txBox="1"/>
          <p:nvPr/>
        </p:nvSpPr>
        <p:spPr bwMode="gray">
          <a:xfrm>
            <a:off x="5621944" y="2631535"/>
            <a:ext cx="782587" cy="307777"/>
          </a:xfrm>
          <a:prstGeom prst="rect">
            <a:avLst/>
          </a:prstGeom>
          <a:noFill/>
        </p:spPr>
        <p:txBody>
          <a:bodyPr wrap="none" rtlCol="0">
            <a:spAutoFit/>
          </a:bodyPr>
          <a:lstStyle/>
          <a:p>
            <a:pPr fontAlgn="ctr"/>
            <a:r>
              <a:rPr lang="en-US" sz="1400" b="1" dirty="0" smtClean="0">
                <a:solidFill>
                  <a:srgbClr val="30B5C5"/>
                </a:solidFill>
                <a:latin typeface="Huawei Sans" panose="020C0503030203020204" pitchFamily="34" charset="0"/>
              </a:rPr>
              <a:t>VXLAN</a:t>
            </a:r>
            <a:endParaRPr lang="en-US" altLang="zh-CN" sz="14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文本框 83"/>
          <p:cNvSpPr txBox="1"/>
          <p:nvPr/>
        </p:nvSpPr>
        <p:spPr bwMode="gray">
          <a:xfrm>
            <a:off x="4386876" y="4632366"/>
            <a:ext cx="3553966" cy="1400383"/>
          </a:xfrm>
          <a:prstGeom prst="rect">
            <a:avLst/>
          </a:prstGeom>
          <a:noFill/>
        </p:spPr>
        <p:txBody>
          <a:bodyPr wrap="square" rtlCol="0">
            <a:spAutoFit/>
          </a:bodyPr>
          <a:lstStyle/>
          <a:p>
            <a:pPr fontAlgn="ctr">
              <a:lnSpc>
                <a:spcPts val="1600"/>
              </a:lnSpc>
              <a:spcAft>
                <a:spcPts val="600"/>
              </a:spcAft>
            </a:pPr>
            <a:r>
              <a:rPr lang="en-US" sz="1200" b="1" dirty="0" smtClean="0">
                <a:latin typeface="Huawei Sans" panose="020C0503030203020204" pitchFamily="34" charset="0"/>
              </a:rPr>
              <a:t>Scenario description</a:t>
            </a:r>
            <a:r>
              <a:rPr lang="en-US" sz="1200" dirty="0" smtClean="0">
                <a:latin typeface="Huawei Sans" panose="020C0503030203020204" pitchFamily="34" charset="0"/>
              </a:rPr>
              <a:t>: On a single campus network, multiple border nodes are connected to different egresses, and different services are transmitted through different border nodes.</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1600"/>
              </a:lnSpc>
              <a:spcAft>
                <a:spcPts val="600"/>
              </a:spcAft>
            </a:pPr>
            <a:r>
              <a:rPr lang="en-US" sz="1200" b="1" dirty="0" smtClean="0">
                <a:latin typeface="Huawei Sans" panose="020C0503030203020204" pitchFamily="34" charset="0"/>
              </a:rPr>
              <a:t>Application scenario</a:t>
            </a:r>
            <a:r>
              <a:rPr lang="en-US" sz="1200" dirty="0" smtClean="0">
                <a:latin typeface="Huawei Sans" panose="020C0503030203020204" pitchFamily="34" charset="0"/>
              </a:rPr>
              <a:t>: A single campus network is connected to multiple external networks.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5" name="Picture 2" descr="G:\做的项目\公共\扁平图标切换\更新2015_01_21\oss扁平图标库2015_01_21更新-04.png"/>
          <p:cNvPicPr>
            <a:picLocks noChangeAspect="1" noChangeArrowheads="1"/>
          </p:cNvPicPr>
          <p:nvPr/>
        </p:nvPicPr>
        <p:blipFill>
          <a:blip r:embed="rId7" cstate="print"/>
          <a:stretch>
            <a:fillRect/>
          </a:stretch>
        </p:blipFill>
        <p:spPr bwMode="gray">
          <a:xfrm>
            <a:off x="6863308" y="1701957"/>
            <a:ext cx="405710" cy="331944"/>
          </a:xfrm>
          <a:prstGeom prst="rect">
            <a:avLst/>
          </a:prstGeom>
          <a:noFill/>
        </p:spPr>
      </p:pic>
      <p:cxnSp>
        <p:nvCxnSpPr>
          <p:cNvPr id="88" name="Straight Connector 166"/>
          <p:cNvCxnSpPr/>
          <p:nvPr/>
        </p:nvCxnSpPr>
        <p:spPr bwMode="gray">
          <a:xfrm>
            <a:off x="10910303" y="1206727"/>
            <a:ext cx="1" cy="549370"/>
          </a:xfrm>
          <a:prstGeom prst="line">
            <a:avLst/>
          </a:prstGeom>
          <a:ln w="9525">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89" name="Freeform 159"/>
          <p:cNvSpPr/>
          <p:nvPr/>
        </p:nvSpPr>
        <p:spPr bwMode="gray">
          <a:xfrm flipH="1">
            <a:off x="10410089" y="972256"/>
            <a:ext cx="1000430" cy="52295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tIns="108000" rtlCol="0" anchor="ctr">
            <a:noAutofit/>
          </a:bodyPr>
          <a:lstStyle/>
          <a:p>
            <a:pPr algn="ctr" fontAlgn="ctr"/>
            <a:r>
              <a:rPr lang="en-US" sz="1200" dirty="0" smtClean="0">
                <a:solidFill>
                  <a:schemeClr val="bg1">
                    <a:lumMod val="50000"/>
                  </a:schemeClr>
                </a:solidFill>
                <a:latin typeface="Huawei Sans" panose="020C0503030203020204" pitchFamily="34" charset="0"/>
              </a:rPr>
              <a:t>Internet</a:t>
            </a:r>
            <a:endParaRPr lang="en-US" sz="1200" dirty="0">
              <a:solidFill>
                <a:schemeClr val="bg1">
                  <a:lumMod val="50000"/>
                </a:schemeClr>
              </a:solidFill>
              <a:latin typeface="Huawei Sans" panose="020C0503030203020204" pitchFamily="34" charset="0"/>
            </a:endParaRPr>
          </a:p>
        </p:txBody>
      </p:sp>
      <p:sp>
        <p:nvSpPr>
          <p:cNvPr id="90" name="圆角矩形 75"/>
          <p:cNvSpPr/>
          <p:nvPr/>
        </p:nvSpPr>
        <p:spPr bwMode="gray">
          <a:xfrm>
            <a:off x="8287237" y="2483833"/>
            <a:ext cx="3082806" cy="1027545"/>
          </a:xfrm>
          <a:prstGeom prst="roundRect">
            <a:avLst>
              <a:gd name="adj" fmla="val 50000"/>
            </a:avLst>
          </a:pr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4" name="Straight Connector 166"/>
          <p:cNvCxnSpPr/>
          <p:nvPr/>
        </p:nvCxnSpPr>
        <p:spPr bwMode="gray">
          <a:xfrm>
            <a:off x="10933476" y="1883026"/>
            <a:ext cx="0" cy="239035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5" name="Straight Connector 166"/>
          <p:cNvCxnSpPr/>
          <p:nvPr/>
        </p:nvCxnSpPr>
        <p:spPr bwMode="gray">
          <a:xfrm>
            <a:off x="8763306" y="1883026"/>
            <a:ext cx="0" cy="239035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96" name="图片 87" descr="汇聚交换机.png"/>
          <p:cNvPicPr>
            <a:picLocks noChangeAspect="1"/>
          </p:cNvPicPr>
          <p:nvPr/>
        </p:nvPicPr>
        <p:blipFill>
          <a:blip r:embed="rId3"/>
          <a:stretch>
            <a:fillRect/>
          </a:stretch>
        </p:blipFill>
        <p:spPr bwMode="gray">
          <a:xfrm>
            <a:off x="8560096" y="3343254"/>
            <a:ext cx="406420" cy="332527"/>
          </a:xfrm>
          <a:prstGeom prst="rect">
            <a:avLst/>
          </a:prstGeom>
        </p:spPr>
      </p:pic>
      <p:pic>
        <p:nvPicPr>
          <p:cNvPr id="97" name="图片 76" descr="接入交换机.png"/>
          <p:cNvPicPr>
            <a:picLocks noChangeAspect="1"/>
          </p:cNvPicPr>
          <p:nvPr/>
        </p:nvPicPr>
        <p:blipFill>
          <a:blip r:embed="rId4"/>
          <a:stretch>
            <a:fillRect/>
          </a:stretch>
        </p:blipFill>
        <p:spPr bwMode="gray">
          <a:xfrm>
            <a:off x="8560096" y="4034754"/>
            <a:ext cx="406420" cy="332527"/>
          </a:xfrm>
          <a:prstGeom prst="rect">
            <a:avLst/>
          </a:prstGeom>
        </p:spPr>
      </p:pic>
      <p:pic>
        <p:nvPicPr>
          <p:cNvPr id="98" name="图片 87" descr="汇聚交换机.png"/>
          <p:cNvPicPr>
            <a:picLocks noChangeAspect="1"/>
          </p:cNvPicPr>
          <p:nvPr/>
        </p:nvPicPr>
        <p:blipFill>
          <a:blip r:embed="rId3"/>
          <a:stretch>
            <a:fillRect/>
          </a:stretch>
        </p:blipFill>
        <p:spPr bwMode="gray">
          <a:xfrm>
            <a:off x="10730266" y="3343254"/>
            <a:ext cx="406420" cy="332527"/>
          </a:xfrm>
          <a:prstGeom prst="rect">
            <a:avLst/>
          </a:prstGeom>
        </p:spPr>
      </p:pic>
      <p:sp>
        <p:nvSpPr>
          <p:cNvPr id="99" name="文本框 98"/>
          <p:cNvSpPr txBox="1"/>
          <p:nvPr/>
        </p:nvSpPr>
        <p:spPr bwMode="gray">
          <a:xfrm>
            <a:off x="8704415" y="2118670"/>
            <a:ext cx="865943" cy="307777"/>
          </a:xfrm>
          <a:prstGeom prst="rect">
            <a:avLst/>
          </a:prstGeom>
          <a:noFill/>
        </p:spPr>
        <p:txBody>
          <a:bodyPr wrap="none" rtlCol="0">
            <a:spAutoFit/>
          </a:bodyPr>
          <a:lstStyle/>
          <a:p>
            <a:pPr algn="r" fontAlgn="ctr"/>
            <a:r>
              <a:rPr lang="en-US" sz="1400" b="1" dirty="0" smtClean="0">
                <a:latin typeface="Huawei Sans" panose="020C0503030203020204" pitchFamily="34" charset="0"/>
              </a:rPr>
              <a:t>Border1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文本框 99"/>
          <p:cNvSpPr txBox="1"/>
          <p:nvPr/>
        </p:nvSpPr>
        <p:spPr bwMode="gray">
          <a:xfrm>
            <a:off x="8928381" y="3516179"/>
            <a:ext cx="604653" cy="307777"/>
          </a:xfrm>
          <a:prstGeom prst="rect">
            <a:avLst/>
          </a:prstGeom>
          <a:noFill/>
        </p:spPr>
        <p:txBody>
          <a:bodyPr wrap="none" rtlCol="0">
            <a:spAutoFit/>
          </a:bodyPr>
          <a:lstStyle/>
          <a:p>
            <a:pPr algn="r" fontAlgn="ctr"/>
            <a:r>
              <a:rPr lang="en-US" sz="1400" b="1" dirty="0" smtClean="0">
                <a:latin typeface="Huawei Sans" panose="020C0503030203020204" pitchFamily="34" charset="0"/>
              </a:rPr>
              <a:t>Edge</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文本框 100"/>
          <p:cNvSpPr txBox="1"/>
          <p:nvPr/>
        </p:nvSpPr>
        <p:spPr bwMode="gray">
          <a:xfrm>
            <a:off x="10173520" y="3516179"/>
            <a:ext cx="604653" cy="307777"/>
          </a:xfrm>
          <a:prstGeom prst="rect">
            <a:avLst/>
          </a:prstGeom>
          <a:noFill/>
        </p:spPr>
        <p:txBody>
          <a:bodyPr wrap="none" rtlCol="0">
            <a:spAutoFit/>
          </a:bodyPr>
          <a:lstStyle/>
          <a:p>
            <a:pPr fontAlgn="ctr"/>
            <a:r>
              <a:rPr lang="en-US" sz="1400" b="1" dirty="0" smtClean="0">
                <a:latin typeface="Huawei Sans" panose="020C0503030203020204" pitchFamily="34" charset="0"/>
              </a:rPr>
              <a:t>Edge</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2" name="图片 86" descr="核心交换机.png"/>
          <p:cNvPicPr>
            <a:picLocks noChangeAspect="1"/>
          </p:cNvPicPr>
          <p:nvPr/>
        </p:nvPicPr>
        <p:blipFill>
          <a:blip r:embed="rId5"/>
          <a:stretch>
            <a:fillRect/>
          </a:stretch>
        </p:blipFill>
        <p:spPr bwMode="gray">
          <a:xfrm>
            <a:off x="8560907" y="2421077"/>
            <a:ext cx="404798" cy="331200"/>
          </a:xfrm>
          <a:prstGeom prst="rect">
            <a:avLst/>
          </a:prstGeom>
        </p:spPr>
      </p:pic>
      <p:pic>
        <p:nvPicPr>
          <p:cNvPr id="103" name="图片 102" descr="AP.png"/>
          <p:cNvPicPr>
            <a:picLocks noChangeAspect="1"/>
          </p:cNvPicPr>
          <p:nvPr/>
        </p:nvPicPr>
        <p:blipFill>
          <a:blip r:embed="rId6" cstate="print"/>
          <a:stretch>
            <a:fillRect/>
          </a:stretch>
        </p:blipFill>
        <p:spPr bwMode="gray">
          <a:xfrm>
            <a:off x="10734729" y="4043336"/>
            <a:ext cx="397495" cy="315363"/>
          </a:xfrm>
          <a:prstGeom prst="rect">
            <a:avLst/>
          </a:prstGeom>
        </p:spPr>
      </p:pic>
      <p:cxnSp>
        <p:nvCxnSpPr>
          <p:cNvPr id="104" name="Straight Connector 166"/>
          <p:cNvCxnSpPr/>
          <p:nvPr/>
        </p:nvCxnSpPr>
        <p:spPr bwMode="gray">
          <a:xfrm>
            <a:off x="8760675" y="1206727"/>
            <a:ext cx="1" cy="549370"/>
          </a:xfrm>
          <a:prstGeom prst="line">
            <a:avLst/>
          </a:prstGeom>
          <a:ln w="9525">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105" name="Freeform 159"/>
          <p:cNvSpPr/>
          <p:nvPr/>
        </p:nvSpPr>
        <p:spPr bwMode="gray">
          <a:xfrm flipH="1">
            <a:off x="8260461" y="972256"/>
            <a:ext cx="1000430" cy="52295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400" dirty="0" smtClean="0">
                <a:solidFill>
                  <a:schemeClr val="bg1">
                    <a:lumMod val="50000"/>
                  </a:schemeClr>
                </a:solidFill>
                <a:latin typeface="Huawei Sans" panose="020C0503030203020204" pitchFamily="34" charset="0"/>
              </a:rPr>
              <a:t>Internet</a:t>
            </a:r>
            <a:endPar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6" name="Picture 2" descr="G:\做的项目\公共\扁平图标切换\更新2015_01_21\oss扁平图标库2015_01_21更新-04.png"/>
          <p:cNvPicPr>
            <a:picLocks noChangeAspect="1" noChangeArrowheads="1"/>
          </p:cNvPicPr>
          <p:nvPr/>
        </p:nvPicPr>
        <p:blipFill>
          <a:blip r:embed="rId7" cstate="print"/>
          <a:stretch>
            <a:fillRect/>
          </a:stretch>
        </p:blipFill>
        <p:spPr bwMode="gray">
          <a:xfrm>
            <a:off x="8560907" y="1701957"/>
            <a:ext cx="405710" cy="331944"/>
          </a:xfrm>
          <a:prstGeom prst="rect">
            <a:avLst/>
          </a:prstGeom>
          <a:noFill/>
        </p:spPr>
      </p:pic>
      <p:pic>
        <p:nvPicPr>
          <p:cNvPr id="107" name="图片 86" descr="核心交换机.png"/>
          <p:cNvPicPr>
            <a:picLocks noChangeAspect="1"/>
          </p:cNvPicPr>
          <p:nvPr/>
        </p:nvPicPr>
        <p:blipFill>
          <a:blip r:embed="rId5"/>
          <a:stretch>
            <a:fillRect/>
          </a:stretch>
        </p:blipFill>
        <p:spPr bwMode="gray">
          <a:xfrm>
            <a:off x="10731077" y="2421077"/>
            <a:ext cx="404798" cy="331200"/>
          </a:xfrm>
          <a:prstGeom prst="rect">
            <a:avLst/>
          </a:prstGeom>
        </p:spPr>
      </p:pic>
      <p:sp>
        <p:nvSpPr>
          <p:cNvPr id="108" name="文本框 107"/>
          <p:cNvSpPr txBox="1"/>
          <p:nvPr/>
        </p:nvSpPr>
        <p:spPr bwMode="gray">
          <a:xfrm>
            <a:off x="10139895" y="2118670"/>
            <a:ext cx="865943" cy="307777"/>
          </a:xfrm>
          <a:prstGeom prst="rect">
            <a:avLst/>
          </a:prstGeom>
          <a:noFill/>
        </p:spPr>
        <p:txBody>
          <a:bodyPr wrap="none" rtlCol="0">
            <a:spAutoFit/>
          </a:bodyPr>
          <a:lstStyle/>
          <a:p>
            <a:pPr fontAlgn="ctr"/>
            <a:r>
              <a:rPr lang="en-US" sz="1400" b="1" dirty="0" smtClean="0">
                <a:latin typeface="Huawei Sans" panose="020C0503030203020204" pitchFamily="34" charset="0"/>
              </a:rPr>
              <a:t>Border2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文本框 108"/>
          <p:cNvSpPr txBox="1"/>
          <p:nvPr/>
        </p:nvSpPr>
        <p:spPr bwMode="gray">
          <a:xfrm>
            <a:off x="9477057" y="2893350"/>
            <a:ext cx="782587" cy="307777"/>
          </a:xfrm>
          <a:prstGeom prst="rect">
            <a:avLst/>
          </a:prstGeom>
          <a:noFill/>
        </p:spPr>
        <p:txBody>
          <a:bodyPr wrap="none" rtlCol="0">
            <a:spAutoFit/>
          </a:bodyPr>
          <a:lstStyle/>
          <a:p>
            <a:pPr fontAlgn="ctr"/>
            <a:r>
              <a:rPr lang="en-US" sz="1400" b="1" dirty="0" smtClean="0">
                <a:solidFill>
                  <a:srgbClr val="30B5C5"/>
                </a:solidFill>
                <a:latin typeface="Huawei Sans" panose="020C0503030203020204" pitchFamily="34" charset="0"/>
              </a:rPr>
              <a:t>VXLAN</a:t>
            </a:r>
            <a:endParaRPr lang="en-US" altLang="zh-CN" sz="14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文本框 109"/>
          <p:cNvSpPr txBox="1"/>
          <p:nvPr/>
        </p:nvSpPr>
        <p:spPr bwMode="gray">
          <a:xfrm>
            <a:off x="7940843" y="4610885"/>
            <a:ext cx="3808246" cy="1605568"/>
          </a:xfrm>
          <a:prstGeom prst="rect">
            <a:avLst/>
          </a:prstGeom>
          <a:noFill/>
        </p:spPr>
        <p:txBody>
          <a:bodyPr wrap="square" rtlCol="0">
            <a:spAutoFit/>
          </a:bodyPr>
          <a:lstStyle/>
          <a:p>
            <a:pPr fontAlgn="ctr">
              <a:lnSpc>
                <a:spcPts val="1600"/>
              </a:lnSpc>
              <a:spcAft>
                <a:spcPts val="600"/>
              </a:spcAft>
            </a:pPr>
            <a:r>
              <a:rPr lang="en-US" sz="1200" b="1" dirty="0" smtClean="0">
                <a:latin typeface="Huawei Sans" panose="020C0503030203020204" pitchFamily="34" charset="0"/>
              </a:rPr>
              <a:t>Scenario description</a:t>
            </a:r>
            <a:r>
              <a:rPr lang="en-US" sz="1200" dirty="0" smtClean="0">
                <a:latin typeface="Huawei Sans" panose="020C0503030203020204" pitchFamily="34" charset="0"/>
              </a:rPr>
              <a:t>: There are multiple campuses, and each campus is connected to its external network through an independent border node.</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1600"/>
              </a:lnSpc>
              <a:spcAft>
                <a:spcPts val="600"/>
              </a:spcAft>
            </a:pPr>
            <a:r>
              <a:rPr lang="en-US" sz="1200" b="1" dirty="0" smtClean="0">
                <a:latin typeface="Huawei Sans" panose="020C0503030203020204" pitchFamily="34" charset="0"/>
              </a:rPr>
              <a:t>Application scenario</a:t>
            </a:r>
            <a:r>
              <a:rPr lang="en-US" sz="1200" dirty="0" smtClean="0">
                <a:latin typeface="Huawei Sans" panose="020C0503030203020204" pitchFamily="34" charset="0"/>
              </a:rPr>
              <a:t>: Multiple campus networks belong to the same fabric, and each campus network has an independent border node and egress network.</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11" name="Picture 2" descr="G:\做的项目\公共\扁平图标切换\更新2015_01_21\oss扁平图标库2015_01_21更新-04.png"/>
          <p:cNvPicPr>
            <a:picLocks noChangeAspect="1" noChangeArrowheads="1"/>
          </p:cNvPicPr>
          <p:nvPr/>
        </p:nvPicPr>
        <p:blipFill>
          <a:blip r:embed="rId7" cstate="print"/>
          <a:stretch>
            <a:fillRect/>
          </a:stretch>
        </p:blipFill>
        <p:spPr bwMode="gray">
          <a:xfrm>
            <a:off x="10718421" y="1701957"/>
            <a:ext cx="405710" cy="331944"/>
          </a:xfrm>
          <a:prstGeom prst="rect">
            <a:avLst/>
          </a:prstGeom>
          <a:noFill/>
        </p:spPr>
      </p:pic>
      <p:sp>
        <p:nvSpPr>
          <p:cNvPr id="12" name="圆角矩形 11"/>
          <p:cNvSpPr/>
          <p:nvPr/>
        </p:nvSpPr>
        <p:spPr bwMode="gray">
          <a:xfrm>
            <a:off x="8115195" y="1620225"/>
            <a:ext cx="1368796" cy="3012141"/>
          </a:xfrm>
          <a:prstGeom prst="roundRect">
            <a:avLst>
              <a:gd name="adj" fmla="val 1822"/>
            </a:avLst>
          </a:prstGeom>
          <a:noFill/>
          <a:ln w="19050">
            <a:solidFill>
              <a:schemeClr val="bg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圆角矩形 111"/>
          <p:cNvSpPr/>
          <p:nvPr/>
        </p:nvSpPr>
        <p:spPr bwMode="gray">
          <a:xfrm>
            <a:off x="10205878" y="1620225"/>
            <a:ext cx="1368796" cy="3012141"/>
          </a:xfrm>
          <a:prstGeom prst="roundRect">
            <a:avLst>
              <a:gd name="adj" fmla="val 1822"/>
            </a:avLst>
          </a:prstGeom>
          <a:noFill/>
          <a:ln w="19050">
            <a:solidFill>
              <a:schemeClr val="bg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3" name="文本框 112"/>
          <p:cNvSpPr txBox="1"/>
          <p:nvPr/>
        </p:nvSpPr>
        <p:spPr bwMode="gray">
          <a:xfrm>
            <a:off x="8242426" y="4336852"/>
            <a:ext cx="1062080" cy="307777"/>
          </a:xfrm>
          <a:prstGeom prst="rect">
            <a:avLst/>
          </a:prstGeom>
          <a:noFill/>
        </p:spPr>
        <p:txBody>
          <a:bodyPr wrap="square" rtlCol="0">
            <a:spAutoFit/>
          </a:bodyPr>
          <a:lstStyle/>
          <a:p>
            <a:pPr algn="ctr" fontAlgn="ctr"/>
            <a:r>
              <a:rPr lang="en-US" sz="1400" dirty="0" smtClean="0">
                <a:solidFill>
                  <a:schemeClr val="bg1">
                    <a:lumMod val="65000"/>
                  </a:schemeClr>
                </a:solidFill>
                <a:latin typeface="Huawei Sans" panose="020C0503030203020204" pitchFamily="34" charset="0"/>
              </a:rPr>
              <a:t>Campus 1</a:t>
            </a:r>
            <a:endParaRPr lang="en-US" altLang="zh-CN" sz="1400" dirty="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15" name="Straight Connector 166"/>
          <p:cNvCxnSpPr>
            <a:stCxn id="107" idx="1"/>
            <a:endCxn id="102" idx="3"/>
          </p:cNvCxnSpPr>
          <p:nvPr/>
        </p:nvCxnSpPr>
        <p:spPr bwMode="gray">
          <a:xfrm flipH="1">
            <a:off x="8965705" y="2586677"/>
            <a:ext cx="176537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1" name="文本框 90"/>
          <p:cNvSpPr txBox="1"/>
          <p:nvPr/>
        </p:nvSpPr>
        <p:spPr bwMode="gray">
          <a:xfrm>
            <a:off x="10390236" y="4336852"/>
            <a:ext cx="1062080" cy="307777"/>
          </a:xfrm>
          <a:prstGeom prst="rect">
            <a:avLst/>
          </a:prstGeom>
          <a:noFill/>
        </p:spPr>
        <p:txBody>
          <a:bodyPr wrap="square" rtlCol="0">
            <a:spAutoFit/>
          </a:bodyPr>
          <a:lstStyle/>
          <a:p>
            <a:pPr algn="ctr" fontAlgn="ctr"/>
            <a:r>
              <a:rPr lang="en-US" sz="1400" dirty="0" smtClean="0">
                <a:solidFill>
                  <a:schemeClr val="bg1">
                    <a:lumMod val="65000"/>
                  </a:schemeClr>
                </a:solidFill>
                <a:latin typeface="Huawei Sans" panose="020C0503030203020204" pitchFamily="34" charset="0"/>
              </a:rPr>
              <a:t>Campus </a:t>
            </a:r>
            <a:r>
              <a:rPr lang="en-US" sz="1400" dirty="0" smtClean="0">
                <a:solidFill>
                  <a:schemeClr val="bg1">
                    <a:lumMod val="65000"/>
                  </a:schemeClr>
                </a:solidFill>
                <a:latin typeface="Huawei Sans" panose="020C0503030203020204" pitchFamily="34" charset="0"/>
              </a:rPr>
              <a:t>2</a:t>
            </a:r>
            <a:endParaRPr lang="en-US" altLang="zh-CN" sz="1400" dirty="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520276666"/>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44"/>
          <p:cNvSpPr/>
          <p:nvPr/>
        </p:nvSpPr>
        <p:spPr bwMode="gray">
          <a:xfrm>
            <a:off x="8693550" y="3008393"/>
            <a:ext cx="2548467" cy="1092450"/>
          </a:xfrm>
          <a:prstGeom prst="rect">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p:txBody>
          <a:bodyPr/>
          <a:lstStyle/>
          <a:p>
            <a:r>
              <a:rPr lang="en-US" smtClean="0"/>
              <a:t>Design for the Interconnection Between the Fabric and External Networks</a:t>
            </a:r>
            <a:endParaRPr lang="en-US" altLang="zh-CN" dirty="0">
              <a:sym typeface="Huawei Sans" panose="020C0503030203020204" pitchFamily="34" charset="0"/>
            </a:endParaRPr>
          </a:p>
        </p:txBody>
      </p:sp>
      <p:grpSp>
        <p:nvGrpSpPr>
          <p:cNvPr id="3" name="组合 2"/>
          <p:cNvGrpSpPr/>
          <p:nvPr/>
        </p:nvGrpSpPr>
        <p:grpSpPr bwMode="gray">
          <a:xfrm>
            <a:off x="9109098" y="3482759"/>
            <a:ext cx="1780296" cy="953564"/>
            <a:chOff x="8084894" y="3056118"/>
            <a:chExt cx="1415287" cy="439103"/>
          </a:xfrm>
        </p:grpSpPr>
        <p:cxnSp>
          <p:nvCxnSpPr>
            <p:cNvPr id="4" name="直接连接符 3"/>
            <p:cNvCxnSpPr/>
            <p:nvPr/>
          </p:nvCxnSpPr>
          <p:spPr bwMode="gray">
            <a:xfrm flipH="1">
              <a:off x="8084894" y="3056118"/>
              <a:ext cx="707643" cy="439103"/>
            </a:xfrm>
            <a:prstGeom prst="line">
              <a:avLst/>
            </a:prstGeom>
            <a:ln w="28575">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bwMode="gray">
            <a:xfrm>
              <a:off x="8792537" y="3056118"/>
              <a:ext cx="707644" cy="439103"/>
            </a:xfrm>
            <a:prstGeom prst="line">
              <a:avLst/>
            </a:prstGeom>
            <a:ln w="28575">
              <a:solidFill>
                <a:srgbClr val="30B5C5"/>
              </a:solidFill>
            </a:ln>
          </p:spPr>
          <p:style>
            <a:lnRef idx="1">
              <a:schemeClr val="accent1"/>
            </a:lnRef>
            <a:fillRef idx="0">
              <a:schemeClr val="accent1"/>
            </a:fillRef>
            <a:effectRef idx="0">
              <a:schemeClr val="accent1"/>
            </a:effectRef>
            <a:fontRef idx="minor">
              <a:schemeClr val="tx1"/>
            </a:fontRef>
          </p:style>
        </p:cxnSp>
      </p:grpSp>
      <p:sp>
        <p:nvSpPr>
          <p:cNvPr id="6" name="圆角矩形 75"/>
          <p:cNvSpPr/>
          <p:nvPr/>
        </p:nvSpPr>
        <p:spPr bwMode="gray">
          <a:xfrm>
            <a:off x="458898" y="1531082"/>
            <a:ext cx="3606361" cy="360000"/>
          </a:xfrm>
          <a:prstGeom prst="roundRect">
            <a:avLst>
              <a:gd name="adj" fmla="val 13606"/>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L3 shared egress</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圆角矩形 75"/>
          <p:cNvSpPr/>
          <p:nvPr/>
        </p:nvSpPr>
        <p:spPr bwMode="gray">
          <a:xfrm>
            <a:off x="4297080" y="1531082"/>
            <a:ext cx="3606361" cy="360000"/>
          </a:xfrm>
          <a:prstGeom prst="roundRect">
            <a:avLst>
              <a:gd name="adj" fmla="val 13606"/>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L3 exclusive egress</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圆角矩形 75"/>
          <p:cNvSpPr/>
          <p:nvPr/>
        </p:nvSpPr>
        <p:spPr bwMode="gray">
          <a:xfrm>
            <a:off x="8135262" y="1531082"/>
            <a:ext cx="3606361" cy="360000"/>
          </a:xfrm>
          <a:prstGeom prst="roundRect">
            <a:avLst>
              <a:gd name="adj" fmla="val 13606"/>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L2 shared egress</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圆角矩形 75"/>
          <p:cNvSpPr/>
          <p:nvPr/>
        </p:nvSpPr>
        <p:spPr bwMode="gray">
          <a:xfrm>
            <a:off x="458898" y="1925065"/>
            <a:ext cx="3606361" cy="4232544"/>
          </a:xfrm>
          <a:prstGeom prst="roundRect">
            <a:avLst>
              <a:gd name="adj" fmla="val 2420"/>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p>
            <a:pPr algn="just" fontAlgn="ctr">
              <a:lnSpc>
                <a:spcPts val="1800"/>
              </a:lnSpc>
              <a:spcAft>
                <a:spcPts val="300"/>
              </a:spcAft>
            </a:pPr>
            <a:endParaRPr lang="en-US" altLang="zh-CN"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0" name="圆角矩形 75"/>
          <p:cNvSpPr/>
          <p:nvPr/>
        </p:nvSpPr>
        <p:spPr bwMode="gray">
          <a:xfrm>
            <a:off x="4297080" y="1925065"/>
            <a:ext cx="3606361" cy="4232544"/>
          </a:xfrm>
          <a:prstGeom prst="roundRect">
            <a:avLst>
              <a:gd name="adj" fmla="val 2420"/>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p>
            <a:pPr algn="just" fontAlgn="ctr">
              <a:lnSpc>
                <a:spcPts val="1800"/>
              </a:lnSpc>
              <a:spcAft>
                <a:spcPts val="300"/>
              </a:spcAft>
            </a:pPr>
            <a:endParaRPr lang="en-US" altLang="zh-CN"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1" name="圆角矩形 75"/>
          <p:cNvSpPr/>
          <p:nvPr/>
        </p:nvSpPr>
        <p:spPr bwMode="gray">
          <a:xfrm>
            <a:off x="8135262" y="1925065"/>
            <a:ext cx="3606361" cy="4232544"/>
          </a:xfrm>
          <a:prstGeom prst="roundRect">
            <a:avLst>
              <a:gd name="adj" fmla="val 2420"/>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p>
            <a:pPr algn="just" fontAlgn="ctr">
              <a:lnSpc>
                <a:spcPts val="1800"/>
              </a:lnSpc>
              <a:spcAft>
                <a:spcPts val="300"/>
              </a:spcAft>
            </a:pPr>
            <a:endParaRPr lang="en-US" altLang="zh-CN"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2" name="矩形 11"/>
          <p:cNvSpPr/>
          <p:nvPr/>
        </p:nvSpPr>
        <p:spPr bwMode="gray">
          <a:xfrm>
            <a:off x="568552" y="5130602"/>
            <a:ext cx="3612617" cy="1199251"/>
          </a:xfrm>
          <a:prstGeom prst="rect">
            <a:avLst/>
          </a:prstGeom>
          <a:ln>
            <a:noFill/>
          </a:ln>
        </p:spPr>
        <p:txBody>
          <a:bodyPr wrap="square">
            <a:noAutofit/>
          </a:bodyPr>
          <a:lstStyle/>
          <a:p>
            <a:pPr fontAlgn="ctr">
              <a:spcAft>
                <a:spcPts val="600"/>
              </a:spcAft>
              <a:buSzPct val="60000"/>
            </a:pPr>
            <a:r>
              <a:rPr lang="en-US" sz="1400" b="1" dirty="0" smtClean="0">
                <a:latin typeface="Huawei Sans" panose="020C0503030203020204" pitchFamily="34" charset="0"/>
              </a:rPr>
              <a:t>Application scenario:</a:t>
            </a:r>
          </a:p>
          <a:p>
            <a:pPr fontAlgn="ctr">
              <a:spcAft>
                <a:spcPts val="600"/>
              </a:spcAft>
              <a:buSzPct val="60000"/>
            </a:pPr>
            <a:r>
              <a:rPr lang="en-US" sz="1400" dirty="0" smtClean="0">
                <a:latin typeface="Huawei Sans" panose="020C0503030203020204" pitchFamily="34" charset="0"/>
              </a:rPr>
              <a:t>Multiple VNs need to access external networks, and these VNs use the same security policies.</a:t>
            </a:r>
            <a:endParaRPr lang="en-US" altLang="zh-CN" sz="1400" dirty="0">
              <a:latin typeface="Huawei Sans" panose="020C0503030203020204" pitchFamily="34" charset="0"/>
            </a:endParaRPr>
          </a:p>
        </p:txBody>
      </p:sp>
      <p:sp>
        <p:nvSpPr>
          <p:cNvPr id="13" name="矩形 12"/>
          <p:cNvSpPr/>
          <p:nvPr/>
        </p:nvSpPr>
        <p:spPr bwMode="gray">
          <a:xfrm>
            <a:off x="4297080" y="5130602"/>
            <a:ext cx="3606361" cy="1213394"/>
          </a:xfrm>
          <a:prstGeom prst="rect">
            <a:avLst/>
          </a:prstGeom>
          <a:ln>
            <a:noFill/>
          </a:ln>
        </p:spPr>
        <p:txBody>
          <a:bodyPr wrap="square">
            <a:noAutofit/>
          </a:bodyPr>
          <a:lstStyle/>
          <a:p>
            <a:pPr fontAlgn="ctr">
              <a:spcAft>
                <a:spcPts val="600"/>
              </a:spcAft>
              <a:buSzPct val="60000"/>
            </a:pPr>
            <a:r>
              <a:rPr lang="en-US" sz="1400" b="1" dirty="0" smtClean="0">
                <a:latin typeface="Huawei Sans" panose="020C0503030203020204" pitchFamily="34" charset="0"/>
              </a:rPr>
              <a:t>Application scenario:</a:t>
            </a:r>
          </a:p>
          <a:p>
            <a:pPr fontAlgn="ctr">
              <a:spcAft>
                <a:spcPts val="600"/>
              </a:spcAft>
              <a:buSzPct val="60000"/>
            </a:pPr>
            <a:r>
              <a:rPr lang="en-US" sz="1400" dirty="0" smtClean="0">
                <a:latin typeface="Huawei Sans" panose="020C0503030203020204" pitchFamily="34" charset="0"/>
              </a:rPr>
              <a:t>Multiple VNs need to access external networks, and each VN uses differentiated security policies.</a:t>
            </a:r>
            <a:endParaRPr lang="en-US" altLang="zh-CN" sz="1400" dirty="0">
              <a:latin typeface="Huawei Sans" panose="020C0503030203020204" pitchFamily="34" charset="0"/>
            </a:endParaRPr>
          </a:p>
        </p:txBody>
      </p:sp>
      <p:sp>
        <p:nvSpPr>
          <p:cNvPr id="14" name="矩形 13"/>
          <p:cNvSpPr/>
          <p:nvPr/>
        </p:nvSpPr>
        <p:spPr bwMode="gray">
          <a:xfrm>
            <a:off x="8196065" y="5130602"/>
            <a:ext cx="3606361" cy="1199252"/>
          </a:xfrm>
          <a:prstGeom prst="rect">
            <a:avLst/>
          </a:prstGeom>
          <a:ln>
            <a:noFill/>
          </a:ln>
        </p:spPr>
        <p:txBody>
          <a:bodyPr wrap="square">
            <a:noAutofit/>
          </a:bodyPr>
          <a:lstStyle/>
          <a:p>
            <a:pPr fontAlgn="ctr">
              <a:spcAft>
                <a:spcPts val="600"/>
              </a:spcAft>
              <a:buSzPct val="60000"/>
            </a:pPr>
            <a:r>
              <a:rPr lang="en-US" sz="1400" b="1" dirty="0" smtClean="0">
                <a:latin typeface="Huawei Sans" panose="020C0503030203020204" pitchFamily="34" charset="0"/>
              </a:rPr>
              <a:t>Application scenario:</a:t>
            </a:r>
          </a:p>
          <a:p>
            <a:pPr fontAlgn="ctr">
              <a:spcAft>
                <a:spcPts val="600"/>
              </a:spcAft>
              <a:buSzPct val="60000"/>
            </a:pPr>
            <a:r>
              <a:rPr lang="en-US" sz="1400" dirty="0" smtClean="0">
                <a:latin typeface="Huawei Sans" panose="020C0503030203020204" pitchFamily="34" charset="0"/>
              </a:rPr>
              <a:t>The border node does not function as the user gateway, and the user gateway must be located outside the fabric.</a:t>
            </a:r>
            <a:endParaRPr lang="en-US" altLang="zh-CN" sz="1400" dirty="0">
              <a:solidFill>
                <a:srgbClr val="C00000"/>
              </a:solidFill>
              <a:latin typeface="Huawei Sans" panose="020C0503030203020204" pitchFamily="34" charset="0"/>
            </a:endParaRPr>
          </a:p>
        </p:txBody>
      </p:sp>
      <p:grpSp>
        <p:nvGrpSpPr>
          <p:cNvPr id="15" name="组合 14"/>
          <p:cNvGrpSpPr/>
          <p:nvPr/>
        </p:nvGrpSpPr>
        <p:grpSpPr bwMode="gray">
          <a:xfrm>
            <a:off x="1310731" y="4141414"/>
            <a:ext cx="550335" cy="550334"/>
            <a:chOff x="2175932" y="1794933"/>
            <a:chExt cx="550335" cy="550334"/>
          </a:xfrm>
        </p:grpSpPr>
        <p:sp>
          <p:nvSpPr>
            <p:cNvPr id="16" name="椭圆 15"/>
            <p:cNvSpPr/>
            <p:nvPr/>
          </p:nvSpPr>
          <p:spPr bwMode="gray">
            <a:xfrm>
              <a:off x="2175933" y="1794933"/>
              <a:ext cx="550334" cy="550334"/>
            </a:xfrm>
            <a:prstGeom prst="ellipse">
              <a:avLst/>
            </a:prstGeom>
            <a:no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任意多边形 16"/>
            <p:cNvSpPr/>
            <p:nvPr/>
          </p:nvSpPr>
          <p:spPr bwMode="gray">
            <a:xfrm>
              <a:off x="2175932" y="1938867"/>
              <a:ext cx="550334" cy="262466"/>
            </a:xfrm>
            <a:custGeom>
              <a:avLst/>
              <a:gdLst>
                <a:gd name="connsiteX0" fmla="*/ 37890 w 550334"/>
                <a:gd name="connsiteY0" fmla="*/ 0 h 262466"/>
                <a:gd name="connsiteX1" fmla="*/ 512444 w 550334"/>
                <a:gd name="connsiteY1" fmla="*/ 0 h 262466"/>
                <a:gd name="connsiteX2" fmla="*/ 528710 w 550334"/>
                <a:gd name="connsiteY2" fmla="*/ 24125 h 262466"/>
                <a:gd name="connsiteX3" fmla="*/ 550334 w 550334"/>
                <a:gd name="connsiteY3" fmla="*/ 131233 h 262466"/>
                <a:gd name="connsiteX4" fmla="*/ 528710 w 550334"/>
                <a:gd name="connsiteY4" fmla="*/ 238341 h 262466"/>
                <a:gd name="connsiteX5" fmla="*/ 512444 w 550334"/>
                <a:gd name="connsiteY5" fmla="*/ 262466 h 262466"/>
                <a:gd name="connsiteX6" fmla="*/ 37890 w 550334"/>
                <a:gd name="connsiteY6" fmla="*/ 262466 h 262466"/>
                <a:gd name="connsiteX7" fmla="*/ 21624 w 550334"/>
                <a:gd name="connsiteY7" fmla="*/ 238341 h 262466"/>
                <a:gd name="connsiteX8" fmla="*/ 0 w 550334"/>
                <a:gd name="connsiteY8" fmla="*/ 131233 h 262466"/>
                <a:gd name="connsiteX9" fmla="*/ 21624 w 550334"/>
                <a:gd name="connsiteY9" fmla="*/ 24125 h 262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0334" h="262466">
                  <a:moveTo>
                    <a:pt x="37890" y="0"/>
                  </a:moveTo>
                  <a:lnTo>
                    <a:pt x="512444" y="0"/>
                  </a:lnTo>
                  <a:lnTo>
                    <a:pt x="528710" y="24125"/>
                  </a:lnTo>
                  <a:cubicBezTo>
                    <a:pt x="542634" y="57046"/>
                    <a:pt x="550334" y="93240"/>
                    <a:pt x="550334" y="131233"/>
                  </a:cubicBezTo>
                  <a:cubicBezTo>
                    <a:pt x="550334" y="169226"/>
                    <a:pt x="542634" y="205420"/>
                    <a:pt x="528710" y="238341"/>
                  </a:cubicBezTo>
                  <a:lnTo>
                    <a:pt x="512444" y="262466"/>
                  </a:lnTo>
                  <a:lnTo>
                    <a:pt x="37890" y="262466"/>
                  </a:lnTo>
                  <a:lnTo>
                    <a:pt x="21624" y="238341"/>
                  </a:lnTo>
                  <a:cubicBezTo>
                    <a:pt x="7700" y="205420"/>
                    <a:pt x="0" y="169226"/>
                    <a:pt x="0" y="131233"/>
                  </a:cubicBezTo>
                  <a:cubicBezTo>
                    <a:pt x="0" y="93240"/>
                    <a:pt x="7700" y="57046"/>
                    <a:pt x="21624" y="24125"/>
                  </a:cubicBezTo>
                  <a:close/>
                </a:path>
              </a:pathLst>
            </a:cu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050" dirty="0" smtClean="0">
                  <a:latin typeface="Huawei Sans" panose="020C0503030203020204" pitchFamily="34" charset="0"/>
                </a:rPr>
                <a:t>VRF</a:t>
              </a:r>
              <a:endParaRPr lang="en-US" sz="1050" dirty="0">
                <a:latin typeface="Huawei Sans" panose="020C0503030203020204" pitchFamily="34" charset="0"/>
              </a:endParaRPr>
            </a:p>
          </p:txBody>
        </p:sp>
      </p:grpSp>
      <p:sp>
        <p:nvSpPr>
          <p:cNvPr id="18" name="矩形 17"/>
          <p:cNvSpPr/>
          <p:nvPr/>
        </p:nvSpPr>
        <p:spPr bwMode="gray">
          <a:xfrm>
            <a:off x="987845" y="3008392"/>
            <a:ext cx="2548467" cy="2090524"/>
          </a:xfrm>
          <a:prstGeom prst="rect">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9" name="组合 18"/>
          <p:cNvGrpSpPr/>
          <p:nvPr/>
        </p:nvGrpSpPr>
        <p:grpSpPr bwMode="gray">
          <a:xfrm>
            <a:off x="2018375" y="3151977"/>
            <a:ext cx="554415" cy="550334"/>
            <a:chOff x="2175933" y="1794933"/>
            <a:chExt cx="554415" cy="550334"/>
          </a:xfrm>
        </p:grpSpPr>
        <p:sp>
          <p:nvSpPr>
            <p:cNvPr id="20" name="椭圆 19"/>
            <p:cNvSpPr/>
            <p:nvPr/>
          </p:nvSpPr>
          <p:spPr bwMode="gray">
            <a:xfrm>
              <a:off x="2175933" y="1794933"/>
              <a:ext cx="550334" cy="550334"/>
            </a:xfrm>
            <a:prstGeom prst="ellipse">
              <a:avLst/>
            </a:prstGeom>
            <a:noFill/>
            <a:ln>
              <a:gradFill flip="none" rotWithShape="1">
                <a:gsLst>
                  <a:gs pos="0">
                    <a:srgbClr val="56C4D2"/>
                  </a:gs>
                  <a:gs pos="50000">
                    <a:schemeClr val="accent1">
                      <a:lumMod val="45000"/>
                      <a:lumOff val="55000"/>
                    </a:schemeClr>
                  </a:gs>
                  <a:gs pos="100000">
                    <a:srgbClr val="E28189"/>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任意多边形 20"/>
            <p:cNvSpPr/>
            <p:nvPr/>
          </p:nvSpPr>
          <p:spPr bwMode="gray">
            <a:xfrm>
              <a:off x="2178966" y="1908789"/>
              <a:ext cx="551382" cy="336599"/>
            </a:xfrm>
            <a:custGeom>
              <a:avLst/>
              <a:gdLst>
                <a:gd name="connsiteX0" fmla="*/ 37890 w 550334"/>
                <a:gd name="connsiteY0" fmla="*/ 0 h 262466"/>
                <a:gd name="connsiteX1" fmla="*/ 512444 w 550334"/>
                <a:gd name="connsiteY1" fmla="*/ 0 h 262466"/>
                <a:gd name="connsiteX2" fmla="*/ 528710 w 550334"/>
                <a:gd name="connsiteY2" fmla="*/ 24125 h 262466"/>
                <a:gd name="connsiteX3" fmla="*/ 550334 w 550334"/>
                <a:gd name="connsiteY3" fmla="*/ 131233 h 262466"/>
                <a:gd name="connsiteX4" fmla="*/ 528710 w 550334"/>
                <a:gd name="connsiteY4" fmla="*/ 238341 h 262466"/>
                <a:gd name="connsiteX5" fmla="*/ 512444 w 550334"/>
                <a:gd name="connsiteY5" fmla="*/ 262466 h 262466"/>
                <a:gd name="connsiteX6" fmla="*/ 37890 w 550334"/>
                <a:gd name="connsiteY6" fmla="*/ 262466 h 262466"/>
                <a:gd name="connsiteX7" fmla="*/ 21624 w 550334"/>
                <a:gd name="connsiteY7" fmla="*/ 238341 h 262466"/>
                <a:gd name="connsiteX8" fmla="*/ 0 w 550334"/>
                <a:gd name="connsiteY8" fmla="*/ 131233 h 262466"/>
                <a:gd name="connsiteX9" fmla="*/ 21624 w 550334"/>
                <a:gd name="connsiteY9" fmla="*/ 24125 h 262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0334" h="262466">
                  <a:moveTo>
                    <a:pt x="37890" y="0"/>
                  </a:moveTo>
                  <a:lnTo>
                    <a:pt x="512444" y="0"/>
                  </a:lnTo>
                  <a:lnTo>
                    <a:pt x="528710" y="24125"/>
                  </a:lnTo>
                  <a:cubicBezTo>
                    <a:pt x="542634" y="57046"/>
                    <a:pt x="550334" y="93240"/>
                    <a:pt x="550334" y="131233"/>
                  </a:cubicBezTo>
                  <a:cubicBezTo>
                    <a:pt x="550334" y="169226"/>
                    <a:pt x="542634" y="205420"/>
                    <a:pt x="528710" y="238341"/>
                  </a:cubicBezTo>
                  <a:lnTo>
                    <a:pt x="512444" y="262466"/>
                  </a:lnTo>
                  <a:lnTo>
                    <a:pt x="37890" y="262466"/>
                  </a:lnTo>
                  <a:lnTo>
                    <a:pt x="21624" y="238341"/>
                  </a:lnTo>
                  <a:cubicBezTo>
                    <a:pt x="7700" y="205420"/>
                    <a:pt x="0" y="169226"/>
                    <a:pt x="0" y="131233"/>
                  </a:cubicBezTo>
                  <a:cubicBezTo>
                    <a:pt x="0" y="93240"/>
                    <a:pt x="7700" y="57046"/>
                    <a:pt x="21624" y="24125"/>
                  </a:cubicBezTo>
                  <a:close/>
                </a:path>
              </a:pathLst>
            </a:custGeom>
            <a:gradFill flip="none" rotWithShape="1">
              <a:gsLst>
                <a:gs pos="0">
                  <a:srgbClr val="56C4D2"/>
                </a:gs>
                <a:gs pos="50000">
                  <a:srgbClr val="CCAABB"/>
                </a:gs>
                <a:gs pos="100000">
                  <a:srgbClr val="E28189"/>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050" dirty="0" smtClean="0">
                  <a:latin typeface="Huawei Sans" panose="020C0503030203020204" pitchFamily="34" charset="0"/>
                </a:rPr>
                <a:t>VRF</a:t>
              </a:r>
              <a:endParaRPr lang="en-US" altLang="zh-CN"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3" name="椭圆 22"/>
          <p:cNvSpPr/>
          <p:nvPr/>
        </p:nvSpPr>
        <p:spPr bwMode="gray">
          <a:xfrm>
            <a:off x="2726019" y="4141414"/>
            <a:ext cx="550334" cy="550334"/>
          </a:xfrm>
          <a:prstGeom prst="ellipse">
            <a:avLst/>
          </a:prstGeom>
          <a:noFill/>
          <a:ln>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任意多边形 23"/>
          <p:cNvSpPr/>
          <p:nvPr/>
        </p:nvSpPr>
        <p:spPr bwMode="ltGray">
          <a:xfrm>
            <a:off x="2726018" y="4285348"/>
            <a:ext cx="550334" cy="262466"/>
          </a:xfrm>
          <a:custGeom>
            <a:avLst/>
            <a:gdLst>
              <a:gd name="connsiteX0" fmla="*/ 37890 w 550334"/>
              <a:gd name="connsiteY0" fmla="*/ 0 h 262466"/>
              <a:gd name="connsiteX1" fmla="*/ 512444 w 550334"/>
              <a:gd name="connsiteY1" fmla="*/ 0 h 262466"/>
              <a:gd name="connsiteX2" fmla="*/ 528710 w 550334"/>
              <a:gd name="connsiteY2" fmla="*/ 24125 h 262466"/>
              <a:gd name="connsiteX3" fmla="*/ 550334 w 550334"/>
              <a:gd name="connsiteY3" fmla="*/ 131233 h 262466"/>
              <a:gd name="connsiteX4" fmla="*/ 528710 w 550334"/>
              <a:gd name="connsiteY4" fmla="*/ 238341 h 262466"/>
              <a:gd name="connsiteX5" fmla="*/ 512444 w 550334"/>
              <a:gd name="connsiteY5" fmla="*/ 262466 h 262466"/>
              <a:gd name="connsiteX6" fmla="*/ 37890 w 550334"/>
              <a:gd name="connsiteY6" fmla="*/ 262466 h 262466"/>
              <a:gd name="connsiteX7" fmla="*/ 21624 w 550334"/>
              <a:gd name="connsiteY7" fmla="*/ 238341 h 262466"/>
              <a:gd name="connsiteX8" fmla="*/ 0 w 550334"/>
              <a:gd name="connsiteY8" fmla="*/ 131233 h 262466"/>
              <a:gd name="connsiteX9" fmla="*/ 21624 w 550334"/>
              <a:gd name="connsiteY9" fmla="*/ 24125 h 262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0334" h="262466">
                <a:moveTo>
                  <a:pt x="37890" y="0"/>
                </a:moveTo>
                <a:lnTo>
                  <a:pt x="512444" y="0"/>
                </a:lnTo>
                <a:lnTo>
                  <a:pt x="528710" y="24125"/>
                </a:lnTo>
                <a:cubicBezTo>
                  <a:pt x="542634" y="57046"/>
                  <a:pt x="550334" y="93240"/>
                  <a:pt x="550334" y="131233"/>
                </a:cubicBezTo>
                <a:cubicBezTo>
                  <a:pt x="550334" y="169226"/>
                  <a:pt x="542634" y="205420"/>
                  <a:pt x="528710" y="238341"/>
                </a:cubicBezTo>
                <a:lnTo>
                  <a:pt x="512444" y="262466"/>
                </a:lnTo>
                <a:lnTo>
                  <a:pt x="37890" y="262466"/>
                </a:lnTo>
                <a:lnTo>
                  <a:pt x="21624" y="238341"/>
                </a:lnTo>
                <a:cubicBezTo>
                  <a:pt x="7700" y="205420"/>
                  <a:pt x="0" y="169226"/>
                  <a:pt x="0" y="131233"/>
                </a:cubicBezTo>
                <a:cubicBezTo>
                  <a:pt x="0" y="93240"/>
                  <a:pt x="7700" y="57046"/>
                  <a:pt x="21624" y="24125"/>
                </a:cubicBezTo>
                <a:close/>
              </a:path>
            </a:pathLst>
          </a:cu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050" dirty="0" smtClean="0">
                <a:latin typeface="Huawei Sans" panose="020C0503030203020204" pitchFamily="34" charset="0"/>
              </a:rPr>
              <a:t>VRF</a:t>
            </a:r>
            <a:endParaRPr lang="en-US" altLang="zh-CN"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8" name="直接连接符 27"/>
          <p:cNvCxnSpPr/>
          <p:nvPr/>
        </p:nvCxnSpPr>
        <p:spPr bwMode="gray">
          <a:xfrm>
            <a:off x="2297099" y="2560173"/>
            <a:ext cx="0" cy="591804"/>
          </a:xfrm>
          <a:prstGeom prst="line">
            <a:avLst/>
          </a:prstGeom>
          <a:ln w="28575">
            <a:solidFill>
              <a:srgbClr val="62B230"/>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20" idx="4"/>
            <a:endCxn id="16" idx="0"/>
          </p:cNvCxnSpPr>
          <p:nvPr/>
        </p:nvCxnSpPr>
        <p:spPr bwMode="gray">
          <a:xfrm flipH="1">
            <a:off x="1585899" y="3702311"/>
            <a:ext cx="707643" cy="439103"/>
          </a:xfrm>
          <a:prstGeom prst="line">
            <a:avLst/>
          </a:prstGeom>
          <a:ln w="28575">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20" idx="4"/>
            <a:endCxn id="23" idx="0"/>
          </p:cNvCxnSpPr>
          <p:nvPr/>
        </p:nvCxnSpPr>
        <p:spPr bwMode="gray">
          <a:xfrm>
            <a:off x="2293542" y="3702311"/>
            <a:ext cx="707644" cy="439103"/>
          </a:xfrm>
          <a:prstGeom prst="line">
            <a:avLst/>
          </a:prstGeom>
          <a:ln w="28575">
            <a:solidFill>
              <a:srgbClr val="E28189"/>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bwMode="gray">
          <a:xfrm>
            <a:off x="1896906" y="3885533"/>
            <a:ext cx="793273" cy="274594"/>
          </a:xfrm>
          <a:prstGeom prst="rect">
            <a:avLst/>
          </a:prstGeom>
          <a:noFill/>
        </p:spPr>
        <p:txBody>
          <a:bodyPr wrap="square" rtlCol="0">
            <a:noAutofit/>
          </a:bodyPr>
          <a:lstStyle/>
          <a:p>
            <a:pPr algn="ctr" fontAlgn="ctr"/>
            <a:r>
              <a:rPr lang="en-US" sz="1200" b="1" dirty="0" smtClean="0">
                <a:latin typeface="Huawei Sans" panose="020C0503030203020204" pitchFamily="34" charset="0"/>
              </a:rPr>
              <a:t>Shared VRF</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文本框 31"/>
          <p:cNvSpPr txBox="1"/>
          <p:nvPr/>
        </p:nvSpPr>
        <p:spPr bwMode="gray">
          <a:xfrm>
            <a:off x="1025944" y="4659763"/>
            <a:ext cx="1116159" cy="274594"/>
          </a:xfrm>
          <a:prstGeom prst="rect">
            <a:avLst/>
          </a:prstGeom>
          <a:noFill/>
        </p:spPr>
        <p:txBody>
          <a:bodyPr wrap="square" rtlCol="0">
            <a:noAutofit/>
          </a:bodyPr>
          <a:lstStyle/>
          <a:p>
            <a:pPr algn="ctr" fontAlgn="ctr"/>
            <a:r>
              <a:rPr lang="en-US" sz="1200" b="1" dirty="0" smtClean="0">
                <a:latin typeface="Huawei Sans" panose="020C0503030203020204" pitchFamily="34" charset="0"/>
              </a:rPr>
              <a:t>Green VRF</a:t>
            </a:r>
          </a:p>
          <a:p>
            <a:pPr algn="ctr" fontAlgn="ctr"/>
            <a:r>
              <a:rPr lang="en-US" sz="1200" b="1" dirty="0" smtClean="0">
                <a:latin typeface="Huawei Sans" panose="020C0503030203020204" pitchFamily="34" charset="0"/>
              </a:rPr>
              <a:t>VN1</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文本框 32"/>
          <p:cNvSpPr txBox="1"/>
          <p:nvPr/>
        </p:nvSpPr>
        <p:spPr bwMode="gray">
          <a:xfrm>
            <a:off x="2489973" y="4668577"/>
            <a:ext cx="1007808" cy="274594"/>
          </a:xfrm>
          <a:prstGeom prst="rect">
            <a:avLst/>
          </a:prstGeom>
          <a:noFill/>
        </p:spPr>
        <p:txBody>
          <a:bodyPr wrap="square" rtlCol="0">
            <a:noAutofit/>
          </a:bodyPr>
          <a:lstStyle/>
          <a:p>
            <a:pPr algn="ctr" fontAlgn="ctr"/>
            <a:r>
              <a:rPr lang="en-US" sz="1200" b="1" dirty="0" smtClean="0">
                <a:latin typeface="Huawei Sans" panose="020C0503030203020204" pitchFamily="34" charset="0"/>
              </a:rPr>
              <a:t>Red VRF</a:t>
            </a:r>
          </a:p>
          <a:p>
            <a:pPr algn="ctr" fontAlgn="ctr"/>
            <a:r>
              <a:rPr lang="en-US" sz="1200" b="1" dirty="0" smtClean="0">
                <a:latin typeface="Huawei Sans" panose="020C0503030203020204" pitchFamily="34" charset="0"/>
              </a:rPr>
              <a:t>VN2</a:t>
            </a:r>
            <a:endParaRPr lang="en-US" sz="1200" b="1" dirty="0">
              <a:latin typeface="Huawei Sans" panose="020C0503030203020204" pitchFamily="34" charset="0"/>
            </a:endParaRPr>
          </a:p>
        </p:txBody>
      </p:sp>
      <p:grpSp>
        <p:nvGrpSpPr>
          <p:cNvPr id="34" name="组合 33"/>
          <p:cNvGrpSpPr/>
          <p:nvPr/>
        </p:nvGrpSpPr>
        <p:grpSpPr bwMode="gray">
          <a:xfrm>
            <a:off x="5326802" y="4141414"/>
            <a:ext cx="550335" cy="550334"/>
            <a:chOff x="2175932" y="1794933"/>
            <a:chExt cx="550335" cy="550334"/>
          </a:xfrm>
        </p:grpSpPr>
        <p:sp>
          <p:nvSpPr>
            <p:cNvPr id="35" name="椭圆 34"/>
            <p:cNvSpPr/>
            <p:nvPr/>
          </p:nvSpPr>
          <p:spPr bwMode="gray">
            <a:xfrm>
              <a:off x="2175933" y="1794933"/>
              <a:ext cx="550334" cy="550334"/>
            </a:xfrm>
            <a:prstGeom prst="ellipse">
              <a:avLst/>
            </a:prstGeom>
            <a:no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任意多边形 35"/>
            <p:cNvSpPr/>
            <p:nvPr/>
          </p:nvSpPr>
          <p:spPr bwMode="gray">
            <a:xfrm>
              <a:off x="2175932" y="1938867"/>
              <a:ext cx="550334" cy="262466"/>
            </a:xfrm>
            <a:custGeom>
              <a:avLst/>
              <a:gdLst>
                <a:gd name="connsiteX0" fmla="*/ 37890 w 550334"/>
                <a:gd name="connsiteY0" fmla="*/ 0 h 262466"/>
                <a:gd name="connsiteX1" fmla="*/ 512444 w 550334"/>
                <a:gd name="connsiteY1" fmla="*/ 0 h 262466"/>
                <a:gd name="connsiteX2" fmla="*/ 528710 w 550334"/>
                <a:gd name="connsiteY2" fmla="*/ 24125 h 262466"/>
                <a:gd name="connsiteX3" fmla="*/ 550334 w 550334"/>
                <a:gd name="connsiteY3" fmla="*/ 131233 h 262466"/>
                <a:gd name="connsiteX4" fmla="*/ 528710 w 550334"/>
                <a:gd name="connsiteY4" fmla="*/ 238341 h 262466"/>
                <a:gd name="connsiteX5" fmla="*/ 512444 w 550334"/>
                <a:gd name="connsiteY5" fmla="*/ 262466 h 262466"/>
                <a:gd name="connsiteX6" fmla="*/ 37890 w 550334"/>
                <a:gd name="connsiteY6" fmla="*/ 262466 h 262466"/>
                <a:gd name="connsiteX7" fmla="*/ 21624 w 550334"/>
                <a:gd name="connsiteY7" fmla="*/ 238341 h 262466"/>
                <a:gd name="connsiteX8" fmla="*/ 0 w 550334"/>
                <a:gd name="connsiteY8" fmla="*/ 131233 h 262466"/>
                <a:gd name="connsiteX9" fmla="*/ 21624 w 550334"/>
                <a:gd name="connsiteY9" fmla="*/ 24125 h 262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0334" h="262466">
                  <a:moveTo>
                    <a:pt x="37890" y="0"/>
                  </a:moveTo>
                  <a:lnTo>
                    <a:pt x="512444" y="0"/>
                  </a:lnTo>
                  <a:lnTo>
                    <a:pt x="528710" y="24125"/>
                  </a:lnTo>
                  <a:cubicBezTo>
                    <a:pt x="542634" y="57046"/>
                    <a:pt x="550334" y="93240"/>
                    <a:pt x="550334" y="131233"/>
                  </a:cubicBezTo>
                  <a:cubicBezTo>
                    <a:pt x="550334" y="169226"/>
                    <a:pt x="542634" y="205420"/>
                    <a:pt x="528710" y="238341"/>
                  </a:cubicBezTo>
                  <a:lnTo>
                    <a:pt x="512444" y="262466"/>
                  </a:lnTo>
                  <a:lnTo>
                    <a:pt x="37890" y="262466"/>
                  </a:lnTo>
                  <a:lnTo>
                    <a:pt x="21624" y="238341"/>
                  </a:lnTo>
                  <a:cubicBezTo>
                    <a:pt x="7700" y="205420"/>
                    <a:pt x="0" y="169226"/>
                    <a:pt x="0" y="131233"/>
                  </a:cubicBezTo>
                  <a:cubicBezTo>
                    <a:pt x="0" y="93240"/>
                    <a:pt x="7700" y="57046"/>
                    <a:pt x="21624" y="24125"/>
                  </a:cubicBezTo>
                  <a:close/>
                </a:path>
              </a:pathLst>
            </a:cu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dirty="0" smtClean="0">
                  <a:latin typeface="Huawei Sans" panose="020C0503030203020204" pitchFamily="34" charset="0"/>
                </a:rPr>
                <a:t>VRF</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7" name="矩形 36"/>
          <p:cNvSpPr/>
          <p:nvPr/>
        </p:nvSpPr>
        <p:spPr bwMode="gray">
          <a:xfrm>
            <a:off x="4839387" y="3008392"/>
            <a:ext cx="2548467" cy="2090524"/>
          </a:xfrm>
          <a:prstGeom prst="rect">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文本框 41"/>
          <p:cNvSpPr txBox="1"/>
          <p:nvPr/>
        </p:nvSpPr>
        <p:spPr bwMode="gray">
          <a:xfrm>
            <a:off x="5086381" y="4659763"/>
            <a:ext cx="1014805" cy="274594"/>
          </a:xfrm>
          <a:prstGeom prst="rect">
            <a:avLst/>
          </a:prstGeom>
          <a:noFill/>
        </p:spPr>
        <p:txBody>
          <a:bodyPr wrap="square" rtlCol="0">
            <a:noAutofit/>
          </a:bodyPr>
          <a:lstStyle/>
          <a:p>
            <a:pPr algn="ctr" fontAlgn="ctr"/>
            <a:r>
              <a:rPr lang="en-US" sz="1200" b="1" dirty="0" smtClean="0">
                <a:latin typeface="Huawei Sans" panose="020C0503030203020204" pitchFamily="34" charset="0"/>
              </a:rPr>
              <a:t>Green VRF</a:t>
            </a:r>
          </a:p>
          <a:p>
            <a:pPr algn="ctr" fontAlgn="ctr"/>
            <a:r>
              <a:rPr lang="en-US" sz="1200" b="1" dirty="0" smtClean="0">
                <a:latin typeface="Huawei Sans" panose="020C0503030203020204" pitchFamily="34" charset="0"/>
              </a:rPr>
              <a:t>VN1</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文本框 42"/>
          <p:cNvSpPr txBox="1"/>
          <p:nvPr/>
        </p:nvSpPr>
        <p:spPr bwMode="gray">
          <a:xfrm>
            <a:off x="995832" y="3055346"/>
            <a:ext cx="735317" cy="274594"/>
          </a:xfrm>
          <a:prstGeom prst="rect">
            <a:avLst/>
          </a:prstGeom>
          <a:noFill/>
        </p:spPr>
        <p:txBody>
          <a:bodyPr wrap="square" rtlCol="0">
            <a:noAutofit/>
          </a:bodyPr>
          <a:lstStyle/>
          <a:p>
            <a:pPr algn="ctr" fontAlgn="ctr"/>
            <a:r>
              <a:rPr lang="en-US" sz="1200" dirty="0" smtClean="0">
                <a:solidFill>
                  <a:schemeClr val="bg1">
                    <a:lumMod val="50000"/>
                  </a:schemeClr>
                </a:solidFill>
                <a:latin typeface="Huawei Sans" panose="020C0503030203020204" pitchFamily="34" charset="0"/>
              </a:rPr>
              <a:t>Border</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文本框 43"/>
          <p:cNvSpPr txBox="1"/>
          <p:nvPr/>
        </p:nvSpPr>
        <p:spPr bwMode="gray">
          <a:xfrm>
            <a:off x="4847897" y="3055346"/>
            <a:ext cx="711307" cy="274594"/>
          </a:xfrm>
          <a:prstGeom prst="rect">
            <a:avLst/>
          </a:prstGeom>
          <a:noFill/>
        </p:spPr>
        <p:txBody>
          <a:bodyPr wrap="square" rtlCol="0">
            <a:noAutofit/>
          </a:bodyPr>
          <a:lstStyle/>
          <a:p>
            <a:pPr algn="ctr" fontAlgn="ctr"/>
            <a:r>
              <a:rPr lang="en-US" sz="1200" dirty="0" smtClean="0">
                <a:solidFill>
                  <a:schemeClr val="bg1">
                    <a:lumMod val="50000"/>
                  </a:schemeClr>
                </a:solidFill>
                <a:latin typeface="Huawei Sans" panose="020C0503030203020204" pitchFamily="34" charset="0"/>
              </a:rPr>
              <a:t>Border</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9" name="直接连接符 48"/>
          <p:cNvCxnSpPr/>
          <p:nvPr/>
        </p:nvCxnSpPr>
        <p:spPr bwMode="gray">
          <a:xfrm>
            <a:off x="9999246" y="2462518"/>
            <a:ext cx="0" cy="879165"/>
          </a:xfrm>
          <a:prstGeom prst="line">
            <a:avLst/>
          </a:prstGeom>
          <a:ln w="28575">
            <a:solidFill>
              <a:srgbClr val="30B5C5"/>
            </a:solidFill>
          </a:ln>
        </p:spPr>
        <p:style>
          <a:lnRef idx="1">
            <a:schemeClr val="accent1"/>
          </a:lnRef>
          <a:fillRef idx="0">
            <a:schemeClr val="accent1"/>
          </a:fillRef>
          <a:effectRef idx="0">
            <a:schemeClr val="accent1"/>
          </a:effectRef>
          <a:fontRef idx="minor">
            <a:schemeClr val="tx1"/>
          </a:fontRef>
        </p:style>
      </p:cxnSp>
      <p:sp>
        <p:nvSpPr>
          <p:cNvPr id="50" name="文本框 49"/>
          <p:cNvSpPr txBox="1"/>
          <p:nvPr/>
        </p:nvSpPr>
        <p:spPr bwMode="gray">
          <a:xfrm>
            <a:off x="8831195" y="4690323"/>
            <a:ext cx="646332" cy="276999"/>
          </a:xfrm>
          <a:prstGeom prst="rect">
            <a:avLst/>
          </a:prstGeom>
          <a:noFill/>
        </p:spPr>
        <p:txBody>
          <a:bodyPr wrap="square" rtlCol="0">
            <a:noAutofit/>
          </a:bodyPr>
          <a:lstStyle/>
          <a:p>
            <a:pPr algn="ctr" fontAlgn="ctr"/>
            <a:r>
              <a:rPr lang="en-US" sz="1200" b="1" dirty="0" smtClean="0">
                <a:latin typeface="Huawei Sans" panose="020C0503030203020204" pitchFamily="34" charset="0"/>
              </a:rPr>
              <a:t>Edge1</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文本框 50"/>
          <p:cNvSpPr txBox="1"/>
          <p:nvPr/>
        </p:nvSpPr>
        <p:spPr bwMode="gray">
          <a:xfrm>
            <a:off x="8702060" y="3055346"/>
            <a:ext cx="768708" cy="274594"/>
          </a:xfrm>
          <a:prstGeom prst="rect">
            <a:avLst/>
          </a:prstGeom>
          <a:noFill/>
        </p:spPr>
        <p:txBody>
          <a:bodyPr wrap="square" rtlCol="0">
            <a:noAutofit/>
          </a:bodyPr>
          <a:lstStyle/>
          <a:p>
            <a:pPr algn="ctr" fontAlgn="ctr"/>
            <a:r>
              <a:rPr lang="en-US" sz="1200" dirty="0" smtClean="0">
                <a:solidFill>
                  <a:schemeClr val="bg1">
                    <a:lumMod val="50000"/>
                  </a:schemeClr>
                </a:solidFill>
                <a:latin typeface="Huawei Sans" panose="020C0503030203020204" pitchFamily="34" charset="0"/>
              </a:rPr>
              <a:t>Border</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文本框 51"/>
          <p:cNvSpPr txBox="1"/>
          <p:nvPr/>
        </p:nvSpPr>
        <p:spPr bwMode="gray">
          <a:xfrm>
            <a:off x="9899260" y="3027638"/>
            <a:ext cx="1433173" cy="274594"/>
          </a:xfrm>
          <a:prstGeom prst="rect">
            <a:avLst/>
          </a:prstGeom>
          <a:noFill/>
        </p:spPr>
        <p:txBody>
          <a:bodyPr wrap="square" rtlCol="0">
            <a:noAutofit/>
          </a:bodyPr>
          <a:lstStyle/>
          <a:p>
            <a:pPr algn="ctr" fontAlgn="ctr"/>
            <a:r>
              <a:rPr lang="en-US" sz="1200" dirty="0" smtClean="0">
                <a:solidFill>
                  <a:srgbClr val="30B5C5"/>
                </a:solidFill>
                <a:latin typeface="Huawei Sans" panose="020C0503030203020204" pitchFamily="34" charset="0"/>
              </a:rPr>
              <a:t>L2 shared port</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3" name="图片 76" descr="接入交换机.png"/>
          <p:cNvPicPr>
            <a:picLocks noChangeAspect="1"/>
          </p:cNvPicPr>
          <p:nvPr/>
        </p:nvPicPr>
        <p:blipFill>
          <a:blip r:embed="rId3"/>
          <a:stretch>
            <a:fillRect/>
          </a:stretch>
        </p:blipFill>
        <p:spPr bwMode="gray">
          <a:xfrm>
            <a:off x="9812906" y="3304637"/>
            <a:ext cx="372680" cy="304920"/>
          </a:xfrm>
          <a:prstGeom prst="rect">
            <a:avLst/>
          </a:prstGeom>
        </p:spPr>
      </p:pic>
      <p:pic>
        <p:nvPicPr>
          <p:cNvPr id="54" name="图片 76" descr="接入交换机.png"/>
          <p:cNvPicPr>
            <a:picLocks noChangeAspect="1"/>
          </p:cNvPicPr>
          <p:nvPr/>
        </p:nvPicPr>
        <p:blipFill>
          <a:blip r:embed="rId3"/>
          <a:stretch>
            <a:fillRect/>
          </a:stretch>
        </p:blipFill>
        <p:spPr bwMode="gray">
          <a:xfrm>
            <a:off x="8960676" y="4354843"/>
            <a:ext cx="372680" cy="304920"/>
          </a:xfrm>
          <a:prstGeom prst="rect">
            <a:avLst/>
          </a:prstGeom>
        </p:spPr>
      </p:pic>
      <p:pic>
        <p:nvPicPr>
          <p:cNvPr id="55" name="图片 76" descr="接入交换机.png"/>
          <p:cNvPicPr>
            <a:picLocks noChangeAspect="1"/>
          </p:cNvPicPr>
          <p:nvPr/>
        </p:nvPicPr>
        <p:blipFill>
          <a:blip r:embed="rId3"/>
          <a:stretch>
            <a:fillRect/>
          </a:stretch>
        </p:blipFill>
        <p:spPr bwMode="gray">
          <a:xfrm>
            <a:off x="10665134" y="4354843"/>
            <a:ext cx="372680" cy="304920"/>
          </a:xfrm>
          <a:prstGeom prst="rect">
            <a:avLst/>
          </a:prstGeom>
        </p:spPr>
      </p:pic>
      <p:sp>
        <p:nvSpPr>
          <p:cNvPr id="56" name="文本框 55"/>
          <p:cNvSpPr txBox="1"/>
          <p:nvPr/>
        </p:nvSpPr>
        <p:spPr bwMode="gray">
          <a:xfrm>
            <a:off x="10538338" y="4690323"/>
            <a:ext cx="646332" cy="276999"/>
          </a:xfrm>
          <a:prstGeom prst="rect">
            <a:avLst/>
          </a:prstGeom>
          <a:noFill/>
        </p:spPr>
        <p:txBody>
          <a:bodyPr wrap="square" rtlCol="0">
            <a:noAutofit/>
          </a:bodyPr>
          <a:lstStyle/>
          <a:p>
            <a:pPr algn="ctr" fontAlgn="ctr"/>
            <a:r>
              <a:rPr lang="en-US" sz="1200" b="1" dirty="0" smtClean="0">
                <a:latin typeface="Huawei Sans" panose="020C0503030203020204" pitchFamily="34" charset="0"/>
              </a:rPr>
              <a:t>Edge2</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2"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2042879" y="2150742"/>
            <a:ext cx="540000" cy="441818"/>
          </a:xfrm>
          <a:prstGeom prst="rect">
            <a:avLst/>
          </a:prstGeom>
        </p:spPr>
      </p:pic>
      <p:sp>
        <p:nvSpPr>
          <p:cNvPr id="63" name="文本框 62"/>
          <p:cNvSpPr txBox="1"/>
          <p:nvPr/>
        </p:nvSpPr>
        <p:spPr bwMode="gray">
          <a:xfrm>
            <a:off x="2334807" y="2573109"/>
            <a:ext cx="793273" cy="274594"/>
          </a:xfrm>
          <a:prstGeom prst="rect">
            <a:avLst/>
          </a:prstGeom>
          <a:noFill/>
        </p:spPr>
        <p:txBody>
          <a:bodyPr wrap="none" rtlCol="0">
            <a:noAutofit/>
          </a:bodyPr>
          <a:lstStyle/>
          <a:p>
            <a:pPr algn="ctr" fontAlgn="ctr"/>
            <a:r>
              <a:rPr lang="en-US" sz="1200" dirty="0" smtClean="0">
                <a:latin typeface="Huawei Sans" panose="020C0503030203020204" pitchFamily="34" charset="0"/>
              </a:rPr>
              <a:t>Trust zone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椭圆 64"/>
          <p:cNvSpPr/>
          <p:nvPr/>
        </p:nvSpPr>
        <p:spPr bwMode="gray">
          <a:xfrm>
            <a:off x="6470039" y="4141414"/>
            <a:ext cx="550334" cy="550334"/>
          </a:xfrm>
          <a:prstGeom prst="ellipse">
            <a:avLst/>
          </a:prstGeom>
          <a:noFill/>
          <a:ln>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任意多边形 65"/>
          <p:cNvSpPr/>
          <p:nvPr/>
        </p:nvSpPr>
        <p:spPr bwMode="ltGray">
          <a:xfrm>
            <a:off x="6470038" y="4285348"/>
            <a:ext cx="550334" cy="262466"/>
          </a:xfrm>
          <a:custGeom>
            <a:avLst/>
            <a:gdLst>
              <a:gd name="connsiteX0" fmla="*/ 37890 w 550334"/>
              <a:gd name="connsiteY0" fmla="*/ 0 h 262466"/>
              <a:gd name="connsiteX1" fmla="*/ 512444 w 550334"/>
              <a:gd name="connsiteY1" fmla="*/ 0 h 262466"/>
              <a:gd name="connsiteX2" fmla="*/ 528710 w 550334"/>
              <a:gd name="connsiteY2" fmla="*/ 24125 h 262466"/>
              <a:gd name="connsiteX3" fmla="*/ 550334 w 550334"/>
              <a:gd name="connsiteY3" fmla="*/ 131233 h 262466"/>
              <a:gd name="connsiteX4" fmla="*/ 528710 w 550334"/>
              <a:gd name="connsiteY4" fmla="*/ 238341 h 262466"/>
              <a:gd name="connsiteX5" fmla="*/ 512444 w 550334"/>
              <a:gd name="connsiteY5" fmla="*/ 262466 h 262466"/>
              <a:gd name="connsiteX6" fmla="*/ 37890 w 550334"/>
              <a:gd name="connsiteY6" fmla="*/ 262466 h 262466"/>
              <a:gd name="connsiteX7" fmla="*/ 21624 w 550334"/>
              <a:gd name="connsiteY7" fmla="*/ 238341 h 262466"/>
              <a:gd name="connsiteX8" fmla="*/ 0 w 550334"/>
              <a:gd name="connsiteY8" fmla="*/ 131233 h 262466"/>
              <a:gd name="connsiteX9" fmla="*/ 21624 w 550334"/>
              <a:gd name="connsiteY9" fmla="*/ 24125 h 262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0334" h="262466">
                <a:moveTo>
                  <a:pt x="37890" y="0"/>
                </a:moveTo>
                <a:lnTo>
                  <a:pt x="512444" y="0"/>
                </a:lnTo>
                <a:lnTo>
                  <a:pt x="528710" y="24125"/>
                </a:lnTo>
                <a:cubicBezTo>
                  <a:pt x="542634" y="57046"/>
                  <a:pt x="550334" y="93240"/>
                  <a:pt x="550334" y="131233"/>
                </a:cubicBezTo>
                <a:cubicBezTo>
                  <a:pt x="550334" y="169226"/>
                  <a:pt x="542634" y="205420"/>
                  <a:pt x="528710" y="238341"/>
                </a:cubicBezTo>
                <a:lnTo>
                  <a:pt x="512444" y="262466"/>
                </a:lnTo>
                <a:lnTo>
                  <a:pt x="37890" y="262466"/>
                </a:lnTo>
                <a:lnTo>
                  <a:pt x="21624" y="238341"/>
                </a:lnTo>
                <a:cubicBezTo>
                  <a:pt x="7700" y="205420"/>
                  <a:pt x="0" y="169226"/>
                  <a:pt x="0" y="131233"/>
                </a:cubicBezTo>
                <a:cubicBezTo>
                  <a:pt x="0" y="93240"/>
                  <a:pt x="7700" y="57046"/>
                  <a:pt x="21624" y="24125"/>
                </a:cubicBezTo>
                <a:close/>
              </a:path>
            </a:pathLst>
          </a:cu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dirty="0" smtClean="0">
                <a:latin typeface="Huawei Sans" panose="020C0503030203020204" pitchFamily="34" charset="0"/>
              </a:rPr>
              <a:t>VRF</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文本框 67"/>
          <p:cNvSpPr txBox="1"/>
          <p:nvPr/>
        </p:nvSpPr>
        <p:spPr bwMode="gray">
          <a:xfrm>
            <a:off x="6239142" y="4659763"/>
            <a:ext cx="1014805" cy="274594"/>
          </a:xfrm>
          <a:prstGeom prst="rect">
            <a:avLst/>
          </a:prstGeom>
          <a:noFill/>
        </p:spPr>
        <p:txBody>
          <a:bodyPr wrap="square" rtlCol="0">
            <a:noAutofit/>
          </a:bodyPr>
          <a:lstStyle/>
          <a:p>
            <a:pPr algn="ctr" fontAlgn="ctr"/>
            <a:r>
              <a:rPr lang="en-US" sz="1200" b="1" dirty="0" smtClean="0">
                <a:latin typeface="Huawei Sans" panose="020C0503030203020204" pitchFamily="34" charset="0"/>
              </a:rPr>
              <a:t>Red VRF</a:t>
            </a:r>
          </a:p>
          <a:p>
            <a:pPr algn="ctr" fontAlgn="ctr"/>
            <a:r>
              <a:rPr lang="en-US" sz="1200" b="1" dirty="0" smtClean="0">
                <a:latin typeface="Huawei Sans" panose="020C0503030203020204" pitchFamily="34" charset="0"/>
              </a:rPr>
              <a:t>VN2</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9" name="Group 165"/>
          <p:cNvGrpSpPr/>
          <p:nvPr/>
        </p:nvGrpSpPr>
        <p:grpSpPr bwMode="gray">
          <a:xfrm rot="10800000">
            <a:off x="5600621" y="2208948"/>
            <a:ext cx="1121573" cy="1932466"/>
            <a:chOff x="-1546029" y="914446"/>
            <a:chExt cx="1886815" cy="778776"/>
          </a:xfrm>
        </p:grpSpPr>
        <p:cxnSp>
          <p:nvCxnSpPr>
            <p:cNvPr id="70" name="Straight Connector 166"/>
            <p:cNvCxnSpPr/>
            <p:nvPr/>
          </p:nvCxnSpPr>
          <p:spPr bwMode="gray">
            <a:xfrm flipH="1" flipV="1">
              <a:off x="-1546029" y="914446"/>
              <a:ext cx="786911" cy="778776"/>
            </a:xfrm>
            <a:prstGeom prst="line">
              <a:avLst/>
            </a:prstGeom>
            <a:ln w="28575">
              <a:solidFill>
                <a:srgbClr val="E28189"/>
              </a:solidFill>
            </a:ln>
          </p:spPr>
          <p:style>
            <a:lnRef idx="1">
              <a:schemeClr val="accent1"/>
            </a:lnRef>
            <a:fillRef idx="0">
              <a:schemeClr val="accent1"/>
            </a:fillRef>
            <a:effectRef idx="0">
              <a:schemeClr val="accent1"/>
            </a:effectRef>
            <a:fontRef idx="minor">
              <a:schemeClr val="tx1"/>
            </a:fontRef>
          </p:style>
        </p:cxnSp>
        <p:cxnSp>
          <p:nvCxnSpPr>
            <p:cNvPr id="71" name="Straight Connector 167"/>
            <p:cNvCxnSpPr/>
            <p:nvPr/>
          </p:nvCxnSpPr>
          <p:spPr bwMode="gray">
            <a:xfrm flipV="1">
              <a:off x="-446125" y="914446"/>
              <a:ext cx="786911" cy="778776"/>
            </a:xfrm>
            <a:prstGeom prst="line">
              <a:avLst/>
            </a:prstGeom>
            <a:ln w="28575">
              <a:solidFill>
                <a:srgbClr val="30B5C5"/>
              </a:solidFill>
            </a:ln>
          </p:spPr>
          <p:style>
            <a:lnRef idx="1">
              <a:schemeClr val="accent1"/>
            </a:lnRef>
            <a:fillRef idx="0">
              <a:schemeClr val="accent1"/>
            </a:fillRef>
            <a:effectRef idx="0">
              <a:schemeClr val="accent1"/>
            </a:effectRef>
            <a:fontRef idx="minor">
              <a:schemeClr val="tx1"/>
            </a:fontRef>
          </p:style>
        </p:cxnSp>
      </p:grpSp>
      <p:pic>
        <p:nvPicPr>
          <p:cNvPr id="73"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5889941" y="2150742"/>
            <a:ext cx="540000" cy="441818"/>
          </a:xfrm>
          <a:prstGeom prst="rect">
            <a:avLst/>
          </a:prstGeom>
        </p:spPr>
      </p:pic>
      <p:sp>
        <p:nvSpPr>
          <p:cNvPr id="74" name="文本框 73"/>
          <p:cNvSpPr txBox="1"/>
          <p:nvPr/>
        </p:nvSpPr>
        <p:spPr bwMode="gray">
          <a:xfrm>
            <a:off x="5110815" y="2573109"/>
            <a:ext cx="793273" cy="274594"/>
          </a:xfrm>
          <a:prstGeom prst="rect">
            <a:avLst/>
          </a:prstGeom>
          <a:noFill/>
        </p:spPr>
        <p:txBody>
          <a:bodyPr wrap="none" rtlCol="0">
            <a:noAutofit/>
          </a:bodyPr>
          <a:lstStyle/>
          <a:p>
            <a:pPr algn="ctr" fontAlgn="ctr"/>
            <a:r>
              <a:rPr lang="en-US" sz="1200" dirty="0" smtClean="0">
                <a:latin typeface="Huawei Sans" panose="020C0503030203020204" pitchFamily="34" charset="0"/>
              </a:rPr>
              <a:t>Trust zone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文本框 74"/>
          <p:cNvSpPr txBox="1"/>
          <p:nvPr/>
        </p:nvSpPr>
        <p:spPr bwMode="gray">
          <a:xfrm>
            <a:off x="6471075" y="2474630"/>
            <a:ext cx="1450312" cy="431792"/>
          </a:xfrm>
          <a:prstGeom prst="rect">
            <a:avLst/>
          </a:prstGeom>
          <a:noFill/>
        </p:spPr>
        <p:txBody>
          <a:bodyPr wrap="none" rtlCol="0">
            <a:noAutofit/>
          </a:bodyPr>
          <a:lstStyle/>
          <a:p>
            <a:pPr algn="ctr" fontAlgn="ctr"/>
            <a:r>
              <a:rPr lang="en-US" sz="1200" dirty="0" smtClean="0">
                <a:latin typeface="Huawei Sans" panose="020C0503030203020204" pitchFamily="34" charset="0"/>
              </a:rPr>
              <a:t>Red zone</a:t>
            </a:r>
          </a:p>
          <a:p>
            <a:pPr algn="ctr" fontAlgn="ctr"/>
            <a:r>
              <a:rPr lang="en-US" sz="1200" dirty="0" smtClean="0">
                <a:latin typeface="Huawei Sans" panose="020C0503030203020204" pitchFamily="34" charset="0"/>
              </a:rPr>
              <a:t>(user-defined zone)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8"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9729246" y="2150742"/>
            <a:ext cx="540000" cy="441818"/>
          </a:xfrm>
          <a:prstGeom prst="rect">
            <a:avLst/>
          </a:prstGeom>
        </p:spPr>
      </p:pic>
      <p:sp>
        <p:nvSpPr>
          <p:cNvPr id="80" name="文本框 79"/>
          <p:cNvSpPr txBox="1"/>
          <p:nvPr/>
        </p:nvSpPr>
        <p:spPr bwMode="gray">
          <a:xfrm>
            <a:off x="9188027" y="2573109"/>
            <a:ext cx="793273" cy="274594"/>
          </a:xfrm>
          <a:prstGeom prst="rect">
            <a:avLst/>
          </a:prstGeom>
          <a:noFill/>
        </p:spPr>
        <p:txBody>
          <a:bodyPr wrap="none" rtlCol="0">
            <a:noAutofit/>
          </a:bodyPr>
          <a:lstStyle/>
          <a:p>
            <a:pPr algn="ctr" fontAlgn="ctr"/>
            <a:r>
              <a:rPr lang="en-US" sz="1200" dirty="0" smtClean="0">
                <a:latin typeface="Huawei Sans" panose="020C0503030203020204" pitchFamily="34" charset="0"/>
              </a:rPr>
              <a:t>Trust zone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文本框 80"/>
          <p:cNvSpPr txBox="1"/>
          <p:nvPr/>
        </p:nvSpPr>
        <p:spPr bwMode="gray">
          <a:xfrm>
            <a:off x="9981300" y="2603552"/>
            <a:ext cx="1122129" cy="274594"/>
          </a:xfrm>
          <a:prstGeom prst="rect">
            <a:avLst/>
          </a:prstGeom>
          <a:noFill/>
        </p:spPr>
        <p:txBody>
          <a:bodyPr wrap="none" rtlCol="0">
            <a:noAutofit/>
          </a:bodyPr>
          <a:lstStyle/>
          <a:p>
            <a:pPr fontAlgn="ctr"/>
            <a:r>
              <a:rPr lang="en-US" sz="1200" dirty="0" smtClean="0">
                <a:latin typeface="Huawei Sans" panose="020C0503030203020204" pitchFamily="34" charset="0"/>
              </a:rPr>
              <a:t>User gateway</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919193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08847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sz="2000" dirty="0" err="1" smtClean="0">
                <a:solidFill>
                  <a:schemeClr val="bg1">
                    <a:lumMod val="50000"/>
                  </a:schemeClr>
                </a:solidFill>
              </a:rPr>
              <a:t>CloudCampus</a:t>
            </a:r>
            <a:r>
              <a:rPr lang="en-US" sz="2000" dirty="0" smtClean="0">
                <a:solidFill>
                  <a:schemeClr val="bg1">
                    <a:lumMod val="50000"/>
                  </a:schemeClr>
                </a:solidFill>
              </a:rPr>
              <a:t> Solution and Virtualized Campus Network Overview</a:t>
            </a:r>
          </a:p>
          <a:p>
            <a:r>
              <a:rPr lang="en-US" sz="2000" dirty="0" smtClean="0">
                <a:solidFill>
                  <a:schemeClr val="bg1">
                    <a:lumMod val="50000"/>
                  </a:schemeClr>
                </a:solidFill>
              </a:rPr>
              <a:t>Underlay Network Design</a:t>
            </a:r>
            <a:endParaRPr lang="en-US" altLang="zh-CN" sz="2000" dirty="0" smtClean="0">
              <a:solidFill>
                <a:schemeClr val="bg1">
                  <a:lumMod val="50000"/>
                </a:schemeClr>
              </a:solidFill>
              <a:sym typeface="Huawei Sans" panose="020C0503030203020204" pitchFamily="34" charset="0"/>
            </a:endParaRPr>
          </a:p>
          <a:p>
            <a:r>
              <a:rPr lang="en-US" sz="2000" dirty="0" smtClean="0">
                <a:solidFill>
                  <a:schemeClr val="bg1">
                    <a:lumMod val="50000"/>
                  </a:schemeClr>
                </a:solidFill>
              </a:rPr>
              <a:t>Fabric Design</a:t>
            </a:r>
          </a:p>
          <a:p>
            <a:r>
              <a:rPr lang="en-US" sz="2000" b="1" dirty="0" smtClean="0"/>
              <a:t>Overlay Network Design</a:t>
            </a:r>
          </a:p>
          <a:p>
            <a:r>
              <a:rPr lang="en-US" sz="2000" dirty="0" smtClean="0">
                <a:solidFill>
                  <a:schemeClr val="bg1">
                    <a:lumMod val="50000"/>
                  </a:schemeClr>
                </a:solidFill>
              </a:rPr>
              <a:t>Admission Control and Free Mobility Design</a:t>
            </a:r>
          </a:p>
          <a:p>
            <a:r>
              <a:rPr lang="en-US" sz="2000" dirty="0" smtClean="0">
                <a:solidFill>
                  <a:schemeClr val="bg1">
                    <a:lumMod val="50000"/>
                  </a:schemeClr>
                </a:solidFill>
              </a:rPr>
              <a:t>WLAN Design</a:t>
            </a:r>
            <a:endParaRPr lang="en-US" altLang="zh-CN" sz="2000" dirty="0" smtClean="0">
              <a:solidFill>
                <a:schemeClr val="bg1">
                  <a:lumMod val="50000"/>
                </a:schemeClr>
              </a:solidFill>
              <a:sym typeface="Huawei Sans" panose="020C0503030203020204" pitchFamily="34" charset="0"/>
            </a:endParaRPr>
          </a:p>
          <a:p>
            <a:r>
              <a:rPr lang="en-US" sz="2000" dirty="0" smtClean="0">
                <a:solidFill>
                  <a:schemeClr val="bg1">
                    <a:lumMod val="50000"/>
                  </a:schemeClr>
                </a:solidFill>
              </a:rPr>
              <a:t>Network Security Design</a:t>
            </a:r>
          </a:p>
          <a:p>
            <a:r>
              <a:rPr lang="en-US" sz="2000" dirty="0" smtClean="0">
                <a:solidFill>
                  <a:schemeClr val="bg1">
                    <a:lumMod val="50000"/>
                  </a:schemeClr>
                </a:solidFill>
              </a:rPr>
              <a:t>O&amp;M Design</a:t>
            </a:r>
            <a:endParaRPr lang="en-US" altLang="zh-CN" sz="2000" dirty="0" smtClean="0">
              <a:solidFill>
                <a:schemeClr val="bg1">
                  <a:lumMod val="50000"/>
                </a:schemeClr>
              </a:solidFill>
              <a:sym typeface="Huawei Sans" panose="020C0503030203020204" pitchFamily="34" charset="0"/>
            </a:endParaRPr>
          </a:p>
        </p:txBody>
      </p:sp>
    </p:spTree>
    <p:extLst>
      <p:ext uri="{BB962C8B-B14F-4D97-AF65-F5344CB8AC3E}">
        <p14:creationId xmlns:p14="http://schemas.microsoft.com/office/powerpoint/2010/main" val="303023229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t>Large- and Medium-Sized Campus Networks</a:t>
            </a:r>
            <a:endParaRPr lang="en-US" altLang="zh-CN" dirty="0"/>
          </a:p>
        </p:txBody>
      </p:sp>
      <p:sp>
        <p:nvSpPr>
          <p:cNvPr id="4" name="文本占位符 3"/>
          <p:cNvSpPr>
            <a:spLocks noGrp="1"/>
          </p:cNvSpPr>
          <p:nvPr>
            <p:ph type="body" sz="quarter" idx="10"/>
          </p:nvPr>
        </p:nvSpPr>
        <p:spPr>
          <a:xfrm>
            <a:off x="5085806" y="1052514"/>
            <a:ext cx="6663282" cy="4875042"/>
          </a:xfrm>
        </p:spPr>
        <p:txBody>
          <a:bodyPr/>
          <a:lstStyle/>
          <a:p>
            <a:r>
              <a:rPr lang="en-US" altLang="zh-CN" sz="1600" dirty="0" smtClean="0"/>
              <a:t>Different from the wide area network (WAN) and data center network, a</a:t>
            </a:r>
            <a:r>
              <a:rPr lang="en-US" sz="1600" dirty="0" smtClean="0"/>
              <a:t> campus network typically refers to the internal network of an enterprise or organization. A campus network is built for more efficient running of key enterprise services.</a:t>
            </a:r>
          </a:p>
          <a:p>
            <a:r>
              <a:rPr lang="en-US" sz="1600" dirty="0" smtClean="0"/>
              <a:t>In terms of network scale, campus networks can be classified into large- and medium-sized campus networks as well as small- and medium-sized campus networks. A large- or medium-sized campus network typically has:</a:t>
            </a:r>
            <a:endParaRPr lang="en-US" altLang="zh-CN" sz="1600" dirty="0" smtClean="0"/>
          </a:p>
          <a:p>
            <a:pPr lvl="1"/>
            <a:r>
              <a:rPr lang="en-US" sz="1400" smtClean="0"/>
              <a:t>Over 2,000 </a:t>
            </a:r>
            <a:r>
              <a:rPr lang="en-US" sz="1400" dirty="0" smtClean="0"/>
              <a:t>end users</a:t>
            </a:r>
          </a:p>
          <a:p>
            <a:pPr lvl="1"/>
            <a:r>
              <a:rPr lang="en-US" sz="1400" dirty="0" smtClean="0"/>
              <a:t>Over 100 network elements (NEs)</a:t>
            </a:r>
          </a:p>
          <a:p>
            <a:r>
              <a:rPr lang="en-US" sz="1600" dirty="0" smtClean="0"/>
              <a:t>Some enterprises have branches dispersed across different areas, and each branch network can be considered a single campus network.</a:t>
            </a:r>
            <a:endParaRPr lang="en-US" sz="1600" dirty="0"/>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7552" y="1866900"/>
            <a:ext cx="3905599" cy="2585934"/>
          </a:xfrm>
          <a:prstGeom prst="roundRect">
            <a:avLst>
              <a:gd name="adj" fmla="val 8487"/>
            </a:avLst>
          </a:prstGeom>
        </p:spPr>
      </p:pic>
    </p:spTree>
    <p:extLst>
      <p:ext uri="{BB962C8B-B14F-4D97-AF65-F5344CB8AC3E}">
        <p14:creationId xmlns:p14="http://schemas.microsoft.com/office/powerpoint/2010/main" val="1549320702"/>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VN Design Process</a:t>
            </a:r>
            <a:endParaRPr lang="en-US" altLang="zh-CN" dirty="0">
              <a:sym typeface="Huawei Sans" panose="020C0503030203020204" pitchFamily="34" charset="0"/>
            </a:endParaRPr>
          </a:p>
        </p:txBody>
      </p:sp>
      <p:sp>
        <p:nvSpPr>
          <p:cNvPr id="3" name="梯形 2"/>
          <p:cNvSpPr/>
          <p:nvPr/>
        </p:nvSpPr>
        <p:spPr bwMode="gray">
          <a:xfrm>
            <a:off x="5172370" y="2350450"/>
            <a:ext cx="6050762" cy="473072"/>
          </a:xfrm>
          <a:prstGeom prst="trapezoid">
            <a:avLst>
              <a:gd name="adj" fmla="val 22961"/>
            </a:avLst>
          </a:prstGeom>
          <a:gradFill flip="none" rotWithShape="1">
            <a:gsLst>
              <a:gs pos="0">
                <a:schemeClr val="bg1"/>
              </a:gs>
              <a:gs pos="100000">
                <a:schemeClr val="bg1">
                  <a:lumMod val="85000"/>
                </a:schemeClr>
              </a:gs>
            </a:gsLst>
            <a:lin ang="5400000" scaled="1"/>
          </a:gradFill>
          <a:ln>
            <a:gradFill flip="none" rotWithShape="1">
              <a:gsLst>
                <a:gs pos="0">
                  <a:schemeClr val="accent1">
                    <a:lumMod val="5000"/>
                    <a:lumOff val="95000"/>
                  </a:schemeClr>
                </a:gs>
                <a:gs pos="82000">
                  <a:schemeClr val="bg1">
                    <a:lumMod val="6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矩形 3"/>
          <p:cNvSpPr/>
          <p:nvPr/>
        </p:nvSpPr>
        <p:spPr bwMode="gray">
          <a:xfrm>
            <a:off x="7593037" y="2474547"/>
            <a:ext cx="1031636" cy="305105"/>
          </a:xfrm>
          <a:prstGeom prst="rect">
            <a:avLst/>
          </a:prstGeom>
        </p:spPr>
        <p:txBody>
          <a:bodyPr wrap="square">
            <a:noAutofit/>
          </a:bodyPr>
          <a:lstStyle/>
          <a:p>
            <a:pPr algn="ctr" fontAlgn="ctr"/>
            <a:r>
              <a:rPr lang="en-US" sz="1600" dirty="0" smtClean="0">
                <a:latin typeface="Huawei Sans" panose="020C0503030203020204" pitchFamily="34" charset="0"/>
              </a:rPr>
              <a:t>Fabric</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梯形 5"/>
          <p:cNvSpPr/>
          <p:nvPr/>
        </p:nvSpPr>
        <p:spPr bwMode="gray">
          <a:xfrm>
            <a:off x="5446046" y="1424786"/>
            <a:ext cx="1790622" cy="835771"/>
          </a:xfrm>
          <a:prstGeom prst="trapezoid">
            <a:avLst>
              <a:gd name="adj" fmla="val 22668"/>
            </a:avLst>
          </a:prstGeom>
          <a:gradFill flip="none" rotWithShape="1">
            <a:gsLst>
              <a:gs pos="0">
                <a:schemeClr val="bg1"/>
              </a:gs>
              <a:gs pos="100000">
                <a:schemeClr val="bg1">
                  <a:lumMod val="75000"/>
                </a:schemeClr>
              </a:gs>
            </a:gsLst>
            <a:lin ang="5400000" scaled="1"/>
          </a:gradFill>
          <a:ln>
            <a:gradFill flip="none" rotWithShape="1">
              <a:gsLst>
                <a:gs pos="0">
                  <a:schemeClr val="accent1">
                    <a:lumMod val="5000"/>
                    <a:lumOff val="95000"/>
                  </a:schemeClr>
                </a:gs>
                <a:gs pos="82000">
                  <a:schemeClr val="bg1">
                    <a:lumMod val="5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 name="组合 7"/>
          <p:cNvGrpSpPr/>
          <p:nvPr/>
        </p:nvGrpSpPr>
        <p:grpSpPr bwMode="gray">
          <a:xfrm>
            <a:off x="5881938" y="1180510"/>
            <a:ext cx="556773" cy="629606"/>
            <a:chOff x="7493567" y="5008689"/>
            <a:chExt cx="1283264" cy="956570"/>
          </a:xfrm>
        </p:grpSpPr>
        <p:cxnSp>
          <p:nvCxnSpPr>
            <p:cNvPr id="9" name="直接连接符 8"/>
            <p:cNvCxnSpPr/>
            <p:nvPr/>
          </p:nvCxnSpPr>
          <p:spPr bwMode="gray">
            <a:xfrm flipH="1" flipV="1">
              <a:off x="7493567" y="5598789"/>
              <a:ext cx="1283264" cy="36647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bwMode="gray">
            <a:xfrm flipH="1">
              <a:off x="7588319" y="5008689"/>
              <a:ext cx="847863" cy="456494"/>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cxnSp>
        <p:nvCxnSpPr>
          <p:cNvPr id="11" name="直接连接符 10"/>
          <p:cNvCxnSpPr>
            <a:stCxn id="14" idx="3"/>
            <a:endCxn id="15" idx="1"/>
          </p:cNvCxnSpPr>
          <p:nvPr/>
        </p:nvCxnSpPr>
        <p:spPr bwMode="gray">
          <a:xfrm>
            <a:off x="6532627" y="1827059"/>
            <a:ext cx="241810"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13" idx="3"/>
            <a:endCxn id="16" idx="1"/>
          </p:cNvCxnSpPr>
          <p:nvPr/>
        </p:nvCxnSpPr>
        <p:spPr bwMode="gray">
          <a:xfrm>
            <a:off x="6353233" y="1221579"/>
            <a:ext cx="242904"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3" name="图片 87" descr="汇聚交换机.png"/>
          <p:cNvPicPr>
            <a:picLocks noChangeAspect="1"/>
          </p:cNvPicPr>
          <p:nvPr/>
        </p:nvPicPr>
        <p:blipFill>
          <a:blip r:embed="rId3"/>
          <a:stretch>
            <a:fillRect/>
          </a:stretch>
        </p:blipFill>
        <p:spPr bwMode="gray">
          <a:xfrm>
            <a:off x="6118664" y="1125618"/>
            <a:ext cx="234569" cy="191922"/>
          </a:xfrm>
          <a:prstGeom prst="rect">
            <a:avLst/>
          </a:prstGeom>
        </p:spPr>
      </p:pic>
      <p:pic>
        <p:nvPicPr>
          <p:cNvPr id="14" name="图片 87" descr="汇聚交换机.png"/>
          <p:cNvPicPr>
            <a:picLocks noChangeAspect="1"/>
          </p:cNvPicPr>
          <p:nvPr/>
        </p:nvPicPr>
        <p:blipFill>
          <a:blip r:embed="rId3"/>
          <a:stretch>
            <a:fillRect/>
          </a:stretch>
        </p:blipFill>
        <p:spPr bwMode="gray">
          <a:xfrm>
            <a:off x="6298058" y="1731098"/>
            <a:ext cx="234569" cy="191922"/>
          </a:xfrm>
          <a:prstGeom prst="rect">
            <a:avLst/>
          </a:prstGeom>
        </p:spPr>
      </p:pic>
      <p:pic>
        <p:nvPicPr>
          <p:cNvPr id="15" name="图片 76" descr="接入交换机.png"/>
          <p:cNvPicPr>
            <a:picLocks noChangeAspect="1"/>
          </p:cNvPicPr>
          <p:nvPr/>
        </p:nvPicPr>
        <p:blipFill>
          <a:blip r:embed="rId4"/>
          <a:stretch>
            <a:fillRect/>
          </a:stretch>
        </p:blipFill>
        <p:spPr bwMode="gray">
          <a:xfrm>
            <a:off x="6774437" y="1731098"/>
            <a:ext cx="234569" cy="191922"/>
          </a:xfrm>
          <a:prstGeom prst="rect">
            <a:avLst/>
          </a:prstGeom>
        </p:spPr>
      </p:pic>
      <p:pic>
        <p:nvPicPr>
          <p:cNvPr id="16" name="图片 15" descr="接入交换机.png"/>
          <p:cNvPicPr>
            <a:picLocks noChangeAspect="1"/>
          </p:cNvPicPr>
          <p:nvPr/>
        </p:nvPicPr>
        <p:blipFill>
          <a:blip r:embed="rId4"/>
          <a:stretch>
            <a:fillRect/>
          </a:stretch>
        </p:blipFill>
        <p:spPr bwMode="gray">
          <a:xfrm>
            <a:off x="6596137" y="1125618"/>
            <a:ext cx="234569" cy="191922"/>
          </a:xfrm>
          <a:prstGeom prst="rect">
            <a:avLst/>
          </a:prstGeom>
        </p:spPr>
      </p:pic>
      <p:pic>
        <p:nvPicPr>
          <p:cNvPr id="17" name="图片 86" descr="核心交换机.png"/>
          <p:cNvPicPr>
            <a:picLocks noChangeAspect="1"/>
          </p:cNvPicPr>
          <p:nvPr/>
        </p:nvPicPr>
        <p:blipFill>
          <a:blip r:embed="rId5"/>
          <a:stretch>
            <a:fillRect/>
          </a:stretch>
        </p:blipFill>
        <p:spPr bwMode="gray">
          <a:xfrm>
            <a:off x="5735735" y="1442768"/>
            <a:ext cx="234569" cy="191922"/>
          </a:xfrm>
          <a:prstGeom prst="rect">
            <a:avLst/>
          </a:prstGeom>
        </p:spPr>
      </p:pic>
      <p:sp>
        <p:nvSpPr>
          <p:cNvPr id="18" name="矩形 17"/>
          <p:cNvSpPr/>
          <p:nvPr/>
        </p:nvSpPr>
        <p:spPr bwMode="gray">
          <a:xfrm>
            <a:off x="5479968" y="1972942"/>
            <a:ext cx="1769774" cy="430887"/>
          </a:xfrm>
          <a:prstGeom prst="rect">
            <a:avLst/>
          </a:prstGeom>
        </p:spPr>
        <p:txBody>
          <a:bodyPr wrap="square">
            <a:noAutofit/>
          </a:bodyPr>
          <a:lstStyle/>
          <a:p>
            <a:pPr algn="ctr" fontAlgn="ctr"/>
            <a:r>
              <a:rPr lang="en-US" sz="1200" dirty="0" smtClean="0">
                <a:solidFill>
                  <a:prstClr val="black"/>
                </a:solidFill>
                <a:latin typeface="Huawei Sans" panose="020C0503030203020204" pitchFamily="34" charset="0"/>
              </a:rPr>
              <a:t>VN1: OA network</a:t>
            </a:r>
            <a:endParaRPr lang="en-US" altLang="zh-CN" sz="1200" dirty="0">
              <a:solidFill>
                <a:prstClr val="black"/>
              </a:solidFill>
              <a:latin typeface="Huawei Sans" panose="020C0503030203020204" pitchFamily="34" charset="0"/>
              <a:cs typeface="Arial"/>
            </a:endParaRPr>
          </a:p>
        </p:txBody>
      </p:sp>
      <p:sp>
        <p:nvSpPr>
          <p:cNvPr id="19" name="梯形 18"/>
          <p:cNvSpPr/>
          <p:nvPr/>
        </p:nvSpPr>
        <p:spPr bwMode="gray">
          <a:xfrm>
            <a:off x="7318953" y="1424786"/>
            <a:ext cx="1790622" cy="835771"/>
          </a:xfrm>
          <a:prstGeom prst="trapezoid">
            <a:avLst>
              <a:gd name="adj" fmla="val 22668"/>
            </a:avLst>
          </a:prstGeom>
          <a:gradFill flip="none" rotWithShape="1">
            <a:gsLst>
              <a:gs pos="0">
                <a:schemeClr val="bg1"/>
              </a:gs>
              <a:gs pos="100000">
                <a:schemeClr val="bg1">
                  <a:lumMod val="75000"/>
                </a:schemeClr>
              </a:gs>
            </a:gsLst>
            <a:lin ang="5400000" scaled="1"/>
          </a:gradFill>
          <a:ln>
            <a:gradFill flip="none" rotWithShape="1">
              <a:gsLst>
                <a:gs pos="0">
                  <a:schemeClr val="accent1">
                    <a:lumMod val="5000"/>
                    <a:lumOff val="95000"/>
                  </a:schemeClr>
                </a:gs>
                <a:gs pos="82000">
                  <a:schemeClr val="bg1">
                    <a:lumMod val="5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0" name="直接连接符 19"/>
          <p:cNvCxnSpPr/>
          <p:nvPr/>
        </p:nvCxnSpPr>
        <p:spPr bwMode="gray">
          <a:xfrm flipH="1">
            <a:off x="7795951" y="1180506"/>
            <a:ext cx="367864" cy="30046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22" idx="3"/>
            <a:endCxn id="23" idx="1"/>
          </p:cNvCxnSpPr>
          <p:nvPr/>
        </p:nvCxnSpPr>
        <p:spPr bwMode="gray">
          <a:xfrm>
            <a:off x="8226140" y="1221579"/>
            <a:ext cx="242904"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2" name="图片 87" descr="汇聚交换机.png"/>
          <p:cNvPicPr>
            <a:picLocks noChangeAspect="1"/>
          </p:cNvPicPr>
          <p:nvPr/>
        </p:nvPicPr>
        <p:blipFill>
          <a:blip r:embed="rId3"/>
          <a:stretch>
            <a:fillRect/>
          </a:stretch>
        </p:blipFill>
        <p:spPr bwMode="gray">
          <a:xfrm>
            <a:off x="7991571" y="1125618"/>
            <a:ext cx="234569" cy="191922"/>
          </a:xfrm>
          <a:prstGeom prst="rect">
            <a:avLst/>
          </a:prstGeom>
        </p:spPr>
      </p:pic>
      <p:pic>
        <p:nvPicPr>
          <p:cNvPr id="23" name="图片 22" descr="接入交换机.png"/>
          <p:cNvPicPr>
            <a:picLocks noChangeAspect="1"/>
          </p:cNvPicPr>
          <p:nvPr/>
        </p:nvPicPr>
        <p:blipFill>
          <a:blip r:embed="rId4"/>
          <a:stretch>
            <a:fillRect/>
          </a:stretch>
        </p:blipFill>
        <p:spPr bwMode="gray">
          <a:xfrm>
            <a:off x="8469044" y="1125618"/>
            <a:ext cx="234569" cy="191922"/>
          </a:xfrm>
          <a:prstGeom prst="rect">
            <a:avLst/>
          </a:prstGeom>
        </p:spPr>
      </p:pic>
      <p:pic>
        <p:nvPicPr>
          <p:cNvPr id="24" name="图片 86" descr="核心交换机.png"/>
          <p:cNvPicPr>
            <a:picLocks noChangeAspect="1"/>
          </p:cNvPicPr>
          <p:nvPr/>
        </p:nvPicPr>
        <p:blipFill>
          <a:blip r:embed="rId5"/>
          <a:stretch>
            <a:fillRect/>
          </a:stretch>
        </p:blipFill>
        <p:spPr bwMode="gray">
          <a:xfrm>
            <a:off x="7608642" y="1442768"/>
            <a:ext cx="234569" cy="191922"/>
          </a:xfrm>
          <a:prstGeom prst="rect">
            <a:avLst/>
          </a:prstGeom>
        </p:spPr>
      </p:pic>
      <p:sp>
        <p:nvSpPr>
          <p:cNvPr id="25" name="矩形 24"/>
          <p:cNvSpPr/>
          <p:nvPr/>
        </p:nvSpPr>
        <p:spPr bwMode="gray">
          <a:xfrm>
            <a:off x="7306660" y="1972942"/>
            <a:ext cx="1815209" cy="430887"/>
          </a:xfrm>
          <a:prstGeom prst="rect">
            <a:avLst/>
          </a:prstGeom>
        </p:spPr>
        <p:txBody>
          <a:bodyPr wrap="square">
            <a:noAutofit/>
          </a:bodyPr>
          <a:lstStyle/>
          <a:p>
            <a:pPr algn="ctr" fontAlgn="ctr"/>
            <a:r>
              <a:rPr lang="en-US" sz="1200" dirty="0" smtClean="0">
                <a:solidFill>
                  <a:prstClr val="black"/>
                </a:solidFill>
                <a:latin typeface="Huawei Sans" panose="020C0503030203020204" pitchFamily="34" charset="0"/>
              </a:rPr>
              <a:t>VN2: R&amp;D network</a:t>
            </a:r>
            <a:endParaRPr lang="en-US" altLang="zh-CN" sz="1200" dirty="0">
              <a:solidFill>
                <a:prstClr val="black"/>
              </a:solidFill>
              <a:latin typeface="Huawei Sans" panose="020C0503030203020204" pitchFamily="34" charset="0"/>
              <a:cs typeface="Arial"/>
            </a:endParaRPr>
          </a:p>
        </p:txBody>
      </p:sp>
      <p:sp>
        <p:nvSpPr>
          <p:cNvPr id="26" name="梯形 25"/>
          <p:cNvSpPr/>
          <p:nvPr/>
        </p:nvSpPr>
        <p:spPr bwMode="gray">
          <a:xfrm>
            <a:off x="9205872" y="1424786"/>
            <a:ext cx="1790622" cy="835771"/>
          </a:xfrm>
          <a:prstGeom prst="trapezoid">
            <a:avLst>
              <a:gd name="adj" fmla="val 22668"/>
            </a:avLst>
          </a:prstGeom>
          <a:gradFill flip="none" rotWithShape="1">
            <a:gsLst>
              <a:gs pos="0">
                <a:schemeClr val="bg1"/>
              </a:gs>
              <a:gs pos="100000">
                <a:schemeClr val="bg1">
                  <a:lumMod val="75000"/>
                </a:schemeClr>
              </a:gs>
            </a:gsLst>
            <a:lin ang="5400000" scaled="1"/>
          </a:gradFill>
          <a:ln>
            <a:gradFill flip="none" rotWithShape="1">
              <a:gsLst>
                <a:gs pos="0">
                  <a:schemeClr val="accent1">
                    <a:lumMod val="5000"/>
                    <a:lumOff val="95000"/>
                  </a:schemeClr>
                </a:gs>
                <a:gs pos="82000">
                  <a:schemeClr val="bg1">
                    <a:lumMod val="5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7" name="直接连接符 26"/>
          <p:cNvCxnSpPr/>
          <p:nvPr/>
        </p:nvCxnSpPr>
        <p:spPr bwMode="gray">
          <a:xfrm flipH="1" flipV="1">
            <a:off x="9641764" y="1568903"/>
            <a:ext cx="556773" cy="241207"/>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29" idx="3"/>
            <a:endCxn id="30" idx="1"/>
          </p:cNvCxnSpPr>
          <p:nvPr/>
        </p:nvCxnSpPr>
        <p:spPr bwMode="gray">
          <a:xfrm>
            <a:off x="10292453" y="1827059"/>
            <a:ext cx="241810"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9" name="图片 87" descr="汇聚交换机.png"/>
          <p:cNvPicPr>
            <a:picLocks noChangeAspect="1"/>
          </p:cNvPicPr>
          <p:nvPr/>
        </p:nvPicPr>
        <p:blipFill>
          <a:blip r:embed="rId3"/>
          <a:stretch>
            <a:fillRect/>
          </a:stretch>
        </p:blipFill>
        <p:spPr bwMode="gray">
          <a:xfrm>
            <a:off x="10057884" y="1731098"/>
            <a:ext cx="234569" cy="191922"/>
          </a:xfrm>
          <a:prstGeom prst="rect">
            <a:avLst/>
          </a:prstGeom>
        </p:spPr>
      </p:pic>
      <p:pic>
        <p:nvPicPr>
          <p:cNvPr id="30" name="图片 76" descr="接入交换机.png"/>
          <p:cNvPicPr>
            <a:picLocks noChangeAspect="1"/>
          </p:cNvPicPr>
          <p:nvPr/>
        </p:nvPicPr>
        <p:blipFill>
          <a:blip r:embed="rId4"/>
          <a:stretch>
            <a:fillRect/>
          </a:stretch>
        </p:blipFill>
        <p:spPr bwMode="gray">
          <a:xfrm>
            <a:off x="10534263" y="1731098"/>
            <a:ext cx="234569" cy="191922"/>
          </a:xfrm>
          <a:prstGeom prst="rect">
            <a:avLst/>
          </a:prstGeom>
        </p:spPr>
      </p:pic>
      <p:pic>
        <p:nvPicPr>
          <p:cNvPr id="31" name="图片 86" descr="核心交换机.png"/>
          <p:cNvPicPr>
            <a:picLocks noChangeAspect="1"/>
          </p:cNvPicPr>
          <p:nvPr/>
        </p:nvPicPr>
        <p:blipFill>
          <a:blip r:embed="rId5"/>
          <a:stretch>
            <a:fillRect/>
          </a:stretch>
        </p:blipFill>
        <p:spPr bwMode="gray">
          <a:xfrm>
            <a:off x="9495561" y="1442768"/>
            <a:ext cx="234569" cy="191922"/>
          </a:xfrm>
          <a:prstGeom prst="rect">
            <a:avLst/>
          </a:prstGeom>
        </p:spPr>
      </p:pic>
      <p:sp>
        <p:nvSpPr>
          <p:cNvPr id="32" name="矩形 31"/>
          <p:cNvSpPr/>
          <p:nvPr/>
        </p:nvSpPr>
        <p:spPr bwMode="gray">
          <a:xfrm>
            <a:off x="9205872" y="1867437"/>
            <a:ext cx="1790622" cy="600164"/>
          </a:xfrm>
          <a:prstGeom prst="rect">
            <a:avLst/>
          </a:prstGeom>
        </p:spPr>
        <p:txBody>
          <a:bodyPr wrap="square">
            <a:noAutofit/>
          </a:bodyPr>
          <a:lstStyle/>
          <a:p>
            <a:pPr algn="ctr" fontAlgn="ctr"/>
            <a:r>
              <a:rPr lang="en-US" sz="1200" dirty="0" smtClean="0">
                <a:solidFill>
                  <a:prstClr val="black"/>
                </a:solidFill>
                <a:latin typeface="Huawei Sans" panose="020C0503030203020204" pitchFamily="34" charset="0"/>
              </a:rPr>
              <a:t>VN3: production network</a:t>
            </a:r>
            <a:endParaRPr lang="en-US" altLang="zh-CN" sz="1200" dirty="0">
              <a:solidFill>
                <a:prstClr val="black"/>
              </a:solidFill>
              <a:latin typeface="Huawei Sans" panose="020C0503030203020204" pitchFamily="34" charset="0"/>
              <a:cs typeface="Arial"/>
            </a:endParaRPr>
          </a:p>
        </p:txBody>
      </p:sp>
      <p:sp>
        <p:nvSpPr>
          <p:cNvPr id="33" name="圆角矩形 75"/>
          <p:cNvSpPr/>
          <p:nvPr/>
        </p:nvSpPr>
        <p:spPr bwMode="gray">
          <a:xfrm>
            <a:off x="485776" y="1263526"/>
            <a:ext cx="3713044" cy="360000"/>
          </a:xfrm>
          <a:prstGeom prst="roundRect">
            <a:avLst>
              <a:gd name="adj" fmla="val 13606"/>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VN design</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圆角矩形 75"/>
          <p:cNvSpPr/>
          <p:nvPr/>
        </p:nvSpPr>
        <p:spPr bwMode="gray">
          <a:xfrm>
            <a:off x="485776" y="1652279"/>
            <a:ext cx="3713044" cy="781200"/>
          </a:xfrm>
          <a:prstGeom prst="roundRect">
            <a:avLst>
              <a:gd name="adj" fmla="val 4628"/>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p>
            <a:pPr algn="ctr" fontAlgn="ctr">
              <a:lnSpc>
                <a:spcPts val="2000"/>
              </a:lnSpc>
              <a:spcAft>
                <a:spcPts val="300"/>
              </a:spcAft>
            </a:pPr>
            <a:r>
              <a:rPr lang="en-US" sz="1400" dirty="0" smtClean="0">
                <a:solidFill>
                  <a:schemeClr val="tx1"/>
                </a:solidFill>
                <a:latin typeface="Huawei Sans" panose="020C0503030203020204" pitchFamily="34" charset="0"/>
              </a:rPr>
              <a:t>Create multiple VNs based on the fabric.</a:t>
            </a:r>
            <a:endParaRPr lang="en-US" altLang="zh-CN" sz="1400" dirty="0">
              <a:solidFill>
                <a:schemeClr val="tx1"/>
              </a:solidFill>
              <a:latin typeface="Huawei Sans" panose="020C0503030203020204" pitchFamily="34" charset="0"/>
              <a:ea typeface="微软雅黑" panose="020B0503020204020204" pitchFamily="34" charset="-122"/>
              <a:cs typeface="Arial" pitchFamily="34" charset="0"/>
            </a:endParaRPr>
          </a:p>
        </p:txBody>
      </p:sp>
      <p:sp>
        <p:nvSpPr>
          <p:cNvPr id="35" name="圆角矩形 75"/>
          <p:cNvSpPr/>
          <p:nvPr/>
        </p:nvSpPr>
        <p:spPr bwMode="gray">
          <a:xfrm>
            <a:off x="485776" y="2731609"/>
            <a:ext cx="3713044" cy="360000"/>
          </a:xfrm>
          <a:prstGeom prst="roundRect">
            <a:avLst>
              <a:gd name="adj" fmla="val 13606"/>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Policy design</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圆角矩形 75"/>
          <p:cNvSpPr/>
          <p:nvPr/>
        </p:nvSpPr>
        <p:spPr bwMode="gray">
          <a:xfrm>
            <a:off x="485776" y="3120360"/>
            <a:ext cx="3713044" cy="1465834"/>
          </a:xfrm>
          <a:prstGeom prst="roundRect">
            <a:avLst>
              <a:gd name="adj" fmla="val 4628"/>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p>
            <a:pPr marL="180000" indent="-180000" fontAlgn="ctr">
              <a:lnSpc>
                <a:spcPts val="2000"/>
              </a:lnSpc>
              <a:spcAft>
                <a:spcPts val="300"/>
              </a:spcAft>
              <a:buFont typeface="Arial" panose="020B0604020202020204" pitchFamily="34" charset="0"/>
              <a:buChar char="•"/>
            </a:pPr>
            <a:r>
              <a:rPr lang="en-US" sz="1400" dirty="0" smtClean="0">
                <a:solidFill>
                  <a:schemeClr val="tx1"/>
                </a:solidFill>
                <a:latin typeface="Huawei Sans" panose="020C0503030203020204" pitchFamily="34" charset="0"/>
              </a:rPr>
              <a:t>Divide users into security groups and define inter-group policies (policy control matrix).</a:t>
            </a:r>
            <a:endParaRPr lang="en-US" altLang="zh-CN" sz="1400" dirty="0" smtClean="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180000" indent="-180000" fontAlgn="ctr">
              <a:lnSpc>
                <a:spcPts val="2000"/>
              </a:lnSpc>
              <a:spcAft>
                <a:spcPts val="300"/>
              </a:spcAft>
              <a:buFont typeface="Arial" panose="020B0604020202020204" pitchFamily="34" charset="0"/>
              <a:buChar char="•"/>
            </a:pPr>
            <a:r>
              <a:rPr lang="en-US" sz="1400" dirty="0" smtClean="0">
                <a:solidFill>
                  <a:schemeClr val="tx1"/>
                </a:solidFill>
                <a:latin typeface="Huawei Sans" panose="020C0503030203020204" pitchFamily="34" charset="0"/>
              </a:rPr>
              <a:t>Define inter-VN access policies based on the policy control matrix.</a:t>
            </a:r>
            <a:endParaRPr lang="en-US" altLang="zh-CN"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7" name="圆角矩形 75"/>
          <p:cNvSpPr/>
          <p:nvPr/>
        </p:nvSpPr>
        <p:spPr bwMode="gray">
          <a:xfrm>
            <a:off x="485776" y="4700128"/>
            <a:ext cx="3713044" cy="360000"/>
          </a:xfrm>
          <a:prstGeom prst="roundRect">
            <a:avLst>
              <a:gd name="adj" fmla="val 13606"/>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VN access design</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圆角矩形 75"/>
          <p:cNvSpPr/>
          <p:nvPr/>
        </p:nvSpPr>
        <p:spPr bwMode="gray">
          <a:xfrm>
            <a:off x="485776" y="5088880"/>
            <a:ext cx="3713044" cy="1076576"/>
          </a:xfrm>
          <a:prstGeom prst="roundRect">
            <a:avLst>
              <a:gd name="adj" fmla="val 4628"/>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p>
            <a:pPr marL="180000" indent="-180000" fontAlgn="ctr">
              <a:lnSpc>
                <a:spcPts val="2000"/>
              </a:lnSpc>
              <a:spcAft>
                <a:spcPts val="300"/>
              </a:spcAft>
              <a:buFont typeface="Arial" panose="020B0604020202020204" pitchFamily="34" charset="0"/>
              <a:buChar char="•"/>
            </a:pPr>
            <a:r>
              <a:rPr lang="en-US" sz="1400" dirty="0" smtClean="0">
                <a:solidFill>
                  <a:schemeClr val="tx1"/>
                </a:solidFill>
                <a:latin typeface="Huawei Sans" panose="020C0503030203020204" pitchFamily="34" charset="0"/>
              </a:rPr>
              <a:t>Plan the mapping between VLANs of physical networks and BDs of VNs.</a:t>
            </a:r>
            <a:endParaRPr lang="en-US" altLang="zh-CN" sz="1400" dirty="0" smtClean="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180000" indent="-180000" fontAlgn="ctr">
              <a:lnSpc>
                <a:spcPts val="2000"/>
              </a:lnSpc>
              <a:spcAft>
                <a:spcPts val="300"/>
              </a:spcAft>
              <a:buFont typeface="Arial" panose="020B0604020202020204" pitchFamily="34" charset="0"/>
              <a:buChar char="•"/>
            </a:pPr>
            <a:r>
              <a:rPr lang="en-US" sz="1400" dirty="0" smtClean="0">
                <a:solidFill>
                  <a:schemeClr val="tx1"/>
                </a:solidFill>
                <a:latin typeface="Huawei Sans" panose="020C0503030203020204" pitchFamily="34" charset="0"/>
              </a:rPr>
              <a:t>Plan terminal access modes.</a:t>
            </a:r>
            <a:endParaRPr lang="en-US" altLang="zh-CN"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9" name="Right Arrow 157"/>
          <p:cNvSpPr/>
          <p:nvPr/>
        </p:nvSpPr>
        <p:spPr bwMode="gray">
          <a:xfrm>
            <a:off x="4224451" y="1687586"/>
            <a:ext cx="633403" cy="494305"/>
          </a:xfrm>
          <a:prstGeom prst="rightArrow">
            <a:avLst>
              <a:gd name="adj1" fmla="val 79333"/>
              <a:gd name="adj2" fmla="val 50000"/>
            </a:avLst>
          </a:prstGeom>
          <a:gradFill flip="none" rotWithShape="1">
            <a:gsLst>
              <a:gs pos="15000">
                <a:schemeClr val="accent1">
                  <a:lumMod val="5000"/>
                  <a:lumOff val="95000"/>
                  <a:alpha val="0"/>
                </a:schemeClr>
              </a:gs>
              <a:gs pos="81000">
                <a:schemeClr val="bg1">
                  <a:lumMod val="65000"/>
                  <a:alpha val="75000"/>
                </a:schemeClr>
              </a:gs>
            </a:gsLst>
            <a:lin ang="0" scaled="1"/>
          </a:gradFill>
          <a:ln w="9525">
            <a:gradFill flip="none" rotWithShape="1">
              <a:gsLst>
                <a:gs pos="0">
                  <a:schemeClr val="accent1">
                    <a:lumMod val="5000"/>
                    <a:lumOff val="95000"/>
                  </a:schemeClr>
                </a:gs>
                <a:gs pos="100000">
                  <a:schemeClr val="tx1"/>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Right Arrow 157"/>
          <p:cNvSpPr/>
          <p:nvPr/>
        </p:nvSpPr>
        <p:spPr bwMode="gray">
          <a:xfrm>
            <a:off x="4224451" y="3372456"/>
            <a:ext cx="633403" cy="494305"/>
          </a:xfrm>
          <a:prstGeom prst="rightArrow">
            <a:avLst>
              <a:gd name="adj1" fmla="val 79333"/>
              <a:gd name="adj2" fmla="val 50000"/>
            </a:avLst>
          </a:prstGeom>
          <a:gradFill flip="none" rotWithShape="1">
            <a:gsLst>
              <a:gs pos="15000">
                <a:schemeClr val="accent1">
                  <a:lumMod val="5000"/>
                  <a:lumOff val="95000"/>
                  <a:alpha val="0"/>
                </a:schemeClr>
              </a:gs>
              <a:gs pos="81000">
                <a:schemeClr val="bg1">
                  <a:lumMod val="65000"/>
                  <a:alpha val="75000"/>
                </a:schemeClr>
              </a:gs>
            </a:gsLst>
            <a:lin ang="0" scaled="1"/>
          </a:gradFill>
          <a:ln w="9525">
            <a:gradFill flip="none" rotWithShape="1">
              <a:gsLst>
                <a:gs pos="0">
                  <a:schemeClr val="accent1">
                    <a:lumMod val="5000"/>
                    <a:lumOff val="95000"/>
                  </a:schemeClr>
                </a:gs>
                <a:gs pos="100000">
                  <a:schemeClr val="tx1"/>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Right Arrow 157"/>
          <p:cNvSpPr/>
          <p:nvPr/>
        </p:nvSpPr>
        <p:spPr bwMode="gray">
          <a:xfrm>
            <a:off x="4224451" y="5040381"/>
            <a:ext cx="633403" cy="494305"/>
          </a:xfrm>
          <a:prstGeom prst="rightArrow">
            <a:avLst>
              <a:gd name="adj1" fmla="val 79333"/>
              <a:gd name="adj2" fmla="val 50000"/>
            </a:avLst>
          </a:prstGeom>
          <a:gradFill flip="none" rotWithShape="1">
            <a:gsLst>
              <a:gs pos="15000">
                <a:schemeClr val="accent1">
                  <a:lumMod val="5000"/>
                  <a:lumOff val="95000"/>
                  <a:alpha val="0"/>
                </a:schemeClr>
              </a:gs>
              <a:gs pos="81000">
                <a:schemeClr val="bg1">
                  <a:lumMod val="65000"/>
                  <a:alpha val="75000"/>
                </a:schemeClr>
              </a:gs>
            </a:gsLst>
            <a:lin ang="0" scaled="1"/>
          </a:gradFill>
          <a:ln w="9525">
            <a:gradFill flip="none" rotWithShape="1">
              <a:gsLst>
                <a:gs pos="0">
                  <a:schemeClr val="accent1">
                    <a:lumMod val="5000"/>
                    <a:lumOff val="95000"/>
                  </a:schemeClr>
                </a:gs>
                <a:gs pos="100000">
                  <a:schemeClr val="tx1"/>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梯形 41"/>
          <p:cNvSpPr/>
          <p:nvPr/>
        </p:nvSpPr>
        <p:spPr bwMode="gray">
          <a:xfrm>
            <a:off x="5446046" y="3590535"/>
            <a:ext cx="1790622" cy="794258"/>
          </a:xfrm>
          <a:prstGeom prst="trapezoid">
            <a:avLst>
              <a:gd name="adj" fmla="val 22668"/>
            </a:avLst>
          </a:prstGeom>
          <a:gradFill flip="none" rotWithShape="1">
            <a:gsLst>
              <a:gs pos="0">
                <a:schemeClr val="bg1"/>
              </a:gs>
              <a:gs pos="100000">
                <a:schemeClr val="bg1">
                  <a:lumMod val="75000"/>
                </a:schemeClr>
              </a:gs>
            </a:gsLst>
            <a:lin ang="5400000" scaled="1"/>
          </a:gradFill>
          <a:ln>
            <a:gradFill flip="none" rotWithShape="1">
              <a:gsLst>
                <a:gs pos="0">
                  <a:schemeClr val="accent1">
                    <a:lumMod val="5000"/>
                    <a:lumOff val="95000"/>
                  </a:schemeClr>
                </a:gs>
                <a:gs pos="82000">
                  <a:schemeClr val="bg1">
                    <a:lumMod val="5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矩形 42"/>
          <p:cNvSpPr/>
          <p:nvPr/>
        </p:nvSpPr>
        <p:spPr bwMode="gray">
          <a:xfrm>
            <a:off x="5469115" y="4067830"/>
            <a:ext cx="1744485" cy="261610"/>
          </a:xfrm>
          <a:prstGeom prst="rect">
            <a:avLst/>
          </a:prstGeom>
        </p:spPr>
        <p:txBody>
          <a:bodyPr wrap="square">
            <a:noAutofit/>
          </a:bodyPr>
          <a:lstStyle/>
          <a:p>
            <a:pPr algn="ctr" fontAlgn="ctr"/>
            <a:r>
              <a:rPr lang="en-US" sz="1200" dirty="0" smtClean="0">
                <a:solidFill>
                  <a:prstClr val="black"/>
                </a:solidFill>
                <a:latin typeface="Huawei Sans" panose="020C0503030203020204" pitchFamily="34" charset="0"/>
              </a:rPr>
              <a:t>VN1: OA network</a:t>
            </a:r>
            <a:endParaRPr lang="en-US" altLang="zh-CN" sz="1200" dirty="0">
              <a:solidFill>
                <a:prstClr val="black"/>
              </a:solidFill>
              <a:latin typeface="Huawei Sans" panose="020C0503030203020204" pitchFamily="34" charset="0"/>
              <a:cs typeface="Arial"/>
            </a:endParaRPr>
          </a:p>
        </p:txBody>
      </p:sp>
      <p:sp>
        <p:nvSpPr>
          <p:cNvPr id="44" name="梯形 43"/>
          <p:cNvSpPr/>
          <p:nvPr/>
        </p:nvSpPr>
        <p:spPr bwMode="gray">
          <a:xfrm>
            <a:off x="7318953" y="3590535"/>
            <a:ext cx="1790622" cy="794258"/>
          </a:xfrm>
          <a:prstGeom prst="trapezoid">
            <a:avLst>
              <a:gd name="adj" fmla="val 22668"/>
            </a:avLst>
          </a:prstGeom>
          <a:gradFill flip="none" rotWithShape="1">
            <a:gsLst>
              <a:gs pos="0">
                <a:schemeClr val="bg1"/>
              </a:gs>
              <a:gs pos="100000">
                <a:schemeClr val="bg1">
                  <a:lumMod val="75000"/>
                </a:schemeClr>
              </a:gs>
            </a:gsLst>
            <a:lin ang="5400000" scaled="1"/>
          </a:gradFill>
          <a:ln>
            <a:gradFill flip="none" rotWithShape="1">
              <a:gsLst>
                <a:gs pos="0">
                  <a:schemeClr val="accent1">
                    <a:lumMod val="5000"/>
                    <a:lumOff val="95000"/>
                  </a:schemeClr>
                </a:gs>
                <a:gs pos="82000">
                  <a:schemeClr val="bg1">
                    <a:lumMod val="5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矩形 44"/>
          <p:cNvSpPr/>
          <p:nvPr/>
        </p:nvSpPr>
        <p:spPr bwMode="gray">
          <a:xfrm>
            <a:off x="7342022" y="4067830"/>
            <a:ext cx="1744485" cy="261610"/>
          </a:xfrm>
          <a:prstGeom prst="rect">
            <a:avLst/>
          </a:prstGeom>
        </p:spPr>
        <p:txBody>
          <a:bodyPr wrap="square">
            <a:noAutofit/>
          </a:bodyPr>
          <a:lstStyle/>
          <a:p>
            <a:pPr algn="ctr" fontAlgn="ctr"/>
            <a:r>
              <a:rPr lang="en-US" sz="1200" dirty="0" smtClean="0">
                <a:solidFill>
                  <a:prstClr val="black"/>
                </a:solidFill>
                <a:latin typeface="Huawei Sans" panose="020C0503030203020204" pitchFamily="34" charset="0"/>
              </a:rPr>
              <a:t>VN2: R&amp;D network</a:t>
            </a:r>
            <a:endParaRPr lang="en-US" altLang="zh-CN" sz="1200" dirty="0">
              <a:solidFill>
                <a:prstClr val="black"/>
              </a:solidFill>
              <a:latin typeface="Huawei Sans" panose="020C0503030203020204" pitchFamily="34" charset="0"/>
              <a:cs typeface="Arial"/>
            </a:endParaRPr>
          </a:p>
        </p:txBody>
      </p:sp>
      <p:sp>
        <p:nvSpPr>
          <p:cNvPr id="46" name="梯形 45"/>
          <p:cNvSpPr/>
          <p:nvPr/>
        </p:nvSpPr>
        <p:spPr bwMode="gray">
          <a:xfrm>
            <a:off x="9205872" y="3590535"/>
            <a:ext cx="1790622" cy="794258"/>
          </a:xfrm>
          <a:prstGeom prst="trapezoid">
            <a:avLst>
              <a:gd name="adj" fmla="val 22668"/>
            </a:avLst>
          </a:prstGeom>
          <a:gradFill flip="none" rotWithShape="1">
            <a:gsLst>
              <a:gs pos="0">
                <a:schemeClr val="bg1"/>
              </a:gs>
              <a:gs pos="100000">
                <a:schemeClr val="bg1">
                  <a:lumMod val="75000"/>
                </a:schemeClr>
              </a:gs>
            </a:gsLst>
            <a:lin ang="5400000" scaled="1"/>
          </a:gradFill>
          <a:ln>
            <a:gradFill flip="none" rotWithShape="1">
              <a:gsLst>
                <a:gs pos="0">
                  <a:schemeClr val="accent1">
                    <a:lumMod val="5000"/>
                    <a:lumOff val="95000"/>
                  </a:schemeClr>
                </a:gs>
                <a:gs pos="82000">
                  <a:schemeClr val="bg1">
                    <a:lumMod val="5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矩形 46"/>
          <p:cNvSpPr/>
          <p:nvPr/>
        </p:nvSpPr>
        <p:spPr bwMode="gray">
          <a:xfrm>
            <a:off x="9326280" y="3962323"/>
            <a:ext cx="1549806" cy="422470"/>
          </a:xfrm>
          <a:prstGeom prst="rect">
            <a:avLst/>
          </a:prstGeom>
        </p:spPr>
        <p:txBody>
          <a:bodyPr wrap="square">
            <a:noAutofit/>
          </a:bodyPr>
          <a:lstStyle/>
          <a:p>
            <a:pPr algn="ctr" fontAlgn="ctr"/>
            <a:r>
              <a:rPr lang="en-US" sz="1200" dirty="0" smtClean="0">
                <a:solidFill>
                  <a:prstClr val="black"/>
                </a:solidFill>
                <a:latin typeface="Huawei Sans" panose="020C0503030203020204" pitchFamily="34" charset="0"/>
              </a:rPr>
              <a:t>VN3: production network</a:t>
            </a:r>
            <a:endParaRPr lang="en-US" altLang="zh-CN" sz="1200" dirty="0">
              <a:solidFill>
                <a:prstClr val="black"/>
              </a:solidFill>
              <a:latin typeface="Huawei Sans" panose="020C0503030203020204" pitchFamily="34" charset="0"/>
              <a:cs typeface="Arial"/>
            </a:endParaRPr>
          </a:p>
        </p:txBody>
      </p:sp>
      <p:sp>
        <p:nvSpPr>
          <p:cNvPr id="48" name="圆角矩形 75"/>
          <p:cNvSpPr/>
          <p:nvPr/>
        </p:nvSpPr>
        <p:spPr bwMode="gray">
          <a:xfrm>
            <a:off x="5666583" y="3255362"/>
            <a:ext cx="818090" cy="331306"/>
          </a:xfrm>
          <a:prstGeom prst="roundRect">
            <a:avLst>
              <a:gd name="adj" fmla="val 13606"/>
            </a:avLst>
          </a:prstGeom>
          <a:solidFill>
            <a:schemeClr val="bg1">
              <a:lumMod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dirty="0" smtClean="0">
                <a:solidFill>
                  <a:schemeClr val="bg1"/>
                </a:solidFill>
                <a:latin typeface="Huawei Sans" panose="020C0503030203020204" pitchFamily="34" charset="0"/>
              </a:rPr>
              <a:t>VIP</a:t>
            </a:r>
            <a:endParaRPr lang="en-US" altLang="zh-CN" sz="1200" dirty="0" smtClean="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49" name="圆角矩形 75"/>
          <p:cNvSpPr/>
          <p:nvPr/>
        </p:nvSpPr>
        <p:spPr bwMode="gray">
          <a:xfrm>
            <a:off x="6526392" y="3255362"/>
            <a:ext cx="540000" cy="331306"/>
          </a:xfrm>
          <a:prstGeom prst="roundRect">
            <a:avLst>
              <a:gd name="adj" fmla="val 13606"/>
            </a:avLst>
          </a:prstGeom>
          <a:solidFill>
            <a:schemeClr val="bg1">
              <a:lumMod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dirty="0" smtClean="0">
                <a:solidFill>
                  <a:schemeClr val="bg1"/>
                </a:solidFill>
                <a:latin typeface="Huawei Sans" panose="020C0503030203020204" pitchFamily="34" charset="0"/>
              </a:rPr>
              <a:t>Sales</a:t>
            </a:r>
            <a:endParaRPr lang="en-US" altLang="zh-CN" sz="120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50" name="圆角矩形 75"/>
          <p:cNvSpPr/>
          <p:nvPr/>
        </p:nvSpPr>
        <p:spPr bwMode="gray">
          <a:xfrm>
            <a:off x="6526392" y="3609843"/>
            <a:ext cx="540000" cy="331306"/>
          </a:xfrm>
          <a:prstGeom prst="roundRect">
            <a:avLst>
              <a:gd name="adj" fmla="val 13606"/>
            </a:avLst>
          </a:prstGeom>
          <a:solidFill>
            <a:schemeClr val="bg1">
              <a:lumMod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dirty="0" smtClean="0">
                <a:solidFill>
                  <a:schemeClr val="bg1"/>
                </a:solidFill>
                <a:latin typeface="Huawei Sans" panose="020C0503030203020204" pitchFamily="34" charset="0"/>
              </a:rPr>
              <a:t>Guest</a:t>
            </a:r>
            <a:endParaRPr lang="en-US" altLang="zh-CN" sz="120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51" name="圆角矩形 75"/>
          <p:cNvSpPr/>
          <p:nvPr/>
        </p:nvSpPr>
        <p:spPr bwMode="gray">
          <a:xfrm>
            <a:off x="5666583" y="3609843"/>
            <a:ext cx="818090" cy="331306"/>
          </a:xfrm>
          <a:prstGeom prst="roundRect">
            <a:avLst>
              <a:gd name="adj" fmla="val 13606"/>
            </a:avLst>
          </a:prstGeom>
          <a:solidFill>
            <a:schemeClr val="bg1">
              <a:lumMod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dirty="0" smtClean="0">
                <a:solidFill>
                  <a:schemeClr val="bg1"/>
                </a:solidFill>
                <a:latin typeface="Huawei Sans" panose="020C0503030203020204" pitchFamily="34" charset="0"/>
              </a:rPr>
              <a:t>Marketing</a:t>
            </a:r>
            <a:endParaRPr lang="en-US" altLang="zh-CN" sz="120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52" name="圆角矩形 75"/>
          <p:cNvSpPr/>
          <p:nvPr/>
        </p:nvSpPr>
        <p:spPr bwMode="gray">
          <a:xfrm>
            <a:off x="7458035" y="3608142"/>
            <a:ext cx="540000" cy="331306"/>
          </a:xfrm>
          <a:prstGeom prst="roundRect">
            <a:avLst>
              <a:gd name="adj" fmla="val 13606"/>
            </a:avLst>
          </a:prstGeom>
          <a:solidFill>
            <a:schemeClr val="bg1">
              <a:lumMod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lvl="0" algn="ctr" defTabSz="914400" fontAlgn="ctr">
              <a:defRPr/>
            </a:pPr>
            <a:r>
              <a:rPr lang="en-US" sz="1200" dirty="0" smtClean="0">
                <a:solidFill>
                  <a:prstClr val="white"/>
                </a:solidFill>
                <a:latin typeface="Huawei Sans" panose="020C0503030203020204" pitchFamily="34" charset="0"/>
              </a:rPr>
              <a:t>Testing</a:t>
            </a:r>
            <a:endParaRPr lang="en-US" altLang="zh-CN" sz="1200" dirty="0">
              <a:solidFill>
                <a:prstClr val="white"/>
              </a:solidFill>
              <a:latin typeface="Huawei Sans" panose="020C0503030203020204" pitchFamily="34" charset="0"/>
              <a:ea typeface="微软雅黑" panose="020B0503020204020204" pitchFamily="34" charset="-122"/>
              <a:cs typeface="Arial" pitchFamily="34" charset="0"/>
            </a:endParaRPr>
          </a:p>
        </p:txBody>
      </p:sp>
      <p:sp>
        <p:nvSpPr>
          <p:cNvPr id="53" name="圆角矩形 75"/>
          <p:cNvSpPr/>
          <p:nvPr/>
        </p:nvSpPr>
        <p:spPr bwMode="gray">
          <a:xfrm>
            <a:off x="8030188" y="3608142"/>
            <a:ext cx="928779" cy="331306"/>
          </a:xfrm>
          <a:prstGeom prst="roundRect">
            <a:avLst>
              <a:gd name="adj" fmla="val 13606"/>
            </a:avLst>
          </a:prstGeom>
          <a:solidFill>
            <a:schemeClr val="bg1">
              <a:lumMod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lvl="0" algn="ctr" defTabSz="914400" fontAlgn="ctr">
              <a:defRPr/>
            </a:pPr>
            <a:r>
              <a:rPr lang="en-US" sz="1200" dirty="0" smtClean="0">
                <a:solidFill>
                  <a:prstClr val="white"/>
                </a:solidFill>
                <a:latin typeface="Huawei Sans" panose="020C0503030203020204" pitchFamily="34" charset="0"/>
              </a:rPr>
              <a:t>Code library</a:t>
            </a:r>
            <a:endParaRPr lang="en-US" altLang="zh-CN" sz="1200" dirty="0">
              <a:solidFill>
                <a:prstClr val="white"/>
              </a:solidFill>
              <a:latin typeface="Huawei Sans" panose="020C0503030203020204" pitchFamily="34" charset="0"/>
              <a:ea typeface="微软雅黑" panose="020B0503020204020204" pitchFamily="34" charset="-122"/>
              <a:cs typeface="Arial" pitchFamily="34" charset="0"/>
            </a:endParaRPr>
          </a:p>
        </p:txBody>
      </p:sp>
      <p:sp>
        <p:nvSpPr>
          <p:cNvPr id="54" name="圆角矩形 75"/>
          <p:cNvSpPr/>
          <p:nvPr/>
        </p:nvSpPr>
        <p:spPr bwMode="gray">
          <a:xfrm>
            <a:off x="9435839" y="3255362"/>
            <a:ext cx="540000" cy="331306"/>
          </a:xfrm>
          <a:prstGeom prst="roundRect">
            <a:avLst>
              <a:gd name="adj" fmla="val 13606"/>
            </a:avLst>
          </a:prstGeom>
          <a:solidFill>
            <a:schemeClr val="bg1">
              <a:lumMod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dirty="0" smtClean="0">
                <a:solidFill>
                  <a:schemeClr val="bg1"/>
                </a:solidFill>
                <a:latin typeface="Huawei Sans" panose="020C0503030203020204" pitchFamily="34" charset="0"/>
              </a:rPr>
              <a:t>Server</a:t>
            </a:r>
            <a:endParaRPr lang="en-US" altLang="zh-CN" sz="120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55" name="圆角矩形 75"/>
          <p:cNvSpPr/>
          <p:nvPr/>
        </p:nvSpPr>
        <p:spPr bwMode="gray">
          <a:xfrm>
            <a:off x="10038256" y="3255362"/>
            <a:ext cx="792161" cy="331306"/>
          </a:xfrm>
          <a:prstGeom prst="roundRect">
            <a:avLst>
              <a:gd name="adj" fmla="val 13606"/>
            </a:avLst>
          </a:prstGeom>
          <a:solidFill>
            <a:schemeClr val="bg1">
              <a:lumMod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lvl="0" algn="ctr" defTabSz="914400" fontAlgn="ctr">
              <a:defRPr/>
            </a:pPr>
            <a:r>
              <a:rPr lang="en-US" sz="1200" dirty="0" smtClean="0">
                <a:solidFill>
                  <a:prstClr val="white"/>
                </a:solidFill>
                <a:latin typeface="Huawei Sans" panose="020C0503030203020204" pitchFamily="34" charset="0"/>
              </a:rPr>
              <a:t>Operations</a:t>
            </a:r>
            <a:endParaRPr lang="en-US" altLang="zh-CN" sz="1200" dirty="0">
              <a:solidFill>
                <a:prstClr val="white"/>
              </a:solidFill>
              <a:latin typeface="Huawei Sans" panose="020C0503030203020204" pitchFamily="34" charset="0"/>
              <a:ea typeface="微软雅黑" panose="020B0503020204020204" pitchFamily="34" charset="-122"/>
              <a:cs typeface="Arial" pitchFamily="34" charset="0"/>
            </a:endParaRPr>
          </a:p>
        </p:txBody>
      </p:sp>
      <p:sp>
        <p:nvSpPr>
          <p:cNvPr id="56" name="圆角矩形 75"/>
          <p:cNvSpPr/>
          <p:nvPr/>
        </p:nvSpPr>
        <p:spPr bwMode="gray">
          <a:xfrm>
            <a:off x="10038256" y="3609843"/>
            <a:ext cx="792161" cy="331306"/>
          </a:xfrm>
          <a:prstGeom prst="roundRect">
            <a:avLst>
              <a:gd name="adj" fmla="val 13606"/>
            </a:avLst>
          </a:prstGeom>
          <a:solidFill>
            <a:schemeClr val="bg1">
              <a:lumMod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dirty="0" smtClean="0">
                <a:solidFill>
                  <a:schemeClr val="bg1"/>
                </a:solidFill>
                <a:latin typeface="Huawei Sans" panose="020C0503030203020204" pitchFamily="34" charset="0"/>
              </a:rPr>
              <a:t>…</a:t>
            </a:r>
            <a:endParaRPr lang="en-US" altLang="zh-CN" sz="120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57" name="圆角矩形 75"/>
          <p:cNvSpPr/>
          <p:nvPr/>
        </p:nvSpPr>
        <p:spPr bwMode="gray">
          <a:xfrm>
            <a:off x="9435839" y="3609843"/>
            <a:ext cx="540000" cy="331306"/>
          </a:xfrm>
          <a:prstGeom prst="roundRect">
            <a:avLst>
              <a:gd name="adj" fmla="val 13606"/>
            </a:avLst>
          </a:prstGeom>
          <a:solidFill>
            <a:schemeClr val="bg1">
              <a:lumMod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dirty="0" smtClean="0">
                <a:solidFill>
                  <a:schemeClr val="bg1"/>
                </a:solidFill>
                <a:latin typeface="Huawei Sans" panose="020C0503030203020204" pitchFamily="34" charset="0"/>
              </a:rPr>
              <a:t>…</a:t>
            </a:r>
            <a:endParaRPr lang="en-US" altLang="zh-CN" sz="1200" dirty="0" smtClean="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58" name="圆角矩形 75"/>
          <p:cNvSpPr/>
          <p:nvPr/>
        </p:nvSpPr>
        <p:spPr bwMode="gray">
          <a:xfrm>
            <a:off x="7450021" y="3255362"/>
            <a:ext cx="540000" cy="331306"/>
          </a:xfrm>
          <a:prstGeom prst="roundRect">
            <a:avLst>
              <a:gd name="adj" fmla="val 13606"/>
            </a:avLst>
          </a:prstGeom>
          <a:solidFill>
            <a:schemeClr val="bg1">
              <a:lumMod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lvl="0" algn="ctr" defTabSz="914400" fontAlgn="ctr">
              <a:defRPr/>
            </a:pPr>
            <a:r>
              <a:rPr lang="en-US" sz="1200" dirty="0" smtClean="0">
                <a:solidFill>
                  <a:prstClr val="white"/>
                </a:solidFill>
                <a:latin typeface="Huawei Sans" panose="020C0503030203020204" pitchFamily="34" charset="0"/>
              </a:rPr>
              <a:t>Server</a:t>
            </a:r>
            <a:endParaRPr lang="en-US" altLang="zh-CN" sz="1200" dirty="0">
              <a:solidFill>
                <a:prstClr val="white"/>
              </a:solidFill>
              <a:latin typeface="Huawei Sans" panose="020C0503030203020204" pitchFamily="34" charset="0"/>
              <a:ea typeface="微软雅黑" panose="020B0503020204020204" pitchFamily="34" charset="-122"/>
              <a:cs typeface="Arial" pitchFamily="34" charset="0"/>
            </a:endParaRPr>
          </a:p>
        </p:txBody>
      </p:sp>
      <p:sp>
        <p:nvSpPr>
          <p:cNvPr id="59" name="圆角矩形 75"/>
          <p:cNvSpPr/>
          <p:nvPr/>
        </p:nvSpPr>
        <p:spPr bwMode="gray">
          <a:xfrm>
            <a:off x="8022174" y="3255362"/>
            <a:ext cx="928779" cy="331306"/>
          </a:xfrm>
          <a:prstGeom prst="roundRect">
            <a:avLst>
              <a:gd name="adj" fmla="val 13606"/>
            </a:avLst>
          </a:prstGeom>
          <a:solidFill>
            <a:schemeClr val="bg1">
              <a:lumMod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lvl="0" algn="ctr" defTabSz="914400" fontAlgn="ctr">
              <a:defRPr/>
            </a:pPr>
            <a:r>
              <a:rPr lang="en-US" sz="1200" dirty="0" smtClean="0">
                <a:solidFill>
                  <a:prstClr val="white"/>
                </a:solidFill>
                <a:latin typeface="Huawei Sans" panose="020C0503030203020204" pitchFamily="34" charset="0"/>
              </a:rPr>
              <a:t>Programmer</a:t>
            </a:r>
            <a:endParaRPr lang="en-US" altLang="zh-CN" sz="1200" dirty="0">
              <a:solidFill>
                <a:prstClr val="white"/>
              </a:solidFill>
              <a:latin typeface="Huawei Sans" panose="020C0503030203020204" pitchFamily="34" charset="0"/>
              <a:ea typeface="微软雅黑" panose="020B0503020204020204" pitchFamily="34" charset="-122"/>
              <a:cs typeface="Arial" panose="020B0604020202020204" pitchFamily="34" charset="0"/>
            </a:endParaRPr>
          </a:p>
        </p:txBody>
      </p:sp>
      <p:sp>
        <p:nvSpPr>
          <p:cNvPr id="60" name="梯形 59"/>
          <p:cNvSpPr/>
          <p:nvPr/>
        </p:nvSpPr>
        <p:spPr bwMode="gray">
          <a:xfrm>
            <a:off x="5446046" y="5308170"/>
            <a:ext cx="1790622" cy="835771"/>
          </a:xfrm>
          <a:prstGeom prst="trapezoid">
            <a:avLst>
              <a:gd name="adj" fmla="val 22668"/>
            </a:avLst>
          </a:prstGeom>
          <a:gradFill flip="none" rotWithShape="1">
            <a:gsLst>
              <a:gs pos="0">
                <a:schemeClr val="bg1"/>
              </a:gs>
              <a:gs pos="100000">
                <a:schemeClr val="bg1">
                  <a:lumMod val="75000"/>
                </a:schemeClr>
              </a:gs>
            </a:gsLst>
            <a:lin ang="5400000" scaled="1"/>
          </a:gradFill>
          <a:ln>
            <a:gradFill flip="none" rotWithShape="1">
              <a:gsLst>
                <a:gs pos="0">
                  <a:schemeClr val="accent1">
                    <a:lumMod val="5000"/>
                    <a:lumOff val="95000"/>
                  </a:schemeClr>
                </a:gs>
                <a:gs pos="82000">
                  <a:schemeClr val="bg1">
                    <a:lumMod val="5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1" name="组合 60"/>
          <p:cNvGrpSpPr/>
          <p:nvPr/>
        </p:nvGrpSpPr>
        <p:grpSpPr bwMode="gray">
          <a:xfrm>
            <a:off x="5881938" y="5063894"/>
            <a:ext cx="556773" cy="629606"/>
            <a:chOff x="7493567" y="5008689"/>
            <a:chExt cx="1283264" cy="956570"/>
          </a:xfrm>
        </p:grpSpPr>
        <p:cxnSp>
          <p:nvCxnSpPr>
            <p:cNvPr id="62" name="直接连接符 61"/>
            <p:cNvCxnSpPr/>
            <p:nvPr/>
          </p:nvCxnSpPr>
          <p:spPr bwMode="gray">
            <a:xfrm flipH="1" flipV="1">
              <a:off x="7493567" y="5598789"/>
              <a:ext cx="1283264" cy="36647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bwMode="gray">
            <a:xfrm flipH="1">
              <a:off x="7588319" y="5008689"/>
              <a:ext cx="847863" cy="456494"/>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cxnSp>
        <p:nvCxnSpPr>
          <p:cNvPr id="64" name="直接连接符 63"/>
          <p:cNvCxnSpPr>
            <a:stCxn id="67" idx="3"/>
            <a:endCxn id="68" idx="1"/>
          </p:cNvCxnSpPr>
          <p:nvPr/>
        </p:nvCxnSpPr>
        <p:spPr bwMode="gray">
          <a:xfrm>
            <a:off x="6532627" y="5710443"/>
            <a:ext cx="241810"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a:stCxn id="66" idx="3"/>
            <a:endCxn id="69" idx="1"/>
          </p:cNvCxnSpPr>
          <p:nvPr/>
        </p:nvCxnSpPr>
        <p:spPr bwMode="gray">
          <a:xfrm>
            <a:off x="6353233" y="5104963"/>
            <a:ext cx="242904"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66" name="图片 87" descr="汇聚交换机.png"/>
          <p:cNvPicPr>
            <a:picLocks noChangeAspect="1"/>
          </p:cNvPicPr>
          <p:nvPr/>
        </p:nvPicPr>
        <p:blipFill>
          <a:blip r:embed="rId3"/>
          <a:stretch>
            <a:fillRect/>
          </a:stretch>
        </p:blipFill>
        <p:spPr bwMode="gray">
          <a:xfrm>
            <a:off x="6118664" y="5009002"/>
            <a:ext cx="234569" cy="191922"/>
          </a:xfrm>
          <a:prstGeom prst="rect">
            <a:avLst/>
          </a:prstGeom>
        </p:spPr>
      </p:pic>
      <p:pic>
        <p:nvPicPr>
          <p:cNvPr id="67" name="图片 87" descr="汇聚交换机.png"/>
          <p:cNvPicPr>
            <a:picLocks noChangeAspect="1"/>
          </p:cNvPicPr>
          <p:nvPr/>
        </p:nvPicPr>
        <p:blipFill>
          <a:blip r:embed="rId3"/>
          <a:stretch>
            <a:fillRect/>
          </a:stretch>
        </p:blipFill>
        <p:spPr bwMode="gray">
          <a:xfrm>
            <a:off x="6298058" y="5614482"/>
            <a:ext cx="234569" cy="191922"/>
          </a:xfrm>
          <a:prstGeom prst="rect">
            <a:avLst/>
          </a:prstGeom>
        </p:spPr>
      </p:pic>
      <p:pic>
        <p:nvPicPr>
          <p:cNvPr id="68" name="图片 76" descr="接入交换机.png"/>
          <p:cNvPicPr>
            <a:picLocks noChangeAspect="1"/>
          </p:cNvPicPr>
          <p:nvPr/>
        </p:nvPicPr>
        <p:blipFill>
          <a:blip r:embed="rId4"/>
          <a:stretch>
            <a:fillRect/>
          </a:stretch>
        </p:blipFill>
        <p:spPr bwMode="gray">
          <a:xfrm>
            <a:off x="6774437" y="5614482"/>
            <a:ext cx="234569" cy="191922"/>
          </a:xfrm>
          <a:prstGeom prst="rect">
            <a:avLst/>
          </a:prstGeom>
        </p:spPr>
      </p:pic>
      <p:pic>
        <p:nvPicPr>
          <p:cNvPr id="69" name="图片 68" descr="接入交换机.png"/>
          <p:cNvPicPr>
            <a:picLocks noChangeAspect="1"/>
          </p:cNvPicPr>
          <p:nvPr/>
        </p:nvPicPr>
        <p:blipFill>
          <a:blip r:embed="rId4"/>
          <a:stretch>
            <a:fillRect/>
          </a:stretch>
        </p:blipFill>
        <p:spPr bwMode="gray">
          <a:xfrm>
            <a:off x="6596137" y="5009002"/>
            <a:ext cx="234569" cy="191922"/>
          </a:xfrm>
          <a:prstGeom prst="rect">
            <a:avLst/>
          </a:prstGeom>
        </p:spPr>
      </p:pic>
      <p:pic>
        <p:nvPicPr>
          <p:cNvPr id="70" name="图片 86" descr="核心交换机.png"/>
          <p:cNvPicPr>
            <a:picLocks noChangeAspect="1"/>
          </p:cNvPicPr>
          <p:nvPr/>
        </p:nvPicPr>
        <p:blipFill>
          <a:blip r:embed="rId5"/>
          <a:stretch>
            <a:fillRect/>
          </a:stretch>
        </p:blipFill>
        <p:spPr bwMode="gray">
          <a:xfrm>
            <a:off x="5735735" y="5326152"/>
            <a:ext cx="234569" cy="191922"/>
          </a:xfrm>
          <a:prstGeom prst="rect">
            <a:avLst/>
          </a:prstGeom>
        </p:spPr>
      </p:pic>
      <p:sp>
        <p:nvSpPr>
          <p:cNvPr id="71" name="矩形 70"/>
          <p:cNvSpPr/>
          <p:nvPr/>
        </p:nvSpPr>
        <p:spPr bwMode="gray">
          <a:xfrm>
            <a:off x="5469115" y="5852380"/>
            <a:ext cx="1744485" cy="261610"/>
          </a:xfrm>
          <a:prstGeom prst="rect">
            <a:avLst/>
          </a:prstGeom>
        </p:spPr>
        <p:txBody>
          <a:bodyPr wrap="square">
            <a:noAutofit/>
          </a:bodyPr>
          <a:lstStyle/>
          <a:p>
            <a:pPr algn="ctr" fontAlgn="ctr"/>
            <a:r>
              <a:rPr lang="en-US" sz="1200" dirty="0" smtClean="0">
                <a:solidFill>
                  <a:prstClr val="black"/>
                </a:solidFill>
                <a:latin typeface="Huawei Sans" panose="020C0503030203020204" pitchFamily="34" charset="0"/>
              </a:rPr>
              <a:t>VN1: OA network</a:t>
            </a:r>
            <a:endParaRPr lang="en-US" altLang="zh-CN" sz="1200" dirty="0">
              <a:solidFill>
                <a:prstClr val="black"/>
              </a:solidFill>
              <a:latin typeface="Huawei Sans" panose="020C0503030203020204" pitchFamily="34" charset="0"/>
              <a:cs typeface="Arial"/>
            </a:endParaRPr>
          </a:p>
        </p:txBody>
      </p:sp>
      <p:sp>
        <p:nvSpPr>
          <p:cNvPr id="72" name="梯形 71"/>
          <p:cNvSpPr/>
          <p:nvPr/>
        </p:nvSpPr>
        <p:spPr bwMode="gray">
          <a:xfrm>
            <a:off x="7318953" y="5308170"/>
            <a:ext cx="1790622" cy="835771"/>
          </a:xfrm>
          <a:prstGeom prst="trapezoid">
            <a:avLst>
              <a:gd name="adj" fmla="val 22668"/>
            </a:avLst>
          </a:prstGeom>
          <a:gradFill flip="none" rotWithShape="1">
            <a:gsLst>
              <a:gs pos="0">
                <a:schemeClr val="bg1"/>
              </a:gs>
              <a:gs pos="100000">
                <a:schemeClr val="bg1">
                  <a:lumMod val="75000"/>
                </a:schemeClr>
              </a:gs>
            </a:gsLst>
            <a:lin ang="5400000" scaled="1"/>
          </a:gradFill>
          <a:ln>
            <a:gradFill flip="none" rotWithShape="1">
              <a:gsLst>
                <a:gs pos="0">
                  <a:schemeClr val="accent1">
                    <a:lumMod val="5000"/>
                    <a:lumOff val="95000"/>
                  </a:schemeClr>
                </a:gs>
                <a:gs pos="82000">
                  <a:schemeClr val="bg1">
                    <a:lumMod val="5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3" name="直接连接符 72"/>
          <p:cNvCxnSpPr/>
          <p:nvPr/>
        </p:nvCxnSpPr>
        <p:spPr bwMode="gray">
          <a:xfrm flipH="1">
            <a:off x="7795951" y="5063890"/>
            <a:ext cx="367864" cy="30046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stCxn id="75" idx="3"/>
            <a:endCxn id="76" idx="1"/>
          </p:cNvCxnSpPr>
          <p:nvPr/>
        </p:nvCxnSpPr>
        <p:spPr bwMode="gray">
          <a:xfrm>
            <a:off x="8226140" y="5104963"/>
            <a:ext cx="242904"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75" name="图片 87" descr="汇聚交换机.png"/>
          <p:cNvPicPr>
            <a:picLocks noChangeAspect="1"/>
          </p:cNvPicPr>
          <p:nvPr/>
        </p:nvPicPr>
        <p:blipFill>
          <a:blip r:embed="rId3"/>
          <a:stretch>
            <a:fillRect/>
          </a:stretch>
        </p:blipFill>
        <p:spPr bwMode="gray">
          <a:xfrm>
            <a:off x="7991571" y="5009002"/>
            <a:ext cx="234569" cy="191922"/>
          </a:xfrm>
          <a:prstGeom prst="rect">
            <a:avLst/>
          </a:prstGeom>
        </p:spPr>
      </p:pic>
      <p:pic>
        <p:nvPicPr>
          <p:cNvPr id="76" name="图片 75" descr="接入交换机.png"/>
          <p:cNvPicPr>
            <a:picLocks noChangeAspect="1"/>
          </p:cNvPicPr>
          <p:nvPr/>
        </p:nvPicPr>
        <p:blipFill>
          <a:blip r:embed="rId4"/>
          <a:stretch>
            <a:fillRect/>
          </a:stretch>
        </p:blipFill>
        <p:spPr bwMode="gray">
          <a:xfrm>
            <a:off x="8469044" y="5009002"/>
            <a:ext cx="234569" cy="191922"/>
          </a:xfrm>
          <a:prstGeom prst="rect">
            <a:avLst/>
          </a:prstGeom>
        </p:spPr>
      </p:pic>
      <p:pic>
        <p:nvPicPr>
          <p:cNvPr id="77" name="图片 86" descr="核心交换机.png"/>
          <p:cNvPicPr>
            <a:picLocks noChangeAspect="1"/>
          </p:cNvPicPr>
          <p:nvPr/>
        </p:nvPicPr>
        <p:blipFill>
          <a:blip r:embed="rId5"/>
          <a:stretch>
            <a:fillRect/>
          </a:stretch>
        </p:blipFill>
        <p:spPr bwMode="gray">
          <a:xfrm>
            <a:off x="7608642" y="5326152"/>
            <a:ext cx="234569" cy="191922"/>
          </a:xfrm>
          <a:prstGeom prst="rect">
            <a:avLst/>
          </a:prstGeom>
        </p:spPr>
      </p:pic>
      <p:sp>
        <p:nvSpPr>
          <p:cNvPr id="78" name="矩形 77"/>
          <p:cNvSpPr/>
          <p:nvPr/>
        </p:nvSpPr>
        <p:spPr bwMode="gray">
          <a:xfrm>
            <a:off x="7342022" y="5852380"/>
            <a:ext cx="1744485" cy="261610"/>
          </a:xfrm>
          <a:prstGeom prst="rect">
            <a:avLst/>
          </a:prstGeom>
        </p:spPr>
        <p:txBody>
          <a:bodyPr wrap="square">
            <a:noAutofit/>
          </a:bodyPr>
          <a:lstStyle/>
          <a:p>
            <a:pPr algn="ctr" fontAlgn="ctr"/>
            <a:r>
              <a:rPr lang="en-US" sz="1200" dirty="0" smtClean="0">
                <a:solidFill>
                  <a:prstClr val="black"/>
                </a:solidFill>
                <a:latin typeface="Huawei Sans" panose="020C0503030203020204" pitchFamily="34" charset="0"/>
              </a:rPr>
              <a:t>VN2: R&amp;D network</a:t>
            </a:r>
            <a:endParaRPr lang="en-US" altLang="zh-CN" sz="1200" dirty="0">
              <a:solidFill>
                <a:prstClr val="black"/>
              </a:solidFill>
              <a:latin typeface="Huawei Sans" panose="020C0503030203020204" pitchFamily="34" charset="0"/>
              <a:cs typeface="Arial"/>
            </a:endParaRPr>
          </a:p>
        </p:txBody>
      </p:sp>
      <p:sp>
        <p:nvSpPr>
          <p:cNvPr id="79" name="梯形 78"/>
          <p:cNvSpPr/>
          <p:nvPr/>
        </p:nvSpPr>
        <p:spPr bwMode="gray">
          <a:xfrm>
            <a:off x="9205872" y="5308170"/>
            <a:ext cx="1790622" cy="835771"/>
          </a:xfrm>
          <a:prstGeom prst="trapezoid">
            <a:avLst>
              <a:gd name="adj" fmla="val 22668"/>
            </a:avLst>
          </a:prstGeom>
          <a:gradFill flip="none" rotWithShape="1">
            <a:gsLst>
              <a:gs pos="0">
                <a:schemeClr val="bg1"/>
              </a:gs>
              <a:gs pos="100000">
                <a:schemeClr val="bg1">
                  <a:lumMod val="75000"/>
                </a:schemeClr>
              </a:gs>
            </a:gsLst>
            <a:lin ang="5400000" scaled="1"/>
          </a:gradFill>
          <a:ln>
            <a:gradFill flip="none" rotWithShape="1">
              <a:gsLst>
                <a:gs pos="0">
                  <a:schemeClr val="accent1">
                    <a:lumMod val="5000"/>
                    <a:lumOff val="95000"/>
                  </a:schemeClr>
                </a:gs>
                <a:gs pos="82000">
                  <a:schemeClr val="bg1">
                    <a:lumMod val="5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0" name="直接连接符 79"/>
          <p:cNvCxnSpPr/>
          <p:nvPr/>
        </p:nvCxnSpPr>
        <p:spPr bwMode="gray">
          <a:xfrm flipH="1" flipV="1">
            <a:off x="9641764" y="5452287"/>
            <a:ext cx="556773" cy="241207"/>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a:stCxn id="82" idx="3"/>
            <a:endCxn id="83" idx="1"/>
          </p:cNvCxnSpPr>
          <p:nvPr/>
        </p:nvCxnSpPr>
        <p:spPr bwMode="gray">
          <a:xfrm>
            <a:off x="10292453" y="5710443"/>
            <a:ext cx="241810"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82" name="图片 87" descr="汇聚交换机.png"/>
          <p:cNvPicPr>
            <a:picLocks noChangeAspect="1"/>
          </p:cNvPicPr>
          <p:nvPr/>
        </p:nvPicPr>
        <p:blipFill>
          <a:blip r:embed="rId3"/>
          <a:stretch>
            <a:fillRect/>
          </a:stretch>
        </p:blipFill>
        <p:spPr bwMode="gray">
          <a:xfrm>
            <a:off x="10057884" y="5614482"/>
            <a:ext cx="234569" cy="191922"/>
          </a:xfrm>
          <a:prstGeom prst="rect">
            <a:avLst/>
          </a:prstGeom>
        </p:spPr>
      </p:pic>
      <p:pic>
        <p:nvPicPr>
          <p:cNvPr id="83" name="图片 76" descr="接入交换机.png"/>
          <p:cNvPicPr>
            <a:picLocks noChangeAspect="1"/>
          </p:cNvPicPr>
          <p:nvPr/>
        </p:nvPicPr>
        <p:blipFill>
          <a:blip r:embed="rId4"/>
          <a:stretch>
            <a:fillRect/>
          </a:stretch>
        </p:blipFill>
        <p:spPr bwMode="gray">
          <a:xfrm>
            <a:off x="10534263" y="5614482"/>
            <a:ext cx="234569" cy="191922"/>
          </a:xfrm>
          <a:prstGeom prst="rect">
            <a:avLst/>
          </a:prstGeom>
        </p:spPr>
      </p:pic>
      <p:pic>
        <p:nvPicPr>
          <p:cNvPr id="84" name="图片 86" descr="核心交换机.png"/>
          <p:cNvPicPr>
            <a:picLocks noChangeAspect="1"/>
          </p:cNvPicPr>
          <p:nvPr/>
        </p:nvPicPr>
        <p:blipFill>
          <a:blip r:embed="rId5"/>
          <a:stretch>
            <a:fillRect/>
          </a:stretch>
        </p:blipFill>
        <p:spPr bwMode="gray">
          <a:xfrm>
            <a:off x="9495561" y="5326152"/>
            <a:ext cx="234569" cy="191922"/>
          </a:xfrm>
          <a:prstGeom prst="rect">
            <a:avLst/>
          </a:prstGeom>
        </p:spPr>
      </p:pic>
      <p:sp>
        <p:nvSpPr>
          <p:cNvPr id="85" name="矩形 84"/>
          <p:cNvSpPr/>
          <p:nvPr/>
        </p:nvSpPr>
        <p:spPr bwMode="gray">
          <a:xfrm>
            <a:off x="9371948" y="5729289"/>
            <a:ext cx="1458470" cy="432634"/>
          </a:xfrm>
          <a:prstGeom prst="rect">
            <a:avLst/>
          </a:prstGeom>
        </p:spPr>
        <p:txBody>
          <a:bodyPr wrap="square">
            <a:noAutofit/>
          </a:bodyPr>
          <a:lstStyle/>
          <a:p>
            <a:pPr algn="ctr" fontAlgn="ctr"/>
            <a:r>
              <a:rPr lang="en-US" sz="1200" dirty="0" smtClean="0">
                <a:solidFill>
                  <a:prstClr val="black"/>
                </a:solidFill>
                <a:latin typeface="Huawei Sans" panose="020C0503030203020204" pitchFamily="34" charset="0"/>
              </a:rPr>
              <a:t>VN3: production network</a:t>
            </a:r>
            <a:endParaRPr lang="en-US" altLang="zh-CN" sz="1200" dirty="0">
              <a:solidFill>
                <a:prstClr val="black"/>
              </a:solidFill>
              <a:latin typeface="Huawei Sans" panose="020C0503030203020204" pitchFamily="34" charset="0"/>
              <a:cs typeface="Arial"/>
            </a:endParaRPr>
          </a:p>
        </p:txBody>
      </p:sp>
      <p:pic>
        <p:nvPicPr>
          <p:cNvPr id="86" name="图片 11" descr="开放网络-蓝.png"/>
          <p:cNvPicPr>
            <a:picLocks noChangeAspect="1"/>
          </p:cNvPicPr>
          <p:nvPr/>
        </p:nvPicPr>
        <p:blipFill>
          <a:blip r:embed="rId6"/>
          <a:stretch>
            <a:fillRect/>
          </a:stretch>
        </p:blipFill>
        <p:spPr bwMode="gray">
          <a:xfrm>
            <a:off x="6561123" y="4517545"/>
            <a:ext cx="304595" cy="234472"/>
          </a:xfrm>
          <a:prstGeom prst="rect">
            <a:avLst/>
          </a:prstGeom>
        </p:spPr>
      </p:pic>
      <p:cxnSp>
        <p:nvCxnSpPr>
          <p:cNvPr id="87" name="直接箭头连接符 86"/>
          <p:cNvCxnSpPr/>
          <p:nvPr/>
        </p:nvCxnSpPr>
        <p:spPr bwMode="gray">
          <a:xfrm flipH="1">
            <a:off x="6713420" y="4731298"/>
            <a:ext cx="0" cy="277704"/>
          </a:xfrm>
          <a:prstGeom prst="straightConnector1">
            <a:avLst/>
          </a:prstGeom>
          <a:ln w="28575">
            <a:solidFill>
              <a:srgbClr val="30B5C5"/>
            </a:solidFill>
            <a:headEnd type="triangle"/>
            <a:tailEnd type="triangle"/>
          </a:ln>
        </p:spPr>
        <p:style>
          <a:lnRef idx="1">
            <a:schemeClr val="accent1"/>
          </a:lnRef>
          <a:fillRef idx="0">
            <a:schemeClr val="accent1"/>
          </a:fillRef>
          <a:effectRef idx="0">
            <a:schemeClr val="accent1"/>
          </a:effectRef>
          <a:fontRef idx="minor">
            <a:schemeClr val="tx1"/>
          </a:fontRef>
        </p:style>
      </p:cxnSp>
      <p:pic>
        <p:nvPicPr>
          <p:cNvPr id="88" name="图片 11" descr="开放网络-蓝.png"/>
          <p:cNvPicPr>
            <a:picLocks noChangeAspect="1"/>
          </p:cNvPicPr>
          <p:nvPr/>
        </p:nvPicPr>
        <p:blipFill>
          <a:blip r:embed="rId6"/>
          <a:stretch>
            <a:fillRect/>
          </a:stretch>
        </p:blipFill>
        <p:spPr bwMode="gray">
          <a:xfrm>
            <a:off x="8423694" y="4517545"/>
            <a:ext cx="304595" cy="234472"/>
          </a:xfrm>
          <a:prstGeom prst="rect">
            <a:avLst/>
          </a:prstGeom>
        </p:spPr>
      </p:pic>
      <p:cxnSp>
        <p:nvCxnSpPr>
          <p:cNvPr id="89" name="直接箭头连接符 88"/>
          <p:cNvCxnSpPr/>
          <p:nvPr/>
        </p:nvCxnSpPr>
        <p:spPr bwMode="gray">
          <a:xfrm flipH="1">
            <a:off x="8575991" y="4731298"/>
            <a:ext cx="0" cy="277704"/>
          </a:xfrm>
          <a:prstGeom prst="straightConnector1">
            <a:avLst/>
          </a:prstGeom>
          <a:ln w="28575">
            <a:solidFill>
              <a:srgbClr val="30B5C5"/>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0" name="直接箭头连接符 89"/>
          <p:cNvCxnSpPr/>
          <p:nvPr/>
        </p:nvCxnSpPr>
        <p:spPr bwMode="gray">
          <a:xfrm flipH="1">
            <a:off x="10621449" y="5225498"/>
            <a:ext cx="0" cy="277704"/>
          </a:xfrm>
          <a:prstGeom prst="straightConnector1">
            <a:avLst/>
          </a:prstGeom>
          <a:ln w="28575">
            <a:solidFill>
              <a:srgbClr val="30B5C5"/>
            </a:solidFill>
            <a:headEnd type="triangle"/>
            <a:tailEnd type="triangle"/>
          </a:ln>
        </p:spPr>
        <p:style>
          <a:lnRef idx="1">
            <a:schemeClr val="accent1"/>
          </a:lnRef>
          <a:fillRef idx="0">
            <a:schemeClr val="accent1"/>
          </a:fillRef>
          <a:effectRef idx="0">
            <a:schemeClr val="accent1"/>
          </a:effectRef>
          <a:fontRef idx="minor">
            <a:schemeClr val="tx1"/>
          </a:fontRef>
        </p:style>
      </p:cxnSp>
      <p:pic>
        <p:nvPicPr>
          <p:cNvPr id="91" name="图片 158" descr="SAN网络-蓝.png"/>
          <p:cNvPicPr>
            <a:picLocks noChangeAspect="1"/>
          </p:cNvPicPr>
          <p:nvPr/>
        </p:nvPicPr>
        <p:blipFill>
          <a:blip r:embed="rId7"/>
          <a:stretch>
            <a:fillRect/>
          </a:stretch>
        </p:blipFill>
        <p:spPr bwMode="gray">
          <a:xfrm>
            <a:off x="10753276" y="4731526"/>
            <a:ext cx="243218" cy="398465"/>
          </a:xfrm>
          <a:prstGeom prst="rect">
            <a:avLst/>
          </a:prstGeom>
        </p:spPr>
      </p:pic>
      <p:pic>
        <p:nvPicPr>
          <p:cNvPr id="92" name="图片 157" descr="故障链路.png"/>
          <p:cNvPicPr>
            <a:picLocks noChangeAspect="1"/>
          </p:cNvPicPr>
          <p:nvPr/>
        </p:nvPicPr>
        <p:blipFill>
          <a:blip r:embed="rId8"/>
          <a:stretch>
            <a:fillRect/>
          </a:stretch>
        </p:blipFill>
        <p:spPr bwMode="gray">
          <a:xfrm>
            <a:off x="10208075" y="4764367"/>
            <a:ext cx="446281" cy="332783"/>
          </a:xfrm>
          <a:prstGeom prst="rect">
            <a:avLst/>
          </a:prstGeom>
        </p:spPr>
      </p:pic>
      <p:sp>
        <p:nvSpPr>
          <p:cNvPr id="93" name="矩形 92"/>
          <p:cNvSpPr/>
          <p:nvPr/>
        </p:nvSpPr>
        <p:spPr bwMode="gray">
          <a:xfrm>
            <a:off x="8564246" y="4721195"/>
            <a:ext cx="941803" cy="457657"/>
          </a:xfrm>
          <a:prstGeom prst="rect">
            <a:avLst/>
          </a:prstGeom>
        </p:spPr>
        <p:txBody>
          <a:bodyPr wrap="square">
            <a:noAutofit/>
          </a:bodyPr>
          <a:lstStyle/>
          <a:p>
            <a:pPr algn="ctr" fontAlgn="ctr"/>
            <a:r>
              <a:rPr lang="en-US" sz="1400" dirty="0" smtClean="0">
                <a:latin typeface="Huawei Sans" panose="020C0503030203020204" pitchFamily="34" charset="0"/>
              </a:rPr>
              <a:t>5W1H</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矩形 93"/>
          <p:cNvSpPr/>
          <p:nvPr/>
        </p:nvSpPr>
        <p:spPr bwMode="gray">
          <a:xfrm>
            <a:off x="6700948" y="4727255"/>
            <a:ext cx="941803" cy="457657"/>
          </a:xfrm>
          <a:prstGeom prst="rect">
            <a:avLst/>
          </a:prstGeom>
        </p:spPr>
        <p:txBody>
          <a:bodyPr wrap="square">
            <a:noAutofit/>
          </a:bodyPr>
          <a:lstStyle/>
          <a:p>
            <a:pPr algn="ctr" fontAlgn="ctr"/>
            <a:r>
              <a:rPr lang="en-US" sz="1400" dirty="0" smtClean="0">
                <a:latin typeface="Huawei Sans" panose="020C0503030203020204" pitchFamily="34" charset="0"/>
              </a:rPr>
              <a:t>5W1H</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矩形 94"/>
          <p:cNvSpPr/>
          <p:nvPr/>
        </p:nvSpPr>
        <p:spPr bwMode="gray">
          <a:xfrm>
            <a:off x="10584280" y="5201262"/>
            <a:ext cx="941803" cy="457657"/>
          </a:xfrm>
          <a:prstGeom prst="rect">
            <a:avLst/>
          </a:prstGeom>
        </p:spPr>
        <p:txBody>
          <a:bodyPr wrap="square">
            <a:noAutofit/>
          </a:bodyPr>
          <a:lstStyle/>
          <a:p>
            <a:pPr algn="ctr" fontAlgn="ctr"/>
            <a:r>
              <a:rPr lang="en-US" sz="1400" dirty="0" smtClean="0">
                <a:latin typeface="Huawei Sans" panose="020C0503030203020204" pitchFamily="34" charset="0"/>
              </a:rPr>
              <a:t>5W1H</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Oval 4"/>
          <p:cNvSpPr>
            <a:spLocks noChangeAspect="1"/>
          </p:cNvSpPr>
          <p:nvPr/>
        </p:nvSpPr>
        <p:spPr bwMode="gray">
          <a:xfrm>
            <a:off x="1158358" y="1316450"/>
            <a:ext cx="236622" cy="236619"/>
          </a:xfrm>
          <a:prstGeom prst="ellipse">
            <a:avLst/>
          </a:prstGeom>
          <a:solidFill>
            <a:srgbClr val="30B5C5"/>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sz="1600" b="1" dirty="0" smtClean="0">
                <a:solidFill>
                  <a:schemeClr val="bg1"/>
                </a:solidFill>
                <a:latin typeface="Huawei Sans" panose="020C0503030203020204" pitchFamily="34" charset="0"/>
              </a:rPr>
              <a:t>1</a:t>
            </a:r>
            <a:endParaRPr lang="en-US" altLang="zh-CN"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Oval 4"/>
          <p:cNvSpPr>
            <a:spLocks noChangeAspect="1"/>
          </p:cNvSpPr>
          <p:nvPr/>
        </p:nvSpPr>
        <p:spPr bwMode="gray">
          <a:xfrm>
            <a:off x="1158358" y="2784533"/>
            <a:ext cx="236622" cy="236619"/>
          </a:xfrm>
          <a:prstGeom prst="ellipse">
            <a:avLst/>
          </a:prstGeom>
          <a:solidFill>
            <a:srgbClr val="30B5C5"/>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sz="1600" b="1" dirty="0" smtClean="0">
                <a:solidFill>
                  <a:schemeClr val="bg1"/>
                </a:solidFill>
                <a:latin typeface="Huawei Sans" panose="020C0503030203020204" pitchFamily="34" charset="0"/>
              </a:rPr>
              <a:t>2</a:t>
            </a:r>
            <a:endParaRPr lang="en-US" altLang="zh-CN"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Oval 4"/>
          <p:cNvSpPr>
            <a:spLocks noChangeAspect="1"/>
          </p:cNvSpPr>
          <p:nvPr/>
        </p:nvSpPr>
        <p:spPr bwMode="gray">
          <a:xfrm>
            <a:off x="1158358" y="4753052"/>
            <a:ext cx="236622" cy="236619"/>
          </a:xfrm>
          <a:prstGeom prst="ellipse">
            <a:avLst/>
          </a:prstGeom>
          <a:solidFill>
            <a:srgbClr val="30B5C5"/>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sz="1600" b="1" dirty="0" smtClean="0">
                <a:solidFill>
                  <a:schemeClr val="bg1"/>
                </a:solidFill>
                <a:latin typeface="Huawei Sans" panose="020C0503030203020204" pitchFamily="34" charset="0"/>
              </a:rPr>
              <a:t>3</a:t>
            </a:r>
            <a:endParaRPr lang="en-US" altLang="zh-CN"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矩形 98"/>
          <p:cNvSpPr/>
          <p:nvPr/>
        </p:nvSpPr>
        <p:spPr bwMode="gray">
          <a:xfrm>
            <a:off x="5564356" y="2967255"/>
            <a:ext cx="1577930" cy="247153"/>
          </a:xfrm>
          <a:prstGeom prst="rect">
            <a:avLst/>
          </a:prstGeom>
        </p:spPr>
        <p:txBody>
          <a:bodyPr wrap="square">
            <a:noAutofit/>
          </a:bodyPr>
          <a:lstStyle/>
          <a:p>
            <a:pPr algn="ctr" fontAlgn="ctr"/>
            <a:r>
              <a:rPr lang="en-US" sz="1400" dirty="0" smtClean="0">
                <a:latin typeface="Huawei Sans" panose="020C0503030203020204" pitchFamily="34" charset="0"/>
              </a:rPr>
              <a:t>Security groups</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矩形 99"/>
          <p:cNvSpPr/>
          <p:nvPr/>
        </p:nvSpPr>
        <p:spPr bwMode="gray">
          <a:xfrm>
            <a:off x="7408786" y="2967255"/>
            <a:ext cx="1577930" cy="247153"/>
          </a:xfrm>
          <a:prstGeom prst="rect">
            <a:avLst/>
          </a:prstGeom>
        </p:spPr>
        <p:txBody>
          <a:bodyPr wrap="square">
            <a:noAutofit/>
          </a:bodyPr>
          <a:lstStyle/>
          <a:p>
            <a:pPr algn="ctr" fontAlgn="ctr"/>
            <a:r>
              <a:rPr lang="en-US" sz="1400" dirty="0" smtClean="0">
                <a:latin typeface="Huawei Sans" panose="020C0503030203020204" pitchFamily="34" charset="0"/>
              </a:rPr>
              <a:t>Security groups</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矩形 100"/>
          <p:cNvSpPr/>
          <p:nvPr/>
        </p:nvSpPr>
        <p:spPr bwMode="gray">
          <a:xfrm>
            <a:off x="9298156" y="2967255"/>
            <a:ext cx="1577930" cy="247153"/>
          </a:xfrm>
          <a:prstGeom prst="rect">
            <a:avLst/>
          </a:prstGeom>
        </p:spPr>
        <p:txBody>
          <a:bodyPr wrap="square">
            <a:noAutofit/>
          </a:bodyPr>
          <a:lstStyle/>
          <a:p>
            <a:pPr algn="ctr" fontAlgn="ctr"/>
            <a:r>
              <a:rPr lang="en-US" sz="1400" dirty="0" smtClean="0">
                <a:latin typeface="Huawei Sans" panose="020C0503030203020204" pitchFamily="34" charset="0"/>
              </a:rPr>
              <a:t>Security groups</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6305739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343001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VN Design</a:t>
            </a:r>
            <a:endParaRPr lang="en-US" altLang="zh-CN" dirty="0">
              <a:sym typeface="Huawei Sans" panose="020C0503030203020204" pitchFamily="34" charset="0"/>
            </a:endParaRPr>
          </a:p>
        </p:txBody>
      </p:sp>
      <p:sp>
        <p:nvSpPr>
          <p:cNvPr id="3" name="梯形 2"/>
          <p:cNvSpPr/>
          <p:nvPr/>
        </p:nvSpPr>
        <p:spPr bwMode="gray">
          <a:xfrm>
            <a:off x="538752" y="1035182"/>
            <a:ext cx="6050762" cy="1634927"/>
          </a:xfrm>
          <a:prstGeom prst="trapezoid">
            <a:avLst>
              <a:gd name="adj" fmla="val 22961"/>
            </a:avLst>
          </a:prstGeom>
          <a:gradFill flip="none" rotWithShape="1">
            <a:gsLst>
              <a:gs pos="0">
                <a:schemeClr val="bg1">
                  <a:alpha val="4000"/>
                </a:schemeClr>
              </a:gs>
              <a:gs pos="100000">
                <a:srgbClr val="E3F6F8"/>
              </a:gs>
            </a:gsLst>
            <a:lin ang="5400000" scaled="1"/>
            <a:tileRect/>
          </a:gradFill>
          <a:ln>
            <a:gradFill flip="none" rotWithShape="1">
              <a:gsLst>
                <a:gs pos="0">
                  <a:schemeClr val="accent1">
                    <a:lumMod val="5000"/>
                    <a:lumOff val="95000"/>
                    <a:alpha val="0"/>
                  </a:schemeClr>
                </a:gs>
                <a:gs pos="82000">
                  <a:srgbClr val="94DAE2"/>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梯形 3"/>
          <p:cNvSpPr/>
          <p:nvPr/>
        </p:nvSpPr>
        <p:spPr bwMode="gray">
          <a:xfrm>
            <a:off x="812428" y="1083324"/>
            <a:ext cx="1790622" cy="1209870"/>
          </a:xfrm>
          <a:prstGeom prst="trapezoid">
            <a:avLst>
              <a:gd name="adj" fmla="val 22668"/>
            </a:avLst>
          </a:prstGeom>
          <a:gradFill flip="none" rotWithShape="1">
            <a:gsLst>
              <a:gs pos="0">
                <a:schemeClr val="bg1"/>
              </a:gs>
              <a:gs pos="100000">
                <a:srgbClr val="94DAE2"/>
              </a:gs>
            </a:gsLst>
            <a:lin ang="5400000" scaled="1"/>
          </a:gradFill>
          <a:ln>
            <a:gradFill flip="none" rotWithShape="1">
              <a:gsLst>
                <a:gs pos="0">
                  <a:schemeClr val="accent1">
                    <a:lumMod val="5000"/>
                    <a:lumOff val="95000"/>
                  </a:schemeClr>
                </a:gs>
                <a:gs pos="82000">
                  <a:srgbClr val="54C1CF"/>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矩形 19"/>
          <p:cNvSpPr/>
          <p:nvPr/>
        </p:nvSpPr>
        <p:spPr bwMode="gray">
          <a:xfrm>
            <a:off x="649726" y="2310263"/>
            <a:ext cx="3185700" cy="305105"/>
          </a:xfrm>
          <a:prstGeom prst="rect">
            <a:avLst/>
          </a:prstGeom>
        </p:spPr>
        <p:txBody>
          <a:bodyPr wrap="square">
            <a:noAutofit/>
          </a:bodyPr>
          <a:lstStyle/>
          <a:p>
            <a:pPr fontAlgn="ctr"/>
            <a:r>
              <a:rPr lang="en-US" sz="1400" dirty="0" smtClean="0">
                <a:solidFill>
                  <a:srgbClr val="30B5C5"/>
                </a:solidFill>
                <a:latin typeface="Huawei Sans" panose="020C0503030203020204" pitchFamily="34" charset="0"/>
              </a:rPr>
              <a:t>Overlay (virtual network layer)</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3" name="组合 22"/>
          <p:cNvGrpSpPr/>
          <p:nvPr/>
        </p:nvGrpSpPr>
        <p:grpSpPr bwMode="gray">
          <a:xfrm>
            <a:off x="1248320" y="1289393"/>
            <a:ext cx="556773" cy="629606"/>
            <a:chOff x="7493567" y="5008689"/>
            <a:chExt cx="1283264" cy="956570"/>
          </a:xfrm>
        </p:grpSpPr>
        <p:cxnSp>
          <p:nvCxnSpPr>
            <p:cNvPr id="24" name="直接连接符 23"/>
            <p:cNvCxnSpPr/>
            <p:nvPr/>
          </p:nvCxnSpPr>
          <p:spPr bwMode="gray">
            <a:xfrm flipH="1" flipV="1">
              <a:off x="7493567" y="5598789"/>
              <a:ext cx="1283264" cy="36647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bwMode="gray">
            <a:xfrm flipH="1">
              <a:off x="7588319" y="5008689"/>
              <a:ext cx="847863" cy="456494"/>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cxnSp>
        <p:nvCxnSpPr>
          <p:cNvPr id="26" name="直接连接符 25"/>
          <p:cNvCxnSpPr>
            <a:stCxn id="29" idx="3"/>
            <a:endCxn id="30" idx="1"/>
          </p:cNvCxnSpPr>
          <p:nvPr/>
        </p:nvCxnSpPr>
        <p:spPr bwMode="gray">
          <a:xfrm>
            <a:off x="1899009" y="1935942"/>
            <a:ext cx="241810"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28" idx="3"/>
            <a:endCxn id="31" idx="1"/>
          </p:cNvCxnSpPr>
          <p:nvPr/>
        </p:nvCxnSpPr>
        <p:spPr bwMode="gray">
          <a:xfrm>
            <a:off x="1719615" y="1330462"/>
            <a:ext cx="242904"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8" name="图片 87" descr="汇聚交换机.png"/>
          <p:cNvPicPr>
            <a:picLocks noChangeAspect="1"/>
          </p:cNvPicPr>
          <p:nvPr/>
        </p:nvPicPr>
        <p:blipFill>
          <a:blip r:embed="rId3"/>
          <a:stretch>
            <a:fillRect/>
          </a:stretch>
        </p:blipFill>
        <p:spPr bwMode="gray">
          <a:xfrm>
            <a:off x="1485046" y="1234501"/>
            <a:ext cx="234569" cy="191922"/>
          </a:xfrm>
          <a:prstGeom prst="rect">
            <a:avLst/>
          </a:prstGeom>
        </p:spPr>
      </p:pic>
      <p:pic>
        <p:nvPicPr>
          <p:cNvPr id="29" name="图片 87" descr="汇聚交换机.png"/>
          <p:cNvPicPr>
            <a:picLocks noChangeAspect="1"/>
          </p:cNvPicPr>
          <p:nvPr/>
        </p:nvPicPr>
        <p:blipFill>
          <a:blip r:embed="rId3"/>
          <a:stretch>
            <a:fillRect/>
          </a:stretch>
        </p:blipFill>
        <p:spPr bwMode="gray">
          <a:xfrm>
            <a:off x="1664440" y="1839981"/>
            <a:ext cx="234569" cy="191922"/>
          </a:xfrm>
          <a:prstGeom prst="rect">
            <a:avLst/>
          </a:prstGeom>
        </p:spPr>
      </p:pic>
      <p:pic>
        <p:nvPicPr>
          <p:cNvPr id="30" name="图片 76" descr="接入交换机.png"/>
          <p:cNvPicPr>
            <a:picLocks noChangeAspect="1"/>
          </p:cNvPicPr>
          <p:nvPr/>
        </p:nvPicPr>
        <p:blipFill>
          <a:blip r:embed="rId4"/>
          <a:stretch>
            <a:fillRect/>
          </a:stretch>
        </p:blipFill>
        <p:spPr bwMode="gray">
          <a:xfrm>
            <a:off x="2140819" y="1839981"/>
            <a:ext cx="234569" cy="191922"/>
          </a:xfrm>
          <a:prstGeom prst="rect">
            <a:avLst/>
          </a:prstGeom>
        </p:spPr>
      </p:pic>
      <p:pic>
        <p:nvPicPr>
          <p:cNvPr id="31" name="图片 30" descr="接入交换机.png"/>
          <p:cNvPicPr>
            <a:picLocks noChangeAspect="1"/>
          </p:cNvPicPr>
          <p:nvPr/>
        </p:nvPicPr>
        <p:blipFill>
          <a:blip r:embed="rId4"/>
          <a:stretch>
            <a:fillRect/>
          </a:stretch>
        </p:blipFill>
        <p:spPr bwMode="gray">
          <a:xfrm>
            <a:off x="1962519" y="1234501"/>
            <a:ext cx="234569" cy="191922"/>
          </a:xfrm>
          <a:prstGeom prst="rect">
            <a:avLst/>
          </a:prstGeom>
        </p:spPr>
      </p:pic>
      <p:pic>
        <p:nvPicPr>
          <p:cNvPr id="32" name="图片 86" descr="核心交换机.png"/>
          <p:cNvPicPr>
            <a:picLocks noChangeAspect="1"/>
          </p:cNvPicPr>
          <p:nvPr/>
        </p:nvPicPr>
        <p:blipFill>
          <a:blip r:embed="rId5"/>
          <a:stretch>
            <a:fillRect/>
          </a:stretch>
        </p:blipFill>
        <p:spPr bwMode="gray">
          <a:xfrm>
            <a:off x="1102117" y="1551651"/>
            <a:ext cx="234569" cy="191922"/>
          </a:xfrm>
          <a:prstGeom prst="rect">
            <a:avLst/>
          </a:prstGeom>
        </p:spPr>
      </p:pic>
      <p:sp>
        <p:nvSpPr>
          <p:cNvPr id="33" name="矩形 32"/>
          <p:cNvSpPr/>
          <p:nvPr/>
        </p:nvSpPr>
        <p:spPr bwMode="gray">
          <a:xfrm>
            <a:off x="835497" y="2022178"/>
            <a:ext cx="1744485" cy="274594"/>
          </a:xfrm>
          <a:prstGeom prst="rect">
            <a:avLst/>
          </a:prstGeom>
        </p:spPr>
        <p:txBody>
          <a:bodyPr wrap="square">
            <a:noAutofit/>
          </a:bodyPr>
          <a:lstStyle/>
          <a:p>
            <a:pPr algn="ctr" fontAlgn="ctr"/>
            <a:r>
              <a:rPr lang="en-US" sz="1200" dirty="0" smtClean="0">
                <a:solidFill>
                  <a:prstClr val="black"/>
                </a:solidFill>
                <a:latin typeface="Huawei Sans" panose="020C0503030203020204" pitchFamily="34" charset="0"/>
              </a:rPr>
              <a:t>VN </a:t>
            </a:r>
            <a:r>
              <a:rPr lang="en-US" sz="1200" dirty="0" smtClean="0">
                <a:latin typeface="Huawei Sans" panose="020C0503030203020204" pitchFamily="34" charset="0"/>
              </a:rPr>
              <a:t>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梯形 33"/>
          <p:cNvSpPr/>
          <p:nvPr/>
        </p:nvSpPr>
        <p:spPr bwMode="gray">
          <a:xfrm>
            <a:off x="2685335" y="1083324"/>
            <a:ext cx="1790622" cy="1209870"/>
          </a:xfrm>
          <a:prstGeom prst="trapezoid">
            <a:avLst>
              <a:gd name="adj" fmla="val 22668"/>
            </a:avLst>
          </a:prstGeom>
          <a:gradFill flip="none" rotWithShape="1">
            <a:gsLst>
              <a:gs pos="0">
                <a:schemeClr val="bg1"/>
              </a:gs>
              <a:gs pos="100000">
                <a:srgbClr val="94DAE2"/>
              </a:gs>
            </a:gsLst>
            <a:lin ang="5400000" scaled="1"/>
          </a:gradFill>
          <a:ln>
            <a:gradFill flip="none" rotWithShape="1">
              <a:gsLst>
                <a:gs pos="0">
                  <a:schemeClr val="accent1">
                    <a:lumMod val="5000"/>
                    <a:lumOff val="95000"/>
                  </a:schemeClr>
                </a:gs>
                <a:gs pos="82000">
                  <a:srgbClr val="54C1CF"/>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5" name="直接连接符 34"/>
          <p:cNvCxnSpPr/>
          <p:nvPr/>
        </p:nvCxnSpPr>
        <p:spPr bwMode="gray">
          <a:xfrm flipH="1">
            <a:off x="3162333" y="1289389"/>
            <a:ext cx="367864" cy="30046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stCxn id="37" idx="3"/>
            <a:endCxn id="38" idx="1"/>
          </p:cNvCxnSpPr>
          <p:nvPr/>
        </p:nvCxnSpPr>
        <p:spPr bwMode="gray">
          <a:xfrm>
            <a:off x="3592522" y="1330462"/>
            <a:ext cx="242904"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37" name="图片 87" descr="汇聚交换机.png"/>
          <p:cNvPicPr>
            <a:picLocks noChangeAspect="1"/>
          </p:cNvPicPr>
          <p:nvPr/>
        </p:nvPicPr>
        <p:blipFill>
          <a:blip r:embed="rId3"/>
          <a:stretch>
            <a:fillRect/>
          </a:stretch>
        </p:blipFill>
        <p:spPr bwMode="gray">
          <a:xfrm>
            <a:off x="3357953" y="1234501"/>
            <a:ext cx="234569" cy="191922"/>
          </a:xfrm>
          <a:prstGeom prst="rect">
            <a:avLst/>
          </a:prstGeom>
        </p:spPr>
      </p:pic>
      <p:pic>
        <p:nvPicPr>
          <p:cNvPr id="38" name="图片 37" descr="接入交换机.png"/>
          <p:cNvPicPr>
            <a:picLocks noChangeAspect="1"/>
          </p:cNvPicPr>
          <p:nvPr/>
        </p:nvPicPr>
        <p:blipFill>
          <a:blip r:embed="rId4"/>
          <a:stretch>
            <a:fillRect/>
          </a:stretch>
        </p:blipFill>
        <p:spPr bwMode="gray">
          <a:xfrm>
            <a:off x="3835426" y="1234501"/>
            <a:ext cx="234569" cy="191922"/>
          </a:xfrm>
          <a:prstGeom prst="rect">
            <a:avLst/>
          </a:prstGeom>
        </p:spPr>
      </p:pic>
      <p:pic>
        <p:nvPicPr>
          <p:cNvPr id="39" name="图片 86" descr="核心交换机.png"/>
          <p:cNvPicPr>
            <a:picLocks noChangeAspect="1"/>
          </p:cNvPicPr>
          <p:nvPr/>
        </p:nvPicPr>
        <p:blipFill>
          <a:blip r:embed="rId5"/>
          <a:stretch>
            <a:fillRect/>
          </a:stretch>
        </p:blipFill>
        <p:spPr bwMode="gray">
          <a:xfrm>
            <a:off x="2975024" y="1551651"/>
            <a:ext cx="234569" cy="191922"/>
          </a:xfrm>
          <a:prstGeom prst="rect">
            <a:avLst/>
          </a:prstGeom>
        </p:spPr>
      </p:pic>
      <p:sp>
        <p:nvSpPr>
          <p:cNvPr id="40" name="矩形 39"/>
          <p:cNvSpPr/>
          <p:nvPr/>
        </p:nvSpPr>
        <p:spPr bwMode="gray">
          <a:xfrm>
            <a:off x="2708404" y="2022178"/>
            <a:ext cx="1744485" cy="274594"/>
          </a:xfrm>
          <a:prstGeom prst="rect">
            <a:avLst/>
          </a:prstGeom>
        </p:spPr>
        <p:txBody>
          <a:bodyPr wrap="square">
            <a:noAutofit/>
          </a:bodyPr>
          <a:lstStyle/>
          <a:p>
            <a:pPr algn="ctr" fontAlgn="ctr"/>
            <a:r>
              <a:rPr lang="en-US" sz="1200" dirty="0" smtClean="0">
                <a:solidFill>
                  <a:prstClr val="black"/>
                </a:solidFill>
                <a:latin typeface="Huawei Sans" panose="020C0503030203020204" pitchFamily="34" charset="0"/>
              </a:rPr>
              <a:t>VN </a:t>
            </a:r>
            <a:r>
              <a:rPr lang="en-US" sz="1200" dirty="0" smtClean="0">
                <a:latin typeface="Huawei Sans" panose="020C0503030203020204" pitchFamily="34" charset="0"/>
              </a:rPr>
              <a:t>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梯形 40"/>
          <p:cNvSpPr/>
          <p:nvPr/>
        </p:nvSpPr>
        <p:spPr bwMode="gray">
          <a:xfrm>
            <a:off x="4572254" y="1083324"/>
            <a:ext cx="1790622" cy="1209870"/>
          </a:xfrm>
          <a:prstGeom prst="trapezoid">
            <a:avLst>
              <a:gd name="adj" fmla="val 22668"/>
            </a:avLst>
          </a:prstGeom>
          <a:gradFill flip="none" rotWithShape="1">
            <a:gsLst>
              <a:gs pos="0">
                <a:schemeClr val="bg1"/>
              </a:gs>
              <a:gs pos="100000">
                <a:srgbClr val="94DAE2"/>
              </a:gs>
            </a:gsLst>
            <a:lin ang="5400000" scaled="1"/>
          </a:gradFill>
          <a:ln>
            <a:gradFill flip="none" rotWithShape="1">
              <a:gsLst>
                <a:gs pos="0">
                  <a:schemeClr val="accent1">
                    <a:lumMod val="5000"/>
                    <a:lumOff val="95000"/>
                  </a:schemeClr>
                </a:gs>
                <a:gs pos="82000">
                  <a:srgbClr val="54C1CF"/>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2" name="直接连接符 41"/>
          <p:cNvCxnSpPr/>
          <p:nvPr/>
        </p:nvCxnSpPr>
        <p:spPr bwMode="gray">
          <a:xfrm flipH="1" flipV="1">
            <a:off x="5008146" y="1677786"/>
            <a:ext cx="556773" cy="241207"/>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a:stCxn id="44" idx="3"/>
            <a:endCxn id="45" idx="1"/>
          </p:cNvCxnSpPr>
          <p:nvPr/>
        </p:nvCxnSpPr>
        <p:spPr bwMode="gray">
          <a:xfrm>
            <a:off x="5658835" y="1935942"/>
            <a:ext cx="241810"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44" name="图片 87" descr="汇聚交换机.png"/>
          <p:cNvPicPr>
            <a:picLocks noChangeAspect="1"/>
          </p:cNvPicPr>
          <p:nvPr/>
        </p:nvPicPr>
        <p:blipFill>
          <a:blip r:embed="rId3"/>
          <a:stretch>
            <a:fillRect/>
          </a:stretch>
        </p:blipFill>
        <p:spPr bwMode="gray">
          <a:xfrm>
            <a:off x="5424266" y="1839981"/>
            <a:ext cx="234569" cy="191922"/>
          </a:xfrm>
          <a:prstGeom prst="rect">
            <a:avLst/>
          </a:prstGeom>
        </p:spPr>
      </p:pic>
      <p:pic>
        <p:nvPicPr>
          <p:cNvPr id="45" name="图片 76" descr="接入交换机.png"/>
          <p:cNvPicPr>
            <a:picLocks noChangeAspect="1"/>
          </p:cNvPicPr>
          <p:nvPr/>
        </p:nvPicPr>
        <p:blipFill>
          <a:blip r:embed="rId4"/>
          <a:stretch>
            <a:fillRect/>
          </a:stretch>
        </p:blipFill>
        <p:spPr bwMode="gray">
          <a:xfrm>
            <a:off x="5900645" y="1839981"/>
            <a:ext cx="234569" cy="191922"/>
          </a:xfrm>
          <a:prstGeom prst="rect">
            <a:avLst/>
          </a:prstGeom>
        </p:spPr>
      </p:pic>
      <p:pic>
        <p:nvPicPr>
          <p:cNvPr id="46" name="图片 86" descr="核心交换机.png"/>
          <p:cNvPicPr>
            <a:picLocks noChangeAspect="1"/>
          </p:cNvPicPr>
          <p:nvPr/>
        </p:nvPicPr>
        <p:blipFill>
          <a:blip r:embed="rId5"/>
          <a:stretch>
            <a:fillRect/>
          </a:stretch>
        </p:blipFill>
        <p:spPr bwMode="gray">
          <a:xfrm>
            <a:off x="4861943" y="1551651"/>
            <a:ext cx="234569" cy="191922"/>
          </a:xfrm>
          <a:prstGeom prst="rect">
            <a:avLst/>
          </a:prstGeom>
        </p:spPr>
      </p:pic>
      <p:sp>
        <p:nvSpPr>
          <p:cNvPr id="47" name="矩形 46"/>
          <p:cNvSpPr/>
          <p:nvPr/>
        </p:nvSpPr>
        <p:spPr bwMode="gray">
          <a:xfrm>
            <a:off x="4595323" y="2022178"/>
            <a:ext cx="1744485" cy="274594"/>
          </a:xfrm>
          <a:prstGeom prst="rect">
            <a:avLst/>
          </a:prstGeom>
        </p:spPr>
        <p:txBody>
          <a:bodyPr wrap="square">
            <a:noAutofit/>
          </a:bodyPr>
          <a:lstStyle/>
          <a:p>
            <a:pPr algn="ctr" fontAlgn="ctr"/>
            <a:r>
              <a:rPr lang="en-US" sz="1200" dirty="0" smtClean="0">
                <a:solidFill>
                  <a:prstClr val="black"/>
                </a:solidFill>
                <a:latin typeface="Huawei Sans" panose="020C0503030203020204" pitchFamily="34" charset="0"/>
              </a:rPr>
              <a:t>VN </a:t>
            </a:r>
            <a:r>
              <a:rPr lang="en-US" sz="1200" dirty="0" smtClean="0">
                <a:latin typeface="Huawei Sans" panose="020C0503030203020204" pitchFamily="34" charset="0"/>
              </a:rPr>
              <a:t>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矩形 59"/>
          <p:cNvSpPr/>
          <p:nvPr/>
        </p:nvSpPr>
        <p:spPr bwMode="gray">
          <a:xfrm>
            <a:off x="1379394" y="1472056"/>
            <a:ext cx="947695" cy="307777"/>
          </a:xfrm>
          <a:prstGeom prst="rect">
            <a:avLst/>
          </a:prstGeom>
        </p:spPr>
        <p:txBody>
          <a:bodyPr wrap="square">
            <a:noAutofit/>
          </a:bodyPr>
          <a:lstStyle/>
          <a:p>
            <a:pPr fontAlgn="ctr"/>
            <a:r>
              <a:rPr lang="en-US" sz="1400" dirty="0" smtClean="0">
                <a:solidFill>
                  <a:srgbClr val="30B5C5"/>
                </a:solidFill>
                <a:latin typeface="Huawei Sans" panose="020C0503030203020204" pitchFamily="34" charset="0"/>
              </a:rPr>
              <a:t>VRF+VNI</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矩形 60"/>
          <p:cNvSpPr/>
          <p:nvPr/>
        </p:nvSpPr>
        <p:spPr bwMode="gray">
          <a:xfrm>
            <a:off x="3258810" y="1472056"/>
            <a:ext cx="947695" cy="307777"/>
          </a:xfrm>
          <a:prstGeom prst="rect">
            <a:avLst/>
          </a:prstGeom>
        </p:spPr>
        <p:txBody>
          <a:bodyPr wrap="square">
            <a:noAutofit/>
          </a:bodyPr>
          <a:lstStyle/>
          <a:p>
            <a:pPr fontAlgn="ctr"/>
            <a:r>
              <a:rPr lang="en-US" sz="1400" dirty="0" smtClean="0">
                <a:solidFill>
                  <a:srgbClr val="30B5C5"/>
                </a:solidFill>
                <a:latin typeface="Huawei Sans" panose="020C0503030203020204" pitchFamily="34" charset="0"/>
              </a:rPr>
              <a:t>VRF+VNI</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矩形 61"/>
          <p:cNvSpPr/>
          <p:nvPr/>
        </p:nvSpPr>
        <p:spPr bwMode="gray">
          <a:xfrm>
            <a:off x="5216120" y="1472056"/>
            <a:ext cx="947695" cy="307777"/>
          </a:xfrm>
          <a:prstGeom prst="rect">
            <a:avLst/>
          </a:prstGeom>
        </p:spPr>
        <p:txBody>
          <a:bodyPr wrap="square">
            <a:noAutofit/>
          </a:bodyPr>
          <a:lstStyle/>
          <a:p>
            <a:pPr fontAlgn="ctr"/>
            <a:r>
              <a:rPr lang="en-US" sz="1400" dirty="0" smtClean="0">
                <a:solidFill>
                  <a:srgbClr val="30B5C5"/>
                </a:solidFill>
                <a:latin typeface="Huawei Sans" panose="020C0503030203020204" pitchFamily="34" charset="0"/>
              </a:rPr>
              <a:t>VRF+VNI</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圆角矩形 75"/>
          <p:cNvSpPr/>
          <p:nvPr/>
        </p:nvSpPr>
        <p:spPr bwMode="gray">
          <a:xfrm>
            <a:off x="6848995" y="1061570"/>
            <a:ext cx="4797765" cy="360000"/>
          </a:xfrm>
          <a:prstGeom prst="roundRect">
            <a:avLst>
              <a:gd name="adj" fmla="val 13606"/>
            </a:avLst>
          </a:prstGeom>
          <a:gradFill>
            <a:gsLst>
              <a:gs pos="0">
                <a:schemeClr val="bg1"/>
              </a:gs>
              <a:gs pos="100000">
                <a:schemeClr val="bg1">
                  <a:lumMod val="85000"/>
                </a:schemeClr>
              </a:gs>
            </a:gsLst>
            <a:lin ang="5400000" scaled="1"/>
          </a:grad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chemeClr val="tx1">
                    <a:lumMod val="50000"/>
                    <a:lumOff val="50000"/>
                  </a:schemeClr>
                </a:solidFill>
                <a:latin typeface="Huawei Sans" panose="020C0503030203020204" pitchFamily="34" charset="0"/>
              </a:rPr>
              <a:t>1. Network service abstraction</a:t>
            </a:r>
            <a:endParaRPr lang="en-US" altLang="zh-CN" sz="1600" dirty="0">
              <a:solidFill>
                <a:schemeClr val="tx1">
                  <a:lumMod val="50000"/>
                  <a:lumOff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圆角矩形 75"/>
          <p:cNvSpPr/>
          <p:nvPr/>
        </p:nvSpPr>
        <p:spPr bwMode="gray">
          <a:xfrm>
            <a:off x="6848995" y="1472057"/>
            <a:ext cx="4797765" cy="2340690"/>
          </a:xfrm>
          <a:prstGeom prst="roundRect">
            <a:avLst>
              <a:gd name="adj" fmla="val 2420"/>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p>
            <a:pPr fontAlgn="ctr">
              <a:lnSpc>
                <a:spcPts val="1800"/>
              </a:lnSpc>
              <a:spcAft>
                <a:spcPts val="300"/>
              </a:spcAft>
            </a:pPr>
            <a:r>
              <a:rPr lang="en-US" sz="1200" dirty="0" smtClean="0">
                <a:solidFill>
                  <a:schemeClr val="tx1">
                    <a:lumMod val="50000"/>
                    <a:lumOff val="50000"/>
                  </a:schemeClr>
                </a:solidFill>
                <a:latin typeface="Huawei Sans" panose="020C0503030203020204" pitchFamily="34" charset="0"/>
              </a:rPr>
              <a:t>Physical network resources are pooled through orchestration, and the network is abstracted into Fabric as a Service (</a:t>
            </a:r>
            <a:r>
              <a:rPr lang="en-US" sz="1200" dirty="0" err="1" smtClean="0">
                <a:solidFill>
                  <a:schemeClr val="tx1">
                    <a:lumMod val="50000"/>
                    <a:lumOff val="50000"/>
                  </a:schemeClr>
                </a:solidFill>
                <a:latin typeface="Huawei Sans" panose="020C0503030203020204" pitchFamily="34" charset="0"/>
              </a:rPr>
              <a:t>FaaS</a:t>
            </a:r>
            <a:r>
              <a:rPr lang="en-US" sz="1200" dirty="0" smtClean="0">
                <a:solidFill>
                  <a:schemeClr val="tx1">
                    <a:lumMod val="50000"/>
                    <a:lumOff val="50000"/>
                  </a:schemeClr>
                </a:solidFill>
                <a:latin typeface="Huawei Sans" panose="020C0503030203020204" pitchFamily="34" charset="0"/>
              </a:rPr>
              <a:t>). A VN is a </a:t>
            </a:r>
            <a:r>
              <a:rPr lang="en-US" sz="1200" dirty="0" err="1" smtClean="0">
                <a:solidFill>
                  <a:schemeClr val="tx1">
                    <a:lumMod val="50000"/>
                    <a:lumOff val="50000"/>
                  </a:schemeClr>
                </a:solidFill>
                <a:latin typeface="Huawei Sans" panose="020C0503030203020204" pitchFamily="34" charset="0"/>
              </a:rPr>
              <a:t>FaaS</a:t>
            </a:r>
            <a:r>
              <a:rPr lang="en-US" sz="1200" dirty="0" smtClean="0">
                <a:solidFill>
                  <a:schemeClr val="tx1">
                    <a:lumMod val="50000"/>
                    <a:lumOff val="50000"/>
                  </a:schemeClr>
                </a:solidFill>
                <a:latin typeface="Huawei Sans" panose="020C0503030203020204" pitchFamily="34" charset="0"/>
              </a:rPr>
              <a:t> instance and includes:</a:t>
            </a:r>
          </a:p>
          <a:p>
            <a:pPr marL="180000" indent="-180000" fontAlgn="ctr">
              <a:lnSpc>
                <a:spcPts val="1800"/>
              </a:lnSpc>
              <a:spcAft>
                <a:spcPts val="300"/>
              </a:spcAft>
              <a:buFont typeface="Arial" pitchFamily="34" charset="0"/>
              <a:buChar char="•"/>
            </a:pPr>
            <a:r>
              <a:rPr lang="en-US" sz="1200" dirty="0" smtClean="0">
                <a:solidFill>
                  <a:schemeClr val="tx1">
                    <a:lumMod val="50000"/>
                    <a:lumOff val="50000"/>
                  </a:schemeClr>
                </a:solidFill>
                <a:latin typeface="Huawei Sans" panose="020C0503030203020204" pitchFamily="34" charset="0"/>
              </a:rPr>
              <a:t>IP/VLAN segment</a:t>
            </a:r>
          </a:p>
          <a:p>
            <a:pPr marL="180000" indent="-180000" fontAlgn="ctr">
              <a:lnSpc>
                <a:spcPts val="1800"/>
              </a:lnSpc>
              <a:spcAft>
                <a:spcPts val="300"/>
              </a:spcAft>
              <a:buFont typeface="Arial" pitchFamily="34" charset="0"/>
              <a:buChar char="•"/>
            </a:pPr>
            <a:r>
              <a:rPr lang="en-US" sz="1200" dirty="0" smtClean="0">
                <a:solidFill>
                  <a:schemeClr val="tx1">
                    <a:lumMod val="50000"/>
                    <a:lumOff val="50000"/>
                  </a:schemeClr>
                </a:solidFill>
                <a:latin typeface="Huawei Sans" panose="020C0503030203020204" pitchFamily="34" charset="0"/>
              </a:rPr>
              <a:t>External network</a:t>
            </a:r>
          </a:p>
          <a:p>
            <a:pPr marL="180000" indent="-180000" fontAlgn="ctr">
              <a:lnSpc>
                <a:spcPts val="1800"/>
              </a:lnSpc>
              <a:spcAft>
                <a:spcPts val="300"/>
              </a:spcAft>
              <a:buFont typeface="Arial" pitchFamily="34" charset="0"/>
              <a:buChar char="•"/>
            </a:pPr>
            <a:r>
              <a:rPr lang="en-US" sz="1200" dirty="0" smtClean="0">
                <a:solidFill>
                  <a:schemeClr val="tx1">
                    <a:lumMod val="50000"/>
                    <a:lumOff val="50000"/>
                  </a:schemeClr>
                </a:solidFill>
                <a:latin typeface="Huawei Sans" panose="020C0503030203020204" pitchFamily="34" charset="0"/>
              </a:rPr>
              <a:t>Network service resource: The IP/VLAN segment is the capability provided by the VN for clients to use network resources.</a:t>
            </a:r>
          </a:p>
          <a:p>
            <a:pPr marL="180000" indent="-180000" fontAlgn="ctr">
              <a:lnSpc>
                <a:spcPts val="1800"/>
              </a:lnSpc>
              <a:spcAft>
                <a:spcPts val="300"/>
              </a:spcAft>
              <a:buFont typeface="Arial" pitchFamily="34" charset="0"/>
              <a:buChar char="•"/>
            </a:pPr>
            <a:r>
              <a:rPr lang="en-US" sz="1200" dirty="0" smtClean="0">
                <a:solidFill>
                  <a:schemeClr val="tx1">
                    <a:lumMod val="50000"/>
                    <a:lumOff val="50000"/>
                  </a:schemeClr>
                </a:solidFill>
                <a:latin typeface="Huawei Sans" panose="020C0503030203020204" pitchFamily="34" charset="0"/>
              </a:rPr>
              <a:t>Access point: Terminals access VNs through access points.</a:t>
            </a:r>
            <a:endParaRPr lang="en-US" altLang="zh-CN" sz="1200" dirty="0">
              <a:solidFill>
                <a:schemeClr val="tx1">
                  <a:lumMod val="50000"/>
                  <a:lumOff val="50000"/>
                </a:schemeClr>
              </a:solidFill>
              <a:latin typeface="Huawei Sans" panose="020C0503030203020204" pitchFamily="34" charset="0"/>
              <a:ea typeface="微软雅黑" panose="020B0503020204020204" pitchFamily="34" charset="-122"/>
            </a:endParaRPr>
          </a:p>
        </p:txBody>
      </p:sp>
      <p:sp>
        <p:nvSpPr>
          <p:cNvPr id="65" name="圆角矩形 75"/>
          <p:cNvSpPr/>
          <p:nvPr/>
        </p:nvSpPr>
        <p:spPr bwMode="gray">
          <a:xfrm>
            <a:off x="6848994" y="4327170"/>
            <a:ext cx="4797765" cy="360000"/>
          </a:xfrm>
          <a:prstGeom prst="roundRect">
            <a:avLst>
              <a:gd name="adj" fmla="val 13606"/>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2. Network service orchestration</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圆角矩形 75"/>
          <p:cNvSpPr/>
          <p:nvPr/>
        </p:nvSpPr>
        <p:spPr bwMode="gray">
          <a:xfrm>
            <a:off x="6848995" y="4727715"/>
            <a:ext cx="4797765" cy="1296860"/>
          </a:xfrm>
          <a:prstGeom prst="roundRect">
            <a:avLst>
              <a:gd name="adj" fmla="val 2420"/>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p>
            <a:pPr marL="180000" indent="-180000" fontAlgn="ctr">
              <a:lnSpc>
                <a:spcPts val="1800"/>
              </a:lnSpc>
              <a:spcAft>
                <a:spcPts val="300"/>
              </a:spcAft>
              <a:buFont typeface="Arial" pitchFamily="34" charset="0"/>
              <a:buChar char="•"/>
            </a:pPr>
            <a:r>
              <a:rPr lang="en-US" sz="1200" dirty="0" smtClean="0">
                <a:solidFill>
                  <a:prstClr val="black"/>
                </a:solidFill>
                <a:latin typeface="Huawei Sans" panose="020C0503030203020204" pitchFamily="34" charset="0"/>
              </a:rPr>
              <a:t>Deliver the mappings between VNIs and </a:t>
            </a:r>
            <a:r>
              <a:rPr lang="en-US" sz="1200" dirty="0" err="1" smtClean="0">
                <a:solidFill>
                  <a:prstClr val="black"/>
                </a:solidFill>
                <a:latin typeface="Huawei Sans" panose="020C0503030203020204" pitchFamily="34" charset="0"/>
              </a:rPr>
              <a:t>BDs.</a:t>
            </a:r>
            <a:endParaRPr lang="en-US" altLang="zh-CN" sz="1200" dirty="0" smtClean="0">
              <a:solidFill>
                <a:prstClr val="black"/>
              </a:solidFill>
              <a:latin typeface="Huawei Sans" panose="020C0503030203020204" pitchFamily="34" charset="0"/>
              <a:ea typeface="微软雅黑" panose="020B0503020204020204" pitchFamily="34" charset="-122"/>
            </a:endParaRPr>
          </a:p>
          <a:p>
            <a:pPr marL="180000" indent="-180000" fontAlgn="ctr">
              <a:lnSpc>
                <a:spcPts val="1800"/>
              </a:lnSpc>
              <a:spcAft>
                <a:spcPts val="300"/>
              </a:spcAft>
              <a:buFont typeface="Arial" pitchFamily="34" charset="0"/>
              <a:buChar char="•"/>
            </a:pPr>
            <a:r>
              <a:rPr lang="en-US" sz="1200" dirty="0" smtClean="0">
                <a:solidFill>
                  <a:prstClr val="black"/>
                </a:solidFill>
                <a:latin typeface="Huawei Sans" panose="020C0503030203020204" pitchFamily="34" charset="0"/>
              </a:rPr>
              <a:t>Deliver the mappings between BDs and VLANs.</a:t>
            </a:r>
            <a:endParaRPr lang="en-US" altLang="zh-CN" sz="1200" dirty="0" smtClean="0">
              <a:solidFill>
                <a:prstClr val="black"/>
              </a:solidFill>
              <a:latin typeface="Huawei Sans" panose="020C0503030203020204" pitchFamily="34" charset="0"/>
              <a:ea typeface="微软雅黑" panose="020B0503020204020204" pitchFamily="34" charset="-122"/>
            </a:endParaRPr>
          </a:p>
          <a:p>
            <a:pPr marL="180000" indent="-180000" fontAlgn="ctr">
              <a:lnSpc>
                <a:spcPts val="1800"/>
              </a:lnSpc>
              <a:spcAft>
                <a:spcPts val="300"/>
              </a:spcAft>
              <a:buFont typeface="Arial" pitchFamily="34" charset="0"/>
              <a:buChar char="•"/>
            </a:pPr>
            <a:r>
              <a:rPr lang="en-US" sz="1200" dirty="0" smtClean="0">
                <a:solidFill>
                  <a:prstClr val="black"/>
                </a:solidFill>
                <a:latin typeface="Huawei Sans" panose="020C0503030203020204" pitchFamily="34" charset="0"/>
              </a:rPr>
              <a:t>Deliver the IP address segments corresponding to VBDIF interfaces.</a:t>
            </a:r>
          </a:p>
          <a:p>
            <a:pPr marL="180000" indent="-180000" fontAlgn="ctr">
              <a:lnSpc>
                <a:spcPts val="1800"/>
              </a:lnSpc>
              <a:spcAft>
                <a:spcPts val="300"/>
              </a:spcAft>
              <a:buFont typeface="Arial" pitchFamily="34" charset="0"/>
              <a:buChar char="•"/>
            </a:pPr>
            <a:r>
              <a:rPr lang="en-US" sz="1200" dirty="0" smtClean="0">
                <a:solidFill>
                  <a:prstClr val="black"/>
                </a:solidFill>
                <a:latin typeface="Huawei Sans" panose="020C0503030203020204" pitchFamily="34" charset="0"/>
              </a:rPr>
              <a:t>Deliver VRFs and bind them to VBDIF interfaces.</a:t>
            </a:r>
            <a:endParaRPr lang="en-US" altLang="zh-CN" sz="12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67" name="Freeform 222"/>
          <p:cNvSpPr/>
          <p:nvPr/>
        </p:nvSpPr>
        <p:spPr bwMode="gray">
          <a:xfrm rot="3998249">
            <a:off x="10823307" y="3745897"/>
            <a:ext cx="936838" cy="796839"/>
          </a:xfrm>
          <a:custGeom>
            <a:avLst/>
            <a:gdLst>
              <a:gd name="connsiteX0" fmla="*/ 0 w 2418840"/>
              <a:gd name="connsiteY0" fmla="*/ 0 h 1119840"/>
              <a:gd name="connsiteX1" fmla="*/ 2238744 w 2418840"/>
              <a:gd name="connsiteY1" fmla="*/ 899338 h 1119840"/>
              <a:gd name="connsiteX2" fmla="*/ 2317936 w 2418840"/>
              <a:gd name="connsiteY2" fmla="*/ 795940 h 1119840"/>
              <a:gd name="connsiteX3" fmla="*/ 2418840 w 2418840"/>
              <a:gd name="connsiteY3" fmla="*/ 1119840 h 1119840"/>
              <a:gd name="connsiteX4" fmla="*/ 2014045 w 2418840"/>
              <a:gd name="connsiteY4" fmla="*/ 1012135 h 1119840"/>
              <a:gd name="connsiteX5" fmla="*/ 2172685 w 2418840"/>
              <a:gd name="connsiteY5" fmla="*/ 935960 h 1119840"/>
              <a:gd name="connsiteX6" fmla="*/ 116860 w 2418840"/>
              <a:gd name="connsiteY6" fmla="*/ 695448 h 1119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18840" h="1119840">
                <a:moveTo>
                  <a:pt x="0" y="0"/>
                </a:moveTo>
                <a:cubicBezTo>
                  <a:pt x="1542115" y="93757"/>
                  <a:pt x="2025896" y="712448"/>
                  <a:pt x="2238744" y="899338"/>
                </a:cubicBezTo>
                <a:lnTo>
                  <a:pt x="2317936" y="795940"/>
                </a:lnTo>
                <a:lnTo>
                  <a:pt x="2418840" y="1119840"/>
                </a:lnTo>
                <a:lnTo>
                  <a:pt x="2014045" y="1012135"/>
                </a:lnTo>
                <a:lnTo>
                  <a:pt x="2172685" y="935960"/>
                </a:lnTo>
                <a:cubicBezTo>
                  <a:pt x="1329367" y="531234"/>
                  <a:pt x="409846" y="668374"/>
                  <a:pt x="116860" y="695448"/>
                </a:cubicBezTo>
              </a:path>
            </a:pathLst>
          </a:custGeom>
          <a:gradFill flip="none" rotWithShape="1">
            <a:gsLst>
              <a:gs pos="23000">
                <a:schemeClr val="accent1">
                  <a:lumMod val="5000"/>
                  <a:lumOff val="95000"/>
                  <a:alpha val="0"/>
                </a:schemeClr>
              </a:gs>
              <a:gs pos="100000">
                <a:srgbClr val="FFCC66"/>
              </a:gs>
            </a:gsLst>
            <a:lin ang="2700000" scaled="1"/>
          </a:gradFill>
          <a:ln>
            <a:gradFill flip="none" rotWithShape="1">
              <a:gsLst>
                <a:gs pos="0">
                  <a:schemeClr val="accent1">
                    <a:lumMod val="0"/>
                    <a:lumOff val="100000"/>
                    <a:alpha val="0"/>
                  </a:schemeClr>
                </a:gs>
                <a:gs pos="86000">
                  <a:srgbClr val="FF9933"/>
                </a:gs>
              </a:gsLst>
              <a:lin ang="27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矩形 68"/>
          <p:cNvSpPr/>
          <p:nvPr/>
        </p:nvSpPr>
        <p:spPr bwMode="gray">
          <a:xfrm>
            <a:off x="9701627" y="3950887"/>
            <a:ext cx="2077185" cy="275084"/>
          </a:xfrm>
          <a:prstGeom prst="rect">
            <a:avLst/>
          </a:prstGeom>
        </p:spPr>
        <p:txBody>
          <a:bodyPr wrap="square">
            <a:noAutofit/>
          </a:bodyPr>
          <a:lstStyle/>
          <a:p>
            <a:pPr fontAlgn="ctr"/>
            <a:r>
              <a:rPr lang="en-US" sz="1400" b="1" dirty="0" smtClean="0">
                <a:solidFill>
                  <a:srgbClr val="FF9900"/>
                </a:solidFill>
                <a:latin typeface="Huawei Sans" panose="020C0503030203020204" pitchFamily="34" charset="0"/>
              </a:rPr>
              <a:t>Deploy VNs</a:t>
            </a:r>
            <a:endParaRPr lang="en-US" altLang="zh-CN" sz="1400" b="1" dirty="0">
              <a:solidFill>
                <a:srgbClr val="FF9900"/>
              </a:solidFill>
              <a:latin typeface="Huawei Sans" panose="020C0503030203020204" pitchFamily="34" charset="0"/>
            </a:endParaRPr>
          </a:p>
        </p:txBody>
      </p:sp>
      <p:sp>
        <p:nvSpPr>
          <p:cNvPr id="75" name="梯形 74"/>
          <p:cNvSpPr/>
          <p:nvPr/>
        </p:nvSpPr>
        <p:spPr bwMode="gray">
          <a:xfrm>
            <a:off x="538752" y="4507563"/>
            <a:ext cx="6050762" cy="1685757"/>
          </a:xfrm>
          <a:prstGeom prst="trapezoid">
            <a:avLst>
              <a:gd name="adj" fmla="val 22961"/>
            </a:avLst>
          </a:prstGeom>
          <a:gradFill flip="none" rotWithShape="1">
            <a:gsLst>
              <a:gs pos="0">
                <a:schemeClr val="bg1">
                  <a:alpha val="4000"/>
                </a:schemeClr>
              </a:gs>
              <a:gs pos="100000">
                <a:srgbClr val="E3F6F8"/>
              </a:gs>
            </a:gsLst>
            <a:lin ang="5400000" scaled="1"/>
            <a:tileRect/>
          </a:gradFill>
          <a:ln>
            <a:gradFill flip="none" rotWithShape="1">
              <a:gsLst>
                <a:gs pos="0">
                  <a:schemeClr val="accent1">
                    <a:lumMod val="5000"/>
                    <a:lumOff val="95000"/>
                    <a:alpha val="0"/>
                  </a:schemeClr>
                </a:gs>
                <a:gs pos="82000">
                  <a:srgbClr val="94DAE2"/>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梯形 77"/>
          <p:cNvSpPr/>
          <p:nvPr/>
        </p:nvSpPr>
        <p:spPr bwMode="gray">
          <a:xfrm>
            <a:off x="538752" y="2864995"/>
            <a:ext cx="6050762" cy="1685757"/>
          </a:xfrm>
          <a:prstGeom prst="trapezoid">
            <a:avLst>
              <a:gd name="adj" fmla="val 22961"/>
            </a:avLst>
          </a:prstGeom>
          <a:gradFill flip="none" rotWithShape="1">
            <a:gsLst>
              <a:gs pos="0">
                <a:schemeClr val="bg1"/>
              </a:gs>
              <a:gs pos="100000">
                <a:schemeClr val="bg1">
                  <a:lumMod val="85000"/>
                </a:schemeClr>
              </a:gs>
            </a:gsLst>
            <a:lin ang="5400000" scaled="1"/>
          </a:gradFill>
          <a:ln>
            <a:gradFill flip="none" rotWithShape="1">
              <a:gsLst>
                <a:gs pos="0">
                  <a:schemeClr val="accent1">
                    <a:lumMod val="5000"/>
                    <a:lumOff val="95000"/>
                  </a:schemeClr>
                </a:gs>
                <a:gs pos="82000">
                  <a:schemeClr val="bg1">
                    <a:lumMod val="6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9" name="直接连接符 78"/>
          <p:cNvCxnSpPr/>
          <p:nvPr/>
        </p:nvCxnSpPr>
        <p:spPr bwMode="gray">
          <a:xfrm flipH="1" flipV="1">
            <a:off x="2819961" y="5364790"/>
            <a:ext cx="1283264" cy="36647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bwMode="gray">
          <a:xfrm flipH="1">
            <a:off x="2845800" y="4826350"/>
            <a:ext cx="1025914" cy="552357"/>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81" name="组合 80"/>
          <p:cNvGrpSpPr/>
          <p:nvPr/>
        </p:nvGrpSpPr>
        <p:grpSpPr bwMode="gray">
          <a:xfrm flipV="1">
            <a:off x="3679461" y="4895090"/>
            <a:ext cx="2450448" cy="839468"/>
            <a:chOff x="3911288" y="4456131"/>
            <a:chExt cx="2450448" cy="674979"/>
          </a:xfrm>
        </p:grpSpPr>
        <p:cxnSp>
          <p:nvCxnSpPr>
            <p:cNvPr id="82" name="直接连接符 81"/>
            <p:cNvCxnSpPr/>
            <p:nvPr/>
          </p:nvCxnSpPr>
          <p:spPr bwMode="gray">
            <a:xfrm>
              <a:off x="4393093" y="4456131"/>
              <a:ext cx="1323508"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bwMode="gray">
            <a:xfrm flipV="1">
              <a:off x="3911288" y="5131110"/>
              <a:ext cx="1582732"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bwMode="gray">
            <a:xfrm>
              <a:off x="5800440" y="4456131"/>
              <a:ext cx="561296"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pic>
        <p:nvPicPr>
          <p:cNvPr id="85" name="图片 87" descr="汇聚交换机.png"/>
          <p:cNvPicPr>
            <a:picLocks noChangeAspect="1"/>
          </p:cNvPicPr>
          <p:nvPr/>
        </p:nvPicPr>
        <p:blipFill>
          <a:blip r:embed="rId3"/>
          <a:stretch>
            <a:fillRect/>
          </a:stretch>
        </p:blipFill>
        <p:spPr bwMode="gray">
          <a:xfrm>
            <a:off x="3557258" y="4785416"/>
            <a:ext cx="343433" cy="280992"/>
          </a:xfrm>
          <a:prstGeom prst="rect">
            <a:avLst/>
          </a:prstGeom>
        </p:spPr>
      </p:pic>
      <p:pic>
        <p:nvPicPr>
          <p:cNvPr id="86" name="图片 87" descr="汇聚交换机.png"/>
          <p:cNvPicPr>
            <a:picLocks noChangeAspect="1"/>
          </p:cNvPicPr>
          <p:nvPr/>
        </p:nvPicPr>
        <p:blipFill>
          <a:blip r:embed="rId3"/>
          <a:stretch>
            <a:fillRect/>
          </a:stretch>
        </p:blipFill>
        <p:spPr bwMode="gray">
          <a:xfrm>
            <a:off x="3901785" y="5580884"/>
            <a:ext cx="343433" cy="280992"/>
          </a:xfrm>
          <a:prstGeom prst="rect">
            <a:avLst/>
          </a:prstGeom>
        </p:spPr>
      </p:pic>
      <p:pic>
        <p:nvPicPr>
          <p:cNvPr id="87" name="图片 76" descr="接入交换机.png"/>
          <p:cNvPicPr>
            <a:picLocks noChangeAspect="1"/>
          </p:cNvPicPr>
          <p:nvPr/>
        </p:nvPicPr>
        <p:blipFill>
          <a:blip r:embed="rId4"/>
          <a:stretch>
            <a:fillRect/>
          </a:stretch>
        </p:blipFill>
        <p:spPr bwMode="gray">
          <a:xfrm>
            <a:off x="5335990" y="5580884"/>
            <a:ext cx="343433" cy="280992"/>
          </a:xfrm>
          <a:prstGeom prst="rect">
            <a:avLst/>
          </a:prstGeom>
        </p:spPr>
      </p:pic>
      <p:pic>
        <p:nvPicPr>
          <p:cNvPr id="89" name="图片 88" descr="接入交换机.png"/>
          <p:cNvPicPr>
            <a:picLocks noChangeAspect="1"/>
          </p:cNvPicPr>
          <p:nvPr/>
        </p:nvPicPr>
        <p:blipFill>
          <a:blip r:embed="rId4"/>
          <a:stretch>
            <a:fillRect/>
          </a:stretch>
        </p:blipFill>
        <p:spPr bwMode="gray">
          <a:xfrm>
            <a:off x="4992557" y="4785416"/>
            <a:ext cx="343433" cy="280992"/>
          </a:xfrm>
          <a:prstGeom prst="rect">
            <a:avLst/>
          </a:prstGeom>
        </p:spPr>
      </p:pic>
      <p:cxnSp>
        <p:nvCxnSpPr>
          <p:cNvPr id="90" name="直接连接符 89"/>
          <p:cNvCxnSpPr/>
          <p:nvPr/>
        </p:nvCxnSpPr>
        <p:spPr bwMode="gray">
          <a:xfrm>
            <a:off x="2278850" y="5364794"/>
            <a:ext cx="586749"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91" name="图片 86" descr="核心交换机.png"/>
          <p:cNvPicPr>
            <a:picLocks noChangeAspect="1"/>
          </p:cNvPicPr>
          <p:nvPr/>
        </p:nvPicPr>
        <p:blipFill>
          <a:blip r:embed="rId5"/>
          <a:stretch>
            <a:fillRect/>
          </a:stretch>
        </p:blipFill>
        <p:spPr bwMode="gray">
          <a:xfrm>
            <a:off x="2668401" y="5228296"/>
            <a:ext cx="343433" cy="280992"/>
          </a:xfrm>
          <a:prstGeom prst="rect">
            <a:avLst/>
          </a:prstGeom>
        </p:spPr>
      </p:pic>
      <p:pic>
        <p:nvPicPr>
          <p:cNvPr id="92"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1924457" y="5231625"/>
            <a:ext cx="335297" cy="274335"/>
          </a:xfrm>
          <a:prstGeom prst="rect">
            <a:avLst/>
          </a:prstGeom>
        </p:spPr>
      </p:pic>
      <p:sp>
        <p:nvSpPr>
          <p:cNvPr id="93" name="矩形 92"/>
          <p:cNvSpPr/>
          <p:nvPr/>
        </p:nvSpPr>
        <p:spPr bwMode="gray">
          <a:xfrm>
            <a:off x="638844" y="5763441"/>
            <a:ext cx="3040617" cy="305105"/>
          </a:xfrm>
          <a:prstGeom prst="rect">
            <a:avLst/>
          </a:prstGeom>
        </p:spPr>
        <p:txBody>
          <a:bodyPr wrap="square">
            <a:noAutofit/>
          </a:bodyPr>
          <a:lstStyle/>
          <a:p>
            <a:pPr fontAlgn="ctr"/>
            <a:r>
              <a:rPr lang="en-US" sz="1400" dirty="0">
                <a:solidFill>
                  <a:srgbClr val="30B5C5"/>
                </a:solidFill>
                <a:latin typeface="Huawei Sans" panose="020C0503030203020204" pitchFamily="34" charset="0"/>
              </a:rPr>
              <a:t>Underlay (physical network layer)</a:t>
            </a:r>
            <a:endParaRPr lang="en-US" altLang="zh-CN" sz="1400" dirty="0">
              <a:solidFill>
                <a:srgbClr val="30B5C5"/>
              </a:solidFill>
              <a:latin typeface="Huawei Sans" panose="020C0503030203020204" pitchFamily="34" charset="0"/>
              <a:sym typeface="Huawei Sans" panose="020C0503030203020204" pitchFamily="34" charset="0"/>
            </a:endParaRPr>
          </a:p>
        </p:txBody>
      </p:sp>
      <p:sp>
        <p:nvSpPr>
          <p:cNvPr id="94" name="矩形 93"/>
          <p:cNvSpPr/>
          <p:nvPr/>
        </p:nvSpPr>
        <p:spPr bwMode="gray">
          <a:xfrm>
            <a:off x="649726" y="4215211"/>
            <a:ext cx="681597" cy="307777"/>
          </a:xfrm>
          <a:prstGeom prst="rect">
            <a:avLst/>
          </a:prstGeom>
        </p:spPr>
        <p:txBody>
          <a:bodyPr wrap="square" anchor="ctr">
            <a:noAutofit/>
          </a:bodyPr>
          <a:lstStyle/>
          <a:p>
            <a:pPr fontAlgn="ctr"/>
            <a:r>
              <a:rPr lang="en-US" sz="1400" dirty="0" smtClean="0">
                <a:solidFill>
                  <a:schemeClr val="bg1">
                    <a:lumMod val="50000"/>
                  </a:schemeClr>
                </a:solidFill>
                <a:latin typeface="Huawei Sans" panose="020C0503030203020204" pitchFamily="34" charset="0"/>
              </a:rPr>
              <a:t>Fabric</a:t>
            </a:r>
            <a:endParaRPr lang="en-US" sz="1400" dirty="0">
              <a:solidFill>
                <a:schemeClr val="bg1">
                  <a:lumMod val="50000"/>
                </a:schemeClr>
              </a:solidFill>
              <a:latin typeface="Huawei Sans" panose="020C0503030203020204" pitchFamily="34" charset="0"/>
            </a:endParaRPr>
          </a:p>
        </p:txBody>
      </p:sp>
      <p:pic>
        <p:nvPicPr>
          <p:cNvPr id="95" name="图片 105" descr="AP.png"/>
          <p:cNvPicPr>
            <a:picLocks noChangeAspect="1"/>
          </p:cNvPicPr>
          <p:nvPr/>
        </p:nvPicPr>
        <p:blipFill>
          <a:blip r:embed="rId7"/>
          <a:stretch>
            <a:fillRect/>
          </a:stretch>
        </p:blipFill>
        <p:spPr bwMode="gray">
          <a:xfrm>
            <a:off x="6010814" y="5584213"/>
            <a:ext cx="335297" cy="274335"/>
          </a:xfrm>
          <a:prstGeom prst="rect">
            <a:avLst/>
          </a:prstGeom>
        </p:spPr>
      </p:pic>
      <p:sp>
        <p:nvSpPr>
          <p:cNvPr id="96" name="椭圆 95"/>
          <p:cNvSpPr/>
          <p:nvPr/>
        </p:nvSpPr>
        <p:spPr bwMode="gray">
          <a:xfrm>
            <a:off x="3428019" y="3413758"/>
            <a:ext cx="863585" cy="621297"/>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fontAlgn="ctr"/>
            <a:r>
              <a:rPr lang="en-US" sz="1600" dirty="0" smtClean="0">
                <a:latin typeface="Huawei Sans" panose="020C0503030203020204" pitchFamily="34" charset="0"/>
              </a:rPr>
              <a:t>Fabric</a:t>
            </a:r>
            <a:endParaRPr lang="en-US" sz="1600" dirty="0">
              <a:latin typeface="Huawei Sans" panose="020C0503030203020204" pitchFamily="34" charset="0"/>
            </a:endParaRPr>
          </a:p>
        </p:txBody>
      </p:sp>
      <p:sp>
        <p:nvSpPr>
          <p:cNvPr id="97" name="圆角矩形 75"/>
          <p:cNvSpPr/>
          <p:nvPr/>
        </p:nvSpPr>
        <p:spPr bwMode="gray">
          <a:xfrm>
            <a:off x="2407596" y="2737678"/>
            <a:ext cx="1296000" cy="374847"/>
          </a:xfrm>
          <a:prstGeom prst="roundRect">
            <a:avLst>
              <a:gd name="adj" fmla="val 10604"/>
            </a:avLst>
          </a:prstGeom>
          <a:solidFill>
            <a:srgbClr val="1262AA"/>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b="1" dirty="0" smtClean="0">
                <a:solidFill>
                  <a:schemeClr val="bg1"/>
                </a:solidFill>
                <a:latin typeface="Huawei Sans" panose="020C0503030203020204" pitchFamily="34" charset="0"/>
              </a:rPr>
              <a:t>External network</a:t>
            </a:r>
            <a:endParaRPr lang="en-US" altLang="zh-CN" sz="1200" b="1"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98" name="圆角矩形 75"/>
          <p:cNvSpPr/>
          <p:nvPr/>
        </p:nvSpPr>
        <p:spPr bwMode="gray">
          <a:xfrm>
            <a:off x="4103225" y="2737678"/>
            <a:ext cx="1296000" cy="374847"/>
          </a:xfrm>
          <a:prstGeom prst="roundRect">
            <a:avLst>
              <a:gd name="adj" fmla="val 10604"/>
            </a:avLst>
          </a:prstGeom>
          <a:solidFill>
            <a:srgbClr val="1262AA"/>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b="1" dirty="0" smtClean="0">
                <a:solidFill>
                  <a:schemeClr val="bg1"/>
                </a:solidFill>
                <a:latin typeface="Huawei Sans" panose="020C0503030203020204" pitchFamily="34" charset="0"/>
              </a:rPr>
              <a:t>Network service resource</a:t>
            </a:r>
            <a:endParaRPr lang="en-US" altLang="zh-CN" sz="1200" b="1"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99" name="直接箭头连接符 98"/>
          <p:cNvCxnSpPr>
            <a:stCxn id="97" idx="2"/>
            <a:endCxn id="96" idx="1"/>
          </p:cNvCxnSpPr>
          <p:nvPr/>
        </p:nvCxnSpPr>
        <p:spPr bwMode="gray">
          <a:xfrm>
            <a:off x="3055596" y="3112525"/>
            <a:ext cx="498892" cy="392220"/>
          </a:xfrm>
          <a:prstGeom prst="straightConnector1">
            <a:avLst/>
          </a:prstGeom>
          <a:ln w="28575">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00" name="直接箭头连接符 99"/>
          <p:cNvCxnSpPr>
            <a:stCxn id="98" idx="2"/>
            <a:endCxn id="96" idx="7"/>
          </p:cNvCxnSpPr>
          <p:nvPr/>
        </p:nvCxnSpPr>
        <p:spPr bwMode="gray">
          <a:xfrm flipH="1">
            <a:off x="4165135" y="3112525"/>
            <a:ext cx="586090" cy="392220"/>
          </a:xfrm>
          <a:prstGeom prst="straightConnector1">
            <a:avLst/>
          </a:prstGeom>
          <a:ln w="28575">
            <a:headEnd type="triangle"/>
            <a:tailEnd type="triangle"/>
          </a:ln>
        </p:spPr>
        <p:style>
          <a:lnRef idx="1">
            <a:schemeClr val="accent1"/>
          </a:lnRef>
          <a:fillRef idx="0">
            <a:schemeClr val="accent1"/>
          </a:fillRef>
          <a:effectRef idx="0">
            <a:schemeClr val="accent1"/>
          </a:effectRef>
          <a:fontRef idx="minor">
            <a:schemeClr val="tx1"/>
          </a:fontRef>
        </p:style>
      </p:cxnSp>
      <p:sp>
        <p:nvSpPr>
          <p:cNvPr id="101" name="圆角矩形 75"/>
          <p:cNvSpPr/>
          <p:nvPr/>
        </p:nvSpPr>
        <p:spPr bwMode="gray">
          <a:xfrm>
            <a:off x="1722263" y="4097147"/>
            <a:ext cx="1568160" cy="257648"/>
          </a:xfrm>
          <a:prstGeom prst="roundRect">
            <a:avLst>
              <a:gd name="adj" fmla="val 10604"/>
            </a:avLst>
          </a:prstGeom>
          <a:solidFill>
            <a:srgbClr val="1262AA"/>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b="1" dirty="0" smtClean="0">
                <a:solidFill>
                  <a:schemeClr val="bg1"/>
                </a:solidFill>
                <a:latin typeface="Huawei Sans" panose="020C0503030203020204" pitchFamily="34" charset="0"/>
              </a:rPr>
              <a:t>Wired access</a:t>
            </a:r>
            <a:endParaRPr lang="en-US" altLang="zh-CN" sz="1200" b="1"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02" name="圆角矩形 75"/>
          <p:cNvSpPr/>
          <p:nvPr/>
        </p:nvSpPr>
        <p:spPr bwMode="gray">
          <a:xfrm>
            <a:off x="4434673" y="4097147"/>
            <a:ext cx="1568160" cy="257648"/>
          </a:xfrm>
          <a:prstGeom prst="roundRect">
            <a:avLst>
              <a:gd name="adj" fmla="val 10604"/>
            </a:avLst>
          </a:prstGeom>
          <a:solidFill>
            <a:srgbClr val="1262AA"/>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b="1" dirty="0" smtClean="0">
                <a:solidFill>
                  <a:schemeClr val="bg1"/>
                </a:solidFill>
                <a:latin typeface="Huawei Sans" panose="020C0503030203020204" pitchFamily="34" charset="0"/>
              </a:rPr>
              <a:t>Wireless access</a:t>
            </a:r>
            <a:endParaRPr lang="en-US" altLang="zh-CN" sz="1200" b="1"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103" name="直接箭头连接符 102"/>
          <p:cNvCxnSpPr>
            <a:stCxn id="101" idx="3"/>
            <a:endCxn id="96" idx="3"/>
          </p:cNvCxnSpPr>
          <p:nvPr/>
        </p:nvCxnSpPr>
        <p:spPr bwMode="gray">
          <a:xfrm flipV="1">
            <a:off x="3290423" y="3944068"/>
            <a:ext cx="264065" cy="281903"/>
          </a:xfrm>
          <a:prstGeom prst="straightConnector1">
            <a:avLst/>
          </a:prstGeom>
          <a:ln w="28575">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04" name="直接箭头连接符 103"/>
          <p:cNvCxnSpPr>
            <a:stCxn id="102" idx="1"/>
            <a:endCxn id="96" idx="5"/>
          </p:cNvCxnSpPr>
          <p:nvPr/>
        </p:nvCxnSpPr>
        <p:spPr bwMode="gray">
          <a:xfrm flipH="1" flipV="1">
            <a:off x="4165135" y="3944068"/>
            <a:ext cx="269538" cy="281903"/>
          </a:xfrm>
          <a:prstGeom prst="straightConnector1">
            <a:avLst/>
          </a:prstGeom>
          <a:ln w="28575">
            <a:headEnd type="triangle"/>
            <a:tailEnd type="triangle"/>
          </a:ln>
        </p:spPr>
        <p:style>
          <a:lnRef idx="1">
            <a:schemeClr val="accent1"/>
          </a:lnRef>
          <a:fillRef idx="0">
            <a:schemeClr val="accent1"/>
          </a:fillRef>
          <a:effectRef idx="0">
            <a:schemeClr val="accent1"/>
          </a:effectRef>
          <a:fontRef idx="minor">
            <a:schemeClr val="tx1"/>
          </a:fontRef>
        </p:style>
      </p:cxnSp>
      <p:grpSp>
        <p:nvGrpSpPr>
          <p:cNvPr id="105" name="组合 104"/>
          <p:cNvGrpSpPr/>
          <p:nvPr/>
        </p:nvGrpSpPr>
        <p:grpSpPr>
          <a:xfrm>
            <a:off x="467540" y="2892384"/>
            <a:ext cx="1914396" cy="1067137"/>
            <a:chOff x="448878" y="1821985"/>
            <a:chExt cx="1914396" cy="1067137"/>
          </a:xfrm>
        </p:grpSpPr>
        <p:sp>
          <p:nvSpPr>
            <p:cNvPr id="106" name="圆角矩形 105"/>
            <p:cNvSpPr/>
            <p:nvPr/>
          </p:nvSpPr>
          <p:spPr bwMode="gray">
            <a:xfrm>
              <a:off x="480250" y="2250917"/>
              <a:ext cx="1824340" cy="164058"/>
            </a:xfrm>
            <a:prstGeom prst="roundRect">
              <a:avLst/>
            </a:prstGeom>
            <a:solidFill>
              <a:schemeClr val="bg1">
                <a:lumMod val="85000"/>
              </a:schemeClr>
            </a:solidFill>
            <a:ln w="12700" cap="flat" cmpd="sng" algn="ctr">
              <a:solidFill>
                <a:schemeClr val="tx1"/>
              </a:solidFill>
              <a:prstDash val="sysDot"/>
              <a:round/>
              <a:headEnd type="none" w="med" len="med"/>
              <a:tailEnd type="none" w="med" len="med"/>
            </a:ln>
            <a:extLst/>
          </p:spPr>
          <p:txBody>
            <a:bodyPr vert="horz" wrap="square" lIns="0" tIns="0" rIns="0" bIns="0" numCol="1" rtlCol="0" anchor="ctr" anchorCtr="0" compatLnSpc="1">
              <a:prstTxWarp prst="textNoShape">
                <a:avLst/>
              </a:prstTxWarp>
              <a:noAutofit/>
            </a:bodyPr>
            <a:lstStyle/>
            <a:p>
              <a:pPr algn="ctr" fontAlgn="ctr">
                <a:buClr>
                  <a:srgbClr val="CC9900"/>
                </a:buClr>
              </a:pPr>
              <a:r>
                <a:rPr lang="en-US" sz="1200" dirty="0" smtClean="0">
                  <a:solidFill>
                    <a:srgbClr val="000000"/>
                  </a:solidFill>
                  <a:latin typeface="Huawei Sans" panose="020C0503030203020204" pitchFamily="34" charset="0"/>
                </a:rPr>
                <a:t>External network</a:t>
              </a:r>
              <a:endParaRPr lang="en-US" altLang="zh-CN"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圆角矩形 106"/>
            <p:cNvSpPr/>
            <p:nvPr/>
          </p:nvSpPr>
          <p:spPr bwMode="gray">
            <a:xfrm>
              <a:off x="480250" y="2000279"/>
              <a:ext cx="1824340" cy="204400"/>
            </a:xfrm>
            <a:prstGeom prst="roundRect">
              <a:avLst>
                <a:gd name="adj" fmla="val 6984"/>
              </a:avLst>
            </a:prstGeom>
            <a:solidFill>
              <a:schemeClr val="bg1">
                <a:lumMod val="85000"/>
              </a:schemeClr>
            </a:solidFill>
            <a:ln w="12700" cap="flat" cmpd="sng" algn="ctr">
              <a:solidFill>
                <a:schemeClr val="tx1"/>
              </a:solidFill>
              <a:prstDash val="sysDot"/>
              <a:round/>
              <a:headEnd type="none" w="med" len="med"/>
              <a:tailEnd type="none" w="med" len="med"/>
            </a:ln>
            <a:extLst/>
          </p:spPr>
          <p:txBody>
            <a:bodyPr vert="horz" wrap="square" lIns="0" tIns="0" rIns="0" bIns="0" numCol="1" rtlCol="0" anchor="ctr" anchorCtr="0" compatLnSpc="1">
              <a:prstTxWarp prst="textNoShape">
                <a:avLst/>
              </a:prstTxWarp>
              <a:noAutofit/>
            </a:bodyPr>
            <a:lstStyle/>
            <a:p>
              <a:pPr algn="ctr" fontAlgn="ctr">
                <a:buClr>
                  <a:srgbClr val="CC9900"/>
                </a:buClr>
              </a:pPr>
              <a:r>
                <a:rPr lang="en-US" sz="1200" dirty="0" smtClean="0">
                  <a:solidFill>
                    <a:srgbClr val="000000"/>
                  </a:solidFill>
                  <a:latin typeface="Huawei Sans" panose="020C0503030203020204" pitchFamily="34" charset="0"/>
                </a:rPr>
                <a:t>IP/VLAN segment</a:t>
              </a:r>
              <a:endParaRPr lang="en-US" altLang="zh-CN"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8" name="圆角矩形 107"/>
            <p:cNvSpPr/>
            <p:nvPr/>
          </p:nvSpPr>
          <p:spPr bwMode="gray">
            <a:xfrm>
              <a:off x="480250" y="2671509"/>
              <a:ext cx="1824340" cy="164058"/>
            </a:xfrm>
            <a:prstGeom prst="roundRect">
              <a:avLst/>
            </a:prstGeom>
            <a:solidFill>
              <a:schemeClr val="bg1">
                <a:lumMod val="85000"/>
              </a:schemeClr>
            </a:solidFill>
            <a:ln w="12700" cap="flat" cmpd="sng" algn="ctr">
              <a:solidFill>
                <a:schemeClr val="tx1"/>
              </a:solidFill>
              <a:prstDash val="sysDot"/>
              <a:round/>
              <a:headEnd type="none" w="med" len="med"/>
              <a:tailEnd type="none" w="med" len="med"/>
            </a:ln>
            <a:extLst/>
          </p:spPr>
          <p:txBody>
            <a:bodyPr vert="horz" wrap="square" lIns="0" tIns="0" rIns="0" bIns="0" numCol="1" rtlCol="0" anchor="ctr" anchorCtr="0" compatLnSpc="1">
              <a:prstTxWarp prst="textNoShape">
                <a:avLst/>
              </a:prstTxWarp>
              <a:noAutofit/>
            </a:bodyPr>
            <a:lstStyle/>
            <a:p>
              <a:pPr algn="ctr" fontAlgn="ctr">
                <a:buClr>
                  <a:srgbClr val="CC9900"/>
                </a:buClr>
              </a:pPr>
              <a:r>
                <a:rPr lang="en-US" sz="1200" dirty="0" smtClean="0">
                  <a:solidFill>
                    <a:srgbClr val="000000"/>
                  </a:solidFill>
                  <a:latin typeface="Huawei Sans" panose="020C0503030203020204" pitchFamily="34" charset="0"/>
                </a:rPr>
                <a:t>Access point</a:t>
              </a:r>
              <a:endParaRPr lang="en-US" altLang="zh-CN"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圆角矩形 108"/>
            <p:cNvSpPr/>
            <p:nvPr/>
          </p:nvSpPr>
          <p:spPr bwMode="gray">
            <a:xfrm>
              <a:off x="934193" y="1836221"/>
              <a:ext cx="916453" cy="164058"/>
            </a:xfrm>
            <a:prstGeom prst="roundRect">
              <a:avLst/>
            </a:prstGeom>
            <a:noFill/>
            <a:ln w="9525" cap="flat" cmpd="sng" algn="ctr">
              <a:no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prstTxWarp prst="textNoShape">
                <a:avLst/>
              </a:prstTxWarp>
              <a:noAutofit/>
            </a:bodyPr>
            <a:lstStyle/>
            <a:p>
              <a:pPr algn="ctr" fontAlgn="ctr">
                <a:buClr>
                  <a:srgbClr val="CC9900"/>
                </a:buClr>
              </a:pPr>
              <a:r>
                <a:rPr lang="en-US" sz="1200" dirty="0" smtClean="0">
                  <a:solidFill>
                    <a:srgbClr val="000000"/>
                  </a:solidFill>
                  <a:latin typeface="Huawei Sans" panose="020C0503030203020204" pitchFamily="34" charset="0"/>
                </a:rPr>
                <a:t>VN</a:t>
              </a:r>
              <a:endParaRPr lang="en-US" altLang="zh-CN"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矩形 109"/>
            <p:cNvSpPr/>
            <p:nvPr/>
          </p:nvSpPr>
          <p:spPr bwMode="gray">
            <a:xfrm>
              <a:off x="448878" y="1821985"/>
              <a:ext cx="1914396" cy="1067137"/>
            </a:xfrm>
            <a:prstGeom prst="rect">
              <a:avLst/>
            </a:prstGeom>
            <a:noFill/>
            <a:ln w="9525" cap="flat" cmpd="sng" algn="ctr">
              <a:solidFill>
                <a:schemeClr val="tx1"/>
              </a:solidFill>
              <a:prstDash val="dash"/>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prstTxWarp prst="textNoShape">
                <a:avLst/>
              </a:prstTxWarp>
              <a:noAutofit/>
            </a:bodyPr>
            <a:lstStyle/>
            <a:p>
              <a:pPr algn="ctr" fontAlgn="ctr">
                <a:buClr>
                  <a:srgbClr val="CC9900"/>
                </a:buClr>
              </a:pPr>
              <a:endParaRPr lang="en-US" altLang="zh-CN"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圆角矩形 110"/>
            <p:cNvSpPr/>
            <p:nvPr/>
          </p:nvSpPr>
          <p:spPr bwMode="gray">
            <a:xfrm>
              <a:off x="480250" y="2461213"/>
              <a:ext cx="1824340" cy="164058"/>
            </a:xfrm>
            <a:prstGeom prst="roundRect">
              <a:avLst/>
            </a:prstGeom>
            <a:solidFill>
              <a:schemeClr val="bg1">
                <a:lumMod val="85000"/>
              </a:schemeClr>
            </a:solidFill>
            <a:ln w="12700" cap="flat" cmpd="sng" algn="ctr">
              <a:solidFill>
                <a:schemeClr val="tx1"/>
              </a:solidFill>
              <a:prstDash val="sysDot"/>
              <a:round/>
              <a:headEnd type="none" w="med" len="med"/>
              <a:tailEnd type="none" w="med" len="med"/>
            </a:ln>
            <a:extLst/>
          </p:spPr>
          <p:txBody>
            <a:bodyPr vert="horz" wrap="square" lIns="0" tIns="0" rIns="0" bIns="0" numCol="1" rtlCol="0" anchor="ctr" anchorCtr="0" compatLnSpc="1">
              <a:prstTxWarp prst="textNoShape">
                <a:avLst/>
              </a:prstTxWarp>
              <a:noAutofit/>
            </a:bodyPr>
            <a:lstStyle/>
            <a:p>
              <a:pPr algn="ctr" fontAlgn="ctr">
                <a:buClr>
                  <a:srgbClr val="CC9900"/>
                </a:buClr>
              </a:pPr>
              <a:r>
                <a:rPr lang="en-US" sz="1200" dirty="0" smtClean="0">
                  <a:solidFill>
                    <a:srgbClr val="000000"/>
                  </a:solidFill>
                  <a:latin typeface="Huawei Sans" panose="020C0503030203020204" pitchFamily="34" charset="0"/>
                </a:rPr>
                <a:t>Network service resource</a:t>
              </a:r>
              <a:endParaRPr lang="en-US" altLang="zh-CN"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68" name="Freeform 222"/>
          <p:cNvSpPr/>
          <p:nvPr/>
        </p:nvSpPr>
        <p:spPr bwMode="gray">
          <a:xfrm rot="8235644">
            <a:off x="5941384" y="4777453"/>
            <a:ext cx="936838" cy="796839"/>
          </a:xfrm>
          <a:custGeom>
            <a:avLst/>
            <a:gdLst>
              <a:gd name="connsiteX0" fmla="*/ 0 w 2418840"/>
              <a:gd name="connsiteY0" fmla="*/ 0 h 1119840"/>
              <a:gd name="connsiteX1" fmla="*/ 2238744 w 2418840"/>
              <a:gd name="connsiteY1" fmla="*/ 899338 h 1119840"/>
              <a:gd name="connsiteX2" fmla="*/ 2317936 w 2418840"/>
              <a:gd name="connsiteY2" fmla="*/ 795940 h 1119840"/>
              <a:gd name="connsiteX3" fmla="*/ 2418840 w 2418840"/>
              <a:gd name="connsiteY3" fmla="*/ 1119840 h 1119840"/>
              <a:gd name="connsiteX4" fmla="*/ 2014045 w 2418840"/>
              <a:gd name="connsiteY4" fmla="*/ 1012135 h 1119840"/>
              <a:gd name="connsiteX5" fmla="*/ 2172685 w 2418840"/>
              <a:gd name="connsiteY5" fmla="*/ 935960 h 1119840"/>
              <a:gd name="connsiteX6" fmla="*/ 116860 w 2418840"/>
              <a:gd name="connsiteY6" fmla="*/ 695448 h 1119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18840" h="1119840">
                <a:moveTo>
                  <a:pt x="0" y="0"/>
                </a:moveTo>
                <a:cubicBezTo>
                  <a:pt x="1542115" y="93757"/>
                  <a:pt x="2025896" y="712448"/>
                  <a:pt x="2238744" y="899338"/>
                </a:cubicBezTo>
                <a:lnTo>
                  <a:pt x="2317936" y="795940"/>
                </a:lnTo>
                <a:lnTo>
                  <a:pt x="2418840" y="1119840"/>
                </a:lnTo>
                <a:lnTo>
                  <a:pt x="2014045" y="1012135"/>
                </a:lnTo>
                <a:lnTo>
                  <a:pt x="2172685" y="935960"/>
                </a:lnTo>
                <a:cubicBezTo>
                  <a:pt x="1329367" y="531234"/>
                  <a:pt x="409846" y="668374"/>
                  <a:pt x="116860" y="695448"/>
                </a:cubicBezTo>
              </a:path>
            </a:pathLst>
          </a:custGeom>
          <a:gradFill flip="none" rotWithShape="1">
            <a:gsLst>
              <a:gs pos="23000">
                <a:schemeClr val="accent1">
                  <a:lumMod val="5000"/>
                  <a:lumOff val="95000"/>
                  <a:alpha val="0"/>
                </a:schemeClr>
              </a:gs>
              <a:gs pos="100000">
                <a:srgbClr val="FFCC66"/>
              </a:gs>
            </a:gsLst>
            <a:lin ang="2700000" scaled="1"/>
          </a:gradFill>
          <a:ln>
            <a:gradFill flip="none" rotWithShape="1">
              <a:gsLst>
                <a:gs pos="0">
                  <a:schemeClr val="accent1">
                    <a:lumMod val="0"/>
                    <a:lumOff val="100000"/>
                    <a:alpha val="0"/>
                  </a:schemeClr>
                </a:gs>
                <a:gs pos="86000">
                  <a:srgbClr val="FF9933"/>
                </a:gs>
              </a:gsLst>
              <a:lin ang="27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矩形 69"/>
          <p:cNvSpPr/>
          <p:nvPr/>
        </p:nvSpPr>
        <p:spPr bwMode="gray">
          <a:xfrm>
            <a:off x="5355665" y="4627297"/>
            <a:ext cx="1645593" cy="515857"/>
          </a:xfrm>
          <a:prstGeom prst="rect">
            <a:avLst/>
          </a:prstGeom>
        </p:spPr>
        <p:txBody>
          <a:bodyPr wrap="square">
            <a:noAutofit/>
          </a:bodyPr>
          <a:lstStyle/>
          <a:p>
            <a:pPr algn="ctr" fontAlgn="ctr"/>
            <a:r>
              <a:rPr lang="en-US" sz="1400" b="1" dirty="0" smtClean="0">
                <a:solidFill>
                  <a:srgbClr val="FF9900"/>
                </a:solidFill>
                <a:latin typeface="Huawei Sans" panose="020C0503030203020204" pitchFamily="34" charset="0"/>
              </a:rPr>
              <a:t>Deliver configurations</a:t>
            </a:r>
            <a:endParaRPr lang="en-US" altLang="zh-CN" sz="1400" b="1" dirty="0">
              <a:solidFill>
                <a:srgbClr val="FF9900"/>
              </a:solidFill>
              <a:latin typeface="Huawei Sans" panose="020C0503030203020204" pitchFamily="34" charset="0"/>
            </a:endParaRPr>
          </a:p>
        </p:txBody>
      </p:sp>
    </p:spTree>
    <p:extLst>
      <p:ext uri="{BB962C8B-B14F-4D97-AF65-F5344CB8AC3E}">
        <p14:creationId xmlns:p14="http://schemas.microsoft.com/office/powerpoint/2010/main" val="1751395408"/>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VN Access Design</a:t>
            </a:r>
            <a:endParaRPr lang="en-US" altLang="zh-CN" dirty="0">
              <a:sym typeface="Huawei Sans" panose="020C0503030203020204" pitchFamily="34" charset="0"/>
            </a:endParaRPr>
          </a:p>
        </p:txBody>
      </p:sp>
      <p:sp>
        <p:nvSpPr>
          <p:cNvPr id="3" name="文本占位符 2"/>
          <p:cNvSpPr>
            <a:spLocks noGrp="1"/>
          </p:cNvSpPr>
          <p:nvPr>
            <p:ph type="body" sz="quarter" idx="10"/>
          </p:nvPr>
        </p:nvSpPr>
        <p:spPr>
          <a:xfrm>
            <a:off x="455612" y="1052514"/>
            <a:ext cx="11293476" cy="1048172"/>
          </a:xfrm>
        </p:spPr>
        <p:txBody>
          <a:bodyPr/>
          <a:lstStyle/>
          <a:p>
            <a:pPr algn="l">
              <a:lnSpc>
                <a:spcPct val="100000"/>
              </a:lnSpc>
            </a:pPr>
            <a:r>
              <a:rPr lang="en-US" sz="1400" dirty="0" smtClean="0"/>
              <a:t>Service data enters from a physical network to VNs through the edge node.  Service data of different users enters different VNs depending on the VLANs to which the users belong.</a:t>
            </a:r>
            <a:endParaRPr lang="en-US" altLang="zh-CN" sz="1400" dirty="0" smtClean="0">
              <a:sym typeface="Huawei Sans" panose="020C0503030203020204" pitchFamily="34" charset="0"/>
            </a:endParaRPr>
          </a:p>
          <a:p>
            <a:pPr algn="l">
              <a:lnSpc>
                <a:spcPct val="100000"/>
              </a:lnSpc>
            </a:pPr>
            <a:r>
              <a:rPr lang="en-US" sz="1400" dirty="0" smtClean="0"/>
              <a:t>Wired user traffic is directly transmitted to VNs based on VLANs. After wireless user traffic is forwarded to the native AC, the native AC </a:t>
            </a:r>
            <a:r>
              <a:rPr lang="en-US" sz="1400" dirty="0" err="1" smtClean="0"/>
              <a:t>decapsulates</a:t>
            </a:r>
            <a:r>
              <a:rPr lang="en-US" sz="1400" dirty="0" smtClean="0"/>
              <a:t> CAPWAP packets and forwards the packets to the corresponding BDs based on the VLANs.</a:t>
            </a:r>
            <a:endParaRPr lang="en-US" altLang="zh-CN" sz="1400" dirty="0">
              <a:sym typeface="Huawei Sans" panose="020C0503030203020204" pitchFamily="34" charset="0"/>
            </a:endParaRPr>
          </a:p>
        </p:txBody>
      </p:sp>
      <p:sp>
        <p:nvSpPr>
          <p:cNvPr id="43" name="圆角矩形 75"/>
          <p:cNvSpPr/>
          <p:nvPr/>
        </p:nvSpPr>
        <p:spPr bwMode="gray">
          <a:xfrm>
            <a:off x="843849" y="2093124"/>
            <a:ext cx="5191425" cy="286073"/>
          </a:xfrm>
          <a:prstGeom prst="roundRect">
            <a:avLst>
              <a:gd name="adj" fmla="val 13606"/>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30B5C5"/>
                </a:solidFill>
                <a:latin typeface="Huawei Sans" panose="020C0503030203020204" pitchFamily="34" charset="0"/>
              </a:rPr>
              <a:t>Static VLANs</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圆角矩形 75"/>
          <p:cNvSpPr/>
          <p:nvPr/>
        </p:nvSpPr>
        <p:spPr bwMode="gray">
          <a:xfrm>
            <a:off x="843849" y="2404672"/>
            <a:ext cx="5191425" cy="3762448"/>
          </a:xfrm>
          <a:prstGeom prst="roundRect">
            <a:avLst>
              <a:gd name="adj" fmla="val 2420"/>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p>
            <a:pPr algn="just" fontAlgn="ctr">
              <a:lnSpc>
                <a:spcPts val="1800"/>
              </a:lnSpc>
              <a:spcAft>
                <a:spcPts val="300"/>
              </a:spcAft>
            </a:pPr>
            <a:endParaRPr lang="en-US" altLang="zh-CN"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91" name="圆角矩形 75"/>
          <p:cNvSpPr/>
          <p:nvPr/>
        </p:nvSpPr>
        <p:spPr bwMode="gray">
          <a:xfrm>
            <a:off x="843849" y="5141840"/>
            <a:ext cx="5191426" cy="671066"/>
          </a:xfrm>
          <a:prstGeom prst="roundRect">
            <a:avLst>
              <a:gd name="adj" fmla="val 242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p>
            <a:pPr marL="176213" indent="-176213" fontAlgn="ctr">
              <a:spcAft>
                <a:spcPts val="300"/>
              </a:spcAft>
              <a:buFont typeface="Arial" panose="020B0604020202020204" pitchFamily="34" charset="0"/>
              <a:buChar char="•"/>
            </a:pPr>
            <a:r>
              <a:rPr lang="en-US" sz="1200" dirty="0" smtClean="0">
                <a:solidFill>
                  <a:schemeClr val="tx1"/>
                </a:solidFill>
                <a:latin typeface="Huawei Sans" panose="020C0503030203020204" pitchFamily="34" charset="0"/>
              </a:rPr>
              <a:t>A static VLAN is configured for wired users on an interface of an access switch.</a:t>
            </a:r>
          </a:p>
          <a:p>
            <a:pPr marL="176213" indent="-176213" fontAlgn="ctr">
              <a:spcAft>
                <a:spcPts val="300"/>
              </a:spcAft>
              <a:buFont typeface="Arial" panose="020B0604020202020204" pitchFamily="34" charset="0"/>
              <a:buChar char="•"/>
            </a:pPr>
            <a:r>
              <a:rPr lang="en-US" sz="1200" dirty="0" smtClean="0">
                <a:solidFill>
                  <a:schemeClr val="tx1"/>
                </a:solidFill>
                <a:latin typeface="Huawei Sans" panose="020C0503030203020204" pitchFamily="34" charset="0"/>
              </a:rPr>
              <a:t>A static service VLAN is configured for wireless users on an SSID.</a:t>
            </a:r>
            <a:endParaRPr lang="en-US" altLang="zh-CN" sz="12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92" name="圆角矩形 75"/>
          <p:cNvSpPr/>
          <p:nvPr/>
        </p:nvSpPr>
        <p:spPr bwMode="gray">
          <a:xfrm>
            <a:off x="6495348" y="2090503"/>
            <a:ext cx="5191425" cy="286073"/>
          </a:xfrm>
          <a:prstGeom prst="roundRect">
            <a:avLst>
              <a:gd name="adj" fmla="val 13606"/>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30B5C5"/>
                </a:solidFill>
                <a:latin typeface="Huawei Sans" panose="020C0503030203020204" pitchFamily="34" charset="0"/>
              </a:rPr>
              <a:t>Dynamically authorized VLANs</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圆角矩形 75"/>
          <p:cNvSpPr/>
          <p:nvPr/>
        </p:nvSpPr>
        <p:spPr bwMode="gray">
          <a:xfrm>
            <a:off x="6495348" y="2407729"/>
            <a:ext cx="5191425" cy="3759299"/>
          </a:xfrm>
          <a:prstGeom prst="roundRect">
            <a:avLst>
              <a:gd name="adj" fmla="val 2420"/>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p>
            <a:pPr algn="just" fontAlgn="ctr">
              <a:lnSpc>
                <a:spcPts val="1800"/>
              </a:lnSpc>
              <a:spcAft>
                <a:spcPts val="300"/>
              </a:spcAft>
            </a:pPr>
            <a:endParaRPr lang="en-US" altLang="zh-CN"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25" name="圆角矩形 75"/>
          <p:cNvSpPr/>
          <p:nvPr/>
        </p:nvSpPr>
        <p:spPr bwMode="gray">
          <a:xfrm>
            <a:off x="6495348" y="4823154"/>
            <a:ext cx="5191425" cy="1304511"/>
          </a:xfrm>
          <a:prstGeom prst="roundRect">
            <a:avLst>
              <a:gd name="adj" fmla="val 242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p>
            <a:pPr marL="176213" indent="-176213" fontAlgn="ctr">
              <a:spcAft>
                <a:spcPts val="300"/>
              </a:spcAft>
              <a:buFont typeface="Arial" panose="020B0604020202020204" pitchFamily="34" charset="0"/>
              <a:buChar char="•"/>
            </a:pPr>
            <a:r>
              <a:rPr lang="en-US" sz="1200" dirty="0" smtClean="0">
                <a:solidFill>
                  <a:schemeClr val="tx1"/>
                </a:solidFill>
                <a:latin typeface="Huawei Sans" panose="020C0503030203020204" pitchFamily="34" charset="0"/>
              </a:rPr>
              <a:t>Authorized VLANs of wired users are delivered to the corresponding authentication points, which then send received user traffic to different VLANs.</a:t>
            </a:r>
          </a:p>
          <a:p>
            <a:pPr marL="176213" indent="-176213" fontAlgn="ctr">
              <a:spcAft>
                <a:spcPts val="300"/>
              </a:spcAft>
              <a:buFont typeface="Arial" panose="020B0604020202020204" pitchFamily="34" charset="0"/>
              <a:buChar char="•"/>
            </a:pPr>
            <a:r>
              <a:rPr lang="en-US" sz="1200" dirty="0" smtClean="0">
                <a:solidFill>
                  <a:schemeClr val="tx1"/>
                </a:solidFill>
                <a:latin typeface="Huawei Sans" panose="020C0503030203020204" pitchFamily="34" charset="0"/>
              </a:rPr>
              <a:t>For wireless users, 802.1X authentication and MAC address authentication support dynamic authorized VLANs, but Portal authentication does not. In Portal authentication, only the configured service VLAN takes effect.</a:t>
            </a:r>
            <a:endParaRPr lang="en-US" sz="1200" dirty="0">
              <a:solidFill>
                <a:schemeClr val="tx1"/>
              </a:solidFill>
              <a:latin typeface="Huawei Sans" panose="020C0503030203020204" pitchFamily="34" charset="0"/>
            </a:endParaRPr>
          </a:p>
        </p:txBody>
      </p:sp>
      <p:sp>
        <p:nvSpPr>
          <p:cNvPr id="128" name="圆角矩形 127"/>
          <p:cNvSpPr/>
          <p:nvPr/>
        </p:nvSpPr>
        <p:spPr bwMode="gray">
          <a:xfrm>
            <a:off x="5008069" y="2836566"/>
            <a:ext cx="178184" cy="88869"/>
          </a:xfrm>
          <a:prstGeom prst="roundRect">
            <a:avLst/>
          </a:prstGeom>
          <a:solidFill>
            <a:srgbClr val="FFC000"/>
          </a:solidFill>
          <a:ln>
            <a:solidFill>
              <a:srgbClr val="1262A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9" name="文本框 128"/>
          <p:cNvSpPr txBox="1"/>
          <p:nvPr/>
        </p:nvSpPr>
        <p:spPr bwMode="gray">
          <a:xfrm>
            <a:off x="5119307" y="2758958"/>
            <a:ext cx="1000857" cy="244084"/>
          </a:xfrm>
          <a:prstGeom prst="rect">
            <a:avLst/>
          </a:prstGeom>
          <a:noFill/>
        </p:spPr>
        <p:txBody>
          <a:bodyPr wrap="square" rtlCol="0">
            <a:noAutofit/>
          </a:bodyPr>
          <a:lstStyle/>
          <a:p>
            <a:pPr fontAlgn="ctr"/>
            <a:r>
              <a:rPr lang="en-US" sz="1200" dirty="0" smtClean="0">
                <a:solidFill>
                  <a:srgbClr val="000000"/>
                </a:solidFill>
                <a:latin typeface="Huawei Sans" panose="020C0503030203020204" pitchFamily="34" charset="0"/>
              </a:rPr>
              <a:t>Native AC</a:t>
            </a:r>
            <a:endParaRPr lang="en-US" altLang="zh-CN"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3" name="圆角矩形 142"/>
          <p:cNvSpPr/>
          <p:nvPr/>
        </p:nvSpPr>
        <p:spPr bwMode="gray">
          <a:xfrm>
            <a:off x="10686372" y="2532508"/>
            <a:ext cx="178184" cy="88869"/>
          </a:xfrm>
          <a:prstGeom prst="roundRect">
            <a:avLst/>
          </a:prstGeom>
          <a:solidFill>
            <a:srgbClr val="FFC000"/>
          </a:solidFill>
          <a:ln>
            <a:solidFill>
              <a:srgbClr val="1262A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4" name="文本框 143"/>
          <p:cNvSpPr txBox="1"/>
          <p:nvPr/>
        </p:nvSpPr>
        <p:spPr bwMode="gray">
          <a:xfrm>
            <a:off x="10864556" y="2454900"/>
            <a:ext cx="918855" cy="244084"/>
          </a:xfrm>
          <a:prstGeom prst="rect">
            <a:avLst/>
          </a:prstGeom>
          <a:noFill/>
        </p:spPr>
        <p:txBody>
          <a:bodyPr wrap="square" rtlCol="0">
            <a:noAutofit/>
          </a:bodyPr>
          <a:lstStyle/>
          <a:p>
            <a:pPr fontAlgn="ctr"/>
            <a:r>
              <a:rPr lang="en-US" sz="1200" dirty="0" smtClean="0">
                <a:solidFill>
                  <a:srgbClr val="000000"/>
                </a:solidFill>
                <a:latin typeface="Huawei Sans" panose="020C0503030203020204" pitchFamily="34" charset="0"/>
              </a:rPr>
              <a:t>Native AC</a:t>
            </a:r>
            <a:endParaRPr lang="en-US" altLang="zh-CN"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35" name="图片 86" descr="核心交换机.png"/>
          <p:cNvPicPr>
            <a:picLocks noChangeAspect="1"/>
          </p:cNvPicPr>
          <p:nvPr/>
        </p:nvPicPr>
        <p:blipFill>
          <a:blip r:embed="rId3"/>
          <a:stretch>
            <a:fillRect/>
          </a:stretch>
        </p:blipFill>
        <p:spPr bwMode="gray">
          <a:xfrm>
            <a:off x="3045144" y="2752292"/>
            <a:ext cx="314619" cy="257416"/>
          </a:xfrm>
          <a:prstGeom prst="rect">
            <a:avLst/>
          </a:prstGeom>
        </p:spPr>
      </p:pic>
      <p:pic>
        <p:nvPicPr>
          <p:cNvPr id="137" name="图片 86" descr="核心交换机.png"/>
          <p:cNvPicPr>
            <a:picLocks noChangeAspect="1"/>
          </p:cNvPicPr>
          <p:nvPr/>
        </p:nvPicPr>
        <p:blipFill>
          <a:blip r:embed="rId3"/>
          <a:stretch>
            <a:fillRect/>
          </a:stretch>
        </p:blipFill>
        <p:spPr bwMode="gray">
          <a:xfrm>
            <a:off x="3657081" y="2752292"/>
            <a:ext cx="314619" cy="257416"/>
          </a:xfrm>
          <a:prstGeom prst="rect">
            <a:avLst/>
          </a:prstGeom>
        </p:spPr>
      </p:pic>
      <p:cxnSp>
        <p:nvCxnSpPr>
          <p:cNvPr id="138" name="直接连接符 137"/>
          <p:cNvCxnSpPr>
            <a:stCxn id="135" idx="3"/>
            <a:endCxn id="137" idx="1"/>
          </p:cNvCxnSpPr>
          <p:nvPr/>
        </p:nvCxnSpPr>
        <p:spPr bwMode="gray">
          <a:xfrm>
            <a:off x="3359763" y="2881000"/>
            <a:ext cx="297318" cy="0"/>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139" name="图片 87" descr="汇聚交换机.png"/>
          <p:cNvPicPr>
            <a:picLocks noChangeAspect="1"/>
          </p:cNvPicPr>
          <p:nvPr/>
        </p:nvPicPr>
        <p:blipFill>
          <a:blip r:embed="rId4"/>
          <a:stretch>
            <a:fillRect/>
          </a:stretch>
        </p:blipFill>
        <p:spPr bwMode="gray">
          <a:xfrm>
            <a:off x="2548555" y="3403158"/>
            <a:ext cx="314619" cy="257416"/>
          </a:xfrm>
          <a:prstGeom prst="rect">
            <a:avLst/>
          </a:prstGeom>
        </p:spPr>
      </p:pic>
      <p:pic>
        <p:nvPicPr>
          <p:cNvPr id="140" name="图片 87" descr="汇聚交换机.png"/>
          <p:cNvPicPr>
            <a:picLocks noChangeAspect="1"/>
          </p:cNvPicPr>
          <p:nvPr/>
        </p:nvPicPr>
        <p:blipFill>
          <a:blip r:embed="rId4"/>
          <a:stretch>
            <a:fillRect/>
          </a:stretch>
        </p:blipFill>
        <p:spPr bwMode="gray">
          <a:xfrm>
            <a:off x="1936618" y="3403158"/>
            <a:ext cx="314619" cy="257416"/>
          </a:xfrm>
          <a:prstGeom prst="rect">
            <a:avLst/>
          </a:prstGeom>
        </p:spPr>
      </p:pic>
      <p:cxnSp>
        <p:nvCxnSpPr>
          <p:cNvPr id="141" name="直接连接符 140"/>
          <p:cNvCxnSpPr>
            <a:stCxn id="140" idx="3"/>
            <a:endCxn id="139" idx="1"/>
          </p:cNvCxnSpPr>
          <p:nvPr/>
        </p:nvCxnSpPr>
        <p:spPr bwMode="gray">
          <a:xfrm>
            <a:off x="2251237" y="3531866"/>
            <a:ext cx="297318" cy="0"/>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142" name="图片 76" descr="接入交换机.png"/>
          <p:cNvPicPr>
            <a:picLocks noChangeAspect="1"/>
          </p:cNvPicPr>
          <p:nvPr/>
        </p:nvPicPr>
        <p:blipFill>
          <a:blip r:embed="rId5"/>
          <a:stretch>
            <a:fillRect/>
          </a:stretch>
        </p:blipFill>
        <p:spPr bwMode="gray">
          <a:xfrm>
            <a:off x="1937659" y="3918644"/>
            <a:ext cx="314619" cy="257416"/>
          </a:xfrm>
          <a:prstGeom prst="rect">
            <a:avLst/>
          </a:prstGeom>
        </p:spPr>
      </p:pic>
      <p:pic>
        <p:nvPicPr>
          <p:cNvPr id="145" name="图片 76" descr="接入交换机.png"/>
          <p:cNvPicPr>
            <a:picLocks noChangeAspect="1"/>
          </p:cNvPicPr>
          <p:nvPr/>
        </p:nvPicPr>
        <p:blipFill>
          <a:blip r:embed="rId5"/>
          <a:stretch>
            <a:fillRect/>
          </a:stretch>
        </p:blipFill>
        <p:spPr bwMode="gray">
          <a:xfrm>
            <a:off x="2547515" y="3918644"/>
            <a:ext cx="314619" cy="257416"/>
          </a:xfrm>
          <a:prstGeom prst="rect">
            <a:avLst/>
          </a:prstGeom>
        </p:spPr>
      </p:pic>
      <p:cxnSp>
        <p:nvCxnSpPr>
          <p:cNvPr id="146" name="直接连接符 145"/>
          <p:cNvCxnSpPr>
            <a:stCxn id="142" idx="3"/>
            <a:endCxn id="145" idx="1"/>
          </p:cNvCxnSpPr>
          <p:nvPr/>
        </p:nvCxnSpPr>
        <p:spPr bwMode="gray">
          <a:xfrm>
            <a:off x="2252278" y="4047352"/>
            <a:ext cx="295236" cy="0"/>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147" name="图片 87" descr="汇聚交换机.png"/>
          <p:cNvPicPr>
            <a:picLocks noChangeAspect="1"/>
          </p:cNvPicPr>
          <p:nvPr/>
        </p:nvPicPr>
        <p:blipFill>
          <a:blip r:embed="rId4"/>
          <a:stretch>
            <a:fillRect/>
          </a:stretch>
        </p:blipFill>
        <p:spPr bwMode="gray">
          <a:xfrm>
            <a:off x="4804688" y="3403158"/>
            <a:ext cx="314619" cy="257416"/>
          </a:xfrm>
          <a:prstGeom prst="rect">
            <a:avLst/>
          </a:prstGeom>
        </p:spPr>
      </p:pic>
      <p:pic>
        <p:nvPicPr>
          <p:cNvPr id="148" name="图片 87" descr="汇聚交换机.png"/>
          <p:cNvPicPr>
            <a:picLocks noChangeAspect="1"/>
          </p:cNvPicPr>
          <p:nvPr/>
        </p:nvPicPr>
        <p:blipFill>
          <a:blip r:embed="rId4"/>
          <a:stretch>
            <a:fillRect/>
          </a:stretch>
        </p:blipFill>
        <p:spPr bwMode="gray">
          <a:xfrm>
            <a:off x="4192751" y="3403158"/>
            <a:ext cx="314619" cy="257416"/>
          </a:xfrm>
          <a:prstGeom prst="rect">
            <a:avLst/>
          </a:prstGeom>
        </p:spPr>
      </p:pic>
      <p:cxnSp>
        <p:nvCxnSpPr>
          <p:cNvPr id="149" name="直接连接符 148"/>
          <p:cNvCxnSpPr>
            <a:stCxn id="148" idx="3"/>
            <a:endCxn id="147" idx="1"/>
          </p:cNvCxnSpPr>
          <p:nvPr/>
        </p:nvCxnSpPr>
        <p:spPr bwMode="gray">
          <a:xfrm>
            <a:off x="4507370" y="3531866"/>
            <a:ext cx="297318" cy="0"/>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150" name="图片 76" descr="接入交换机.png"/>
          <p:cNvPicPr>
            <a:picLocks noChangeAspect="1"/>
          </p:cNvPicPr>
          <p:nvPr/>
        </p:nvPicPr>
        <p:blipFill>
          <a:blip r:embed="rId5"/>
          <a:stretch>
            <a:fillRect/>
          </a:stretch>
        </p:blipFill>
        <p:spPr bwMode="gray">
          <a:xfrm>
            <a:off x="4193792" y="3918644"/>
            <a:ext cx="314619" cy="257416"/>
          </a:xfrm>
          <a:prstGeom prst="rect">
            <a:avLst/>
          </a:prstGeom>
        </p:spPr>
      </p:pic>
      <p:pic>
        <p:nvPicPr>
          <p:cNvPr id="151" name="图片 76" descr="接入交换机.png"/>
          <p:cNvPicPr>
            <a:picLocks noChangeAspect="1"/>
          </p:cNvPicPr>
          <p:nvPr/>
        </p:nvPicPr>
        <p:blipFill>
          <a:blip r:embed="rId5"/>
          <a:stretch>
            <a:fillRect/>
          </a:stretch>
        </p:blipFill>
        <p:spPr bwMode="gray">
          <a:xfrm>
            <a:off x="4803648" y="3918644"/>
            <a:ext cx="314619" cy="257416"/>
          </a:xfrm>
          <a:prstGeom prst="rect">
            <a:avLst/>
          </a:prstGeom>
        </p:spPr>
      </p:pic>
      <p:cxnSp>
        <p:nvCxnSpPr>
          <p:cNvPr id="153" name="直接连接符 152"/>
          <p:cNvCxnSpPr>
            <a:stCxn id="150" idx="3"/>
            <a:endCxn id="151" idx="1"/>
          </p:cNvCxnSpPr>
          <p:nvPr/>
        </p:nvCxnSpPr>
        <p:spPr bwMode="gray">
          <a:xfrm>
            <a:off x="4508411" y="4047352"/>
            <a:ext cx="295236"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54" name="直接连接符 153"/>
          <p:cNvCxnSpPr>
            <a:stCxn id="135" idx="2"/>
            <a:endCxn id="140" idx="0"/>
          </p:cNvCxnSpPr>
          <p:nvPr/>
        </p:nvCxnSpPr>
        <p:spPr bwMode="gray">
          <a:xfrm flipH="1">
            <a:off x="2093928" y="3009708"/>
            <a:ext cx="1108526" cy="39345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5" name="直接连接符 154"/>
          <p:cNvCxnSpPr>
            <a:stCxn id="137" idx="2"/>
            <a:endCxn id="139" idx="0"/>
          </p:cNvCxnSpPr>
          <p:nvPr/>
        </p:nvCxnSpPr>
        <p:spPr bwMode="gray">
          <a:xfrm flipH="1">
            <a:off x="2705865" y="3009708"/>
            <a:ext cx="1108526" cy="39345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6" name="直接连接符 155"/>
          <p:cNvCxnSpPr>
            <a:stCxn id="135" idx="2"/>
            <a:endCxn id="148" idx="0"/>
          </p:cNvCxnSpPr>
          <p:nvPr/>
        </p:nvCxnSpPr>
        <p:spPr bwMode="gray">
          <a:xfrm>
            <a:off x="3202454" y="3009708"/>
            <a:ext cx="1147607" cy="39345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7" name="直接连接符 156"/>
          <p:cNvCxnSpPr>
            <a:stCxn id="137" idx="2"/>
            <a:endCxn id="147" idx="0"/>
          </p:cNvCxnSpPr>
          <p:nvPr/>
        </p:nvCxnSpPr>
        <p:spPr bwMode="gray">
          <a:xfrm>
            <a:off x="3814391" y="3009708"/>
            <a:ext cx="1147607" cy="39345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8" name="直接连接符 157"/>
          <p:cNvCxnSpPr>
            <a:stCxn id="140" idx="2"/>
            <a:endCxn id="142" idx="0"/>
          </p:cNvCxnSpPr>
          <p:nvPr/>
        </p:nvCxnSpPr>
        <p:spPr bwMode="gray">
          <a:xfrm>
            <a:off x="2093928" y="3660574"/>
            <a:ext cx="1041" cy="25807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9" name="直接连接符 158"/>
          <p:cNvCxnSpPr>
            <a:stCxn id="139" idx="2"/>
            <a:endCxn id="145" idx="0"/>
          </p:cNvCxnSpPr>
          <p:nvPr/>
        </p:nvCxnSpPr>
        <p:spPr bwMode="gray">
          <a:xfrm flipH="1">
            <a:off x="2704825" y="3660574"/>
            <a:ext cx="1040" cy="25807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0" name="直接连接符 159"/>
          <p:cNvCxnSpPr>
            <a:stCxn id="148" idx="2"/>
            <a:endCxn id="150" idx="0"/>
          </p:cNvCxnSpPr>
          <p:nvPr/>
        </p:nvCxnSpPr>
        <p:spPr bwMode="gray">
          <a:xfrm>
            <a:off x="4350061" y="3660574"/>
            <a:ext cx="1041" cy="25807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1" name="直接连接符 160"/>
          <p:cNvCxnSpPr>
            <a:stCxn id="147" idx="2"/>
            <a:endCxn id="151" idx="0"/>
          </p:cNvCxnSpPr>
          <p:nvPr/>
        </p:nvCxnSpPr>
        <p:spPr bwMode="gray">
          <a:xfrm flipH="1">
            <a:off x="4960958" y="3660574"/>
            <a:ext cx="1040" cy="25807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pic>
        <p:nvPicPr>
          <p:cNvPr id="162" name="图片 105" descr="AP.png"/>
          <p:cNvPicPr>
            <a:picLocks noChangeAspect="1"/>
          </p:cNvPicPr>
          <p:nvPr/>
        </p:nvPicPr>
        <p:blipFill>
          <a:blip r:embed="rId6"/>
          <a:stretch>
            <a:fillRect/>
          </a:stretch>
        </p:blipFill>
        <p:spPr bwMode="gray">
          <a:xfrm>
            <a:off x="4193301" y="4492971"/>
            <a:ext cx="314069" cy="256966"/>
          </a:xfrm>
          <a:prstGeom prst="rect">
            <a:avLst/>
          </a:prstGeom>
        </p:spPr>
      </p:pic>
      <p:cxnSp>
        <p:nvCxnSpPr>
          <p:cNvPr id="163" name="直接连接符 162"/>
          <p:cNvCxnSpPr>
            <a:stCxn id="145" idx="2"/>
            <a:endCxn id="169" idx="0"/>
          </p:cNvCxnSpPr>
          <p:nvPr/>
        </p:nvCxnSpPr>
        <p:spPr bwMode="gray">
          <a:xfrm>
            <a:off x="2704825" y="4176060"/>
            <a:ext cx="1040" cy="296415"/>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4" name="直接连接符 163"/>
          <p:cNvCxnSpPr>
            <a:stCxn id="150" idx="2"/>
            <a:endCxn id="162" idx="0"/>
          </p:cNvCxnSpPr>
          <p:nvPr/>
        </p:nvCxnSpPr>
        <p:spPr bwMode="gray">
          <a:xfrm flipH="1">
            <a:off x="4350336" y="4176060"/>
            <a:ext cx="766" cy="316911"/>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165" name="矩形 164"/>
          <p:cNvSpPr/>
          <p:nvPr/>
        </p:nvSpPr>
        <p:spPr bwMode="gray">
          <a:xfrm>
            <a:off x="1805920" y="3293500"/>
            <a:ext cx="1526306" cy="968882"/>
          </a:xfrm>
          <a:prstGeom prst="rect">
            <a:avLst/>
          </a:prstGeom>
          <a:solidFill>
            <a:srgbClr val="94DAE2">
              <a:alpha val="30000"/>
            </a:srgbClr>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6" name="矩形 165"/>
          <p:cNvSpPr/>
          <p:nvPr/>
        </p:nvSpPr>
        <p:spPr bwMode="gray">
          <a:xfrm>
            <a:off x="3752711" y="3293500"/>
            <a:ext cx="1526400" cy="968882"/>
          </a:xfrm>
          <a:prstGeom prst="rect">
            <a:avLst/>
          </a:prstGeom>
          <a:solidFill>
            <a:srgbClr val="FAD3BB">
              <a:alpha val="30000"/>
            </a:srgbClr>
          </a:solidFill>
          <a:ln>
            <a:solidFill>
              <a:srgbClr val="FAD3BB"/>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7" name="矩形 166"/>
          <p:cNvSpPr/>
          <p:nvPr/>
        </p:nvSpPr>
        <p:spPr bwMode="gray">
          <a:xfrm>
            <a:off x="2775683" y="3688173"/>
            <a:ext cx="556543" cy="305105"/>
          </a:xfrm>
          <a:prstGeom prst="rect">
            <a:avLst/>
          </a:prstGeom>
        </p:spPr>
        <p:txBody>
          <a:bodyPr wrap="none">
            <a:noAutofit/>
          </a:bodyPr>
          <a:lstStyle/>
          <a:p>
            <a:pPr fontAlgn="ctr"/>
            <a:r>
              <a:rPr lang="en-US" sz="1400" b="1" dirty="0" smtClean="0">
                <a:solidFill>
                  <a:srgbClr val="30B5C5"/>
                </a:solidFill>
                <a:latin typeface="Huawei Sans" panose="020C0503030203020204" pitchFamily="34" charset="0"/>
              </a:rPr>
              <a:t>VN1</a:t>
            </a:r>
            <a:endParaRPr lang="en-US" altLang="zh-CN" sz="14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8" name="矩形 167"/>
          <p:cNvSpPr/>
          <p:nvPr/>
        </p:nvSpPr>
        <p:spPr bwMode="gray">
          <a:xfrm>
            <a:off x="3716993" y="3688173"/>
            <a:ext cx="885440" cy="305105"/>
          </a:xfrm>
          <a:prstGeom prst="rect">
            <a:avLst/>
          </a:prstGeom>
        </p:spPr>
        <p:txBody>
          <a:bodyPr wrap="square">
            <a:noAutofit/>
          </a:bodyPr>
          <a:lstStyle/>
          <a:p>
            <a:pPr fontAlgn="ctr"/>
            <a:r>
              <a:rPr lang="en-US" sz="1400" b="1" dirty="0" smtClean="0">
                <a:solidFill>
                  <a:srgbClr val="ED6D00"/>
                </a:solidFill>
                <a:latin typeface="Huawei Sans" panose="020C0503030203020204" pitchFamily="34" charset="0"/>
              </a:rPr>
              <a:t>VN2</a:t>
            </a:r>
            <a:endParaRPr lang="en-US" altLang="zh-CN" sz="1400" b="1" dirty="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69" name="图片 79" descr="PC.png">
            <a:extLst>
              <a:ext uri="{FF2B5EF4-FFF2-40B4-BE49-F238E27FC236}">
                <a16:creationId xmlns="" xmlns:a16="http://schemas.microsoft.com/office/drawing/2014/main" id="{4666702E-823D-4236-BF2F-880359158C83}"/>
              </a:ext>
            </a:extLst>
          </p:cNvPr>
          <p:cNvPicPr>
            <a:picLocks noChangeAspect="1"/>
          </p:cNvPicPr>
          <p:nvPr/>
        </p:nvPicPr>
        <p:blipFill>
          <a:blip r:embed="rId7" cstate="print"/>
          <a:stretch>
            <a:fillRect/>
          </a:stretch>
        </p:blipFill>
        <p:spPr bwMode="gray">
          <a:xfrm>
            <a:off x="2525651" y="4472475"/>
            <a:ext cx="360428" cy="276809"/>
          </a:xfrm>
          <a:prstGeom prst="rect">
            <a:avLst/>
          </a:prstGeom>
        </p:spPr>
      </p:pic>
      <p:sp>
        <p:nvSpPr>
          <p:cNvPr id="170" name="圆角矩形 169"/>
          <p:cNvSpPr/>
          <p:nvPr/>
        </p:nvSpPr>
        <p:spPr bwMode="gray">
          <a:xfrm>
            <a:off x="4150665" y="4054529"/>
            <a:ext cx="178184" cy="88869"/>
          </a:xfrm>
          <a:prstGeom prst="roundRect">
            <a:avLst/>
          </a:prstGeom>
          <a:solidFill>
            <a:srgbClr val="FFC000"/>
          </a:solidFill>
          <a:ln>
            <a:solidFill>
              <a:srgbClr val="1262A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1" name="圆角矩形 170"/>
          <p:cNvSpPr/>
          <p:nvPr/>
        </p:nvSpPr>
        <p:spPr bwMode="gray">
          <a:xfrm>
            <a:off x="1218429" y="4356255"/>
            <a:ext cx="954963" cy="563919"/>
          </a:xfrm>
          <a:prstGeom prst="roundRect">
            <a:avLst>
              <a:gd name="adj" fmla="val 6984"/>
            </a:avLst>
          </a:prstGeom>
          <a:solidFill>
            <a:schemeClr val="bg1">
              <a:lumMod val="95000"/>
            </a:schemeClr>
          </a:solidFill>
          <a:ln w="12700" cap="flat" cmpd="sng" algn="ctr">
            <a:solidFill>
              <a:schemeClr val="tx1"/>
            </a:solidFill>
            <a:prstDash val="sysDot"/>
            <a:round/>
            <a:headEnd type="none" w="med" len="med"/>
            <a:tailEnd type="none" w="med" len="med"/>
          </a:ln>
          <a:extLst/>
        </p:spPr>
        <p:txBody>
          <a:bodyPr vert="horz" wrap="square" lIns="0" tIns="0" rIns="0" bIns="0" numCol="1" rtlCol="0" anchor="ctr" anchorCtr="0" compatLnSpc="1">
            <a:prstTxWarp prst="textNoShape">
              <a:avLst/>
            </a:prstTxWarp>
            <a:noAutofit/>
          </a:bodyPr>
          <a:lstStyle/>
          <a:p>
            <a:pPr algn="ctr" fontAlgn="ctr">
              <a:buClr>
                <a:srgbClr val="CC9900"/>
              </a:buClr>
            </a:pPr>
            <a:r>
              <a:rPr lang="en-US" sz="1200" dirty="0" smtClean="0">
                <a:solidFill>
                  <a:srgbClr val="000000"/>
                </a:solidFill>
                <a:latin typeface="Huawei Sans" panose="020C0503030203020204" pitchFamily="34" charset="0"/>
              </a:rPr>
              <a:t>Configure a static VLAN</a:t>
            </a:r>
            <a:endParaRPr lang="en-US" altLang="zh-CN"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72" name="直接箭头连接符 171"/>
          <p:cNvCxnSpPr>
            <a:stCxn id="171" idx="3"/>
          </p:cNvCxnSpPr>
          <p:nvPr/>
        </p:nvCxnSpPr>
        <p:spPr bwMode="gray">
          <a:xfrm flipV="1">
            <a:off x="2173392" y="4188661"/>
            <a:ext cx="531432" cy="449554"/>
          </a:xfrm>
          <a:prstGeom prst="straightConnector1">
            <a:avLst/>
          </a:prstGeom>
          <a:noFill/>
          <a:ln w="38100" cap="flat" cmpd="tri" algn="ctr">
            <a:solidFill>
              <a:schemeClr val="bg1">
                <a:lumMod val="65000"/>
              </a:schemeClr>
            </a:solidFill>
            <a:prstDash val="solid"/>
            <a:round/>
            <a:headEnd type="none" w="med" len="med"/>
            <a:tailEnd type="triangle" w="med" len="med"/>
          </a:ln>
        </p:spPr>
      </p:cxnSp>
      <p:sp>
        <p:nvSpPr>
          <p:cNvPr id="173" name="圆角矩形 172"/>
          <p:cNvSpPr/>
          <p:nvPr/>
        </p:nvSpPr>
        <p:spPr bwMode="gray">
          <a:xfrm>
            <a:off x="4857770" y="4356071"/>
            <a:ext cx="1113857" cy="566125"/>
          </a:xfrm>
          <a:prstGeom prst="roundRect">
            <a:avLst>
              <a:gd name="adj" fmla="val 6984"/>
            </a:avLst>
          </a:prstGeom>
          <a:solidFill>
            <a:schemeClr val="bg1">
              <a:lumMod val="95000"/>
            </a:schemeClr>
          </a:solidFill>
          <a:ln w="12700" cap="flat" cmpd="sng" algn="ctr">
            <a:solidFill>
              <a:schemeClr val="tx1"/>
            </a:solidFill>
            <a:prstDash val="sysDot"/>
            <a:round/>
            <a:headEnd type="none" w="med" len="med"/>
            <a:tailEnd type="none" w="med" len="med"/>
          </a:ln>
          <a:extLst/>
        </p:spPr>
        <p:txBody>
          <a:bodyPr vert="horz" wrap="square" lIns="0" tIns="0" rIns="0" bIns="0" numCol="1" rtlCol="0" anchor="ctr" anchorCtr="0" compatLnSpc="1">
            <a:prstTxWarp prst="textNoShape">
              <a:avLst/>
            </a:prstTxWarp>
            <a:noAutofit/>
          </a:bodyPr>
          <a:lstStyle/>
          <a:p>
            <a:pPr algn="ctr" fontAlgn="ctr">
              <a:buClr>
                <a:srgbClr val="CC9900"/>
              </a:buClr>
            </a:pPr>
            <a:r>
              <a:rPr lang="en-US" sz="1200" dirty="0" smtClean="0">
                <a:solidFill>
                  <a:srgbClr val="000000"/>
                </a:solidFill>
                <a:latin typeface="Huawei Sans" panose="020C0503030203020204" pitchFamily="34" charset="0"/>
              </a:rPr>
              <a:t>Deliver the static service VLAN</a:t>
            </a:r>
            <a:endParaRPr lang="en-US" altLang="zh-CN"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74" name="直接箭头连接符 173"/>
          <p:cNvCxnSpPr>
            <a:stCxn id="173" idx="1"/>
            <a:endCxn id="170" idx="3"/>
          </p:cNvCxnSpPr>
          <p:nvPr/>
        </p:nvCxnSpPr>
        <p:spPr bwMode="gray">
          <a:xfrm flipH="1" flipV="1">
            <a:off x="4328849" y="4098964"/>
            <a:ext cx="528921" cy="540170"/>
          </a:xfrm>
          <a:prstGeom prst="straightConnector1">
            <a:avLst/>
          </a:prstGeom>
          <a:noFill/>
          <a:ln w="38100" cap="flat" cmpd="tri" algn="ctr">
            <a:solidFill>
              <a:schemeClr val="bg1">
                <a:lumMod val="65000"/>
              </a:schemeClr>
            </a:solidFill>
            <a:prstDash val="solid"/>
            <a:round/>
            <a:headEnd type="none" w="med" len="med"/>
            <a:tailEnd type="triangle" w="med" len="med"/>
          </a:ln>
        </p:spPr>
      </p:cxnSp>
      <p:pic>
        <p:nvPicPr>
          <p:cNvPr id="175" name="图片 86" descr="核心交换机.png"/>
          <p:cNvPicPr>
            <a:picLocks noChangeAspect="1"/>
          </p:cNvPicPr>
          <p:nvPr/>
        </p:nvPicPr>
        <p:blipFill>
          <a:blip r:embed="rId3"/>
          <a:stretch>
            <a:fillRect/>
          </a:stretch>
        </p:blipFill>
        <p:spPr bwMode="gray">
          <a:xfrm>
            <a:off x="8321459" y="2855989"/>
            <a:ext cx="314619" cy="257416"/>
          </a:xfrm>
          <a:prstGeom prst="rect">
            <a:avLst/>
          </a:prstGeom>
        </p:spPr>
      </p:pic>
      <p:pic>
        <p:nvPicPr>
          <p:cNvPr id="176" name="图片 86" descr="核心交换机.png"/>
          <p:cNvPicPr>
            <a:picLocks noChangeAspect="1"/>
          </p:cNvPicPr>
          <p:nvPr/>
        </p:nvPicPr>
        <p:blipFill>
          <a:blip r:embed="rId3"/>
          <a:stretch>
            <a:fillRect/>
          </a:stretch>
        </p:blipFill>
        <p:spPr bwMode="gray">
          <a:xfrm>
            <a:off x="8933396" y="2855989"/>
            <a:ext cx="314619" cy="257416"/>
          </a:xfrm>
          <a:prstGeom prst="rect">
            <a:avLst/>
          </a:prstGeom>
        </p:spPr>
      </p:pic>
      <p:cxnSp>
        <p:nvCxnSpPr>
          <p:cNvPr id="177" name="直接连接符 176"/>
          <p:cNvCxnSpPr>
            <a:stCxn id="175" idx="3"/>
            <a:endCxn id="176" idx="1"/>
          </p:cNvCxnSpPr>
          <p:nvPr/>
        </p:nvCxnSpPr>
        <p:spPr bwMode="gray">
          <a:xfrm>
            <a:off x="8636078" y="2984697"/>
            <a:ext cx="297318" cy="0"/>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178" name="图片 87" descr="汇聚交换机.png"/>
          <p:cNvPicPr>
            <a:picLocks noChangeAspect="1"/>
          </p:cNvPicPr>
          <p:nvPr/>
        </p:nvPicPr>
        <p:blipFill>
          <a:blip r:embed="rId4"/>
          <a:stretch>
            <a:fillRect/>
          </a:stretch>
        </p:blipFill>
        <p:spPr bwMode="gray">
          <a:xfrm>
            <a:off x="7824870" y="3506855"/>
            <a:ext cx="314619" cy="257416"/>
          </a:xfrm>
          <a:prstGeom prst="rect">
            <a:avLst/>
          </a:prstGeom>
        </p:spPr>
      </p:pic>
      <p:pic>
        <p:nvPicPr>
          <p:cNvPr id="179" name="图片 87" descr="汇聚交换机.png"/>
          <p:cNvPicPr>
            <a:picLocks noChangeAspect="1"/>
          </p:cNvPicPr>
          <p:nvPr/>
        </p:nvPicPr>
        <p:blipFill>
          <a:blip r:embed="rId4"/>
          <a:stretch>
            <a:fillRect/>
          </a:stretch>
        </p:blipFill>
        <p:spPr bwMode="gray">
          <a:xfrm>
            <a:off x="7212933" y="3506855"/>
            <a:ext cx="314619" cy="257416"/>
          </a:xfrm>
          <a:prstGeom prst="rect">
            <a:avLst/>
          </a:prstGeom>
        </p:spPr>
      </p:pic>
      <p:cxnSp>
        <p:nvCxnSpPr>
          <p:cNvPr id="180" name="直接连接符 179"/>
          <p:cNvCxnSpPr>
            <a:stCxn id="179" idx="3"/>
            <a:endCxn id="178" idx="1"/>
          </p:cNvCxnSpPr>
          <p:nvPr/>
        </p:nvCxnSpPr>
        <p:spPr bwMode="gray">
          <a:xfrm>
            <a:off x="7527552" y="3635563"/>
            <a:ext cx="297318" cy="0"/>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181" name="图片 76" descr="接入交换机.png"/>
          <p:cNvPicPr>
            <a:picLocks noChangeAspect="1"/>
          </p:cNvPicPr>
          <p:nvPr/>
        </p:nvPicPr>
        <p:blipFill>
          <a:blip r:embed="rId5"/>
          <a:stretch>
            <a:fillRect/>
          </a:stretch>
        </p:blipFill>
        <p:spPr bwMode="gray">
          <a:xfrm>
            <a:off x="7213974" y="4022341"/>
            <a:ext cx="314619" cy="257416"/>
          </a:xfrm>
          <a:prstGeom prst="rect">
            <a:avLst/>
          </a:prstGeom>
        </p:spPr>
      </p:pic>
      <p:pic>
        <p:nvPicPr>
          <p:cNvPr id="182" name="图片 76" descr="接入交换机.png"/>
          <p:cNvPicPr>
            <a:picLocks noChangeAspect="1"/>
          </p:cNvPicPr>
          <p:nvPr/>
        </p:nvPicPr>
        <p:blipFill>
          <a:blip r:embed="rId5"/>
          <a:stretch>
            <a:fillRect/>
          </a:stretch>
        </p:blipFill>
        <p:spPr bwMode="gray">
          <a:xfrm>
            <a:off x="7823830" y="4022341"/>
            <a:ext cx="314619" cy="257416"/>
          </a:xfrm>
          <a:prstGeom prst="rect">
            <a:avLst/>
          </a:prstGeom>
        </p:spPr>
      </p:pic>
      <p:cxnSp>
        <p:nvCxnSpPr>
          <p:cNvPr id="183" name="直接连接符 182"/>
          <p:cNvCxnSpPr>
            <a:stCxn id="181" idx="3"/>
            <a:endCxn id="182" idx="1"/>
          </p:cNvCxnSpPr>
          <p:nvPr/>
        </p:nvCxnSpPr>
        <p:spPr bwMode="gray">
          <a:xfrm>
            <a:off x="7528593" y="4151049"/>
            <a:ext cx="295236" cy="0"/>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184" name="图片 87" descr="汇聚交换机.png"/>
          <p:cNvPicPr>
            <a:picLocks noChangeAspect="1"/>
          </p:cNvPicPr>
          <p:nvPr/>
        </p:nvPicPr>
        <p:blipFill>
          <a:blip r:embed="rId4"/>
          <a:stretch>
            <a:fillRect/>
          </a:stretch>
        </p:blipFill>
        <p:spPr bwMode="gray">
          <a:xfrm>
            <a:off x="10081003" y="3506855"/>
            <a:ext cx="314619" cy="257416"/>
          </a:xfrm>
          <a:prstGeom prst="rect">
            <a:avLst/>
          </a:prstGeom>
        </p:spPr>
      </p:pic>
      <p:pic>
        <p:nvPicPr>
          <p:cNvPr id="185" name="图片 87" descr="汇聚交换机.png"/>
          <p:cNvPicPr>
            <a:picLocks noChangeAspect="1"/>
          </p:cNvPicPr>
          <p:nvPr/>
        </p:nvPicPr>
        <p:blipFill>
          <a:blip r:embed="rId4"/>
          <a:stretch>
            <a:fillRect/>
          </a:stretch>
        </p:blipFill>
        <p:spPr bwMode="gray">
          <a:xfrm>
            <a:off x="9469066" y="3506855"/>
            <a:ext cx="314619" cy="257416"/>
          </a:xfrm>
          <a:prstGeom prst="rect">
            <a:avLst/>
          </a:prstGeom>
        </p:spPr>
      </p:pic>
      <p:cxnSp>
        <p:nvCxnSpPr>
          <p:cNvPr id="186" name="直接连接符 185"/>
          <p:cNvCxnSpPr>
            <a:stCxn id="185" idx="3"/>
            <a:endCxn id="184" idx="1"/>
          </p:cNvCxnSpPr>
          <p:nvPr/>
        </p:nvCxnSpPr>
        <p:spPr bwMode="gray">
          <a:xfrm>
            <a:off x="9783685" y="3635563"/>
            <a:ext cx="297318" cy="0"/>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187" name="图片 76" descr="接入交换机.png"/>
          <p:cNvPicPr>
            <a:picLocks noChangeAspect="1"/>
          </p:cNvPicPr>
          <p:nvPr/>
        </p:nvPicPr>
        <p:blipFill>
          <a:blip r:embed="rId5"/>
          <a:stretch>
            <a:fillRect/>
          </a:stretch>
        </p:blipFill>
        <p:spPr bwMode="gray">
          <a:xfrm>
            <a:off x="9470107" y="4022341"/>
            <a:ext cx="314619" cy="257416"/>
          </a:xfrm>
          <a:prstGeom prst="rect">
            <a:avLst/>
          </a:prstGeom>
        </p:spPr>
      </p:pic>
      <p:pic>
        <p:nvPicPr>
          <p:cNvPr id="188" name="图片 76" descr="接入交换机.png"/>
          <p:cNvPicPr>
            <a:picLocks noChangeAspect="1"/>
          </p:cNvPicPr>
          <p:nvPr/>
        </p:nvPicPr>
        <p:blipFill>
          <a:blip r:embed="rId5"/>
          <a:stretch>
            <a:fillRect/>
          </a:stretch>
        </p:blipFill>
        <p:spPr bwMode="gray">
          <a:xfrm>
            <a:off x="10079963" y="4022341"/>
            <a:ext cx="314619" cy="257416"/>
          </a:xfrm>
          <a:prstGeom prst="rect">
            <a:avLst/>
          </a:prstGeom>
        </p:spPr>
      </p:pic>
      <p:cxnSp>
        <p:nvCxnSpPr>
          <p:cNvPr id="189" name="直接连接符 188"/>
          <p:cNvCxnSpPr>
            <a:stCxn id="187" idx="3"/>
            <a:endCxn id="188" idx="1"/>
          </p:cNvCxnSpPr>
          <p:nvPr/>
        </p:nvCxnSpPr>
        <p:spPr bwMode="gray">
          <a:xfrm>
            <a:off x="9784726" y="4151049"/>
            <a:ext cx="295236"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90" name="直接连接符 189"/>
          <p:cNvCxnSpPr>
            <a:stCxn id="175" idx="2"/>
            <a:endCxn id="179" idx="0"/>
          </p:cNvCxnSpPr>
          <p:nvPr/>
        </p:nvCxnSpPr>
        <p:spPr bwMode="gray">
          <a:xfrm flipH="1">
            <a:off x="7370243" y="3113405"/>
            <a:ext cx="1108526" cy="39345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1" name="直接连接符 190"/>
          <p:cNvCxnSpPr>
            <a:stCxn id="176" idx="2"/>
            <a:endCxn id="178" idx="0"/>
          </p:cNvCxnSpPr>
          <p:nvPr/>
        </p:nvCxnSpPr>
        <p:spPr bwMode="gray">
          <a:xfrm flipH="1">
            <a:off x="7982180" y="3113405"/>
            <a:ext cx="1108526" cy="39345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2" name="直接连接符 191"/>
          <p:cNvCxnSpPr>
            <a:stCxn id="175" idx="2"/>
            <a:endCxn id="185" idx="0"/>
          </p:cNvCxnSpPr>
          <p:nvPr/>
        </p:nvCxnSpPr>
        <p:spPr bwMode="gray">
          <a:xfrm>
            <a:off x="8478769" y="3113405"/>
            <a:ext cx="1147607" cy="39345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3" name="直接连接符 192"/>
          <p:cNvCxnSpPr>
            <a:stCxn id="176" idx="2"/>
            <a:endCxn id="184" idx="0"/>
          </p:cNvCxnSpPr>
          <p:nvPr/>
        </p:nvCxnSpPr>
        <p:spPr bwMode="gray">
          <a:xfrm>
            <a:off x="9090706" y="3113405"/>
            <a:ext cx="1147607" cy="39345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4" name="直接连接符 193"/>
          <p:cNvCxnSpPr>
            <a:stCxn id="179" idx="2"/>
            <a:endCxn id="181" idx="0"/>
          </p:cNvCxnSpPr>
          <p:nvPr/>
        </p:nvCxnSpPr>
        <p:spPr bwMode="gray">
          <a:xfrm>
            <a:off x="7370243" y="3764271"/>
            <a:ext cx="1041" cy="25807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5" name="直接连接符 194"/>
          <p:cNvCxnSpPr>
            <a:stCxn id="178" idx="2"/>
            <a:endCxn id="182" idx="0"/>
          </p:cNvCxnSpPr>
          <p:nvPr/>
        </p:nvCxnSpPr>
        <p:spPr bwMode="gray">
          <a:xfrm flipH="1">
            <a:off x="7981140" y="3764271"/>
            <a:ext cx="1040" cy="25807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6" name="直接连接符 195"/>
          <p:cNvCxnSpPr>
            <a:stCxn id="185" idx="2"/>
            <a:endCxn id="187" idx="0"/>
          </p:cNvCxnSpPr>
          <p:nvPr/>
        </p:nvCxnSpPr>
        <p:spPr bwMode="gray">
          <a:xfrm>
            <a:off x="9626376" y="3764271"/>
            <a:ext cx="1041" cy="25807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7" name="直接连接符 196"/>
          <p:cNvCxnSpPr>
            <a:stCxn id="184" idx="2"/>
            <a:endCxn id="188" idx="0"/>
          </p:cNvCxnSpPr>
          <p:nvPr/>
        </p:nvCxnSpPr>
        <p:spPr bwMode="gray">
          <a:xfrm flipH="1">
            <a:off x="10237273" y="3764271"/>
            <a:ext cx="1040" cy="25807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pic>
        <p:nvPicPr>
          <p:cNvPr id="198" name="图片 105" descr="AP.png"/>
          <p:cNvPicPr>
            <a:picLocks noChangeAspect="1"/>
          </p:cNvPicPr>
          <p:nvPr/>
        </p:nvPicPr>
        <p:blipFill>
          <a:blip r:embed="rId6"/>
          <a:stretch>
            <a:fillRect/>
          </a:stretch>
        </p:blipFill>
        <p:spPr bwMode="gray">
          <a:xfrm>
            <a:off x="9469616" y="4566188"/>
            <a:ext cx="314069" cy="256966"/>
          </a:xfrm>
          <a:prstGeom prst="rect">
            <a:avLst/>
          </a:prstGeom>
        </p:spPr>
      </p:pic>
      <p:cxnSp>
        <p:nvCxnSpPr>
          <p:cNvPr id="199" name="直接连接符 198"/>
          <p:cNvCxnSpPr>
            <a:stCxn id="182" idx="2"/>
            <a:endCxn id="205" idx="0"/>
          </p:cNvCxnSpPr>
          <p:nvPr/>
        </p:nvCxnSpPr>
        <p:spPr bwMode="gray">
          <a:xfrm>
            <a:off x="7981140" y="4279757"/>
            <a:ext cx="1040" cy="265935"/>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0" name="直接连接符 199"/>
          <p:cNvCxnSpPr>
            <a:stCxn id="187" idx="2"/>
            <a:endCxn id="198" idx="0"/>
          </p:cNvCxnSpPr>
          <p:nvPr/>
        </p:nvCxnSpPr>
        <p:spPr bwMode="gray">
          <a:xfrm flipH="1">
            <a:off x="9626651" y="4279757"/>
            <a:ext cx="766" cy="286431"/>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201" name="矩形 200"/>
          <p:cNvSpPr/>
          <p:nvPr/>
        </p:nvSpPr>
        <p:spPr bwMode="gray">
          <a:xfrm>
            <a:off x="7082235" y="3397197"/>
            <a:ext cx="1526306" cy="968882"/>
          </a:xfrm>
          <a:prstGeom prst="rect">
            <a:avLst/>
          </a:prstGeom>
          <a:solidFill>
            <a:srgbClr val="94DAE2">
              <a:alpha val="30000"/>
            </a:srgbClr>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2" name="矩形 201"/>
          <p:cNvSpPr/>
          <p:nvPr/>
        </p:nvSpPr>
        <p:spPr bwMode="gray">
          <a:xfrm>
            <a:off x="9029026" y="3397197"/>
            <a:ext cx="1526400" cy="968882"/>
          </a:xfrm>
          <a:prstGeom prst="rect">
            <a:avLst/>
          </a:prstGeom>
          <a:solidFill>
            <a:srgbClr val="FAD3BB">
              <a:alpha val="30000"/>
            </a:srgbClr>
          </a:solidFill>
          <a:ln>
            <a:solidFill>
              <a:srgbClr val="FAD3BB"/>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3" name="矩形 202"/>
          <p:cNvSpPr/>
          <p:nvPr/>
        </p:nvSpPr>
        <p:spPr bwMode="gray">
          <a:xfrm>
            <a:off x="8132282" y="3443211"/>
            <a:ext cx="556543" cy="305105"/>
          </a:xfrm>
          <a:prstGeom prst="rect">
            <a:avLst/>
          </a:prstGeom>
        </p:spPr>
        <p:txBody>
          <a:bodyPr wrap="none">
            <a:noAutofit/>
          </a:bodyPr>
          <a:lstStyle/>
          <a:p>
            <a:pPr fontAlgn="ctr"/>
            <a:r>
              <a:rPr lang="en-US" sz="1400" b="1" dirty="0" smtClean="0">
                <a:solidFill>
                  <a:srgbClr val="30B5C5"/>
                </a:solidFill>
                <a:latin typeface="Huawei Sans" panose="020C0503030203020204" pitchFamily="34" charset="0"/>
              </a:rPr>
              <a:t>VN1</a:t>
            </a:r>
            <a:endParaRPr lang="en-US" altLang="zh-CN" sz="14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4" name="矩形 203"/>
          <p:cNvSpPr/>
          <p:nvPr/>
        </p:nvSpPr>
        <p:spPr bwMode="gray">
          <a:xfrm>
            <a:off x="8975121" y="3441658"/>
            <a:ext cx="885440" cy="305105"/>
          </a:xfrm>
          <a:prstGeom prst="rect">
            <a:avLst/>
          </a:prstGeom>
        </p:spPr>
        <p:txBody>
          <a:bodyPr wrap="square">
            <a:noAutofit/>
          </a:bodyPr>
          <a:lstStyle/>
          <a:p>
            <a:pPr fontAlgn="ctr"/>
            <a:r>
              <a:rPr lang="en-US" sz="1400" b="1" dirty="0" smtClean="0">
                <a:solidFill>
                  <a:srgbClr val="ED6D00"/>
                </a:solidFill>
                <a:latin typeface="Huawei Sans" panose="020C0503030203020204" pitchFamily="34" charset="0"/>
              </a:rPr>
              <a:t>VN2</a:t>
            </a:r>
            <a:endParaRPr lang="en-US" altLang="zh-CN" sz="1400" b="1" dirty="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05" name="图片 79" descr="PC.png">
            <a:extLst>
              <a:ext uri="{FF2B5EF4-FFF2-40B4-BE49-F238E27FC236}">
                <a16:creationId xmlns="" xmlns:a16="http://schemas.microsoft.com/office/drawing/2014/main" id="{4666702E-823D-4236-BF2F-880359158C83}"/>
              </a:ext>
            </a:extLst>
          </p:cNvPr>
          <p:cNvPicPr>
            <a:picLocks noChangeAspect="1"/>
          </p:cNvPicPr>
          <p:nvPr/>
        </p:nvPicPr>
        <p:blipFill>
          <a:blip r:embed="rId7" cstate="print"/>
          <a:stretch>
            <a:fillRect/>
          </a:stretch>
        </p:blipFill>
        <p:spPr bwMode="gray">
          <a:xfrm>
            <a:off x="7801966" y="4545692"/>
            <a:ext cx="360428" cy="276809"/>
          </a:xfrm>
          <a:prstGeom prst="rect">
            <a:avLst/>
          </a:prstGeom>
        </p:spPr>
      </p:pic>
      <p:sp>
        <p:nvSpPr>
          <p:cNvPr id="206" name="圆角矩形 205"/>
          <p:cNvSpPr/>
          <p:nvPr/>
        </p:nvSpPr>
        <p:spPr bwMode="gray">
          <a:xfrm>
            <a:off x="9435772" y="4158226"/>
            <a:ext cx="178184" cy="88869"/>
          </a:xfrm>
          <a:prstGeom prst="roundRect">
            <a:avLst/>
          </a:prstGeom>
          <a:solidFill>
            <a:srgbClr val="FFC000"/>
          </a:solidFill>
          <a:ln>
            <a:solidFill>
              <a:srgbClr val="1262A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7" name="圆角矩形 206"/>
          <p:cNvSpPr/>
          <p:nvPr/>
        </p:nvSpPr>
        <p:spPr bwMode="gray">
          <a:xfrm>
            <a:off x="6552153" y="2682240"/>
            <a:ext cx="999191" cy="548552"/>
          </a:xfrm>
          <a:prstGeom prst="roundRect">
            <a:avLst>
              <a:gd name="adj" fmla="val 6984"/>
            </a:avLst>
          </a:prstGeom>
          <a:solidFill>
            <a:schemeClr val="bg1">
              <a:lumMod val="95000"/>
            </a:schemeClr>
          </a:solidFill>
          <a:ln w="12700" cap="flat" cmpd="sng" algn="ctr">
            <a:solidFill>
              <a:schemeClr val="tx1"/>
            </a:solidFill>
            <a:prstDash val="sysDot"/>
            <a:round/>
            <a:headEnd type="none" w="med" len="med"/>
            <a:tailEnd type="none" w="med" len="med"/>
          </a:ln>
          <a:extLst/>
        </p:spPr>
        <p:txBody>
          <a:bodyPr vert="horz" wrap="square" lIns="0" tIns="0" rIns="0" bIns="0" numCol="1" rtlCol="0" anchor="ctr" anchorCtr="0" compatLnSpc="1">
            <a:prstTxWarp prst="textNoShape">
              <a:avLst/>
            </a:prstTxWarp>
            <a:noAutofit/>
          </a:bodyPr>
          <a:lstStyle/>
          <a:p>
            <a:pPr algn="ctr" fontAlgn="ctr">
              <a:buClr>
                <a:srgbClr val="CC9900"/>
              </a:buClr>
            </a:pPr>
            <a:r>
              <a:rPr lang="en-US" sz="1200" dirty="0" smtClean="0">
                <a:solidFill>
                  <a:srgbClr val="000000"/>
                </a:solidFill>
                <a:latin typeface="Huawei Sans" panose="020C0503030203020204" pitchFamily="34" charset="0"/>
              </a:rPr>
              <a:t>Deliver the authorized user VLAN</a:t>
            </a:r>
            <a:endParaRPr lang="en-US" altLang="zh-CN"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08" name="图片 20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8247492" y="2465272"/>
            <a:ext cx="1082673" cy="199674"/>
          </a:xfrm>
          <a:prstGeom prst="rect">
            <a:avLst/>
          </a:prstGeom>
        </p:spPr>
      </p:pic>
      <p:sp>
        <p:nvSpPr>
          <p:cNvPr id="209" name="任意多边形 208"/>
          <p:cNvSpPr/>
          <p:nvPr/>
        </p:nvSpPr>
        <p:spPr bwMode="gray">
          <a:xfrm>
            <a:off x="7575135" y="2672049"/>
            <a:ext cx="657991" cy="1566249"/>
          </a:xfrm>
          <a:custGeom>
            <a:avLst/>
            <a:gdLst>
              <a:gd name="connsiteX0" fmla="*/ 657991 w 657991"/>
              <a:gd name="connsiteY0" fmla="*/ 0 h 1566249"/>
              <a:gd name="connsiteX1" fmla="*/ 6142 w 657991"/>
              <a:gd name="connsiteY1" fmla="*/ 588475 h 1566249"/>
              <a:gd name="connsiteX2" fmla="*/ 386387 w 657991"/>
              <a:gd name="connsiteY2" fmla="*/ 1566249 h 1566249"/>
            </a:gdLst>
            <a:ahLst/>
            <a:cxnLst>
              <a:cxn ang="0">
                <a:pos x="connsiteX0" y="connsiteY0"/>
              </a:cxn>
              <a:cxn ang="0">
                <a:pos x="connsiteX1" y="connsiteY1"/>
              </a:cxn>
              <a:cxn ang="0">
                <a:pos x="connsiteX2" y="connsiteY2"/>
              </a:cxn>
            </a:cxnLst>
            <a:rect l="l" t="t" r="r" b="b"/>
            <a:pathLst>
              <a:path w="657991" h="1566249">
                <a:moveTo>
                  <a:pt x="657991" y="0"/>
                </a:moveTo>
                <a:cubicBezTo>
                  <a:pt x="354700" y="163717"/>
                  <a:pt x="51409" y="327434"/>
                  <a:pt x="6142" y="588475"/>
                </a:cubicBezTo>
                <a:cubicBezTo>
                  <a:pt x="-39125" y="849516"/>
                  <a:pt x="173631" y="1207882"/>
                  <a:pt x="386387" y="1566249"/>
                </a:cubicBezTo>
              </a:path>
            </a:pathLst>
          </a:custGeom>
          <a:noFill/>
          <a:ln w="38100" cap="flat" cmpd="tri" algn="ctr">
            <a:solidFill>
              <a:schemeClr val="bg1">
                <a:lumMod val="65000"/>
              </a:schemeClr>
            </a:solidFill>
            <a:prstDash val="solid"/>
            <a:round/>
            <a:headEnd type="none" w="med" len="med"/>
            <a:tailEnd type="triangle" w="med" len="med"/>
          </a:ln>
        </p:spPr>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0" name="任意多边形 209"/>
          <p:cNvSpPr/>
          <p:nvPr/>
        </p:nvSpPr>
        <p:spPr bwMode="gray">
          <a:xfrm flipH="1">
            <a:off x="9349531" y="2672049"/>
            <a:ext cx="657991" cy="1566249"/>
          </a:xfrm>
          <a:custGeom>
            <a:avLst/>
            <a:gdLst>
              <a:gd name="connsiteX0" fmla="*/ 657991 w 657991"/>
              <a:gd name="connsiteY0" fmla="*/ 0 h 1566249"/>
              <a:gd name="connsiteX1" fmla="*/ 6142 w 657991"/>
              <a:gd name="connsiteY1" fmla="*/ 588475 h 1566249"/>
              <a:gd name="connsiteX2" fmla="*/ 386387 w 657991"/>
              <a:gd name="connsiteY2" fmla="*/ 1566249 h 1566249"/>
            </a:gdLst>
            <a:ahLst/>
            <a:cxnLst>
              <a:cxn ang="0">
                <a:pos x="connsiteX0" y="connsiteY0"/>
              </a:cxn>
              <a:cxn ang="0">
                <a:pos x="connsiteX1" y="connsiteY1"/>
              </a:cxn>
              <a:cxn ang="0">
                <a:pos x="connsiteX2" y="connsiteY2"/>
              </a:cxn>
            </a:cxnLst>
            <a:rect l="l" t="t" r="r" b="b"/>
            <a:pathLst>
              <a:path w="657991" h="1566249">
                <a:moveTo>
                  <a:pt x="657991" y="0"/>
                </a:moveTo>
                <a:cubicBezTo>
                  <a:pt x="354700" y="163717"/>
                  <a:pt x="51409" y="327434"/>
                  <a:pt x="6142" y="588475"/>
                </a:cubicBezTo>
                <a:cubicBezTo>
                  <a:pt x="-39125" y="849516"/>
                  <a:pt x="173631" y="1207882"/>
                  <a:pt x="386387" y="1566249"/>
                </a:cubicBezTo>
              </a:path>
            </a:pathLst>
          </a:custGeom>
          <a:noFill/>
          <a:ln w="38100" cap="flat" cmpd="tri" algn="ctr">
            <a:solidFill>
              <a:schemeClr val="bg1">
                <a:lumMod val="65000"/>
              </a:schemeClr>
            </a:solidFill>
            <a:prstDash val="solid"/>
            <a:round/>
            <a:headEnd type="none" w="med" len="med"/>
            <a:tailEnd type="triangle" w="med" len="med"/>
          </a:ln>
        </p:spPr>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1" name="圆角矩形 210"/>
          <p:cNvSpPr/>
          <p:nvPr/>
        </p:nvSpPr>
        <p:spPr bwMode="gray">
          <a:xfrm>
            <a:off x="10029046" y="2682240"/>
            <a:ext cx="835509" cy="548552"/>
          </a:xfrm>
          <a:prstGeom prst="roundRect">
            <a:avLst>
              <a:gd name="adj" fmla="val 6984"/>
            </a:avLst>
          </a:prstGeom>
          <a:solidFill>
            <a:schemeClr val="bg1">
              <a:lumMod val="95000"/>
            </a:schemeClr>
          </a:solidFill>
          <a:ln w="12700" cap="flat" cmpd="sng" algn="ctr">
            <a:solidFill>
              <a:schemeClr val="tx1"/>
            </a:solidFill>
            <a:prstDash val="sysDot"/>
            <a:round/>
            <a:headEnd type="none" w="med" len="med"/>
            <a:tailEnd type="none" w="med" len="med"/>
          </a:ln>
          <a:extLst/>
        </p:spPr>
        <p:txBody>
          <a:bodyPr vert="horz" wrap="square" lIns="0" tIns="0" rIns="0" bIns="0" numCol="1" rtlCol="0" anchor="ctr" anchorCtr="0" compatLnSpc="1">
            <a:prstTxWarp prst="textNoShape">
              <a:avLst/>
            </a:prstTxWarp>
            <a:noAutofit/>
          </a:bodyPr>
          <a:lstStyle/>
          <a:p>
            <a:pPr algn="ctr" fontAlgn="ctr">
              <a:buClr>
                <a:srgbClr val="CC9900"/>
              </a:buClr>
            </a:pPr>
            <a:r>
              <a:rPr lang="en-US" sz="1200" dirty="0" smtClean="0">
                <a:solidFill>
                  <a:srgbClr val="000000"/>
                </a:solidFill>
                <a:latin typeface="Huawei Sans" panose="020C0503030203020204" pitchFamily="34" charset="0"/>
              </a:rPr>
              <a:t>Deliver the authorized user VLAN</a:t>
            </a:r>
            <a:endParaRPr lang="en-US" altLang="zh-CN"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1285247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Inter-VN Communication Design</a:t>
            </a:r>
            <a:endParaRPr lang="en-US" altLang="zh-CN" dirty="0">
              <a:sym typeface="Huawei Sans" panose="020C0503030203020204" pitchFamily="34" charset="0"/>
            </a:endParaRPr>
          </a:p>
        </p:txBody>
      </p:sp>
      <p:sp>
        <p:nvSpPr>
          <p:cNvPr id="3" name="圆角矩形 75"/>
          <p:cNvSpPr/>
          <p:nvPr/>
        </p:nvSpPr>
        <p:spPr bwMode="gray">
          <a:xfrm>
            <a:off x="476567" y="991523"/>
            <a:ext cx="5607579" cy="528733"/>
          </a:xfrm>
          <a:prstGeom prst="roundRect">
            <a:avLst>
              <a:gd name="adj" fmla="val 13606"/>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Inter-VN communication through a border node (centralized gateway scenario)</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圆角矩形 75"/>
          <p:cNvSpPr/>
          <p:nvPr/>
        </p:nvSpPr>
        <p:spPr bwMode="gray">
          <a:xfrm>
            <a:off x="476567" y="1576362"/>
            <a:ext cx="5607579" cy="4614253"/>
          </a:xfrm>
          <a:prstGeom prst="roundRect">
            <a:avLst>
              <a:gd name="adj" fmla="val 2420"/>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p>
            <a:pPr algn="just" fontAlgn="ctr">
              <a:lnSpc>
                <a:spcPts val="1800"/>
              </a:lnSpc>
              <a:spcAft>
                <a:spcPts val="300"/>
              </a:spcAft>
            </a:pPr>
            <a:endParaRPr lang="en-US" altLang="zh-CN"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5" name="圆角矩形 75"/>
          <p:cNvSpPr/>
          <p:nvPr/>
        </p:nvSpPr>
        <p:spPr bwMode="gray">
          <a:xfrm>
            <a:off x="6126868" y="991523"/>
            <a:ext cx="5607580" cy="528733"/>
          </a:xfrm>
          <a:prstGeom prst="roundRect">
            <a:avLst>
              <a:gd name="adj" fmla="val 13606"/>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Inter-VN communication through an external gateway</a:t>
            </a:r>
            <a:endParaRPr lang="en-US" altLang="zh-CN" sz="1600" dirty="0">
              <a:solidFill>
                <a:srgbClr val="30B5C5"/>
              </a:solidFill>
              <a:latin typeface="Huawei Sans" panose="020C0503030203020204" pitchFamily="34" charset="0"/>
              <a:sym typeface="Huawei Sans" panose="020C0503030203020204" pitchFamily="34" charset="0"/>
            </a:endParaRPr>
          </a:p>
        </p:txBody>
      </p:sp>
      <p:sp>
        <p:nvSpPr>
          <p:cNvPr id="6" name="圆角矩形 75"/>
          <p:cNvSpPr/>
          <p:nvPr/>
        </p:nvSpPr>
        <p:spPr bwMode="gray">
          <a:xfrm>
            <a:off x="6126868" y="1576362"/>
            <a:ext cx="5607580" cy="4614253"/>
          </a:xfrm>
          <a:prstGeom prst="roundRect">
            <a:avLst>
              <a:gd name="adj" fmla="val 2420"/>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p>
            <a:pPr algn="just" fontAlgn="ctr">
              <a:lnSpc>
                <a:spcPts val="1800"/>
              </a:lnSpc>
              <a:spcAft>
                <a:spcPts val="300"/>
              </a:spcAft>
            </a:pPr>
            <a:endParaRPr lang="en-US" altLang="zh-CN"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7" name="矩形 6"/>
          <p:cNvSpPr/>
          <p:nvPr/>
        </p:nvSpPr>
        <p:spPr bwMode="gray">
          <a:xfrm>
            <a:off x="2836576" y="1749503"/>
            <a:ext cx="891234" cy="305105"/>
          </a:xfrm>
          <a:prstGeom prst="rect">
            <a:avLst/>
          </a:prstGeom>
        </p:spPr>
        <p:txBody>
          <a:bodyPr wrap="square">
            <a:noAutofit/>
          </a:bodyPr>
          <a:lstStyle/>
          <a:p>
            <a:pPr algn="ctr" fontAlgn="ctr"/>
            <a:r>
              <a:rPr lang="en-US" sz="1400" b="1" dirty="0" smtClean="0">
                <a:solidFill>
                  <a:prstClr val="black"/>
                </a:solidFill>
                <a:latin typeface="Huawei Sans" panose="020C0503030203020204" pitchFamily="34" charset="0"/>
              </a:rPr>
              <a:t>Border</a:t>
            </a: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矩形 7"/>
          <p:cNvSpPr/>
          <p:nvPr/>
        </p:nvSpPr>
        <p:spPr bwMode="gray">
          <a:xfrm>
            <a:off x="1684164" y="4383812"/>
            <a:ext cx="952505" cy="461665"/>
          </a:xfrm>
          <a:prstGeom prst="rect">
            <a:avLst/>
          </a:prstGeom>
        </p:spPr>
        <p:txBody>
          <a:bodyPr wrap="square">
            <a:noAutofit/>
          </a:bodyPr>
          <a:lstStyle/>
          <a:p>
            <a:pPr fontAlgn="ctr"/>
            <a:r>
              <a:rPr lang="en-US" sz="1200" b="1" dirty="0" smtClean="0">
                <a:solidFill>
                  <a:prstClr val="black"/>
                </a:solidFill>
                <a:latin typeface="Huawei Sans" panose="020C0503030203020204" pitchFamily="34" charset="0"/>
              </a:rPr>
              <a:t>Host 1</a:t>
            </a:r>
          </a:p>
          <a:p>
            <a:pPr fontAlgn="ctr"/>
            <a:r>
              <a:rPr lang="en-US" sz="1200" dirty="0" smtClean="0">
                <a:solidFill>
                  <a:prstClr val="black"/>
                </a:solidFill>
                <a:latin typeface="Huawei Sans" panose="020C0503030203020204" pitchFamily="34" charset="0"/>
              </a:rPr>
              <a:t>10.1.1.1/24</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矩形 8"/>
          <p:cNvSpPr/>
          <p:nvPr/>
        </p:nvSpPr>
        <p:spPr bwMode="gray">
          <a:xfrm>
            <a:off x="3884155" y="4383812"/>
            <a:ext cx="952505" cy="461665"/>
          </a:xfrm>
          <a:prstGeom prst="rect">
            <a:avLst/>
          </a:prstGeom>
        </p:spPr>
        <p:txBody>
          <a:bodyPr wrap="square">
            <a:noAutofit/>
          </a:bodyPr>
          <a:lstStyle/>
          <a:p>
            <a:pPr algn="r" fontAlgn="ctr"/>
            <a:r>
              <a:rPr lang="en-US" sz="1200" b="1" dirty="0" smtClean="0">
                <a:solidFill>
                  <a:prstClr val="black"/>
                </a:solidFill>
                <a:latin typeface="Huawei Sans" panose="020C0503030203020204" pitchFamily="34" charset="0"/>
              </a:rPr>
              <a:t>Host 2</a:t>
            </a:r>
            <a:endParaRPr lang="en-US" altLang="zh-CN"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r" fontAlgn="ctr"/>
            <a:r>
              <a:rPr lang="en-US" sz="1200" dirty="0" smtClean="0">
                <a:solidFill>
                  <a:prstClr val="black"/>
                </a:solidFill>
                <a:latin typeface="Huawei Sans" panose="020C0503030203020204" pitchFamily="34" charset="0"/>
              </a:rPr>
              <a:t>10.2.2.2/24</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 name="图片 86" descr="核心交换机.png"/>
          <p:cNvPicPr>
            <a:picLocks noChangeAspect="1"/>
          </p:cNvPicPr>
          <p:nvPr/>
        </p:nvPicPr>
        <p:blipFill>
          <a:blip r:embed="rId3"/>
          <a:stretch>
            <a:fillRect/>
          </a:stretch>
        </p:blipFill>
        <p:spPr bwMode="gray">
          <a:xfrm>
            <a:off x="3026508" y="2079479"/>
            <a:ext cx="415554" cy="340000"/>
          </a:xfrm>
          <a:prstGeom prst="rect">
            <a:avLst/>
          </a:prstGeom>
        </p:spPr>
      </p:pic>
      <p:pic>
        <p:nvPicPr>
          <p:cNvPr id="11" name="图片 87" descr="汇聚交换机.png"/>
          <p:cNvPicPr>
            <a:picLocks noChangeAspect="1"/>
          </p:cNvPicPr>
          <p:nvPr/>
        </p:nvPicPr>
        <p:blipFill>
          <a:blip r:embed="rId4"/>
          <a:stretch>
            <a:fillRect/>
          </a:stretch>
        </p:blipFill>
        <p:spPr bwMode="gray">
          <a:xfrm>
            <a:off x="4803731" y="3251240"/>
            <a:ext cx="415554" cy="340000"/>
          </a:xfrm>
          <a:prstGeom prst="rect">
            <a:avLst/>
          </a:prstGeom>
        </p:spPr>
      </p:pic>
      <p:pic>
        <p:nvPicPr>
          <p:cNvPr id="12" name="图片 87" descr="汇聚交换机.png"/>
          <p:cNvPicPr>
            <a:picLocks noChangeAspect="1"/>
          </p:cNvPicPr>
          <p:nvPr/>
        </p:nvPicPr>
        <p:blipFill>
          <a:blip r:embed="rId4"/>
          <a:stretch>
            <a:fillRect/>
          </a:stretch>
        </p:blipFill>
        <p:spPr bwMode="gray">
          <a:xfrm>
            <a:off x="1253409" y="3251240"/>
            <a:ext cx="415554" cy="340000"/>
          </a:xfrm>
          <a:prstGeom prst="rect">
            <a:avLst/>
          </a:prstGeom>
        </p:spPr>
      </p:pic>
      <p:pic>
        <p:nvPicPr>
          <p:cNvPr id="13" name="图片 11" descr="开放网络-蓝.png"/>
          <p:cNvPicPr>
            <a:picLocks noChangeAspect="1"/>
          </p:cNvPicPr>
          <p:nvPr/>
        </p:nvPicPr>
        <p:blipFill>
          <a:blip r:embed="rId5"/>
          <a:stretch>
            <a:fillRect/>
          </a:stretch>
        </p:blipFill>
        <p:spPr bwMode="gray">
          <a:xfrm>
            <a:off x="1238207" y="4440933"/>
            <a:ext cx="445957" cy="343290"/>
          </a:xfrm>
          <a:prstGeom prst="rect">
            <a:avLst/>
          </a:prstGeom>
        </p:spPr>
      </p:pic>
      <p:pic>
        <p:nvPicPr>
          <p:cNvPr id="14" name="图片 11" descr="开放网络-蓝.png"/>
          <p:cNvPicPr>
            <a:picLocks noChangeAspect="1"/>
          </p:cNvPicPr>
          <p:nvPr/>
        </p:nvPicPr>
        <p:blipFill>
          <a:blip r:embed="rId5"/>
          <a:stretch>
            <a:fillRect/>
          </a:stretch>
        </p:blipFill>
        <p:spPr bwMode="gray">
          <a:xfrm>
            <a:off x="4812078" y="4440933"/>
            <a:ext cx="445957" cy="343290"/>
          </a:xfrm>
          <a:prstGeom prst="rect">
            <a:avLst/>
          </a:prstGeom>
        </p:spPr>
      </p:pic>
      <p:sp>
        <p:nvSpPr>
          <p:cNvPr id="15" name="矩形 14"/>
          <p:cNvSpPr/>
          <p:nvPr/>
        </p:nvSpPr>
        <p:spPr bwMode="gray">
          <a:xfrm>
            <a:off x="568305" y="3159630"/>
            <a:ext cx="636713" cy="461665"/>
          </a:xfrm>
          <a:prstGeom prst="rect">
            <a:avLst/>
          </a:prstGeom>
        </p:spPr>
        <p:txBody>
          <a:bodyPr wrap="none">
            <a:noAutofit/>
          </a:bodyPr>
          <a:lstStyle/>
          <a:p>
            <a:pPr algn="ctr" fontAlgn="ctr"/>
            <a:r>
              <a:rPr lang="en-US" sz="1200" dirty="0" smtClean="0">
                <a:solidFill>
                  <a:srgbClr val="C7000B"/>
                </a:solidFill>
                <a:latin typeface="Huawei Sans" panose="020C0503030203020204" pitchFamily="34" charset="0"/>
              </a:rPr>
              <a:t>VTEP1</a:t>
            </a:r>
          </a:p>
          <a:p>
            <a:pPr algn="ctr" fontAlgn="ctr"/>
            <a:r>
              <a:rPr lang="en-US" sz="1200" dirty="0" smtClean="0">
                <a:solidFill>
                  <a:srgbClr val="C7000B"/>
                </a:solidFill>
                <a:latin typeface="Huawei Sans" panose="020C0503030203020204" pitchFamily="34" charset="0"/>
              </a:rPr>
              <a:t>1.1.1.1</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矩形 15"/>
          <p:cNvSpPr/>
          <p:nvPr/>
        </p:nvSpPr>
        <p:spPr bwMode="gray">
          <a:xfrm>
            <a:off x="5270134" y="3159630"/>
            <a:ext cx="636713" cy="461665"/>
          </a:xfrm>
          <a:prstGeom prst="rect">
            <a:avLst/>
          </a:prstGeom>
        </p:spPr>
        <p:txBody>
          <a:bodyPr wrap="none">
            <a:noAutofit/>
          </a:bodyPr>
          <a:lstStyle/>
          <a:p>
            <a:pPr algn="ctr" fontAlgn="ctr"/>
            <a:r>
              <a:rPr lang="en-US" sz="1200" dirty="0" smtClean="0">
                <a:solidFill>
                  <a:srgbClr val="C7000B"/>
                </a:solidFill>
                <a:latin typeface="Huawei Sans" panose="020C0503030203020204" pitchFamily="34" charset="0"/>
              </a:rPr>
              <a:t>VTEP2</a:t>
            </a:r>
          </a:p>
          <a:p>
            <a:pPr algn="ctr" fontAlgn="ctr"/>
            <a:r>
              <a:rPr lang="en-US" sz="1200" dirty="0" smtClean="0">
                <a:solidFill>
                  <a:srgbClr val="C7000B"/>
                </a:solidFill>
                <a:latin typeface="Huawei Sans" panose="020C0503030203020204" pitchFamily="34" charset="0"/>
              </a:rPr>
              <a:t>2.2.2.2</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矩形 16"/>
          <p:cNvSpPr/>
          <p:nvPr/>
        </p:nvSpPr>
        <p:spPr bwMode="gray">
          <a:xfrm>
            <a:off x="1456070" y="3583501"/>
            <a:ext cx="1380506" cy="276999"/>
          </a:xfrm>
          <a:prstGeom prst="rect">
            <a:avLst/>
          </a:prstGeom>
        </p:spPr>
        <p:txBody>
          <a:bodyPr wrap="none">
            <a:noAutofit/>
          </a:bodyPr>
          <a:lstStyle/>
          <a:p>
            <a:pPr fontAlgn="ctr"/>
            <a:r>
              <a:rPr lang="en-US" sz="1200" dirty="0" smtClean="0">
                <a:solidFill>
                  <a:prstClr val="black"/>
                </a:solidFill>
                <a:latin typeface="Huawei Sans" panose="020C0503030203020204" pitchFamily="34" charset="0"/>
              </a:rPr>
              <a:t>VBDIF 10.1.1.254</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矩形 17"/>
          <p:cNvSpPr/>
          <p:nvPr/>
        </p:nvSpPr>
        <p:spPr bwMode="gray">
          <a:xfrm>
            <a:off x="3450194" y="3583501"/>
            <a:ext cx="1380507" cy="276999"/>
          </a:xfrm>
          <a:prstGeom prst="rect">
            <a:avLst/>
          </a:prstGeom>
        </p:spPr>
        <p:txBody>
          <a:bodyPr wrap="none">
            <a:noAutofit/>
          </a:bodyPr>
          <a:lstStyle/>
          <a:p>
            <a:pPr algn="r" fontAlgn="ctr"/>
            <a:r>
              <a:rPr lang="en-US" sz="1200" dirty="0" smtClean="0">
                <a:solidFill>
                  <a:prstClr val="black"/>
                </a:solidFill>
                <a:latin typeface="Huawei Sans" panose="020C0503030203020204" pitchFamily="34" charset="0"/>
              </a:rPr>
              <a:t>VBDIF 10.2.2.254</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9" name="直接箭头连接符 18"/>
          <p:cNvCxnSpPr/>
          <p:nvPr/>
        </p:nvCxnSpPr>
        <p:spPr bwMode="gray">
          <a:xfrm flipH="1" flipV="1">
            <a:off x="1449317" y="3664166"/>
            <a:ext cx="0" cy="776767"/>
          </a:xfrm>
          <a:prstGeom prst="straightConnector1">
            <a:avLst/>
          </a:prstGeom>
          <a:ln w="38100">
            <a:solidFill>
              <a:schemeClr val="accent4">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p:nvPr/>
        </p:nvCxnSpPr>
        <p:spPr bwMode="gray">
          <a:xfrm flipH="1">
            <a:off x="5009655" y="3621295"/>
            <a:ext cx="0" cy="819638"/>
          </a:xfrm>
          <a:prstGeom prst="straightConnector1">
            <a:avLst/>
          </a:prstGeom>
          <a:ln w="38100">
            <a:solidFill>
              <a:schemeClr val="accent4">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2" name="矩形 21"/>
          <p:cNvSpPr/>
          <p:nvPr/>
        </p:nvSpPr>
        <p:spPr bwMode="gray">
          <a:xfrm rot="19657813">
            <a:off x="1706336" y="2538312"/>
            <a:ext cx="837089" cy="276999"/>
          </a:xfrm>
          <a:prstGeom prst="rect">
            <a:avLst/>
          </a:prstGeom>
        </p:spPr>
        <p:txBody>
          <a:bodyPr wrap="none">
            <a:noAutofit/>
          </a:bodyPr>
          <a:lstStyle/>
          <a:p>
            <a:pPr fontAlgn="ctr"/>
            <a:r>
              <a:rPr lang="en-US" sz="1200" dirty="0" smtClean="0">
                <a:solidFill>
                  <a:prstClr val="black"/>
                </a:solidFill>
                <a:latin typeface="Huawei Sans" panose="020C0503030203020204" pitchFamily="34" charset="0"/>
              </a:rPr>
              <a:t>VNI 1000</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矩形 22"/>
          <p:cNvSpPr/>
          <p:nvPr/>
        </p:nvSpPr>
        <p:spPr bwMode="gray">
          <a:xfrm rot="1784884">
            <a:off x="3795539" y="2459108"/>
            <a:ext cx="837089" cy="276999"/>
          </a:xfrm>
          <a:prstGeom prst="rect">
            <a:avLst/>
          </a:prstGeom>
        </p:spPr>
        <p:txBody>
          <a:bodyPr wrap="none">
            <a:noAutofit/>
          </a:bodyPr>
          <a:lstStyle/>
          <a:p>
            <a:pPr fontAlgn="ctr"/>
            <a:r>
              <a:rPr lang="en-US" sz="1200" dirty="0" smtClean="0">
                <a:solidFill>
                  <a:prstClr val="black"/>
                </a:solidFill>
                <a:latin typeface="Huawei Sans" panose="020C0503030203020204" pitchFamily="34" charset="0"/>
              </a:rPr>
              <a:t>VNI 1001</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矩形 23"/>
          <p:cNvSpPr/>
          <p:nvPr/>
        </p:nvSpPr>
        <p:spPr bwMode="gray">
          <a:xfrm>
            <a:off x="476567" y="4840909"/>
            <a:ext cx="5607579" cy="989202"/>
          </a:xfrm>
          <a:prstGeom prst="rect">
            <a:avLst/>
          </a:prstGeom>
        </p:spPr>
        <p:txBody>
          <a:bodyPr wrap="square">
            <a:noAutofit/>
          </a:bodyPr>
          <a:lstStyle/>
          <a:p>
            <a:pPr marL="180000" indent="-180000" fontAlgn="ctr">
              <a:buFont typeface="Arial" panose="020B0604020202020204" pitchFamily="34" charset="0"/>
              <a:buChar char="•"/>
            </a:pPr>
            <a:r>
              <a:rPr lang="en-US" sz="1200" dirty="0" smtClean="0">
                <a:solidFill>
                  <a:prstClr val="black"/>
                </a:solidFill>
                <a:latin typeface="Huawei Sans" panose="020C0503030203020204" pitchFamily="34" charset="0"/>
              </a:rPr>
              <a:t>Traffic for inter-VN communication is forwarded through the border node. VRFs on the border node need to import routes from each other.</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80000" indent="-180000" fontAlgn="ctr">
              <a:buFont typeface="Arial" panose="020B0604020202020204" pitchFamily="34" charset="0"/>
              <a:buChar char="•"/>
            </a:pPr>
            <a:r>
              <a:rPr lang="en-US" sz="1200" dirty="0" smtClean="0">
                <a:solidFill>
                  <a:prstClr val="black"/>
                </a:solidFill>
                <a:latin typeface="Huawei Sans" panose="020C0503030203020204" pitchFamily="34" charset="0"/>
              </a:rPr>
              <a:t>This mode applies to the scenario where</a:t>
            </a:r>
            <a:r>
              <a:rPr lang="en-US" sz="1200" dirty="0" smtClean="0">
                <a:latin typeface="Huawei Sans" panose="020C0503030203020204" pitchFamily="34" charset="0"/>
              </a:rPr>
              <a:t> two VNs belong to the same security zone and there are low security control requirements.</a:t>
            </a:r>
            <a:endParaRPr lang="en-US" altLang="zh-CN" sz="1200" dirty="0">
              <a:solidFill>
                <a:prstClr val="black"/>
              </a:solidFill>
              <a:latin typeface="Huawei Sans" panose="020C0503030203020204" pitchFamily="34" charset="0"/>
              <a:cs typeface="Arial"/>
            </a:endParaRPr>
          </a:p>
        </p:txBody>
      </p:sp>
      <p:sp>
        <p:nvSpPr>
          <p:cNvPr id="25" name="矩形 24"/>
          <p:cNvSpPr/>
          <p:nvPr/>
        </p:nvSpPr>
        <p:spPr bwMode="gray">
          <a:xfrm>
            <a:off x="6140257" y="4797569"/>
            <a:ext cx="5594191" cy="1352406"/>
          </a:xfrm>
          <a:prstGeom prst="rect">
            <a:avLst/>
          </a:prstGeom>
        </p:spPr>
        <p:txBody>
          <a:bodyPr wrap="square">
            <a:noAutofit/>
          </a:bodyPr>
          <a:lstStyle/>
          <a:p>
            <a:pPr marL="180975" indent="-180975" fontAlgn="ctr">
              <a:spcBef>
                <a:spcPts val="200"/>
              </a:spcBef>
              <a:buFont typeface="Arial" pitchFamily="34" charset="0"/>
              <a:buChar char="•"/>
            </a:pPr>
            <a:r>
              <a:rPr lang="en-US" sz="1200" dirty="0" smtClean="0">
                <a:solidFill>
                  <a:prstClr val="black"/>
                </a:solidFill>
                <a:latin typeface="Huawei Sans" panose="020C0503030203020204" pitchFamily="34" charset="0"/>
              </a:rPr>
              <a:t>Traffic for inter-VN communication is forwarded to the border node and then diverted to the external gateway. Subsequently, the external gateway performs a security check or forwards the traffic back to the border node, which then forwards the traffic to the destination.</a:t>
            </a:r>
          </a:p>
          <a:p>
            <a:pPr marL="180975" indent="-180975" fontAlgn="ctr">
              <a:spcBef>
                <a:spcPts val="200"/>
              </a:spcBef>
              <a:buFont typeface="Arial" pitchFamily="34" charset="0"/>
              <a:buChar char="•"/>
            </a:pPr>
            <a:r>
              <a:rPr lang="en-US" sz="1200" dirty="0" smtClean="0">
                <a:solidFill>
                  <a:prstClr val="black"/>
                </a:solidFill>
                <a:latin typeface="Huawei Sans" panose="020C0503030203020204" pitchFamily="34" charset="0"/>
              </a:rPr>
              <a:t>This mode applies to the scenario where</a:t>
            </a:r>
            <a:r>
              <a:rPr lang="en-US" sz="1200" dirty="0" smtClean="0">
                <a:latin typeface="Huawei Sans" panose="020C0503030203020204" pitchFamily="34" charset="0"/>
              </a:rPr>
              <a:t> two VNs belong to different security zones and there are high security control requirements (for example, application-based policy control).</a:t>
            </a:r>
            <a:endParaRPr lang="en-US" altLang="zh-CN" sz="1200" dirty="0">
              <a:solidFill>
                <a:prstClr val="black"/>
              </a:solidFill>
              <a:latin typeface="Huawei Sans" panose="020C0503030203020204" pitchFamily="34" charset="0"/>
              <a:cs typeface="Arial"/>
            </a:endParaRPr>
          </a:p>
        </p:txBody>
      </p:sp>
      <p:sp>
        <p:nvSpPr>
          <p:cNvPr id="26" name="矩形 25"/>
          <p:cNvSpPr/>
          <p:nvPr/>
        </p:nvSpPr>
        <p:spPr bwMode="gray">
          <a:xfrm>
            <a:off x="565814" y="1652223"/>
            <a:ext cx="2351215" cy="683530"/>
          </a:xfrm>
          <a:prstGeom prst="rect">
            <a:avLst/>
          </a:prstGeom>
        </p:spPr>
        <p:txBody>
          <a:bodyPr wrap="square">
            <a:noAutofit/>
          </a:bodyPr>
          <a:lstStyle/>
          <a:p>
            <a:pPr lvl="0" fontAlgn="ctr"/>
            <a:r>
              <a:rPr lang="en-US" sz="1200" dirty="0" smtClean="0">
                <a:solidFill>
                  <a:prstClr val="black"/>
                </a:solidFill>
                <a:latin typeface="Huawei Sans" panose="020C0503030203020204" pitchFamily="34" charset="0"/>
              </a:rPr>
              <a:t>VRF1 and VRF2 on the border node import each other's network segment routes.</a:t>
            </a:r>
            <a:endParaRPr lang="en-US" altLang="zh-CN" sz="1200" dirty="0">
              <a:solidFill>
                <a:prstClr val="black"/>
              </a:solidFill>
              <a:latin typeface="Huawei Sans" panose="020C0503030203020204" pitchFamily="34" charset="0"/>
              <a:ea typeface="微软雅黑"/>
              <a:cs typeface="Arial"/>
            </a:endParaRPr>
          </a:p>
        </p:txBody>
      </p:sp>
      <p:sp>
        <p:nvSpPr>
          <p:cNvPr id="27" name="矩形 26"/>
          <p:cNvSpPr/>
          <p:nvPr/>
        </p:nvSpPr>
        <p:spPr bwMode="gray">
          <a:xfrm>
            <a:off x="8525618" y="2725250"/>
            <a:ext cx="903047" cy="305105"/>
          </a:xfrm>
          <a:prstGeom prst="rect">
            <a:avLst/>
          </a:prstGeom>
        </p:spPr>
        <p:txBody>
          <a:bodyPr wrap="square">
            <a:noAutofit/>
          </a:bodyPr>
          <a:lstStyle/>
          <a:p>
            <a:pPr algn="ctr" fontAlgn="ctr"/>
            <a:r>
              <a:rPr lang="en-US" sz="1400" b="1" dirty="0" smtClean="0">
                <a:solidFill>
                  <a:prstClr val="black"/>
                </a:solidFill>
                <a:latin typeface="Huawei Sans" panose="020C0503030203020204" pitchFamily="34" charset="0"/>
              </a:rPr>
              <a:t>Border</a:t>
            </a: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矩形 27"/>
          <p:cNvSpPr/>
          <p:nvPr/>
        </p:nvSpPr>
        <p:spPr bwMode="gray">
          <a:xfrm>
            <a:off x="7430917" y="4383812"/>
            <a:ext cx="1581460" cy="457657"/>
          </a:xfrm>
          <a:prstGeom prst="rect">
            <a:avLst/>
          </a:prstGeom>
        </p:spPr>
        <p:txBody>
          <a:bodyPr wrap="square">
            <a:noAutofit/>
          </a:bodyPr>
          <a:lstStyle/>
          <a:p>
            <a:pPr fontAlgn="ctr"/>
            <a:r>
              <a:rPr lang="en-US" sz="1200" b="1" dirty="0" smtClean="0">
                <a:solidFill>
                  <a:prstClr val="black"/>
                </a:solidFill>
                <a:latin typeface="Huawei Sans" panose="020C0503030203020204" pitchFamily="34" charset="0"/>
              </a:rPr>
              <a:t>Host 1</a:t>
            </a:r>
          </a:p>
          <a:p>
            <a:pPr fontAlgn="ctr"/>
            <a:r>
              <a:rPr lang="en-US" sz="1200" dirty="0" smtClean="0">
                <a:solidFill>
                  <a:prstClr val="black"/>
                </a:solidFill>
                <a:latin typeface="Huawei Sans" panose="020C0503030203020204" pitchFamily="34" charset="0"/>
              </a:rPr>
              <a:t>10.1.1.1/24</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矩形 28"/>
          <p:cNvSpPr/>
          <p:nvPr/>
        </p:nvSpPr>
        <p:spPr bwMode="gray">
          <a:xfrm>
            <a:off x="9001953" y="4383812"/>
            <a:ext cx="1581460" cy="457657"/>
          </a:xfrm>
          <a:prstGeom prst="rect">
            <a:avLst/>
          </a:prstGeom>
        </p:spPr>
        <p:txBody>
          <a:bodyPr wrap="square">
            <a:noAutofit/>
          </a:bodyPr>
          <a:lstStyle/>
          <a:p>
            <a:pPr algn="r" fontAlgn="ctr"/>
            <a:r>
              <a:rPr lang="en-US" sz="1200" b="1" dirty="0" smtClean="0">
                <a:solidFill>
                  <a:prstClr val="black"/>
                </a:solidFill>
                <a:latin typeface="Huawei Sans" panose="020C0503030203020204" pitchFamily="34" charset="0"/>
              </a:rPr>
              <a:t>Host 2</a:t>
            </a:r>
            <a:endParaRPr lang="en-US" altLang="zh-CN"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r" fontAlgn="ctr"/>
            <a:r>
              <a:rPr lang="en-US" sz="1200" dirty="0" smtClean="0">
                <a:solidFill>
                  <a:prstClr val="black"/>
                </a:solidFill>
                <a:latin typeface="Huawei Sans" panose="020C0503030203020204" pitchFamily="34" charset="0"/>
              </a:rPr>
              <a:t>10.2.2.2/24</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0" name="图片 86" descr="核心交换机.png"/>
          <p:cNvPicPr>
            <a:picLocks noChangeAspect="1"/>
          </p:cNvPicPr>
          <p:nvPr/>
        </p:nvPicPr>
        <p:blipFill>
          <a:blip r:embed="rId3"/>
          <a:stretch>
            <a:fillRect/>
          </a:stretch>
        </p:blipFill>
        <p:spPr bwMode="gray">
          <a:xfrm>
            <a:off x="8773261" y="2405610"/>
            <a:ext cx="415554" cy="340000"/>
          </a:xfrm>
          <a:prstGeom prst="rect">
            <a:avLst/>
          </a:prstGeom>
        </p:spPr>
      </p:pic>
      <p:pic>
        <p:nvPicPr>
          <p:cNvPr id="31" name="图片 87" descr="汇聚交换机.png"/>
          <p:cNvPicPr>
            <a:picLocks noChangeAspect="1"/>
          </p:cNvPicPr>
          <p:nvPr/>
        </p:nvPicPr>
        <p:blipFill>
          <a:blip r:embed="rId4"/>
          <a:stretch>
            <a:fillRect/>
          </a:stretch>
        </p:blipFill>
        <p:spPr bwMode="gray">
          <a:xfrm>
            <a:off x="10550484" y="3251240"/>
            <a:ext cx="415554" cy="340000"/>
          </a:xfrm>
          <a:prstGeom prst="rect">
            <a:avLst/>
          </a:prstGeom>
        </p:spPr>
      </p:pic>
      <p:pic>
        <p:nvPicPr>
          <p:cNvPr id="32" name="图片 87" descr="汇聚交换机.png"/>
          <p:cNvPicPr>
            <a:picLocks noChangeAspect="1"/>
          </p:cNvPicPr>
          <p:nvPr/>
        </p:nvPicPr>
        <p:blipFill>
          <a:blip r:embed="rId4"/>
          <a:stretch>
            <a:fillRect/>
          </a:stretch>
        </p:blipFill>
        <p:spPr bwMode="gray">
          <a:xfrm>
            <a:off x="7000162" y="3251240"/>
            <a:ext cx="415554" cy="340000"/>
          </a:xfrm>
          <a:prstGeom prst="rect">
            <a:avLst/>
          </a:prstGeom>
        </p:spPr>
      </p:pic>
      <p:pic>
        <p:nvPicPr>
          <p:cNvPr id="33" name="图片 11" descr="开放网络-蓝.png"/>
          <p:cNvPicPr>
            <a:picLocks noChangeAspect="1"/>
          </p:cNvPicPr>
          <p:nvPr/>
        </p:nvPicPr>
        <p:blipFill>
          <a:blip r:embed="rId5"/>
          <a:stretch>
            <a:fillRect/>
          </a:stretch>
        </p:blipFill>
        <p:spPr bwMode="gray">
          <a:xfrm>
            <a:off x="6984960" y="4440933"/>
            <a:ext cx="445957" cy="343290"/>
          </a:xfrm>
          <a:prstGeom prst="rect">
            <a:avLst/>
          </a:prstGeom>
        </p:spPr>
      </p:pic>
      <p:pic>
        <p:nvPicPr>
          <p:cNvPr id="34" name="图片 11" descr="开放网络-蓝.png"/>
          <p:cNvPicPr>
            <a:picLocks noChangeAspect="1"/>
          </p:cNvPicPr>
          <p:nvPr/>
        </p:nvPicPr>
        <p:blipFill>
          <a:blip r:embed="rId5"/>
          <a:stretch>
            <a:fillRect/>
          </a:stretch>
        </p:blipFill>
        <p:spPr bwMode="gray">
          <a:xfrm>
            <a:off x="10558831" y="4440933"/>
            <a:ext cx="445957" cy="343290"/>
          </a:xfrm>
          <a:prstGeom prst="rect">
            <a:avLst/>
          </a:prstGeom>
        </p:spPr>
      </p:pic>
      <p:sp>
        <p:nvSpPr>
          <p:cNvPr id="35" name="矩形 34"/>
          <p:cNvSpPr/>
          <p:nvPr/>
        </p:nvSpPr>
        <p:spPr bwMode="gray">
          <a:xfrm>
            <a:off x="6307525" y="3159630"/>
            <a:ext cx="636713" cy="461665"/>
          </a:xfrm>
          <a:prstGeom prst="rect">
            <a:avLst/>
          </a:prstGeom>
        </p:spPr>
        <p:txBody>
          <a:bodyPr wrap="none">
            <a:noAutofit/>
          </a:bodyPr>
          <a:lstStyle/>
          <a:p>
            <a:pPr algn="ctr" fontAlgn="ctr"/>
            <a:r>
              <a:rPr lang="en-US" sz="1200" dirty="0" smtClean="0">
                <a:solidFill>
                  <a:srgbClr val="C7000B"/>
                </a:solidFill>
                <a:latin typeface="Huawei Sans" panose="020C0503030203020204" pitchFamily="34" charset="0"/>
              </a:rPr>
              <a:t>VTEP1</a:t>
            </a:r>
            <a:endParaRPr lang="en-US" altLang="zh-CN" sz="12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solidFill>
                  <a:srgbClr val="C7000B"/>
                </a:solidFill>
                <a:latin typeface="Huawei Sans" panose="020C0503030203020204" pitchFamily="34" charset="0"/>
              </a:rPr>
              <a:t>1.1.1.1</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矩形 35"/>
          <p:cNvSpPr/>
          <p:nvPr/>
        </p:nvSpPr>
        <p:spPr bwMode="gray">
          <a:xfrm>
            <a:off x="10990200" y="3189447"/>
            <a:ext cx="636713" cy="461665"/>
          </a:xfrm>
          <a:prstGeom prst="rect">
            <a:avLst/>
          </a:prstGeom>
        </p:spPr>
        <p:txBody>
          <a:bodyPr wrap="none">
            <a:noAutofit/>
          </a:bodyPr>
          <a:lstStyle/>
          <a:p>
            <a:pPr algn="ctr" fontAlgn="ctr"/>
            <a:r>
              <a:rPr lang="en-US" sz="1200" dirty="0" smtClean="0">
                <a:solidFill>
                  <a:srgbClr val="C7000B"/>
                </a:solidFill>
                <a:latin typeface="Huawei Sans" panose="020C0503030203020204" pitchFamily="34" charset="0"/>
              </a:rPr>
              <a:t>VTEP2</a:t>
            </a:r>
            <a:endParaRPr lang="en-US" altLang="zh-CN" sz="12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solidFill>
                  <a:srgbClr val="C7000B"/>
                </a:solidFill>
                <a:latin typeface="Huawei Sans" panose="020C0503030203020204" pitchFamily="34" charset="0"/>
              </a:rPr>
              <a:t>2.2.2.2</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矩形 36"/>
          <p:cNvSpPr/>
          <p:nvPr/>
        </p:nvSpPr>
        <p:spPr bwMode="gray">
          <a:xfrm>
            <a:off x="7312152" y="3583501"/>
            <a:ext cx="1380506" cy="276999"/>
          </a:xfrm>
          <a:prstGeom prst="rect">
            <a:avLst/>
          </a:prstGeom>
        </p:spPr>
        <p:txBody>
          <a:bodyPr wrap="none">
            <a:noAutofit/>
          </a:bodyPr>
          <a:lstStyle/>
          <a:p>
            <a:pPr fontAlgn="ctr"/>
            <a:r>
              <a:rPr lang="en-US" sz="1200" dirty="0" smtClean="0">
                <a:solidFill>
                  <a:prstClr val="black"/>
                </a:solidFill>
                <a:latin typeface="Huawei Sans" panose="020C0503030203020204" pitchFamily="34" charset="0"/>
              </a:rPr>
              <a:t>VBDIF 10.1.1.254</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矩形 37"/>
          <p:cNvSpPr/>
          <p:nvPr/>
        </p:nvSpPr>
        <p:spPr bwMode="gray">
          <a:xfrm>
            <a:off x="9192584" y="3583501"/>
            <a:ext cx="1380507" cy="276999"/>
          </a:xfrm>
          <a:prstGeom prst="rect">
            <a:avLst/>
          </a:prstGeom>
        </p:spPr>
        <p:txBody>
          <a:bodyPr wrap="none">
            <a:noAutofit/>
          </a:bodyPr>
          <a:lstStyle/>
          <a:p>
            <a:pPr algn="r" fontAlgn="ctr"/>
            <a:r>
              <a:rPr lang="en-US" sz="1200" dirty="0" smtClean="0">
                <a:solidFill>
                  <a:prstClr val="black"/>
                </a:solidFill>
                <a:latin typeface="Huawei Sans" panose="020C0503030203020204" pitchFamily="34" charset="0"/>
              </a:rPr>
              <a:t>VBDIF 10.2.2.254</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9" name="直接箭头连接符 38"/>
          <p:cNvCxnSpPr/>
          <p:nvPr/>
        </p:nvCxnSpPr>
        <p:spPr bwMode="gray">
          <a:xfrm flipH="1" flipV="1">
            <a:off x="7196070" y="3664166"/>
            <a:ext cx="0" cy="776767"/>
          </a:xfrm>
          <a:prstGeom prst="straightConnector1">
            <a:avLst/>
          </a:prstGeom>
          <a:ln w="38100">
            <a:solidFill>
              <a:schemeClr val="accent4">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0" name="任意多边形 39"/>
          <p:cNvSpPr/>
          <p:nvPr/>
        </p:nvSpPr>
        <p:spPr bwMode="gray">
          <a:xfrm>
            <a:off x="7233499" y="2519293"/>
            <a:ext cx="1532466" cy="711413"/>
          </a:xfrm>
          <a:custGeom>
            <a:avLst/>
            <a:gdLst>
              <a:gd name="connsiteX0" fmla="*/ 0 w 1549400"/>
              <a:gd name="connsiteY0" fmla="*/ 660118 h 660118"/>
              <a:gd name="connsiteX1" fmla="*/ 1549400 w 1549400"/>
              <a:gd name="connsiteY1" fmla="*/ 8184 h 660118"/>
              <a:gd name="connsiteX0" fmla="*/ 0 w 1549400"/>
              <a:gd name="connsiteY0" fmla="*/ 662056 h 662056"/>
              <a:gd name="connsiteX1" fmla="*/ 1549400 w 1549400"/>
              <a:gd name="connsiteY1" fmla="*/ 10122 h 662056"/>
              <a:gd name="connsiteX0" fmla="*/ 0 w 1532466"/>
              <a:gd name="connsiteY0" fmla="*/ 693897 h 693897"/>
              <a:gd name="connsiteX1" fmla="*/ 1532466 w 1532466"/>
              <a:gd name="connsiteY1" fmla="*/ 8096 h 693897"/>
              <a:gd name="connsiteX0" fmla="*/ 0 w 1532466"/>
              <a:gd name="connsiteY0" fmla="*/ 695982 h 695982"/>
              <a:gd name="connsiteX1" fmla="*/ 1532466 w 1532466"/>
              <a:gd name="connsiteY1" fmla="*/ 10181 h 695982"/>
              <a:gd name="connsiteX0" fmla="*/ 0 w 1532466"/>
              <a:gd name="connsiteY0" fmla="*/ 695982 h 695982"/>
              <a:gd name="connsiteX1" fmla="*/ 1532466 w 1532466"/>
              <a:gd name="connsiteY1" fmla="*/ 10181 h 695982"/>
              <a:gd name="connsiteX0" fmla="*/ 0 w 1532466"/>
              <a:gd name="connsiteY0" fmla="*/ 692714 h 692714"/>
              <a:gd name="connsiteX1" fmla="*/ 1532466 w 1532466"/>
              <a:gd name="connsiteY1" fmla="*/ 6913 h 692714"/>
              <a:gd name="connsiteX0" fmla="*/ 0 w 1532466"/>
              <a:gd name="connsiteY0" fmla="*/ 711413 h 711413"/>
              <a:gd name="connsiteX1" fmla="*/ 1532466 w 1532466"/>
              <a:gd name="connsiteY1" fmla="*/ 25612 h 711413"/>
            </a:gdLst>
            <a:ahLst/>
            <a:cxnLst>
              <a:cxn ang="0">
                <a:pos x="connsiteX0" y="connsiteY0"/>
              </a:cxn>
              <a:cxn ang="0">
                <a:pos x="connsiteX1" y="connsiteY1"/>
              </a:cxn>
            </a:cxnLst>
            <a:rect l="l" t="t" r="r" b="b"/>
            <a:pathLst>
              <a:path w="1532466" h="711413">
                <a:moveTo>
                  <a:pt x="0" y="711413"/>
                </a:moveTo>
                <a:cubicBezTo>
                  <a:pt x="388427" y="81662"/>
                  <a:pt x="911436" y="-68228"/>
                  <a:pt x="1532466" y="25612"/>
                </a:cubicBezTo>
              </a:path>
            </a:pathLst>
          </a:custGeom>
          <a:ln w="38100">
            <a:solidFill>
              <a:srgbClr val="C7000B"/>
            </a:solidFill>
            <a:tail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1" name="直接箭头连接符 40"/>
          <p:cNvCxnSpPr/>
          <p:nvPr/>
        </p:nvCxnSpPr>
        <p:spPr bwMode="gray">
          <a:xfrm flipH="1">
            <a:off x="10756408" y="3621295"/>
            <a:ext cx="0" cy="819638"/>
          </a:xfrm>
          <a:prstGeom prst="straightConnector1">
            <a:avLst/>
          </a:prstGeom>
          <a:ln w="38100">
            <a:solidFill>
              <a:schemeClr val="accent4">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2" name="矩形 41"/>
          <p:cNvSpPr/>
          <p:nvPr/>
        </p:nvSpPr>
        <p:spPr bwMode="gray">
          <a:xfrm rot="19924083">
            <a:off x="7117823" y="2491652"/>
            <a:ext cx="837089" cy="276999"/>
          </a:xfrm>
          <a:prstGeom prst="rect">
            <a:avLst/>
          </a:prstGeom>
        </p:spPr>
        <p:txBody>
          <a:bodyPr wrap="none">
            <a:noAutofit/>
          </a:bodyPr>
          <a:lstStyle/>
          <a:p>
            <a:pPr fontAlgn="ctr"/>
            <a:r>
              <a:rPr lang="en-US" sz="1200" dirty="0" smtClean="0">
                <a:solidFill>
                  <a:prstClr val="black"/>
                </a:solidFill>
                <a:latin typeface="Huawei Sans" panose="020C0503030203020204" pitchFamily="34" charset="0"/>
              </a:rPr>
              <a:t>VNI 1000</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矩形 42"/>
          <p:cNvSpPr/>
          <p:nvPr/>
        </p:nvSpPr>
        <p:spPr bwMode="gray">
          <a:xfrm rot="1399867">
            <a:off x="9789208" y="2416643"/>
            <a:ext cx="837089" cy="276999"/>
          </a:xfrm>
          <a:prstGeom prst="rect">
            <a:avLst/>
          </a:prstGeom>
        </p:spPr>
        <p:txBody>
          <a:bodyPr wrap="none">
            <a:noAutofit/>
          </a:bodyPr>
          <a:lstStyle/>
          <a:p>
            <a:pPr fontAlgn="ctr"/>
            <a:r>
              <a:rPr lang="en-US" sz="1200" dirty="0" smtClean="0">
                <a:solidFill>
                  <a:prstClr val="black"/>
                </a:solidFill>
                <a:latin typeface="Huawei Sans" panose="020C0503030203020204" pitchFamily="34" charset="0"/>
              </a:rPr>
              <a:t>VNI 1001</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4"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8722195" y="1742632"/>
            <a:ext cx="490909" cy="401654"/>
          </a:xfrm>
          <a:prstGeom prst="rect">
            <a:avLst/>
          </a:prstGeom>
        </p:spPr>
      </p:pic>
      <p:sp>
        <p:nvSpPr>
          <p:cNvPr id="45" name="任意多边形 44"/>
          <p:cNvSpPr/>
          <p:nvPr/>
        </p:nvSpPr>
        <p:spPr bwMode="gray">
          <a:xfrm>
            <a:off x="9214214" y="2522562"/>
            <a:ext cx="1540932" cy="682743"/>
          </a:xfrm>
          <a:custGeom>
            <a:avLst/>
            <a:gdLst>
              <a:gd name="connsiteX0" fmla="*/ 0 w 1540932"/>
              <a:gd name="connsiteY0" fmla="*/ 26721 h 670187"/>
              <a:gd name="connsiteX1" fmla="*/ 1540932 w 1540932"/>
              <a:gd name="connsiteY1" fmla="*/ 670187 h 670187"/>
              <a:gd name="connsiteX0" fmla="*/ 0 w 1540932"/>
              <a:gd name="connsiteY0" fmla="*/ 26721 h 670187"/>
              <a:gd name="connsiteX1" fmla="*/ 1540932 w 1540932"/>
              <a:gd name="connsiteY1" fmla="*/ 670187 h 670187"/>
              <a:gd name="connsiteX0" fmla="*/ 0 w 1540932"/>
              <a:gd name="connsiteY0" fmla="*/ 23519 h 666985"/>
              <a:gd name="connsiteX1" fmla="*/ 1540932 w 1540932"/>
              <a:gd name="connsiteY1" fmla="*/ 666985 h 666985"/>
              <a:gd name="connsiteX0" fmla="*/ 0 w 1540932"/>
              <a:gd name="connsiteY0" fmla="*/ 33384 h 676850"/>
              <a:gd name="connsiteX1" fmla="*/ 1540932 w 1540932"/>
              <a:gd name="connsiteY1" fmla="*/ 676850 h 676850"/>
              <a:gd name="connsiteX0" fmla="*/ 0 w 1540932"/>
              <a:gd name="connsiteY0" fmla="*/ 38572 h 682038"/>
              <a:gd name="connsiteX1" fmla="*/ 1540932 w 1540932"/>
              <a:gd name="connsiteY1" fmla="*/ 682038 h 682038"/>
              <a:gd name="connsiteX0" fmla="*/ 0 w 1540932"/>
              <a:gd name="connsiteY0" fmla="*/ 39277 h 682743"/>
              <a:gd name="connsiteX1" fmla="*/ 1540932 w 1540932"/>
              <a:gd name="connsiteY1" fmla="*/ 682743 h 682743"/>
            </a:gdLst>
            <a:ahLst/>
            <a:cxnLst>
              <a:cxn ang="0">
                <a:pos x="connsiteX0" y="connsiteY0"/>
              </a:cxn>
              <a:cxn ang="0">
                <a:pos x="connsiteX1" y="connsiteY1"/>
              </a:cxn>
            </a:cxnLst>
            <a:rect l="l" t="t" r="r" b="b"/>
            <a:pathLst>
              <a:path w="1540932" h="682743">
                <a:moveTo>
                  <a:pt x="0" y="39277"/>
                </a:moveTo>
                <a:cubicBezTo>
                  <a:pt x="707812" y="-120458"/>
                  <a:pt x="1305559" y="229493"/>
                  <a:pt x="1540932" y="682743"/>
                </a:cubicBezTo>
              </a:path>
            </a:pathLst>
          </a:custGeom>
          <a:ln w="38100">
            <a:solidFill>
              <a:srgbClr val="C7000B"/>
            </a:solidFill>
            <a:tail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任意多边形 45"/>
          <p:cNvSpPr/>
          <p:nvPr/>
        </p:nvSpPr>
        <p:spPr bwMode="gray">
          <a:xfrm>
            <a:off x="8845431" y="1895595"/>
            <a:ext cx="266371" cy="647310"/>
          </a:xfrm>
          <a:custGeom>
            <a:avLst/>
            <a:gdLst>
              <a:gd name="connsiteX0" fmla="*/ 2211 w 266371"/>
              <a:gd name="connsiteY0" fmla="*/ 628684 h 647310"/>
              <a:gd name="connsiteX1" fmla="*/ 266371 w 266371"/>
              <a:gd name="connsiteY1" fmla="*/ 647310 h 647310"/>
            </a:gdLst>
            <a:ahLst/>
            <a:cxnLst>
              <a:cxn ang="0">
                <a:pos x="connsiteX0" y="connsiteY0"/>
              </a:cxn>
              <a:cxn ang="0">
                <a:pos x="connsiteX1" y="connsiteY1"/>
              </a:cxn>
            </a:cxnLst>
            <a:rect l="l" t="t" r="r" b="b"/>
            <a:pathLst>
              <a:path w="266371" h="647310">
                <a:moveTo>
                  <a:pt x="2211" y="628684"/>
                </a:moveTo>
                <a:cubicBezTo>
                  <a:pt x="-28269" y="-289665"/>
                  <a:pt x="266371" y="-131060"/>
                  <a:pt x="266371" y="647310"/>
                </a:cubicBezTo>
              </a:path>
            </a:pathLst>
          </a:custGeom>
          <a:ln w="38100">
            <a:solidFill>
              <a:srgbClr val="FFC000"/>
            </a:solidFill>
            <a:tail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矩形 46"/>
          <p:cNvSpPr/>
          <p:nvPr/>
        </p:nvSpPr>
        <p:spPr bwMode="gray">
          <a:xfrm>
            <a:off x="1628530" y="3075053"/>
            <a:ext cx="1345240" cy="461665"/>
          </a:xfrm>
          <a:prstGeom prst="rect">
            <a:avLst/>
          </a:prstGeom>
        </p:spPr>
        <p:txBody>
          <a:bodyPr wrap="none">
            <a:noAutofit/>
          </a:bodyPr>
          <a:lstStyle/>
          <a:p>
            <a:pPr fontAlgn="ctr"/>
            <a:r>
              <a:rPr lang="en-US" sz="1200" dirty="0" smtClean="0">
                <a:solidFill>
                  <a:prstClr val="black"/>
                </a:solidFill>
                <a:latin typeface="Huawei Sans" panose="020C0503030203020204" pitchFamily="34" charset="0"/>
              </a:rPr>
              <a:t>VRF1</a:t>
            </a:r>
          </a:p>
          <a:p>
            <a:pPr fontAlgn="ctr"/>
            <a:r>
              <a:rPr lang="en-US" sz="1200" dirty="0" smtClean="0">
                <a:solidFill>
                  <a:prstClr val="black"/>
                </a:solidFill>
                <a:latin typeface="Huawei Sans" panose="020C0503030203020204" pitchFamily="34" charset="0"/>
              </a:rPr>
              <a:t>(L3VNI 1000)</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矩形 47"/>
          <p:cNvSpPr/>
          <p:nvPr/>
        </p:nvSpPr>
        <p:spPr bwMode="gray">
          <a:xfrm>
            <a:off x="3700263" y="3075053"/>
            <a:ext cx="1130438" cy="461665"/>
          </a:xfrm>
          <a:prstGeom prst="rect">
            <a:avLst/>
          </a:prstGeom>
        </p:spPr>
        <p:txBody>
          <a:bodyPr wrap="none">
            <a:noAutofit/>
          </a:bodyPr>
          <a:lstStyle/>
          <a:p>
            <a:pPr algn="r" fontAlgn="ctr"/>
            <a:r>
              <a:rPr lang="en-US" sz="1200" dirty="0" smtClean="0">
                <a:solidFill>
                  <a:prstClr val="black"/>
                </a:solidFill>
                <a:latin typeface="Huawei Sans" panose="020C0503030203020204" pitchFamily="34" charset="0"/>
              </a:rPr>
              <a:t>VRF2</a:t>
            </a:r>
          </a:p>
          <a:p>
            <a:pPr algn="r" fontAlgn="ctr"/>
            <a:r>
              <a:rPr lang="en-US" sz="1200" dirty="0" smtClean="0">
                <a:solidFill>
                  <a:prstClr val="black"/>
                </a:solidFill>
                <a:latin typeface="Huawei Sans" panose="020C0503030203020204" pitchFamily="34" charset="0"/>
              </a:rPr>
              <a:t>(L3VNI 1001)</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矩形 58"/>
          <p:cNvSpPr/>
          <p:nvPr/>
        </p:nvSpPr>
        <p:spPr bwMode="gray">
          <a:xfrm>
            <a:off x="7350723" y="3075053"/>
            <a:ext cx="1345240" cy="461665"/>
          </a:xfrm>
          <a:prstGeom prst="rect">
            <a:avLst/>
          </a:prstGeom>
        </p:spPr>
        <p:txBody>
          <a:bodyPr wrap="none">
            <a:noAutofit/>
          </a:bodyPr>
          <a:lstStyle/>
          <a:p>
            <a:pPr fontAlgn="ctr"/>
            <a:r>
              <a:rPr lang="en-US" sz="1200" dirty="0" smtClean="0">
                <a:solidFill>
                  <a:prstClr val="black"/>
                </a:solidFill>
                <a:latin typeface="Huawei Sans" panose="020C0503030203020204" pitchFamily="34" charset="0"/>
              </a:rPr>
              <a:t>VRF1</a:t>
            </a:r>
          </a:p>
          <a:p>
            <a:pPr fontAlgn="ctr"/>
            <a:r>
              <a:rPr lang="en-US" sz="1200" dirty="0" smtClean="0">
                <a:solidFill>
                  <a:prstClr val="black"/>
                </a:solidFill>
                <a:latin typeface="Huawei Sans" panose="020C0503030203020204" pitchFamily="34" charset="0"/>
              </a:rPr>
              <a:t>(L3VNI 1000)</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矩形 59"/>
          <p:cNvSpPr/>
          <p:nvPr/>
        </p:nvSpPr>
        <p:spPr bwMode="gray">
          <a:xfrm>
            <a:off x="9422456" y="3075053"/>
            <a:ext cx="1130438" cy="461665"/>
          </a:xfrm>
          <a:prstGeom prst="rect">
            <a:avLst/>
          </a:prstGeom>
        </p:spPr>
        <p:txBody>
          <a:bodyPr wrap="none">
            <a:noAutofit/>
          </a:bodyPr>
          <a:lstStyle/>
          <a:p>
            <a:pPr algn="r" fontAlgn="ctr"/>
            <a:r>
              <a:rPr lang="en-US" sz="1200" dirty="0" smtClean="0">
                <a:solidFill>
                  <a:prstClr val="black"/>
                </a:solidFill>
                <a:latin typeface="Huawei Sans" panose="020C0503030203020204" pitchFamily="34" charset="0"/>
              </a:rPr>
              <a:t>VRF2</a:t>
            </a:r>
          </a:p>
          <a:p>
            <a:pPr algn="r" fontAlgn="ctr"/>
            <a:r>
              <a:rPr lang="en-US" sz="1200" dirty="0" smtClean="0">
                <a:solidFill>
                  <a:prstClr val="black"/>
                </a:solidFill>
                <a:latin typeface="Huawei Sans" panose="020C0503030203020204" pitchFamily="34" charset="0"/>
              </a:rPr>
              <a:t>(L3VNI 1001)</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矩形 50"/>
          <p:cNvSpPr/>
          <p:nvPr/>
        </p:nvSpPr>
        <p:spPr bwMode="gray">
          <a:xfrm>
            <a:off x="9206415" y="1777527"/>
            <a:ext cx="891234" cy="305105"/>
          </a:xfrm>
          <a:prstGeom prst="rect">
            <a:avLst/>
          </a:prstGeom>
        </p:spPr>
        <p:txBody>
          <a:bodyPr wrap="square">
            <a:noAutofit/>
          </a:bodyPr>
          <a:lstStyle/>
          <a:p>
            <a:pPr fontAlgn="ctr"/>
            <a:r>
              <a:rPr lang="en-US" sz="1400" b="1" dirty="0" smtClean="0">
                <a:solidFill>
                  <a:prstClr val="black"/>
                </a:solidFill>
                <a:latin typeface="Huawei Sans" panose="020C0503030203020204" pitchFamily="34" charset="0"/>
              </a:rPr>
              <a:t>Firewall</a:t>
            </a: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任意多边形 53"/>
          <p:cNvSpPr/>
          <p:nvPr/>
        </p:nvSpPr>
        <p:spPr bwMode="gray">
          <a:xfrm>
            <a:off x="1450359" y="2308992"/>
            <a:ext cx="1540086" cy="921715"/>
          </a:xfrm>
          <a:custGeom>
            <a:avLst/>
            <a:gdLst>
              <a:gd name="connsiteX0" fmla="*/ 0 w 1549400"/>
              <a:gd name="connsiteY0" fmla="*/ 660118 h 660118"/>
              <a:gd name="connsiteX1" fmla="*/ 1549400 w 1549400"/>
              <a:gd name="connsiteY1" fmla="*/ 8184 h 660118"/>
              <a:gd name="connsiteX0" fmla="*/ 0 w 1549400"/>
              <a:gd name="connsiteY0" fmla="*/ 662056 h 662056"/>
              <a:gd name="connsiteX1" fmla="*/ 1549400 w 1549400"/>
              <a:gd name="connsiteY1" fmla="*/ 10122 h 662056"/>
              <a:gd name="connsiteX0" fmla="*/ 0 w 1532466"/>
              <a:gd name="connsiteY0" fmla="*/ 693897 h 693897"/>
              <a:gd name="connsiteX1" fmla="*/ 1532466 w 1532466"/>
              <a:gd name="connsiteY1" fmla="*/ 8096 h 693897"/>
              <a:gd name="connsiteX0" fmla="*/ 0 w 1532466"/>
              <a:gd name="connsiteY0" fmla="*/ 695982 h 695982"/>
              <a:gd name="connsiteX1" fmla="*/ 1532466 w 1532466"/>
              <a:gd name="connsiteY1" fmla="*/ 10181 h 695982"/>
              <a:gd name="connsiteX0" fmla="*/ 0 w 1532466"/>
              <a:gd name="connsiteY0" fmla="*/ 695982 h 695982"/>
              <a:gd name="connsiteX1" fmla="*/ 1532466 w 1532466"/>
              <a:gd name="connsiteY1" fmla="*/ 10181 h 695982"/>
              <a:gd name="connsiteX0" fmla="*/ 0 w 1532466"/>
              <a:gd name="connsiteY0" fmla="*/ 692714 h 692714"/>
              <a:gd name="connsiteX1" fmla="*/ 1532466 w 1532466"/>
              <a:gd name="connsiteY1" fmla="*/ 6913 h 692714"/>
              <a:gd name="connsiteX0" fmla="*/ 0 w 1532466"/>
              <a:gd name="connsiteY0" fmla="*/ 711413 h 711413"/>
              <a:gd name="connsiteX1" fmla="*/ 1532466 w 1532466"/>
              <a:gd name="connsiteY1" fmla="*/ 25612 h 711413"/>
              <a:gd name="connsiteX0" fmla="*/ 0 w 1540086"/>
              <a:gd name="connsiteY0" fmla="*/ 802162 h 802162"/>
              <a:gd name="connsiteX1" fmla="*/ 1540086 w 1540086"/>
              <a:gd name="connsiteY1" fmla="*/ 19270 h 802162"/>
              <a:gd name="connsiteX0" fmla="*/ 0 w 1540086"/>
              <a:gd name="connsiteY0" fmla="*/ 782941 h 782941"/>
              <a:gd name="connsiteX1" fmla="*/ 1540086 w 1540086"/>
              <a:gd name="connsiteY1" fmla="*/ 49 h 782941"/>
              <a:gd name="connsiteX0" fmla="*/ 0 w 1540086"/>
              <a:gd name="connsiteY0" fmla="*/ 782940 h 782940"/>
              <a:gd name="connsiteX1" fmla="*/ 1540086 w 1540086"/>
              <a:gd name="connsiteY1" fmla="*/ 48 h 782940"/>
            </a:gdLst>
            <a:ahLst/>
            <a:cxnLst>
              <a:cxn ang="0">
                <a:pos x="connsiteX0" y="connsiteY0"/>
              </a:cxn>
              <a:cxn ang="0">
                <a:pos x="connsiteX1" y="connsiteY1"/>
              </a:cxn>
            </a:cxnLst>
            <a:rect l="l" t="t" r="r" b="b"/>
            <a:pathLst>
              <a:path w="1540086" h="782940">
                <a:moveTo>
                  <a:pt x="0" y="782940"/>
                </a:moveTo>
                <a:cubicBezTo>
                  <a:pt x="243647" y="156426"/>
                  <a:pt x="743796" y="-3174"/>
                  <a:pt x="1540086" y="48"/>
                </a:cubicBezTo>
              </a:path>
            </a:pathLst>
          </a:custGeom>
          <a:ln w="38100">
            <a:solidFill>
              <a:srgbClr val="C7000B"/>
            </a:solidFill>
            <a:tail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任意多边形 54"/>
          <p:cNvSpPr/>
          <p:nvPr/>
        </p:nvSpPr>
        <p:spPr bwMode="gray">
          <a:xfrm>
            <a:off x="3469174" y="2291150"/>
            <a:ext cx="1510452" cy="921775"/>
          </a:xfrm>
          <a:custGeom>
            <a:avLst/>
            <a:gdLst>
              <a:gd name="connsiteX0" fmla="*/ 0 w 1540932"/>
              <a:gd name="connsiteY0" fmla="*/ 26721 h 670187"/>
              <a:gd name="connsiteX1" fmla="*/ 1540932 w 1540932"/>
              <a:gd name="connsiteY1" fmla="*/ 670187 h 670187"/>
              <a:gd name="connsiteX0" fmla="*/ 0 w 1540932"/>
              <a:gd name="connsiteY0" fmla="*/ 26721 h 670187"/>
              <a:gd name="connsiteX1" fmla="*/ 1540932 w 1540932"/>
              <a:gd name="connsiteY1" fmla="*/ 670187 h 670187"/>
              <a:gd name="connsiteX0" fmla="*/ 0 w 1540932"/>
              <a:gd name="connsiteY0" fmla="*/ 23519 h 666985"/>
              <a:gd name="connsiteX1" fmla="*/ 1540932 w 1540932"/>
              <a:gd name="connsiteY1" fmla="*/ 666985 h 666985"/>
              <a:gd name="connsiteX0" fmla="*/ 0 w 1540932"/>
              <a:gd name="connsiteY0" fmla="*/ 33384 h 676850"/>
              <a:gd name="connsiteX1" fmla="*/ 1540932 w 1540932"/>
              <a:gd name="connsiteY1" fmla="*/ 676850 h 676850"/>
              <a:gd name="connsiteX0" fmla="*/ 0 w 1540932"/>
              <a:gd name="connsiteY0" fmla="*/ 38572 h 682038"/>
              <a:gd name="connsiteX1" fmla="*/ 1540932 w 1540932"/>
              <a:gd name="connsiteY1" fmla="*/ 682038 h 682038"/>
              <a:gd name="connsiteX0" fmla="*/ 0 w 1540932"/>
              <a:gd name="connsiteY0" fmla="*/ 39277 h 682743"/>
              <a:gd name="connsiteX1" fmla="*/ 1540932 w 1540932"/>
              <a:gd name="connsiteY1" fmla="*/ 682743 h 682743"/>
              <a:gd name="connsiteX0" fmla="*/ 0 w 1502832"/>
              <a:gd name="connsiteY0" fmla="*/ 31385 h 804305"/>
              <a:gd name="connsiteX1" fmla="*/ 1502832 w 1502832"/>
              <a:gd name="connsiteY1" fmla="*/ 804305 h 804305"/>
              <a:gd name="connsiteX0" fmla="*/ 0 w 1502832"/>
              <a:gd name="connsiteY0" fmla="*/ 0 h 772920"/>
              <a:gd name="connsiteX1" fmla="*/ 1502832 w 1502832"/>
              <a:gd name="connsiteY1" fmla="*/ 772920 h 772920"/>
              <a:gd name="connsiteX0" fmla="*/ 0 w 1510452"/>
              <a:gd name="connsiteY0" fmla="*/ 0 h 779393"/>
              <a:gd name="connsiteX1" fmla="*/ 1510452 w 1510452"/>
              <a:gd name="connsiteY1" fmla="*/ 779393 h 779393"/>
              <a:gd name="connsiteX0" fmla="*/ 0 w 1510452"/>
              <a:gd name="connsiteY0" fmla="*/ 0 h 779393"/>
              <a:gd name="connsiteX1" fmla="*/ 1510452 w 1510452"/>
              <a:gd name="connsiteY1" fmla="*/ 779393 h 779393"/>
              <a:gd name="connsiteX0" fmla="*/ 0 w 1510452"/>
              <a:gd name="connsiteY0" fmla="*/ 4551 h 783944"/>
              <a:gd name="connsiteX1" fmla="*/ 1510452 w 1510452"/>
              <a:gd name="connsiteY1" fmla="*/ 783944 h 783944"/>
              <a:gd name="connsiteX0" fmla="*/ 0 w 1510452"/>
              <a:gd name="connsiteY0" fmla="*/ 3598 h 782991"/>
              <a:gd name="connsiteX1" fmla="*/ 1510452 w 1510452"/>
              <a:gd name="connsiteY1" fmla="*/ 782991 h 782991"/>
            </a:gdLst>
            <a:ahLst/>
            <a:cxnLst>
              <a:cxn ang="0">
                <a:pos x="connsiteX0" y="connsiteY0"/>
              </a:cxn>
              <a:cxn ang="0">
                <a:pos x="connsiteX1" y="connsiteY1"/>
              </a:cxn>
            </a:cxnLst>
            <a:rect l="l" t="t" r="r" b="b"/>
            <a:pathLst>
              <a:path w="1510452" h="782991">
                <a:moveTo>
                  <a:pt x="0" y="3598"/>
                </a:moveTo>
                <a:cubicBezTo>
                  <a:pt x="966892" y="-42864"/>
                  <a:pt x="1343659" y="368577"/>
                  <a:pt x="1510452" y="782991"/>
                </a:cubicBezTo>
              </a:path>
            </a:pathLst>
          </a:custGeom>
          <a:ln w="38100">
            <a:solidFill>
              <a:srgbClr val="C7000B"/>
            </a:solidFill>
            <a:tail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385233239"/>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9" name="Straight Connector 166"/>
          <p:cNvCxnSpPr/>
          <p:nvPr/>
        </p:nvCxnSpPr>
        <p:spPr bwMode="gray">
          <a:xfrm flipH="1">
            <a:off x="2710031" y="3025583"/>
            <a:ext cx="189721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166"/>
          <p:cNvCxnSpPr/>
          <p:nvPr/>
        </p:nvCxnSpPr>
        <p:spPr bwMode="gray">
          <a:xfrm>
            <a:off x="2612342" y="1707642"/>
            <a:ext cx="1" cy="135828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a:noAutofit/>
          </a:bodyPr>
          <a:lstStyle/>
          <a:p>
            <a:r>
              <a:rPr lang="en-US" dirty="0" smtClean="0"/>
              <a:t>Mapping Between the Logical Network and Physical Network</a:t>
            </a:r>
            <a:endParaRPr lang="en-US" dirty="0"/>
          </a:p>
        </p:txBody>
      </p:sp>
      <p:cxnSp>
        <p:nvCxnSpPr>
          <p:cNvPr id="5" name="Straight Connector 166"/>
          <p:cNvCxnSpPr/>
          <p:nvPr/>
        </p:nvCxnSpPr>
        <p:spPr bwMode="gray">
          <a:xfrm flipH="1">
            <a:off x="1277311" y="4545734"/>
            <a:ext cx="1" cy="87262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166"/>
          <p:cNvCxnSpPr/>
          <p:nvPr/>
        </p:nvCxnSpPr>
        <p:spPr bwMode="gray">
          <a:xfrm flipH="1">
            <a:off x="3929477" y="4545734"/>
            <a:ext cx="1" cy="95760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7" name="Group 165"/>
          <p:cNvGrpSpPr/>
          <p:nvPr/>
        </p:nvGrpSpPr>
        <p:grpSpPr bwMode="gray">
          <a:xfrm rot="10800000">
            <a:off x="1445824" y="3025583"/>
            <a:ext cx="2316710" cy="1216866"/>
            <a:chOff x="-1233037" y="914446"/>
            <a:chExt cx="1573823" cy="778776"/>
          </a:xfrm>
        </p:grpSpPr>
        <p:cxnSp>
          <p:nvCxnSpPr>
            <p:cNvPr id="8"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10" name="图片 86" descr="核心交换机.png"/>
          <p:cNvPicPr>
            <a:picLocks noChangeAspect="1"/>
          </p:cNvPicPr>
          <p:nvPr/>
        </p:nvPicPr>
        <p:blipFill>
          <a:blip r:embed="rId3"/>
          <a:stretch>
            <a:fillRect/>
          </a:stretch>
        </p:blipFill>
        <p:spPr bwMode="gray">
          <a:xfrm>
            <a:off x="2358296" y="2848633"/>
            <a:ext cx="491768" cy="402358"/>
          </a:xfrm>
          <a:prstGeom prst="rect">
            <a:avLst/>
          </a:prstGeom>
        </p:spPr>
      </p:pic>
      <p:pic>
        <p:nvPicPr>
          <p:cNvPr id="11" name="图片 87" descr="汇聚交换机.png"/>
          <p:cNvPicPr>
            <a:picLocks noChangeAspect="1"/>
          </p:cNvPicPr>
          <p:nvPr/>
        </p:nvPicPr>
        <p:blipFill>
          <a:blip r:embed="rId4"/>
          <a:stretch>
            <a:fillRect/>
          </a:stretch>
        </p:blipFill>
        <p:spPr bwMode="gray">
          <a:xfrm>
            <a:off x="1031425" y="4218443"/>
            <a:ext cx="491768" cy="402358"/>
          </a:xfrm>
          <a:prstGeom prst="rect">
            <a:avLst/>
          </a:prstGeom>
        </p:spPr>
      </p:pic>
      <p:pic>
        <p:nvPicPr>
          <p:cNvPr id="12" name="图片 76" descr="接入交换机.png"/>
          <p:cNvPicPr>
            <a:picLocks noChangeAspect="1"/>
          </p:cNvPicPr>
          <p:nvPr/>
        </p:nvPicPr>
        <p:blipFill>
          <a:blip r:embed="rId5"/>
          <a:stretch>
            <a:fillRect/>
          </a:stretch>
        </p:blipFill>
        <p:spPr bwMode="gray">
          <a:xfrm>
            <a:off x="1032648" y="5383440"/>
            <a:ext cx="491768" cy="402358"/>
          </a:xfrm>
          <a:prstGeom prst="rect">
            <a:avLst/>
          </a:prstGeom>
        </p:spPr>
      </p:pic>
      <p:pic>
        <p:nvPicPr>
          <p:cNvPr id="13" name="图片 87" descr="汇聚交换机.png"/>
          <p:cNvPicPr>
            <a:picLocks noChangeAspect="1"/>
          </p:cNvPicPr>
          <p:nvPr/>
        </p:nvPicPr>
        <p:blipFill>
          <a:blip r:embed="rId4"/>
          <a:stretch>
            <a:fillRect/>
          </a:stretch>
        </p:blipFill>
        <p:spPr bwMode="gray">
          <a:xfrm>
            <a:off x="3685166" y="4218443"/>
            <a:ext cx="491768" cy="402358"/>
          </a:xfrm>
          <a:prstGeom prst="rect">
            <a:avLst/>
          </a:prstGeom>
        </p:spPr>
      </p:pic>
      <p:pic>
        <p:nvPicPr>
          <p:cNvPr id="14" name="图片 76" descr="接入交换机.png"/>
          <p:cNvPicPr>
            <a:picLocks noChangeAspect="1"/>
          </p:cNvPicPr>
          <p:nvPr/>
        </p:nvPicPr>
        <p:blipFill>
          <a:blip r:embed="rId5"/>
          <a:stretch>
            <a:fillRect/>
          </a:stretch>
        </p:blipFill>
        <p:spPr bwMode="gray">
          <a:xfrm>
            <a:off x="3686389" y="5383440"/>
            <a:ext cx="491768" cy="402358"/>
          </a:xfrm>
          <a:prstGeom prst="rect">
            <a:avLst/>
          </a:prstGeom>
        </p:spPr>
      </p:pic>
      <p:sp>
        <p:nvSpPr>
          <p:cNvPr id="15" name="文本框 14"/>
          <p:cNvSpPr txBox="1"/>
          <p:nvPr/>
        </p:nvSpPr>
        <p:spPr bwMode="gray">
          <a:xfrm>
            <a:off x="1639223" y="2777819"/>
            <a:ext cx="761747" cy="307777"/>
          </a:xfrm>
          <a:prstGeom prst="rect">
            <a:avLst/>
          </a:prstGeom>
          <a:noFill/>
        </p:spPr>
        <p:txBody>
          <a:bodyPr wrap="none" rtlCol="0">
            <a:spAutoFit/>
          </a:bodyPr>
          <a:lstStyle/>
          <a:p>
            <a:pPr algn="ctr" fontAlgn="ctr"/>
            <a:r>
              <a:rPr lang="en-US" sz="1400" b="1" dirty="0" smtClean="0">
                <a:latin typeface="Huawei Sans" panose="020C0503030203020204" pitchFamily="34" charset="0"/>
              </a:rPr>
              <a:t>Border</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文本框 15"/>
          <p:cNvSpPr txBox="1"/>
          <p:nvPr/>
        </p:nvSpPr>
        <p:spPr bwMode="gray">
          <a:xfrm>
            <a:off x="471580" y="5413863"/>
            <a:ext cx="604653" cy="307777"/>
          </a:xfrm>
          <a:prstGeom prst="rect">
            <a:avLst/>
          </a:prstGeom>
          <a:noFill/>
        </p:spPr>
        <p:txBody>
          <a:bodyPr wrap="none" rtlCol="0">
            <a:spAutoFit/>
          </a:bodyPr>
          <a:lstStyle/>
          <a:p>
            <a:pPr algn="ctr" fontAlgn="ctr"/>
            <a:r>
              <a:rPr lang="en-US" sz="1400" b="1" dirty="0" smtClean="0">
                <a:latin typeface="Huawei Sans" panose="020C0503030203020204" pitchFamily="34" charset="0"/>
              </a:rPr>
              <a:t>Edge</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文本框 16"/>
          <p:cNvSpPr txBox="1"/>
          <p:nvPr/>
        </p:nvSpPr>
        <p:spPr bwMode="gray">
          <a:xfrm>
            <a:off x="4126923" y="5423290"/>
            <a:ext cx="604653" cy="307777"/>
          </a:xfrm>
          <a:prstGeom prst="rect">
            <a:avLst/>
          </a:prstGeom>
          <a:noFill/>
        </p:spPr>
        <p:txBody>
          <a:bodyPr wrap="none" rtlCol="0">
            <a:spAutoFit/>
          </a:bodyPr>
          <a:lstStyle/>
          <a:p>
            <a:pPr fontAlgn="ctr"/>
            <a:r>
              <a:rPr lang="en-US" sz="1400" b="1" dirty="0" smtClean="0">
                <a:latin typeface="Huawei Sans" panose="020C0503030203020204" pitchFamily="34" charset="0"/>
              </a:rPr>
              <a:t>Edge</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6" name="Picture 2" descr="G:\做的项目\公共\扁平图标切换\更新2015_01_21\oss扁平图标库2015_01_21更新-04.png"/>
          <p:cNvPicPr>
            <a:picLocks noChangeAspect="1" noChangeArrowheads="1"/>
          </p:cNvPicPr>
          <p:nvPr/>
        </p:nvPicPr>
        <p:blipFill>
          <a:blip r:embed="rId6" cstate="print"/>
          <a:stretch>
            <a:fillRect/>
          </a:stretch>
        </p:blipFill>
        <p:spPr bwMode="gray">
          <a:xfrm>
            <a:off x="2359155" y="1501181"/>
            <a:ext cx="490909" cy="401652"/>
          </a:xfrm>
          <a:prstGeom prst="rect">
            <a:avLst/>
          </a:prstGeom>
          <a:noFill/>
        </p:spPr>
      </p:pic>
      <p:sp>
        <p:nvSpPr>
          <p:cNvPr id="28" name="文本框 27"/>
          <p:cNvSpPr txBox="1"/>
          <p:nvPr/>
        </p:nvSpPr>
        <p:spPr bwMode="gray">
          <a:xfrm>
            <a:off x="1635216" y="1501181"/>
            <a:ext cx="769763" cy="307777"/>
          </a:xfrm>
          <a:prstGeom prst="rect">
            <a:avLst/>
          </a:prstGeom>
          <a:noFill/>
        </p:spPr>
        <p:txBody>
          <a:bodyPr wrap="none" rtlCol="0">
            <a:spAutoFit/>
          </a:bodyPr>
          <a:lstStyle/>
          <a:p>
            <a:pPr algn="ctr" fontAlgn="ctr"/>
            <a:r>
              <a:rPr lang="en-US" sz="1400" b="1" dirty="0" smtClean="0">
                <a:latin typeface="Huawei Sans" panose="020C0503030203020204" pitchFamily="34" charset="0"/>
              </a:rPr>
              <a:t>Router</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任意多边形 36"/>
          <p:cNvSpPr/>
          <p:nvPr/>
        </p:nvSpPr>
        <p:spPr bwMode="gray">
          <a:xfrm>
            <a:off x="954226" y="2794151"/>
            <a:ext cx="3504966" cy="2825528"/>
          </a:xfrm>
          <a:custGeom>
            <a:avLst/>
            <a:gdLst>
              <a:gd name="connsiteX0" fmla="*/ 0 w 3433729"/>
              <a:gd name="connsiteY0" fmla="*/ 0 h 2825528"/>
              <a:gd name="connsiteX1" fmla="*/ 2933957 w 3433729"/>
              <a:gd name="connsiteY1" fmla="*/ 0 h 2825528"/>
              <a:gd name="connsiteX2" fmla="*/ 2933957 w 3433729"/>
              <a:gd name="connsiteY2" fmla="*/ 1 h 2825528"/>
              <a:gd name="connsiteX3" fmla="*/ 3433729 w 3433729"/>
              <a:gd name="connsiteY3" fmla="*/ 1 h 2825528"/>
              <a:gd name="connsiteX4" fmla="*/ 3433729 w 3433729"/>
              <a:gd name="connsiteY4" fmla="*/ 62211 h 2825528"/>
              <a:gd name="connsiteX5" fmla="*/ 2933957 w 3433729"/>
              <a:gd name="connsiteY5" fmla="*/ 62211 h 2825528"/>
              <a:gd name="connsiteX6" fmla="*/ 2933957 w 3433729"/>
              <a:gd name="connsiteY6" fmla="*/ 2825528 h 2825528"/>
              <a:gd name="connsiteX7" fmla="*/ 0 w 3433729"/>
              <a:gd name="connsiteY7" fmla="*/ 2825528 h 2825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33729" h="2825528">
                <a:moveTo>
                  <a:pt x="0" y="0"/>
                </a:moveTo>
                <a:lnTo>
                  <a:pt x="2933957" y="0"/>
                </a:lnTo>
                <a:lnTo>
                  <a:pt x="2933957" y="1"/>
                </a:lnTo>
                <a:lnTo>
                  <a:pt x="3433729" y="1"/>
                </a:lnTo>
                <a:lnTo>
                  <a:pt x="3433729" y="62211"/>
                </a:lnTo>
                <a:lnTo>
                  <a:pt x="2933957" y="62211"/>
                </a:lnTo>
                <a:lnTo>
                  <a:pt x="2933957" y="2825528"/>
                </a:lnTo>
                <a:lnTo>
                  <a:pt x="0" y="2825528"/>
                </a:lnTo>
                <a:close/>
              </a:path>
            </a:pathLst>
          </a:custGeom>
          <a:solidFill>
            <a:srgbClr val="00B0F0">
              <a:alpha val="25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8" name="任意多边形 37"/>
          <p:cNvSpPr/>
          <p:nvPr/>
        </p:nvSpPr>
        <p:spPr bwMode="gray">
          <a:xfrm>
            <a:off x="1172429" y="2925777"/>
            <a:ext cx="3433729" cy="2825528"/>
          </a:xfrm>
          <a:custGeom>
            <a:avLst/>
            <a:gdLst>
              <a:gd name="connsiteX0" fmla="*/ 0 w 3433729"/>
              <a:gd name="connsiteY0" fmla="*/ 0 h 2825528"/>
              <a:gd name="connsiteX1" fmla="*/ 2933957 w 3433729"/>
              <a:gd name="connsiteY1" fmla="*/ 0 h 2825528"/>
              <a:gd name="connsiteX2" fmla="*/ 2933957 w 3433729"/>
              <a:gd name="connsiteY2" fmla="*/ 1 h 2825528"/>
              <a:gd name="connsiteX3" fmla="*/ 3433729 w 3433729"/>
              <a:gd name="connsiteY3" fmla="*/ 1 h 2825528"/>
              <a:gd name="connsiteX4" fmla="*/ 3433729 w 3433729"/>
              <a:gd name="connsiteY4" fmla="*/ 62211 h 2825528"/>
              <a:gd name="connsiteX5" fmla="*/ 2933957 w 3433729"/>
              <a:gd name="connsiteY5" fmla="*/ 62211 h 2825528"/>
              <a:gd name="connsiteX6" fmla="*/ 2933957 w 3433729"/>
              <a:gd name="connsiteY6" fmla="*/ 2825528 h 2825528"/>
              <a:gd name="connsiteX7" fmla="*/ 0 w 3433729"/>
              <a:gd name="connsiteY7" fmla="*/ 2825528 h 2825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33729" h="2825528">
                <a:moveTo>
                  <a:pt x="0" y="0"/>
                </a:moveTo>
                <a:lnTo>
                  <a:pt x="2933957" y="0"/>
                </a:lnTo>
                <a:lnTo>
                  <a:pt x="2933957" y="1"/>
                </a:lnTo>
                <a:lnTo>
                  <a:pt x="3433729" y="1"/>
                </a:lnTo>
                <a:lnTo>
                  <a:pt x="3433729" y="62211"/>
                </a:lnTo>
                <a:lnTo>
                  <a:pt x="2933957" y="62211"/>
                </a:lnTo>
                <a:lnTo>
                  <a:pt x="2933957" y="2825528"/>
                </a:lnTo>
                <a:lnTo>
                  <a:pt x="0" y="2825528"/>
                </a:lnTo>
                <a:close/>
              </a:path>
            </a:pathLst>
          </a:custGeom>
          <a:solidFill>
            <a:srgbClr val="FFC000">
              <a:alpha val="25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42" name="文本框 41"/>
          <p:cNvSpPr txBox="1"/>
          <p:nvPr/>
        </p:nvSpPr>
        <p:spPr bwMode="gray">
          <a:xfrm>
            <a:off x="4682038" y="1815211"/>
            <a:ext cx="502062" cy="276999"/>
          </a:xfrm>
          <a:prstGeom prst="rect">
            <a:avLst/>
          </a:prstGeom>
          <a:solidFill>
            <a:srgbClr val="BFEBD3"/>
          </a:solidFill>
        </p:spPr>
        <p:txBody>
          <a:bodyPr wrap="none" rtlCol="0">
            <a:spAutoFit/>
          </a:bodyPr>
          <a:lstStyle/>
          <a:p>
            <a:pPr algn="ctr" fontAlgn="ctr"/>
            <a:r>
              <a:rPr lang="en-US" sz="1200" dirty="0" smtClean="0">
                <a:latin typeface="Huawei Sans" panose="020C0503030203020204" pitchFamily="34" charset="0"/>
              </a:rPr>
              <a:t>R&amp;D</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文本框 42"/>
          <p:cNvSpPr txBox="1"/>
          <p:nvPr/>
        </p:nvSpPr>
        <p:spPr bwMode="gray">
          <a:xfrm>
            <a:off x="3707531" y="1815211"/>
            <a:ext cx="939681" cy="276999"/>
          </a:xfrm>
          <a:prstGeom prst="rect">
            <a:avLst/>
          </a:prstGeom>
          <a:solidFill>
            <a:srgbClr val="FFEFBF"/>
          </a:solidFill>
        </p:spPr>
        <p:txBody>
          <a:bodyPr wrap="none" rtlCol="0">
            <a:spAutoFit/>
          </a:bodyPr>
          <a:lstStyle/>
          <a:p>
            <a:pPr algn="ctr" fontAlgn="ctr"/>
            <a:r>
              <a:rPr lang="en-US" sz="1200" dirty="0" smtClean="0">
                <a:latin typeface="Huawei Sans" panose="020C0503030203020204" pitchFamily="34" charset="0"/>
              </a:rPr>
              <a:t>Production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文本框 43"/>
          <p:cNvSpPr txBox="1"/>
          <p:nvPr/>
        </p:nvSpPr>
        <p:spPr bwMode="gray">
          <a:xfrm>
            <a:off x="3266825" y="1815211"/>
            <a:ext cx="405880" cy="276999"/>
          </a:xfrm>
          <a:prstGeom prst="rect">
            <a:avLst/>
          </a:prstGeom>
          <a:solidFill>
            <a:srgbClr val="BFEBFB"/>
          </a:solidFill>
        </p:spPr>
        <p:txBody>
          <a:bodyPr wrap="none" rtlCol="0">
            <a:spAutoFit/>
          </a:bodyPr>
          <a:lstStyle/>
          <a:p>
            <a:pPr algn="ctr" fontAlgn="ctr"/>
            <a:r>
              <a:rPr lang="en-US" sz="1200" dirty="0" smtClean="0">
                <a:latin typeface="Huawei Sans" panose="020C0503030203020204" pitchFamily="34" charset="0"/>
              </a:rPr>
              <a:t>OA</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任意多边形 44"/>
          <p:cNvSpPr/>
          <p:nvPr/>
        </p:nvSpPr>
        <p:spPr bwMode="gray">
          <a:xfrm>
            <a:off x="1390633" y="3194797"/>
            <a:ext cx="3334669" cy="2825528"/>
          </a:xfrm>
          <a:custGeom>
            <a:avLst/>
            <a:gdLst>
              <a:gd name="connsiteX0" fmla="*/ 0 w 3433729"/>
              <a:gd name="connsiteY0" fmla="*/ 0 h 2825528"/>
              <a:gd name="connsiteX1" fmla="*/ 2933957 w 3433729"/>
              <a:gd name="connsiteY1" fmla="*/ 0 h 2825528"/>
              <a:gd name="connsiteX2" fmla="*/ 2933957 w 3433729"/>
              <a:gd name="connsiteY2" fmla="*/ 1 h 2825528"/>
              <a:gd name="connsiteX3" fmla="*/ 3433729 w 3433729"/>
              <a:gd name="connsiteY3" fmla="*/ 1 h 2825528"/>
              <a:gd name="connsiteX4" fmla="*/ 3433729 w 3433729"/>
              <a:gd name="connsiteY4" fmla="*/ 62211 h 2825528"/>
              <a:gd name="connsiteX5" fmla="*/ 2933957 w 3433729"/>
              <a:gd name="connsiteY5" fmla="*/ 62211 h 2825528"/>
              <a:gd name="connsiteX6" fmla="*/ 2933957 w 3433729"/>
              <a:gd name="connsiteY6" fmla="*/ 2825528 h 2825528"/>
              <a:gd name="connsiteX7" fmla="*/ 0 w 3433729"/>
              <a:gd name="connsiteY7" fmla="*/ 2825528 h 2825528"/>
              <a:gd name="connsiteX0" fmla="*/ 0 w 3433729"/>
              <a:gd name="connsiteY0" fmla="*/ 0 h 2825528"/>
              <a:gd name="connsiteX1" fmla="*/ 2933957 w 3433729"/>
              <a:gd name="connsiteY1" fmla="*/ 0 h 2825528"/>
              <a:gd name="connsiteX2" fmla="*/ 2933957 w 3433729"/>
              <a:gd name="connsiteY2" fmla="*/ 1 h 2825528"/>
              <a:gd name="connsiteX3" fmla="*/ 3334669 w 3433729"/>
              <a:gd name="connsiteY3" fmla="*/ 1 h 2825528"/>
              <a:gd name="connsiteX4" fmla="*/ 3433729 w 3433729"/>
              <a:gd name="connsiteY4" fmla="*/ 62211 h 2825528"/>
              <a:gd name="connsiteX5" fmla="*/ 2933957 w 3433729"/>
              <a:gd name="connsiteY5" fmla="*/ 62211 h 2825528"/>
              <a:gd name="connsiteX6" fmla="*/ 2933957 w 3433729"/>
              <a:gd name="connsiteY6" fmla="*/ 2825528 h 2825528"/>
              <a:gd name="connsiteX7" fmla="*/ 0 w 3433729"/>
              <a:gd name="connsiteY7" fmla="*/ 2825528 h 2825528"/>
              <a:gd name="connsiteX8" fmla="*/ 0 w 3433729"/>
              <a:gd name="connsiteY8" fmla="*/ 0 h 2825528"/>
              <a:gd name="connsiteX0" fmla="*/ 0 w 3334669"/>
              <a:gd name="connsiteY0" fmla="*/ 0 h 2825528"/>
              <a:gd name="connsiteX1" fmla="*/ 2933957 w 3334669"/>
              <a:gd name="connsiteY1" fmla="*/ 0 h 2825528"/>
              <a:gd name="connsiteX2" fmla="*/ 2933957 w 3334669"/>
              <a:gd name="connsiteY2" fmla="*/ 1 h 2825528"/>
              <a:gd name="connsiteX3" fmla="*/ 3334669 w 3334669"/>
              <a:gd name="connsiteY3" fmla="*/ 1 h 2825528"/>
              <a:gd name="connsiteX4" fmla="*/ 3292759 w 3334669"/>
              <a:gd name="connsiteY4" fmla="*/ 66021 h 2825528"/>
              <a:gd name="connsiteX5" fmla="*/ 2933957 w 3334669"/>
              <a:gd name="connsiteY5" fmla="*/ 62211 h 2825528"/>
              <a:gd name="connsiteX6" fmla="*/ 2933957 w 3334669"/>
              <a:gd name="connsiteY6" fmla="*/ 2825528 h 2825528"/>
              <a:gd name="connsiteX7" fmla="*/ 0 w 3334669"/>
              <a:gd name="connsiteY7" fmla="*/ 2825528 h 2825528"/>
              <a:gd name="connsiteX8" fmla="*/ 0 w 3334669"/>
              <a:gd name="connsiteY8" fmla="*/ 0 h 2825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34669" h="2825528">
                <a:moveTo>
                  <a:pt x="0" y="0"/>
                </a:moveTo>
                <a:lnTo>
                  <a:pt x="2933957" y="0"/>
                </a:lnTo>
                <a:lnTo>
                  <a:pt x="2933957" y="1"/>
                </a:lnTo>
                <a:lnTo>
                  <a:pt x="3334669" y="1"/>
                </a:lnTo>
                <a:lnTo>
                  <a:pt x="3292759" y="66021"/>
                </a:lnTo>
                <a:lnTo>
                  <a:pt x="2933957" y="62211"/>
                </a:lnTo>
                <a:lnTo>
                  <a:pt x="2933957" y="2825528"/>
                </a:lnTo>
                <a:lnTo>
                  <a:pt x="0" y="2825528"/>
                </a:lnTo>
                <a:lnTo>
                  <a:pt x="0" y="0"/>
                </a:lnTo>
                <a:close/>
              </a:path>
            </a:pathLst>
          </a:custGeom>
          <a:solidFill>
            <a:srgbClr val="00B050">
              <a:alpha val="25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46" name="文本框 45"/>
          <p:cNvSpPr txBox="1"/>
          <p:nvPr/>
        </p:nvSpPr>
        <p:spPr bwMode="gray">
          <a:xfrm>
            <a:off x="3954512" y="1467639"/>
            <a:ext cx="511679"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VNs</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文本框 48"/>
          <p:cNvSpPr txBox="1"/>
          <p:nvPr/>
        </p:nvSpPr>
        <p:spPr bwMode="gray">
          <a:xfrm>
            <a:off x="6261925" y="1902833"/>
            <a:ext cx="2844207" cy="395492"/>
          </a:xfrm>
          <a:prstGeom prst="rect">
            <a:avLst/>
          </a:prstGeom>
          <a:solidFill>
            <a:schemeClr val="bg1">
              <a:lumMod val="85000"/>
            </a:schemeClr>
          </a:solidFill>
        </p:spPr>
        <p:txBody>
          <a:bodyPr wrap="none" rtlCol="0" anchor="ctr" anchorCtr="0">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文本框 49"/>
          <p:cNvSpPr txBox="1"/>
          <p:nvPr/>
        </p:nvSpPr>
        <p:spPr bwMode="gray">
          <a:xfrm>
            <a:off x="6261925" y="2742968"/>
            <a:ext cx="2844207" cy="1369810"/>
          </a:xfrm>
          <a:prstGeom prst="rect">
            <a:avLst/>
          </a:prstGeom>
          <a:solidFill>
            <a:schemeClr val="bg1">
              <a:lumMod val="85000"/>
            </a:schemeClr>
          </a:solidFill>
        </p:spPr>
        <p:txBody>
          <a:bodyPr wrap="none" rtlCol="0" anchor="ctr" anchorCtr="0">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文本框 50"/>
          <p:cNvSpPr txBox="1"/>
          <p:nvPr/>
        </p:nvSpPr>
        <p:spPr bwMode="gray">
          <a:xfrm>
            <a:off x="6261925" y="4932668"/>
            <a:ext cx="1474711" cy="445810"/>
          </a:xfrm>
          <a:prstGeom prst="rect">
            <a:avLst/>
          </a:prstGeom>
          <a:solidFill>
            <a:schemeClr val="bg1">
              <a:lumMod val="85000"/>
            </a:schemeClr>
          </a:solidFill>
        </p:spPr>
        <p:txBody>
          <a:bodyPr wrap="none" rtlCol="0" anchor="ctr" anchorCtr="0">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文本框 51"/>
          <p:cNvSpPr txBox="1"/>
          <p:nvPr/>
        </p:nvSpPr>
        <p:spPr bwMode="gray">
          <a:xfrm>
            <a:off x="5466553" y="1946691"/>
            <a:ext cx="769763" cy="307777"/>
          </a:xfrm>
          <a:prstGeom prst="rect">
            <a:avLst/>
          </a:prstGeom>
          <a:noFill/>
        </p:spPr>
        <p:txBody>
          <a:bodyPr wrap="none" rtlCol="0">
            <a:spAutoFit/>
          </a:bodyPr>
          <a:lstStyle/>
          <a:p>
            <a:pPr algn="r" fontAlgn="ctr"/>
            <a:r>
              <a:rPr lang="en-US" sz="1400" b="1" dirty="0" smtClean="0">
                <a:latin typeface="Huawei Sans" panose="020C0503030203020204" pitchFamily="34" charset="0"/>
              </a:rPr>
              <a:t>Router</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文本框 52"/>
          <p:cNvSpPr txBox="1"/>
          <p:nvPr/>
        </p:nvSpPr>
        <p:spPr bwMode="gray">
          <a:xfrm>
            <a:off x="5474569" y="3194775"/>
            <a:ext cx="761747" cy="307777"/>
          </a:xfrm>
          <a:prstGeom prst="rect">
            <a:avLst/>
          </a:prstGeom>
          <a:noFill/>
        </p:spPr>
        <p:txBody>
          <a:bodyPr wrap="none" rtlCol="0">
            <a:spAutoFit/>
          </a:bodyPr>
          <a:lstStyle/>
          <a:p>
            <a:pPr algn="r" fontAlgn="ctr"/>
            <a:r>
              <a:rPr lang="en-US" sz="1400" b="1" dirty="0" smtClean="0">
                <a:latin typeface="Huawei Sans" panose="020C0503030203020204" pitchFamily="34" charset="0"/>
              </a:rPr>
              <a:t>Border</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文本框 53"/>
          <p:cNvSpPr txBox="1"/>
          <p:nvPr/>
        </p:nvSpPr>
        <p:spPr bwMode="gray">
          <a:xfrm>
            <a:off x="5631663" y="4988101"/>
            <a:ext cx="604653" cy="307777"/>
          </a:xfrm>
          <a:prstGeom prst="rect">
            <a:avLst/>
          </a:prstGeom>
          <a:noFill/>
        </p:spPr>
        <p:txBody>
          <a:bodyPr wrap="none" rtlCol="0">
            <a:spAutoFit/>
          </a:bodyPr>
          <a:lstStyle/>
          <a:p>
            <a:pPr algn="r" fontAlgn="ctr"/>
            <a:r>
              <a:rPr lang="en-US" sz="1400" b="1" dirty="0" smtClean="0">
                <a:latin typeface="Huawei Sans" panose="020C0503030203020204" pitchFamily="34" charset="0"/>
              </a:rPr>
              <a:t>Edge</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文本框 56"/>
          <p:cNvSpPr txBox="1"/>
          <p:nvPr/>
        </p:nvSpPr>
        <p:spPr bwMode="gray">
          <a:xfrm>
            <a:off x="10123965" y="2742968"/>
            <a:ext cx="1311891" cy="1369810"/>
          </a:xfrm>
          <a:prstGeom prst="rect">
            <a:avLst/>
          </a:prstGeom>
          <a:solidFill>
            <a:schemeClr val="bg1">
              <a:lumMod val="85000"/>
            </a:schemeClr>
          </a:solidFill>
        </p:spPr>
        <p:txBody>
          <a:bodyPr wrap="none" rtlCol="0" anchor="ctr" anchorCtr="0">
            <a:noAutofit/>
          </a:bodyPr>
          <a:lstStyle>
            <a:defPPr>
              <a:defRPr lang="en-US"/>
            </a:defPPr>
            <a:lvl1pPr algn="ctr" fontAlgn="ctr">
              <a:defRPr sz="1400">
                <a:latin typeface="Arial" panose="020C0503030203020204" pitchFamily="34" charset="0"/>
                <a:ea typeface="方正兰亭黑简体" panose="02000000000000000000" pitchFamily="2" charset="-122"/>
              </a:defRPr>
            </a:lvl1pPr>
          </a:lstStyle>
          <a:p>
            <a:endParaRPr lang="en-US" altLang="zh-CN" dirty="0">
              <a:latin typeface="Huawei Sans" panose="020C0503030203020204" pitchFamily="34" charset="0"/>
              <a:sym typeface="Huawei Sans" panose="020C0503030203020204" pitchFamily="34" charset="0"/>
            </a:endParaRPr>
          </a:p>
        </p:txBody>
      </p:sp>
      <p:sp>
        <p:nvSpPr>
          <p:cNvPr id="58" name="矩形 57"/>
          <p:cNvSpPr/>
          <p:nvPr/>
        </p:nvSpPr>
        <p:spPr bwMode="gray">
          <a:xfrm>
            <a:off x="10206303" y="3181073"/>
            <a:ext cx="675424" cy="220911"/>
          </a:xfrm>
          <a:prstGeom prst="rect">
            <a:avLst/>
          </a:prstGeom>
          <a:solidFill>
            <a:srgbClr val="F28944"/>
          </a:solidFill>
          <a:ln w="9525" cap="flat" cmpd="sng" algn="ctr">
            <a:noFill/>
            <a:prstDash val="solid"/>
            <a:round/>
            <a:headEnd type="none" w="med" len="med"/>
            <a:tailEnd type="none" w="med" len="med"/>
          </a:ln>
          <a:effectLst/>
        </p:spPr>
        <p:txBody>
          <a:bodyPr vert="horz" wrap="none" lIns="91416" tIns="45708" rIns="91416" bIns="45708" numCol="1" rtlCol="0" anchor="ctr" anchorCtr="1" compatLnSpc="1">
            <a:prstTxWarp prst="textNoShape">
              <a:avLst/>
            </a:prstTxWarp>
          </a:bodyPr>
          <a:lstStyle/>
          <a:p>
            <a:pPr marL="0" marR="0" lvl="0" indent="0" algn="ctr" defTabSz="914088" eaLnBrk="0" fontAlgn="ctr" latinLnBrk="0" hangingPunct="0">
              <a:lnSpc>
                <a:spcPct val="100000"/>
              </a:lnSpc>
              <a:spcBef>
                <a:spcPts val="0"/>
              </a:spcBef>
              <a:spcAft>
                <a:spcPct val="0"/>
              </a:spcAft>
              <a:buClrTx/>
              <a:buSzTx/>
              <a:buFontTx/>
              <a:buNone/>
              <a:tabLst/>
              <a:defRPr/>
            </a:pPr>
            <a:r>
              <a:rPr lang="en-US" sz="1200" b="0" dirty="0" smtClean="0">
                <a:solidFill>
                  <a:schemeClr val="bg1"/>
                </a:solidFill>
                <a:latin typeface="Huawei Sans" panose="020C0503030203020204" pitchFamily="34" charset="0"/>
              </a:rPr>
              <a:t>Zone1</a:t>
            </a:r>
            <a:endParaRPr kumimoji="0" lang="en-US" altLang="zh-CN" sz="1200" b="0" i="0" u="none" strike="noStrike" kern="0" cap="none" spc="0" normalizeH="0" baseline="0" noProof="0" dirty="0" smtClean="0">
              <a:ln>
                <a:noFill/>
              </a:ln>
              <a:solidFill>
                <a:schemeClr val="bg1"/>
              </a:solidFill>
              <a:effectLst/>
              <a:uLnTx/>
              <a:uFillTx/>
              <a:latin typeface="Huawei Sans" panose="020C0503030203020204" pitchFamily="34" charset="0"/>
              <a:ea typeface="方正兰亭黑简体" panose="02000000000000000000" pitchFamily="2" charset="-122"/>
              <a:cs typeface="Times New Roman" panose="02020603050405020304" pitchFamily="18" charset="0"/>
              <a:sym typeface="Huawei Sans" panose="020C0503030203020204" pitchFamily="34" charset="0"/>
            </a:endParaRPr>
          </a:p>
        </p:txBody>
      </p:sp>
      <p:sp>
        <p:nvSpPr>
          <p:cNvPr id="59" name="矩形 58"/>
          <p:cNvSpPr/>
          <p:nvPr/>
        </p:nvSpPr>
        <p:spPr bwMode="gray">
          <a:xfrm>
            <a:off x="10213567" y="3493802"/>
            <a:ext cx="675424" cy="220911"/>
          </a:xfrm>
          <a:prstGeom prst="rect">
            <a:avLst/>
          </a:prstGeom>
          <a:solidFill>
            <a:srgbClr val="F28944"/>
          </a:solidFill>
          <a:ln w="9525" cap="flat" cmpd="sng" algn="ctr">
            <a:noFill/>
            <a:prstDash val="solid"/>
            <a:round/>
            <a:headEnd type="none" w="med" len="med"/>
            <a:tailEnd type="none" w="med" len="med"/>
          </a:ln>
          <a:effectLst/>
        </p:spPr>
        <p:txBody>
          <a:bodyPr vert="horz" wrap="none" lIns="91416" tIns="45708" rIns="91416" bIns="45708" numCol="1" rtlCol="0" anchor="ctr" anchorCtr="1" compatLnSpc="1">
            <a:prstTxWarp prst="textNoShape">
              <a:avLst/>
            </a:prstTxWarp>
          </a:bodyPr>
          <a:lstStyle/>
          <a:p>
            <a:pPr marL="0" marR="0" lvl="0" indent="0" algn="ctr" defTabSz="914088" eaLnBrk="0" fontAlgn="ctr" latinLnBrk="0" hangingPunct="0">
              <a:lnSpc>
                <a:spcPct val="100000"/>
              </a:lnSpc>
              <a:spcBef>
                <a:spcPts val="0"/>
              </a:spcBef>
              <a:spcAft>
                <a:spcPct val="0"/>
              </a:spcAft>
              <a:buClrTx/>
              <a:buSzTx/>
              <a:buFontTx/>
              <a:buNone/>
              <a:tabLst/>
              <a:defRPr/>
            </a:pPr>
            <a:r>
              <a:rPr lang="en-US" sz="1200" b="0" dirty="0" smtClean="0">
                <a:solidFill>
                  <a:schemeClr val="bg1"/>
                </a:solidFill>
                <a:latin typeface="Huawei Sans" panose="020C0503030203020204" pitchFamily="34" charset="0"/>
              </a:rPr>
              <a:t>Zone2</a:t>
            </a:r>
            <a:endParaRPr kumimoji="0" lang="en-US" altLang="zh-CN" sz="1200" b="0" i="0" u="none" strike="noStrike" kern="0" cap="none" spc="0" normalizeH="0" baseline="0" noProof="0" dirty="0" smtClean="0">
              <a:ln>
                <a:noFill/>
              </a:ln>
              <a:solidFill>
                <a:schemeClr val="bg1"/>
              </a:solidFill>
              <a:effectLst/>
              <a:uLnTx/>
              <a:uFillTx/>
              <a:latin typeface="Huawei Sans" panose="020C0503030203020204" pitchFamily="34" charset="0"/>
              <a:ea typeface="方正兰亭黑简体" panose="02000000000000000000" pitchFamily="2" charset="-122"/>
              <a:cs typeface="Times New Roman" panose="02020603050405020304" pitchFamily="18" charset="0"/>
              <a:sym typeface="Huawei Sans" panose="020C0503030203020204" pitchFamily="34" charset="0"/>
            </a:endParaRPr>
          </a:p>
        </p:txBody>
      </p:sp>
      <p:sp>
        <p:nvSpPr>
          <p:cNvPr id="60" name="矩形 59"/>
          <p:cNvSpPr/>
          <p:nvPr/>
        </p:nvSpPr>
        <p:spPr bwMode="gray">
          <a:xfrm>
            <a:off x="10216753" y="3805182"/>
            <a:ext cx="675424" cy="220911"/>
          </a:xfrm>
          <a:prstGeom prst="rect">
            <a:avLst/>
          </a:prstGeom>
          <a:solidFill>
            <a:srgbClr val="F28944"/>
          </a:solidFill>
          <a:ln w="9525" cap="flat" cmpd="sng" algn="ctr">
            <a:noFill/>
            <a:prstDash val="solid"/>
            <a:round/>
            <a:headEnd type="none" w="med" len="med"/>
            <a:tailEnd type="none" w="med" len="med"/>
          </a:ln>
          <a:effectLst/>
        </p:spPr>
        <p:txBody>
          <a:bodyPr vert="horz" wrap="none" lIns="91416" tIns="45708" rIns="91416" bIns="45708" numCol="1" rtlCol="0" anchor="ctr" anchorCtr="1" compatLnSpc="1">
            <a:prstTxWarp prst="textNoShape">
              <a:avLst/>
            </a:prstTxWarp>
          </a:bodyPr>
          <a:lstStyle/>
          <a:p>
            <a:pPr marL="0" marR="0" lvl="0" indent="0" algn="ctr" defTabSz="914088" eaLnBrk="0" fontAlgn="ctr" latinLnBrk="0" hangingPunct="0">
              <a:lnSpc>
                <a:spcPct val="100000"/>
              </a:lnSpc>
              <a:spcBef>
                <a:spcPts val="0"/>
              </a:spcBef>
              <a:spcAft>
                <a:spcPct val="0"/>
              </a:spcAft>
              <a:buClrTx/>
              <a:buSzTx/>
              <a:buFontTx/>
              <a:buNone/>
              <a:tabLst/>
              <a:defRPr/>
            </a:pPr>
            <a:r>
              <a:rPr lang="en-US" sz="1200" b="0" dirty="0" smtClean="0">
                <a:solidFill>
                  <a:schemeClr val="bg1"/>
                </a:solidFill>
                <a:latin typeface="Huawei Sans" panose="020C0503030203020204" pitchFamily="34" charset="0"/>
              </a:rPr>
              <a:t>Zone3</a:t>
            </a:r>
            <a:endParaRPr kumimoji="0" lang="en-US" altLang="zh-CN" sz="1200" b="0" i="0" u="none" strike="noStrike" kern="0" cap="none" spc="0" normalizeH="0" baseline="0" noProof="0" dirty="0" smtClean="0">
              <a:ln>
                <a:noFill/>
              </a:ln>
              <a:solidFill>
                <a:schemeClr val="bg1"/>
              </a:solidFill>
              <a:effectLst/>
              <a:uLnTx/>
              <a:uFillTx/>
              <a:latin typeface="Huawei Sans" panose="020C0503030203020204" pitchFamily="34" charset="0"/>
              <a:ea typeface="方正兰亭黑简体" panose="02000000000000000000" pitchFamily="2" charset="-122"/>
              <a:cs typeface="Times New Roman" panose="02020603050405020304" pitchFamily="18" charset="0"/>
              <a:sym typeface="Huawei Sans" panose="020C0503030203020204" pitchFamily="34" charset="0"/>
            </a:endParaRPr>
          </a:p>
        </p:txBody>
      </p:sp>
      <p:sp>
        <p:nvSpPr>
          <p:cNvPr id="61" name="矩形 60"/>
          <p:cNvSpPr/>
          <p:nvPr/>
        </p:nvSpPr>
        <p:spPr bwMode="gray">
          <a:xfrm>
            <a:off x="11019221" y="2852020"/>
            <a:ext cx="305585" cy="1163914"/>
          </a:xfrm>
          <a:prstGeom prst="rect">
            <a:avLst/>
          </a:prstGeom>
          <a:solidFill>
            <a:srgbClr val="F28944"/>
          </a:solidFill>
          <a:ln w="9525" cap="flat" cmpd="sng" algn="ctr">
            <a:noFill/>
            <a:prstDash val="solid"/>
            <a:round/>
            <a:headEnd type="none" w="med" len="med"/>
            <a:tailEnd type="none" w="med" len="med"/>
          </a:ln>
          <a:effectLst/>
        </p:spPr>
        <p:txBody>
          <a:bodyPr vert="vert270" wrap="none" lIns="91416" tIns="45708" rIns="91416" bIns="45708" numCol="1" rtlCol="0" anchor="ctr" anchorCtr="1" compatLnSpc="1">
            <a:prstTxWarp prst="textNoShape">
              <a:avLst/>
            </a:prstTxWarp>
          </a:bodyPr>
          <a:lstStyle/>
          <a:p>
            <a:pPr marL="0" marR="0" lvl="0" indent="0" algn="ctr" defTabSz="914088" eaLnBrk="0" fontAlgn="ctr" latinLnBrk="0" hangingPunct="0">
              <a:lnSpc>
                <a:spcPct val="100000"/>
              </a:lnSpc>
              <a:spcBef>
                <a:spcPts val="0"/>
              </a:spcBef>
              <a:spcAft>
                <a:spcPct val="0"/>
              </a:spcAft>
              <a:buClrTx/>
              <a:buSzTx/>
              <a:buFontTx/>
              <a:buNone/>
              <a:tabLst/>
              <a:defRPr/>
            </a:pPr>
            <a:r>
              <a:rPr lang="en-US" sz="1200" b="0" dirty="0" smtClean="0">
                <a:solidFill>
                  <a:schemeClr val="bg1"/>
                </a:solidFill>
                <a:latin typeface="Huawei Sans" panose="020C0503030203020204" pitchFamily="34" charset="0"/>
              </a:rPr>
              <a:t>Security policy</a:t>
            </a:r>
            <a:endParaRPr kumimoji="0" lang="en-US" altLang="zh-CN" sz="1200" b="0" i="0" u="none" strike="noStrike" kern="0" cap="none" spc="0" normalizeH="0" baseline="0" noProof="0" dirty="0" smtClean="0">
              <a:ln>
                <a:noFill/>
              </a:ln>
              <a:solidFill>
                <a:schemeClr val="bg1"/>
              </a:solidFill>
              <a:effectLst/>
              <a:uLnTx/>
              <a:uFillTx/>
              <a:latin typeface="Huawei Sans" panose="020C0503030203020204" pitchFamily="34" charset="0"/>
              <a:ea typeface="方正兰亭黑简体" panose="02000000000000000000" pitchFamily="2" charset="-122"/>
              <a:cs typeface="Times New Roman" panose="02020603050405020304" pitchFamily="18" charset="0"/>
              <a:sym typeface="Huawei Sans" panose="020C0503030203020204" pitchFamily="34" charset="0"/>
            </a:endParaRPr>
          </a:p>
        </p:txBody>
      </p:sp>
      <p:cxnSp>
        <p:nvCxnSpPr>
          <p:cNvPr id="62" name="直接连接符 61"/>
          <p:cNvCxnSpPr>
            <a:stCxn id="58" idx="3"/>
          </p:cNvCxnSpPr>
          <p:nvPr/>
        </p:nvCxnSpPr>
        <p:spPr bwMode="gray">
          <a:xfrm flipV="1">
            <a:off x="10881727" y="3289579"/>
            <a:ext cx="133821" cy="0"/>
          </a:xfrm>
          <a:prstGeom prst="line">
            <a:avLst/>
          </a:prstGeom>
          <a:noFill/>
          <a:ln w="9525" cap="flat" cmpd="sng" algn="ctr">
            <a:solidFill>
              <a:srgbClr val="000000"/>
            </a:solidFill>
            <a:prstDash val="solid"/>
            <a:round/>
            <a:headEnd type="none" w="med" len="med"/>
            <a:tailEnd type="none" w="med" len="med"/>
          </a:ln>
          <a:effectLst/>
        </p:spPr>
      </p:cxnSp>
      <p:cxnSp>
        <p:nvCxnSpPr>
          <p:cNvPr id="63" name="直接连接符 62"/>
          <p:cNvCxnSpPr/>
          <p:nvPr/>
        </p:nvCxnSpPr>
        <p:spPr bwMode="gray">
          <a:xfrm flipV="1">
            <a:off x="10892177" y="3610436"/>
            <a:ext cx="133821" cy="0"/>
          </a:xfrm>
          <a:prstGeom prst="line">
            <a:avLst/>
          </a:prstGeom>
          <a:noFill/>
          <a:ln w="9525" cap="flat" cmpd="sng" algn="ctr">
            <a:solidFill>
              <a:srgbClr val="000000"/>
            </a:solidFill>
            <a:prstDash val="solid"/>
            <a:round/>
            <a:headEnd type="none" w="med" len="med"/>
            <a:tailEnd type="none" w="med" len="med"/>
          </a:ln>
          <a:effectLst/>
        </p:spPr>
      </p:cxnSp>
      <p:cxnSp>
        <p:nvCxnSpPr>
          <p:cNvPr id="64" name="直接连接符 63"/>
          <p:cNvCxnSpPr/>
          <p:nvPr/>
        </p:nvCxnSpPr>
        <p:spPr bwMode="gray">
          <a:xfrm flipV="1">
            <a:off x="10887035" y="3913995"/>
            <a:ext cx="133821" cy="0"/>
          </a:xfrm>
          <a:prstGeom prst="line">
            <a:avLst/>
          </a:prstGeom>
          <a:noFill/>
          <a:ln w="9525" cap="flat" cmpd="sng" algn="ctr">
            <a:solidFill>
              <a:srgbClr val="000000"/>
            </a:solidFill>
            <a:prstDash val="solid"/>
            <a:round/>
            <a:headEnd type="none" w="med" len="med"/>
            <a:tailEnd type="none" w="med" len="med"/>
          </a:ln>
          <a:effectLst/>
        </p:spPr>
      </p:cxnSp>
      <p:sp>
        <p:nvSpPr>
          <p:cNvPr id="65" name="矩形 64"/>
          <p:cNvSpPr/>
          <p:nvPr/>
        </p:nvSpPr>
        <p:spPr bwMode="gray">
          <a:xfrm>
            <a:off x="10211611" y="2852019"/>
            <a:ext cx="675424" cy="220911"/>
          </a:xfrm>
          <a:prstGeom prst="rect">
            <a:avLst/>
          </a:prstGeom>
          <a:solidFill>
            <a:srgbClr val="F28944"/>
          </a:solidFill>
          <a:ln w="9525" cap="flat" cmpd="sng" algn="ctr">
            <a:noFill/>
            <a:prstDash val="solid"/>
            <a:round/>
            <a:headEnd type="none" w="med" len="med"/>
            <a:tailEnd type="none" w="med" len="med"/>
          </a:ln>
          <a:effectLst/>
        </p:spPr>
        <p:txBody>
          <a:bodyPr vert="horz" wrap="none" lIns="91416" tIns="45708" rIns="91416" bIns="45708" numCol="1" rtlCol="0" anchor="ctr" anchorCtr="1" compatLnSpc="1">
            <a:prstTxWarp prst="textNoShape">
              <a:avLst/>
            </a:prstTxWarp>
          </a:bodyPr>
          <a:lstStyle/>
          <a:p>
            <a:pPr marL="0" marR="0" lvl="0" indent="0" algn="ctr" defTabSz="914088" eaLnBrk="0" fontAlgn="ctr" latinLnBrk="0" hangingPunct="0">
              <a:lnSpc>
                <a:spcPct val="100000"/>
              </a:lnSpc>
              <a:spcBef>
                <a:spcPts val="0"/>
              </a:spcBef>
              <a:spcAft>
                <a:spcPct val="0"/>
              </a:spcAft>
              <a:buClrTx/>
              <a:buSzTx/>
              <a:buFontTx/>
              <a:buNone/>
              <a:tabLst/>
              <a:defRPr/>
            </a:pPr>
            <a:r>
              <a:rPr lang="en-US" sz="1200" b="0" dirty="0" smtClean="0">
                <a:solidFill>
                  <a:schemeClr val="bg1"/>
                </a:solidFill>
                <a:latin typeface="Huawei Sans" panose="020C0503030203020204" pitchFamily="34" charset="0"/>
              </a:rPr>
              <a:t>Zone4</a:t>
            </a:r>
            <a:endParaRPr kumimoji="0" lang="en-US" altLang="zh-CN" sz="1200" b="0" i="0" u="none" strike="noStrike" kern="0" cap="none" spc="0" normalizeH="0" baseline="0" noProof="0" dirty="0" smtClean="0">
              <a:ln>
                <a:noFill/>
              </a:ln>
              <a:solidFill>
                <a:schemeClr val="bg1"/>
              </a:solidFill>
              <a:effectLst/>
              <a:uLnTx/>
              <a:uFillTx/>
              <a:latin typeface="Huawei Sans" panose="020C0503030203020204" pitchFamily="34" charset="0"/>
              <a:ea typeface="方正兰亭黑简体" panose="02000000000000000000" pitchFamily="2" charset="-122"/>
              <a:cs typeface="Times New Roman" panose="02020603050405020304" pitchFamily="18" charset="0"/>
              <a:sym typeface="Huawei Sans" panose="020C0503030203020204" pitchFamily="34" charset="0"/>
            </a:endParaRPr>
          </a:p>
        </p:txBody>
      </p:sp>
      <p:cxnSp>
        <p:nvCxnSpPr>
          <p:cNvPr id="66" name="直接连接符 65"/>
          <p:cNvCxnSpPr>
            <a:stCxn id="65" idx="3"/>
          </p:cNvCxnSpPr>
          <p:nvPr/>
        </p:nvCxnSpPr>
        <p:spPr bwMode="gray">
          <a:xfrm>
            <a:off x="10887035" y="2962475"/>
            <a:ext cx="139824" cy="1"/>
          </a:xfrm>
          <a:prstGeom prst="line">
            <a:avLst/>
          </a:prstGeom>
          <a:noFill/>
          <a:ln w="9525" cap="flat" cmpd="sng" algn="ctr">
            <a:solidFill>
              <a:srgbClr val="000000"/>
            </a:solidFill>
            <a:prstDash val="solid"/>
            <a:round/>
            <a:headEnd type="none" w="med" len="med"/>
            <a:tailEnd type="none" w="med" len="med"/>
          </a:ln>
          <a:effectLst/>
        </p:spPr>
      </p:cxnSp>
      <p:sp>
        <p:nvSpPr>
          <p:cNvPr id="69" name="文本框 68"/>
          <p:cNvSpPr txBox="1"/>
          <p:nvPr/>
        </p:nvSpPr>
        <p:spPr bwMode="gray">
          <a:xfrm>
            <a:off x="7620620" y="2359850"/>
            <a:ext cx="827471" cy="276999"/>
          </a:xfrm>
          <a:prstGeom prst="rect">
            <a:avLst/>
          </a:prstGeom>
          <a:noFill/>
        </p:spPr>
        <p:txBody>
          <a:bodyPr wrap="none" rtlCol="0">
            <a:spAutoFit/>
          </a:bodyPr>
          <a:lstStyle/>
          <a:p>
            <a:pPr algn="r" fontAlgn="ctr"/>
            <a:r>
              <a:rPr lang="en-US" sz="1200" dirty="0" smtClean="0">
                <a:latin typeface="Huawei Sans" panose="020C0503030203020204" pitchFamily="34" charset="0"/>
              </a:rPr>
              <a:t>IP packet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0" name="Straight Connector 166"/>
          <p:cNvCxnSpPr/>
          <p:nvPr/>
        </p:nvCxnSpPr>
        <p:spPr bwMode="gray">
          <a:xfrm>
            <a:off x="7684027" y="2298325"/>
            <a:ext cx="0" cy="66415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Straight Connector 166"/>
          <p:cNvCxnSpPr/>
          <p:nvPr/>
        </p:nvCxnSpPr>
        <p:spPr bwMode="gray">
          <a:xfrm>
            <a:off x="7684027" y="2951286"/>
            <a:ext cx="253272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5" name="文本框 74"/>
          <p:cNvSpPr txBox="1"/>
          <p:nvPr/>
        </p:nvSpPr>
        <p:spPr bwMode="gray">
          <a:xfrm>
            <a:off x="6899462" y="3079843"/>
            <a:ext cx="525234" cy="904124"/>
          </a:xfrm>
          <a:prstGeom prst="rect">
            <a:avLst/>
          </a:prstGeom>
          <a:solidFill>
            <a:srgbClr val="BEE9EE"/>
          </a:solidFill>
        </p:spPr>
        <p:txBody>
          <a:bodyPr wrap="square" rtlCol="0">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200" b="0" dirty="0" smtClean="0">
                <a:solidFill>
                  <a:srgbClr val="000000"/>
                </a:solidFill>
                <a:latin typeface="Huawei Sans" panose="020C0503030203020204" pitchFamily="34" charset="0"/>
              </a:rPr>
              <a:t>V</a:t>
            </a:r>
          </a:p>
          <a:p>
            <a:pPr marL="0" marR="0" lvl="0" indent="0" algn="ctr" defTabSz="914400" eaLnBrk="1" fontAlgn="ctr" latinLnBrk="0" hangingPunct="1">
              <a:lnSpc>
                <a:spcPct val="100000"/>
              </a:lnSpc>
              <a:spcBef>
                <a:spcPct val="0"/>
              </a:spcBef>
              <a:spcAft>
                <a:spcPct val="0"/>
              </a:spcAft>
              <a:buClrTx/>
              <a:buSzTx/>
              <a:buFontTx/>
              <a:buNone/>
              <a:tabLst/>
              <a:defRPr/>
            </a:pPr>
            <a:r>
              <a:rPr lang="en-US" sz="1200" b="0" dirty="0" smtClean="0">
                <a:solidFill>
                  <a:srgbClr val="000000"/>
                </a:solidFill>
                <a:latin typeface="Huawei Sans" panose="020C0503030203020204" pitchFamily="34" charset="0"/>
              </a:rPr>
              <a:t>R</a:t>
            </a:r>
          </a:p>
          <a:p>
            <a:pPr marL="0" marR="0" lvl="0" indent="0" algn="ctr" defTabSz="914400" eaLnBrk="1" fontAlgn="ctr" latinLnBrk="0" hangingPunct="1">
              <a:lnSpc>
                <a:spcPct val="100000"/>
              </a:lnSpc>
              <a:spcBef>
                <a:spcPct val="0"/>
              </a:spcBef>
              <a:spcAft>
                <a:spcPct val="0"/>
              </a:spcAft>
              <a:buClrTx/>
              <a:buSzTx/>
              <a:buFontTx/>
              <a:buNone/>
              <a:tabLst/>
              <a:defRPr/>
            </a:pPr>
            <a:r>
              <a:rPr lang="en-US" sz="1200" b="0" dirty="0" smtClean="0">
                <a:solidFill>
                  <a:srgbClr val="000000"/>
                </a:solidFill>
                <a:latin typeface="Huawei Sans" panose="020C0503030203020204" pitchFamily="34" charset="0"/>
              </a:rPr>
              <a:t>F</a:t>
            </a:r>
          </a:p>
          <a:p>
            <a:pPr marL="0" marR="0" lvl="0" indent="0" algn="ctr" defTabSz="914400" eaLnBrk="1" fontAlgn="ctr" latinLnBrk="0" hangingPunct="1">
              <a:lnSpc>
                <a:spcPct val="100000"/>
              </a:lnSpc>
              <a:spcBef>
                <a:spcPct val="0"/>
              </a:spcBef>
              <a:spcAft>
                <a:spcPct val="0"/>
              </a:spcAft>
              <a:buClrTx/>
              <a:buSzTx/>
              <a:buFontTx/>
              <a:buNone/>
              <a:tabLst/>
              <a:defRPr/>
            </a:pPr>
            <a:r>
              <a:rPr lang="en-US" sz="1200" b="0" dirty="0" smtClean="0">
                <a:solidFill>
                  <a:srgbClr val="000000"/>
                </a:solidFill>
                <a:latin typeface="Huawei Sans" panose="020C0503030203020204" pitchFamily="34" charset="0"/>
              </a:rPr>
              <a:t>1</a:t>
            </a:r>
            <a:endParaRPr kumimoji="0" lang="en-US" altLang="zh-CN" sz="1200" b="0" i="0" u="none"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cs typeface="Times New Roman" panose="02020603050405020304" pitchFamily="18" charset="0"/>
              <a:sym typeface="Huawei Sans" panose="020C0503030203020204" pitchFamily="34" charset="0"/>
            </a:endParaRPr>
          </a:p>
        </p:txBody>
      </p:sp>
      <p:sp>
        <p:nvSpPr>
          <p:cNvPr id="76" name="文本框 75"/>
          <p:cNvSpPr txBox="1"/>
          <p:nvPr/>
        </p:nvSpPr>
        <p:spPr bwMode="gray">
          <a:xfrm>
            <a:off x="7415029" y="3079843"/>
            <a:ext cx="525234" cy="904124"/>
          </a:xfrm>
          <a:prstGeom prst="rect">
            <a:avLst/>
          </a:prstGeom>
          <a:solidFill>
            <a:srgbClr val="FFEFBF"/>
          </a:solidFill>
        </p:spPr>
        <p:txBody>
          <a:bodyPr wrap="square" rtlCol="0">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200" b="0" dirty="0" smtClean="0">
                <a:solidFill>
                  <a:srgbClr val="000000"/>
                </a:solidFill>
                <a:latin typeface="Huawei Sans" panose="020C0503030203020204" pitchFamily="34" charset="0"/>
              </a:rPr>
              <a:t>V</a:t>
            </a:r>
          </a:p>
          <a:p>
            <a:pPr marL="0" marR="0" lvl="0" indent="0" algn="ctr" defTabSz="914400" eaLnBrk="1" fontAlgn="ctr" latinLnBrk="0" hangingPunct="1">
              <a:lnSpc>
                <a:spcPct val="100000"/>
              </a:lnSpc>
              <a:spcBef>
                <a:spcPct val="0"/>
              </a:spcBef>
              <a:spcAft>
                <a:spcPct val="0"/>
              </a:spcAft>
              <a:buClrTx/>
              <a:buSzTx/>
              <a:buFontTx/>
              <a:buNone/>
              <a:tabLst/>
              <a:defRPr/>
            </a:pPr>
            <a:r>
              <a:rPr lang="en-US" sz="1200" b="0" dirty="0" smtClean="0">
                <a:solidFill>
                  <a:srgbClr val="000000"/>
                </a:solidFill>
                <a:latin typeface="Huawei Sans" panose="020C0503030203020204" pitchFamily="34" charset="0"/>
              </a:rPr>
              <a:t>R</a:t>
            </a:r>
          </a:p>
          <a:p>
            <a:pPr marL="0" marR="0" lvl="0" indent="0" algn="ctr" defTabSz="914400" eaLnBrk="1" fontAlgn="ctr" latinLnBrk="0" hangingPunct="1">
              <a:lnSpc>
                <a:spcPct val="100000"/>
              </a:lnSpc>
              <a:spcBef>
                <a:spcPct val="0"/>
              </a:spcBef>
              <a:spcAft>
                <a:spcPct val="0"/>
              </a:spcAft>
              <a:buClrTx/>
              <a:buSzTx/>
              <a:buFontTx/>
              <a:buNone/>
              <a:tabLst/>
              <a:defRPr/>
            </a:pPr>
            <a:r>
              <a:rPr lang="en-US" sz="1200" b="0" dirty="0" smtClean="0">
                <a:solidFill>
                  <a:srgbClr val="000000"/>
                </a:solidFill>
                <a:latin typeface="Huawei Sans" panose="020C0503030203020204" pitchFamily="34" charset="0"/>
              </a:rPr>
              <a:t>F</a:t>
            </a:r>
          </a:p>
          <a:p>
            <a:pPr marL="0" marR="0" lvl="0" indent="0" algn="ctr" defTabSz="914400" eaLnBrk="1" fontAlgn="ctr" latinLnBrk="0" hangingPunct="1">
              <a:lnSpc>
                <a:spcPct val="100000"/>
              </a:lnSpc>
              <a:spcBef>
                <a:spcPct val="0"/>
              </a:spcBef>
              <a:spcAft>
                <a:spcPct val="0"/>
              </a:spcAft>
              <a:buClrTx/>
              <a:buSzTx/>
              <a:buFontTx/>
              <a:buNone/>
              <a:tabLst/>
              <a:defRPr/>
            </a:pPr>
            <a:r>
              <a:rPr lang="en-US" sz="1200" b="0" dirty="0" smtClean="0">
                <a:solidFill>
                  <a:srgbClr val="000000"/>
                </a:solidFill>
                <a:latin typeface="Huawei Sans" panose="020C0503030203020204" pitchFamily="34" charset="0"/>
              </a:rPr>
              <a:t>2</a:t>
            </a:r>
            <a:endParaRPr kumimoji="0" lang="en-US" altLang="zh-CN" sz="1200" b="0" i="0" u="none"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cs typeface="Times New Roman" panose="02020603050405020304" pitchFamily="18" charset="0"/>
              <a:sym typeface="Huawei Sans" panose="020C0503030203020204" pitchFamily="34" charset="0"/>
            </a:endParaRPr>
          </a:p>
        </p:txBody>
      </p:sp>
      <p:sp>
        <p:nvSpPr>
          <p:cNvPr id="77" name="文本框 76"/>
          <p:cNvSpPr txBox="1"/>
          <p:nvPr/>
        </p:nvSpPr>
        <p:spPr bwMode="gray">
          <a:xfrm>
            <a:off x="7941076" y="3079843"/>
            <a:ext cx="525234" cy="904124"/>
          </a:xfrm>
          <a:prstGeom prst="rect">
            <a:avLst/>
          </a:prstGeom>
          <a:solidFill>
            <a:srgbClr val="BFEBD3"/>
          </a:solidFill>
        </p:spPr>
        <p:txBody>
          <a:bodyPr wrap="square" rtlCol="0">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200" b="0" dirty="0" smtClean="0">
                <a:solidFill>
                  <a:srgbClr val="000000"/>
                </a:solidFill>
                <a:latin typeface="Huawei Sans" panose="020C0503030203020204" pitchFamily="34" charset="0"/>
              </a:rPr>
              <a:t>V</a:t>
            </a:r>
          </a:p>
          <a:p>
            <a:pPr marL="0" marR="0" lvl="0" indent="0" algn="ctr" defTabSz="914400" eaLnBrk="1" fontAlgn="ctr" latinLnBrk="0" hangingPunct="1">
              <a:lnSpc>
                <a:spcPct val="100000"/>
              </a:lnSpc>
              <a:spcBef>
                <a:spcPct val="0"/>
              </a:spcBef>
              <a:spcAft>
                <a:spcPct val="0"/>
              </a:spcAft>
              <a:buClrTx/>
              <a:buSzTx/>
              <a:buFontTx/>
              <a:buNone/>
              <a:tabLst/>
              <a:defRPr/>
            </a:pPr>
            <a:r>
              <a:rPr lang="en-US" sz="1200" b="0" dirty="0" smtClean="0">
                <a:solidFill>
                  <a:srgbClr val="000000"/>
                </a:solidFill>
                <a:latin typeface="Huawei Sans" panose="020C0503030203020204" pitchFamily="34" charset="0"/>
              </a:rPr>
              <a:t>R</a:t>
            </a:r>
          </a:p>
          <a:p>
            <a:pPr marL="0" marR="0" lvl="0" indent="0" algn="ctr" defTabSz="914400" eaLnBrk="1" fontAlgn="ctr" latinLnBrk="0" hangingPunct="1">
              <a:lnSpc>
                <a:spcPct val="100000"/>
              </a:lnSpc>
              <a:spcBef>
                <a:spcPct val="0"/>
              </a:spcBef>
              <a:spcAft>
                <a:spcPct val="0"/>
              </a:spcAft>
              <a:buClrTx/>
              <a:buSzTx/>
              <a:buFontTx/>
              <a:buNone/>
              <a:tabLst/>
              <a:defRPr/>
            </a:pPr>
            <a:r>
              <a:rPr lang="en-US" sz="1200" b="0" dirty="0" smtClean="0">
                <a:solidFill>
                  <a:srgbClr val="000000"/>
                </a:solidFill>
                <a:latin typeface="Huawei Sans" panose="020C0503030203020204" pitchFamily="34" charset="0"/>
              </a:rPr>
              <a:t>F</a:t>
            </a:r>
          </a:p>
          <a:p>
            <a:pPr marL="0" marR="0" lvl="0" indent="0" algn="ctr" defTabSz="914400" eaLnBrk="1" fontAlgn="ctr" latinLnBrk="0" hangingPunct="1">
              <a:lnSpc>
                <a:spcPct val="100000"/>
              </a:lnSpc>
              <a:spcBef>
                <a:spcPct val="0"/>
              </a:spcBef>
              <a:spcAft>
                <a:spcPct val="0"/>
              </a:spcAft>
              <a:buClrTx/>
              <a:buSzTx/>
              <a:buFontTx/>
              <a:buNone/>
              <a:tabLst/>
              <a:defRPr/>
            </a:pPr>
            <a:r>
              <a:rPr lang="en-US" sz="1200" b="0" dirty="0" smtClean="0">
                <a:solidFill>
                  <a:srgbClr val="000000"/>
                </a:solidFill>
                <a:latin typeface="Huawei Sans" panose="020C0503030203020204" pitchFamily="34" charset="0"/>
              </a:rPr>
              <a:t>3</a:t>
            </a:r>
            <a:endParaRPr kumimoji="0" lang="en-US" altLang="zh-CN" sz="1200" b="0" i="0" u="none"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cs typeface="Times New Roman" panose="02020603050405020304" pitchFamily="18" charset="0"/>
              <a:sym typeface="Huawei Sans" panose="020C0503030203020204" pitchFamily="34" charset="0"/>
            </a:endParaRPr>
          </a:p>
        </p:txBody>
      </p:sp>
      <p:sp>
        <p:nvSpPr>
          <p:cNvPr id="78" name="文本框 77"/>
          <p:cNvSpPr txBox="1"/>
          <p:nvPr/>
        </p:nvSpPr>
        <p:spPr bwMode="gray">
          <a:xfrm>
            <a:off x="6894397" y="2824233"/>
            <a:ext cx="1571913" cy="248697"/>
          </a:xfrm>
          <a:prstGeom prst="rect">
            <a:avLst/>
          </a:prstGeom>
          <a:solidFill>
            <a:schemeClr val="bg1">
              <a:lumMod val="65000"/>
            </a:schemeClr>
          </a:solidFill>
        </p:spPr>
        <p:txBody>
          <a:bodyPr wrap="square" rtlCol="0" anchor="ctr" anchorCtr="0">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200" b="0" dirty="0" smtClean="0">
                <a:solidFill>
                  <a:schemeClr val="bg1"/>
                </a:solidFill>
                <a:latin typeface="Huawei Sans" panose="020C0503030203020204" pitchFamily="34" charset="0"/>
              </a:rPr>
              <a:t>Public</a:t>
            </a:r>
            <a:endParaRPr kumimoji="0" lang="en-US" altLang="zh-CN" sz="1200" b="0" i="0" u="none" strike="noStrike" kern="0" cap="none" spc="0" normalizeH="0" baseline="0" noProof="0" dirty="0" smtClean="0">
              <a:ln>
                <a:noFill/>
              </a:ln>
              <a:solidFill>
                <a:schemeClr val="bg1"/>
              </a:solidFill>
              <a:effectLst/>
              <a:uLnTx/>
              <a:uFillTx/>
              <a:latin typeface="Huawei Sans" panose="020C0503030203020204" pitchFamily="34" charset="0"/>
              <a:ea typeface="方正兰亭黑简体" panose="02000000000000000000" pitchFamily="2" charset="-122"/>
              <a:cs typeface="Times New Roman" panose="02020603050405020304" pitchFamily="18" charset="0"/>
              <a:sym typeface="Huawei Sans" panose="020C0503030203020204" pitchFamily="34" charset="0"/>
            </a:endParaRPr>
          </a:p>
        </p:txBody>
      </p:sp>
      <p:cxnSp>
        <p:nvCxnSpPr>
          <p:cNvPr id="79" name="Straight Connector 166"/>
          <p:cNvCxnSpPr/>
          <p:nvPr/>
        </p:nvCxnSpPr>
        <p:spPr bwMode="gray">
          <a:xfrm>
            <a:off x="7296552" y="3289579"/>
            <a:ext cx="2920201" cy="0"/>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81" name="Straight Connector 166"/>
          <p:cNvCxnSpPr/>
          <p:nvPr/>
        </p:nvCxnSpPr>
        <p:spPr bwMode="gray">
          <a:xfrm>
            <a:off x="7804552" y="3610436"/>
            <a:ext cx="2412201" cy="0"/>
          </a:xfrm>
          <a:prstGeom prst="line">
            <a:avLst/>
          </a:prstGeom>
          <a:ln w="19050">
            <a:solidFill>
              <a:srgbClr val="F28944"/>
            </a:solidFill>
          </a:ln>
        </p:spPr>
        <p:style>
          <a:lnRef idx="1">
            <a:schemeClr val="accent1"/>
          </a:lnRef>
          <a:fillRef idx="0">
            <a:schemeClr val="accent1"/>
          </a:fillRef>
          <a:effectRef idx="0">
            <a:schemeClr val="accent1"/>
          </a:effectRef>
          <a:fontRef idx="minor">
            <a:schemeClr val="tx1"/>
          </a:fontRef>
        </p:style>
      </p:cxnSp>
      <p:cxnSp>
        <p:nvCxnSpPr>
          <p:cNvPr id="83" name="Straight Connector 166"/>
          <p:cNvCxnSpPr/>
          <p:nvPr/>
        </p:nvCxnSpPr>
        <p:spPr bwMode="gray">
          <a:xfrm>
            <a:off x="8312552" y="3924155"/>
            <a:ext cx="1904201" cy="0"/>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88" name="Straight Connector 166"/>
          <p:cNvCxnSpPr/>
          <p:nvPr/>
        </p:nvCxnSpPr>
        <p:spPr bwMode="gray">
          <a:xfrm flipV="1">
            <a:off x="6466784" y="4063801"/>
            <a:ext cx="709449" cy="1091773"/>
          </a:xfrm>
          <a:prstGeom prst="line">
            <a:avLst/>
          </a:prstGeom>
          <a:ln w="19050" cap="rnd">
            <a:solidFill>
              <a:srgbClr val="BEE9EE"/>
            </a:solidFill>
          </a:ln>
        </p:spPr>
        <p:style>
          <a:lnRef idx="1">
            <a:schemeClr val="accent1"/>
          </a:lnRef>
          <a:fillRef idx="0">
            <a:schemeClr val="accent1"/>
          </a:fillRef>
          <a:effectRef idx="0">
            <a:schemeClr val="accent1"/>
          </a:effectRef>
          <a:fontRef idx="minor">
            <a:schemeClr val="tx1"/>
          </a:fontRef>
        </p:style>
      </p:cxnSp>
      <p:sp>
        <p:nvSpPr>
          <p:cNvPr id="89" name="文本框 88"/>
          <p:cNvSpPr txBox="1"/>
          <p:nvPr/>
        </p:nvSpPr>
        <p:spPr bwMode="gray">
          <a:xfrm>
            <a:off x="8466309" y="4932668"/>
            <a:ext cx="1474711" cy="445810"/>
          </a:xfrm>
          <a:prstGeom prst="rect">
            <a:avLst/>
          </a:prstGeom>
          <a:solidFill>
            <a:schemeClr val="bg1">
              <a:lumMod val="85000"/>
            </a:schemeClr>
          </a:solidFill>
        </p:spPr>
        <p:txBody>
          <a:bodyPr wrap="none" rtlCol="0" anchor="ctr" anchorCtr="0">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3" name="Straight Connector 166"/>
          <p:cNvCxnSpPr/>
          <p:nvPr/>
        </p:nvCxnSpPr>
        <p:spPr bwMode="gray">
          <a:xfrm flipH="1" flipV="1">
            <a:off x="7176233" y="4063801"/>
            <a:ext cx="1577401" cy="1091773"/>
          </a:xfrm>
          <a:prstGeom prst="line">
            <a:avLst/>
          </a:prstGeom>
          <a:ln w="19050" cap="rnd">
            <a:solidFill>
              <a:srgbClr val="BEE9EE"/>
            </a:solidFill>
          </a:ln>
        </p:spPr>
        <p:style>
          <a:lnRef idx="1">
            <a:schemeClr val="accent1"/>
          </a:lnRef>
          <a:fillRef idx="0">
            <a:schemeClr val="accent1"/>
          </a:fillRef>
          <a:effectRef idx="0">
            <a:schemeClr val="accent1"/>
          </a:effectRef>
          <a:fontRef idx="minor">
            <a:schemeClr val="tx1"/>
          </a:fontRef>
        </p:style>
      </p:cxnSp>
      <p:sp>
        <p:nvSpPr>
          <p:cNvPr id="107" name="任意多边形 106"/>
          <p:cNvSpPr/>
          <p:nvPr/>
        </p:nvSpPr>
        <p:spPr bwMode="gray">
          <a:xfrm>
            <a:off x="6463440" y="4783214"/>
            <a:ext cx="2317397" cy="395798"/>
          </a:xfrm>
          <a:custGeom>
            <a:avLst/>
            <a:gdLst>
              <a:gd name="connsiteX0" fmla="*/ 0 w 1388533"/>
              <a:gd name="connsiteY0" fmla="*/ 0 h 33866"/>
              <a:gd name="connsiteX1" fmla="*/ 1388533 w 1388533"/>
              <a:gd name="connsiteY1" fmla="*/ 33866 h 33866"/>
              <a:gd name="connsiteX0" fmla="*/ 0 w 1319173"/>
              <a:gd name="connsiteY0" fmla="*/ 0 h 51234"/>
              <a:gd name="connsiteX1" fmla="*/ 1319173 w 1319173"/>
              <a:gd name="connsiteY1" fmla="*/ 51234 h 51234"/>
              <a:gd name="connsiteX0" fmla="*/ 0 w 944632"/>
              <a:gd name="connsiteY0" fmla="*/ 0 h 603"/>
              <a:gd name="connsiteX1" fmla="*/ 944632 w 944632"/>
              <a:gd name="connsiteY1" fmla="*/ 603 h 603"/>
              <a:gd name="connsiteX0" fmla="*/ 0 w 10000"/>
              <a:gd name="connsiteY0" fmla="*/ 185459 h 195459"/>
              <a:gd name="connsiteX1" fmla="*/ 10000 w 10000"/>
              <a:gd name="connsiteY1" fmla="*/ 195459 h 195459"/>
              <a:gd name="connsiteX0" fmla="*/ 0 w 10000"/>
              <a:gd name="connsiteY0" fmla="*/ 302781 h 312781"/>
              <a:gd name="connsiteX1" fmla="*/ 10000 w 10000"/>
              <a:gd name="connsiteY1" fmla="*/ 312781 h 312781"/>
              <a:gd name="connsiteX0" fmla="*/ 0 w 17460"/>
              <a:gd name="connsiteY0" fmla="*/ 1035540 h 1035539"/>
              <a:gd name="connsiteX1" fmla="*/ 17460 w 17460"/>
              <a:gd name="connsiteY1" fmla="*/ 98409 h 1035539"/>
              <a:gd name="connsiteX0" fmla="*/ 0 w 35611"/>
              <a:gd name="connsiteY0" fmla="*/ 307518 h 307753"/>
              <a:gd name="connsiteX1" fmla="*/ 35611 w 35611"/>
              <a:gd name="connsiteY1" fmla="*/ 307753 h 307753"/>
              <a:gd name="connsiteX0" fmla="*/ 0 w 35611"/>
              <a:gd name="connsiteY0" fmla="*/ 852378 h 852613"/>
              <a:gd name="connsiteX1" fmla="*/ 35611 w 35611"/>
              <a:gd name="connsiteY1" fmla="*/ 852613 h 852613"/>
              <a:gd name="connsiteX0" fmla="*/ 0 w 35728"/>
              <a:gd name="connsiteY0" fmla="*/ 843229 h 872757"/>
              <a:gd name="connsiteX1" fmla="*/ 35728 w 35728"/>
              <a:gd name="connsiteY1" fmla="*/ 872757 h 872757"/>
              <a:gd name="connsiteX0" fmla="*/ 0 w 35728"/>
              <a:gd name="connsiteY0" fmla="*/ 984821 h 1014349"/>
              <a:gd name="connsiteX1" fmla="*/ 35728 w 35728"/>
              <a:gd name="connsiteY1" fmla="*/ 1014349 h 1014349"/>
            </a:gdLst>
            <a:ahLst/>
            <a:cxnLst>
              <a:cxn ang="0">
                <a:pos x="connsiteX0" y="connsiteY0"/>
              </a:cxn>
              <a:cxn ang="0">
                <a:pos x="connsiteX1" y="connsiteY1"/>
              </a:cxn>
            </a:cxnLst>
            <a:rect l="l" t="t" r="r" b="b"/>
            <a:pathLst>
              <a:path w="35728" h="1014349">
                <a:moveTo>
                  <a:pt x="0" y="984821"/>
                </a:moveTo>
                <a:cubicBezTo>
                  <a:pt x="11968" y="-715706"/>
                  <a:pt x="24994" y="117586"/>
                  <a:pt x="35728" y="1014349"/>
                </a:cubicBezTo>
              </a:path>
            </a:pathLst>
          </a:custGeom>
          <a:ln w="19050" cap="rnd">
            <a:solidFill>
              <a:srgbClr val="BEE9EE"/>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8" name="Straight Connector 166"/>
          <p:cNvCxnSpPr/>
          <p:nvPr/>
        </p:nvCxnSpPr>
        <p:spPr bwMode="gray">
          <a:xfrm flipV="1">
            <a:off x="6945765" y="4063801"/>
            <a:ext cx="709449" cy="1091773"/>
          </a:xfrm>
          <a:prstGeom prst="line">
            <a:avLst/>
          </a:prstGeom>
          <a:ln w="19050" cap="rnd">
            <a:solidFill>
              <a:srgbClr val="FFEFBF"/>
            </a:solidFill>
          </a:ln>
        </p:spPr>
        <p:style>
          <a:lnRef idx="1">
            <a:schemeClr val="accent1"/>
          </a:lnRef>
          <a:fillRef idx="0">
            <a:schemeClr val="accent1"/>
          </a:fillRef>
          <a:effectRef idx="0">
            <a:schemeClr val="accent1"/>
          </a:effectRef>
          <a:fontRef idx="minor">
            <a:schemeClr val="tx1"/>
          </a:fontRef>
        </p:style>
      </p:cxnSp>
      <p:cxnSp>
        <p:nvCxnSpPr>
          <p:cNvPr id="109" name="Straight Connector 166"/>
          <p:cNvCxnSpPr/>
          <p:nvPr/>
        </p:nvCxnSpPr>
        <p:spPr bwMode="gray">
          <a:xfrm flipH="1" flipV="1">
            <a:off x="7693343" y="4063801"/>
            <a:ext cx="1577401" cy="1091773"/>
          </a:xfrm>
          <a:prstGeom prst="line">
            <a:avLst/>
          </a:prstGeom>
          <a:ln w="19050" cap="rnd">
            <a:solidFill>
              <a:srgbClr val="FFEFBF"/>
            </a:solidFill>
          </a:ln>
        </p:spPr>
        <p:style>
          <a:lnRef idx="1">
            <a:schemeClr val="accent1"/>
          </a:lnRef>
          <a:fillRef idx="0">
            <a:schemeClr val="accent1"/>
          </a:fillRef>
          <a:effectRef idx="0">
            <a:schemeClr val="accent1"/>
          </a:effectRef>
          <a:fontRef idx="minor">
            <a:schemeClr val="tx1"/>
          </a:fontRef>
        </p:style>
      </p:cxnSp>
      <p:sp>
        <p:nvSpPr>
          <p:cNvPr id="111" name="任意多边形 110"/>
          <p:cNvSpPr/>
          <p:nvPr/>
        </p:nvSpPr>
        <p:spPr bwMode="gray">
          <a:xfrm>
            <a:off x="6933337" y="4783214"/>
            <a:ext cx="2348837" cy="395798"/>
          </a:xfrm>
          <a:custGeom>
            <a:avLst/>
            <a:gdLst>
              <a:gd name="connsiteX0" fmla="*/ 0 w 1388533"/>
              <a:gd name="connsiteY0" fmla="*/ 0 h 33866"/>
              <a:gd name="connsiteX1" fmla="*/ 1388533 w 1388533"/>
              <a:gd name="connsiteY1" fmla="*/ 33866 h 33866"/>
              <a:gd name="connsiteX0" fmla="*/ 0 w 1319173"/>
              <a:gd name="connsiteY0" fmla="*/ 0 h 51234"/>
              <a:gd name="connsiteX1" fmla="*/ 1319173 w 1319173"/>
              <a:gd name="connsiteY1" fmla="*/ 51234 h 51234"/>
              <a:gd name="connsiteX0" fmla="*/ 0 w 944632"/>
              <a:gd name="connsiteY0" fmla="*/ 0 h 603"/>
              <a:gd name="connsiteX1" fmla="*/ 944632 w 944632"/>
              <a:gd name="connsiteY1" fmla="*/ 603 h 603"/>
              <a:gd name="connsiteX0" fmla="*/ 0 w 10000"/>
              <a:gd name="connsiteY0" fmla="*/ 185459 h 195459"/>
              <a:gd name="connsiteX1" fmla="*/ 10000 w 10000"/>
              <a:gd name="connsiteY1" fmla="*/ 195459 h 195459"/>
              <a:gd name="connsiteX0" fmla="*/ 0 w 10000"/>
              <a:gd name="connsiteY0" fmla="*/ 302781 h 312781"/>
              <a:gd name="connsiteX1" fmla="*/ 10000 w 10000"/>
              <a:gd name="connsiteY1" fmla="*/ 312781 h 312781"/>
              <a:gd name="connsiteX0" fmla="*/ 0 w 17460"/>
              <a:gd name="connsiteY0" fmla="*/ 1035540 h 1035539"/>
              <a:gd name="connsiteX1" fmla="*/ 17460 w 17460"/>
              <a:gd name="connsiteY1" fmla="*/ 98409 h 1035539"/>
              <a:gd name="connsiteX0" fmla="*/ 0 w 35611"/>
              <a:gd name="connsiteY0" fmla="*/ 307518 h 307753"/>
              <a:gd name="connsiteX1" fmla="*/ 35611 w 35611"/>
              <a:gd name="connsiteY1" fmla="*/ 307753 h 307753"/>
              <a:gd name="connsiteX0" fmla="*/ 0 w 35611"/>
              <a:gd name="connsiteY0" fmla="*/ 852378 h 852613"/>
              <a:gd name="connsiteX1" fmla="*/ 35611 w 35611"/>
              <a:gd name="connsiteY1" fmla="*/ 852613 h 852613"/>
              <a:gd name="connsiteX0" fmla="*/ 0 w 35728"/>
              <a:gd name="connsiteY0" fmla="*/ 843229 h 872757"/>
              <a:gd name="connsiteX1" fmla="*/ 35728 w 35728"/>
              <a:gd name="connsiteY1" fmla="*/ 872757 h 872757"/>
              <a:gd name="connsiteX0" fmla="*/ 0 w 35728"/>
              <a:gd name="connsiteY0" fmla="*/ 984821 h 1014349"/>
              <a:gd name="connsiteX1" fmla="*/ 35728 w 35728"/>
              <a:gd name="connsiteY1" fmla="*/ 1014349 h 1014349"/>
            </a:gdLst>
            <a:ahLst/>
            <a:cxnLst>
              <a:cxn ang="0">
                <a:pos x="connsiteX0" y="connsiteY0"/>
              </a:cxn>
              <a:cxn ang="0">
                <a:pos x="connsiteX1" y="connsiteY1"/>
              </a:cxn>
            </a:cxnLst>
            <a:rect l="l" t="t" r="r" b="b"/>
            <a:pathLst>
              <a:path w="35728" h="1014349">
                <a:moveTo>
                  <a:pt x="0" y="984821"/>
                </a:moveTo>
                <a:cubicBezTo>
                  <a:pt x="11968" y="-715706"/>
                  <a:pt x="24994" y="117586"/>
                  <a:pt x="35728" y="1014349"/>
                </a:cubicBezTo>
              </a:path>
            </a:pathLst>
          </a:custGeom>
          <a:ln w="19050" cap="rnd">
            <a:solidFill>
              <a:srgbClr val="FFEFBF"/>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13" name="Straight Connector 166"/>
          <p:cNvCxnSpPr/>
          <p:nvPr/>
        </p:nvCxnSpPr>
        <p:spPr bwMode="gray">
          <a:xfrm flipV="1">
            <a:off x="7474305" y="4063801"/>
            <a:ext cx="709449" cy="1091773"/>
          </a:xfrm>
          <a:prstGeom prst="line">
            <a:avLst/>
          </a:prstGeom>
          <a:ln w="19050" cap="rnd">
            <a:solidFill>
              <a:srgbClr val="BFEBD3"/>
            </a:solidFill>
          </a:ln>
        </p:spPr>
        <p:style>
          <a:lnRef idx="1">
            <a:schemeClr val="accent1"/>
          </a:lnRef>
          <a:fillRef idx="0">
            <a:schemeClr val="accent1"/>
          </a:fillRef>
          <a:effectRef idx="0">
            <a:schemeClr val="accent1"/>
          </a:effectRef>
          <a:fontRef idx="minor">
            <a:schemeClr val="tx1"/>
          </a:fontRef>
        </p:style>
      </p:cxnSp>
      <p:cxnSp>
        <p:nvCxnSpPr>
          <p:cNvPr id="114" name="Straight Connector 166"/>
          <p:cNvCxnSpPr/>
          <p:nvPr/>
        </p:nvCxnSpPr>
        <p:spPr bwMode="gray">
          <a:xfrm flipH="1" flipV="1">
            <a:off x="8221883" y="4063801"/>
            <a:ext cx="1577401" cy="1091773"/>
          </a:xfrm>
          <a:prstGeom prst="line">
            <a:avLst/>
          </a:prstGeom>
          <a:ln w="19050" cap="rnd">
            <a:solidFill>
              <a:srgbClr val="BFEBD3"/>
            </a:solidFill>
          </a:ln>
        </p:spPr>
        <p:style>
          <a:lnRef idx="1">
            <a:schemeClr val="accent1"/>
          </a:lnRef>
          <a:fillRef idx="0">
            <a:schemeClr val="accent1"/>
          </a:fillRef>
          <a:effectRef idx="0">
            <a:schemeClr val="accent1"/>
          </a:effectRef>
          <a:fontRef idx="minor">
            <a:schemeClr val="tx1"/>
          </a:fontRef>
        </p:style>
      </p:cxnSp>
      <p:sp>
        <p:nvSpPr>
          <p:cNvPr id="115" name="任意多边形 114"/>
          <p:cNvSpPr/>
          <p:nvPr/>
        </p:nvSpPr>
        <p:spPr bwMode="gray">
          <a:xfrm>
            <a:off x="7474305" y="4783214"/>
            <a:ext cx="2348837" cy="395798"/>
          </a:xfrm>
          <a:custGeom>
            <a:avLst/>
            <a:gdLst>
              <a:gd name="connsiteX0" fmla="*/ 0 w 1388533"/>
              <a:gd name="connsiteY0" fmla="*/ 0 h 33866"/>
              <a:gd name="connsiteX1" fmla="*/ 1388533 w 1388533"/>
              <a:gd name="connsiteY1" fmla="*/ 33866 h 33866"/>
              <a:gd name="connsiteX0" fmla="*/ 0 w 1319173"/>
              <a:gd name="connsiteY0" fmla="*/ 0 h 51234"/>
              <a:gd name="connsiteX1" fmla="*/ 1319173 w 1319173"/>
              <a:gd name="connsiteY1" fmla="*/ 51234 h 51234"/>
              <a:gd name="connsiteX0" fmla="*/ 0 w 944632"/>
              <a:gd name="connsiteY0" fmla="*/ 0 h 603"/>
              <a:gd name="connsiteX1" fmla="*/ 944632 w 944632"/>
              <a:gd name="connsiteY1" fmla="*/ 603 h 603"/>
              <a:gd name="connsiteX0" fmla="*/ 0 w 10000"/>
              <a:gd name="connsiteY0" fmla="*/ 185459 h 195459"/>
              <a:gd name="connsiteX1" fmla="*/ 10000 w 10000"/>
              <a:gd name="connsiteY1" fmla="*/ 195459 h 195459"/>
              <a:gd name="connsiteX0" fmla="*/ 0 w 10000"/>
              <a:gd name="connsiteY0" fmla="*/ 302781 h 312781"/>
              <a:gd name="connsiteX1" fmla="*/ 10000 w 10000"/>
              <a:gd name="connsiteY1" fmla="*/ 312781 h 312781"/>
              <a:gd name="connsiteX0" fmla="*/ 0 w 17460"/>
              <a:gd name="connsiteY0" fmla="*/ 1035540 h 1035539"/>
              <a:gd name="connsiteX1" fmla="*/ 17460 w 17460"/>
              <a:gd name="connsiteY1" fmla="*/ 98409 h 1035539"/>
              <a:gd name="connsiteX0" fmla="*/ 0 w 35611"/>
              <a:gd name="connsiteY0" fmla="*/ 307518 h 307753"/>
              <a:gd name="connsiteX1" fmla="*/ 35611 w 35611"/>
              <a:gd name="connsiteY1" fmla="*/ 307753 h 307753"/>
              <a:gd name="connsiteX0" fmla="*/ 0 w 35611"/>
              <a:gd name="connsiteY0" fmla="*/ 852378 h 852613"/>
              <a:gd name="connsiteX1" fmla="*/ 35611 w 35611"/>
              <a:gd name="connsiteY1" fmla="*/ 852613 h 852613"/>
              <a:gd name="connsiteX0" fmla="*/ 0 w 35728"/>
              <a:gd name="connsiteY0" fmla="*/ 843229 h 872757"/>
              <a:gd name="connsiteX1" fmla="*/ 35728 w 35728"/>
              <a:gd name="connsiteY1" fmla="*/ 872757 h 872757"/>
              <a:gd name="connsiteX0" fmla="*/ 0 w 35728"/>
              <a:gd name="connsiteY0" fmla="*/ 984821 h 1014349"/>
              <a:gd name="connsiteX1" fmla="*/ 35728 w 35728"/>
              <a:gd name="connsiteY1" fmla="*/ 1014349 h 1014349"/>
            </a:gdLst>
            <a:ahLst/>
            <a:cxnLst>
              <a:cxn ang="0">
                <a:pos x="connsiteX0" y="connsiteY0"/>
              </a:cxn>
              <a:cxn ang="0">
                <a:pos x="connsiteX1" y="connsiteY1"/>
              </a:cxn>
            </a:cxnLst>
            <a:rect l="l" t="t" r="r" b="b"/>
            <a:pathLst>
              <a:path w="35728" h="1014349">
                <a:moveTo>
                  <a:pt x="0" y="984821"/>
                </a:moveTo>
                <a:cubicBezTo>
                  <a:pt x="11968" y="-715706"/>
                  <a:pt x="24994" y="117586"/>
                  <a:pt x="35728" y="1014349"/>
                </a:cubicBezTo>
              </a:path>
            </a:pathLst>
          </a:custGeom>
          <a:ln w="19050" cap="rnd">
            <a:solidFill>
              <a:srgbClr val="BFEBD3"/>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6" name="椭圆 115"/>
          <p:cNvSpPr>
            <a:spLocks noChangeAspect="1"/>
          </p:cNvSpPr>
          <p:nvPr/>
        </p:nvSpPr>
        <p:spPr bwMode="gray">
          <a:xfrm>
            <a:off x="7111079" y="3933493"/>
            <a:ext cx="130308" cy="130308"/>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7" name="椭圆 116"/>
          <p:cNvSpPr>
            <a:spLocks noChangeAspect="1"/>
          </p:cNvSpPr>
          <p:nvPr/>
        </p:nvSpPr>
        <p:spPr bwMode="gray">
          <a:xfrm>
            <a:off x="8146948" y="3933493"/>
            <a:ext cx="130308" cy="130308"/>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8" name="椭圆 117"/>
          <p:cNvSpPr>
            <a:spLocks noChangeAspect="1"/>
          </p:cNvSpPr>
          <p:nvPr/>
        </p:nvSpPr>
        <p:spPr bwMode="gray">
          <a:xfrm>
            <a:off x="7606329" y="3933493"/>
            <a:ext cx="130308" cy="130308"/>
          </a:xfrm>
          <a:prstGeom prst="ellipse">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33" name="组合 132"/>
          <p:cNvGrpSpPr/>
          <p:nvPr/>
        </p:nvGrpSpPr>
        <p:grpSpPr bwMode="gray">
          <a:xfrm>
            <a:off x="6466784" y="5179012"/>
            <a:ext cx="3332500" cy="343314"/>
            <a:chOff x="6749592" y="5526778"/>
            <a:chExt cx="3332500" cy="544084"/>
          </a:xfrm>
        </p:grpSpPr>
        <p:cxnSp>
          <p:nvCxnSpPr>
            <p:cNvPr id="119" name="Straight Connector 166"/>
            <p:cNvCxnSpPr/>
            <p:nvPr/>
          </p:nvCxnSpPr>
          <p:spPr bwMode="gray">
            <a:xfrm>
              <a:off x="6749592" y="5526778"/>
              <a:ext cx="0" cy="544084"/>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1" name="Straight Connector 166"/>
            <p:cNvCxnSpPr/>
            <p:nvPr/>
          </p:nvCxnSpPr>
          <p:spPr bwMode="gray">
            <a:xfrm>
              <a:off x="7228573" y="5526778"/>
              <a:ext cx="0" cy="544084"/>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2" name="Straight Connector 166"/>
            <p:cNvCxnSpPr/>
            <p:nvPr/>
          </p:nvCxnSpPr>
          <p:spPr bwMode="gray">
            <a:xfrm>
              <a:off x="7757113" y="5526778"/>
              <a:ext cx="0" cy="544084"/>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3" name="Straight Connector 166"/>
            <p:cNvCxnSpPr/>
            <p:nvPr/>
          </p:nvCxnSpPr>
          <p:spPr bwMode="gray">
            <a:xfrm>
              <a:off x="9063645" y="5526778"/>
              <a:ext cx="0" cy="544084"/>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4" name="Straight Connector 166"/>
            <p:cNvCxnSpPr/>
            <p:nvPr/>
          </p:nvCxnSpPr>
          <p:spPr bwMode="gray">
            <a:xfrm>
              <a:off x="9553552" y="5526778"/>
              <a:ext cx="0" cy="544084"/>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5" name="Straight Connector 166"/>
            <p:cNvCxnSpPr/>
            <p:nvPr/>
          </p:nvCxnSpPr>
          <p:spPr bwMode="gray">
            <a:xfrm>
              <a:off x="10082092" y="5526778"/>
              <a:ext cx="0" cy="544084"/>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6" name="文本框 125"/>
          <p:cNvSpPr txBox="1"/>
          <p:nvPr/>
        </p:nvSpPr>
        <p:spPr bwMode="gray">
          <a:xfrm>
            <a:off x="6166356" y="5486322"/>
            <a:ext cx="579005" cy="276999"/>
          </a:xfrm>
          <a:prstGeom prst="rect">
            <a:avLst/>
          </a:prstGeom>
          <a:noFill/>
        </p:spPr>
        <p:txBody>
          <a:bodyPr wrap="none" rtlCol="0">
            <a:spAutoFit/>
          </a:bodyPr>
          <a:lstStyle/>
          <a:p>
            <a:pPr algn="r" fontAlgn="ctr"/>
            <a:r>
              <a:rPr lang="en-US" sz="1200" dirty="0" smtClean="0">
                <a:solidFill>
                  <a:schemeClr val="bg1">
                    <a:lumMod val="50000"/>
                  </a:schemeClr>
                </a:solidFill>
                <a:latin typeface="Huawei Sans" panose="020C0503030203020204" pitchFamily="34" charset="0"/>
              </a:rPr>
              <a:t>VLAN</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7" name="文本框 126"/>
          <p:cNvSpPr txBox="1"/>
          <p:nvPr/>
        </p:nvSpPr>
        <p:spPr bwMode="gray">
          <a:xfrm>
            <a:off x="6665406" y="5486322"/>
            <a:ext cx="579005" cy="276999"/>
          </a:xfrm>
          <a:prstGeom prst="rect">
            <a:avLst/>
          </a:prstGeom>
          <a:noFill/>
        </p:spPr>
        <p:txBody>
          <a:bodyPr wrap="none" rtlCol="0">
            <a:spAutoFit/>
          </a:bodyPr>
          <a:lstStyle/>
          <a:p>
            <a:pPr algn="r" fontAlgn="ctr"/>
            <a:r>
              <a:rPr lang="en-US" sz="1200" dirty="0" smtClean="0">
                <a:solidFill>
                  <a:schemeClr val="bg1">
                    <a:lumMod val="50000"/>
                  </a:schemeClr>
                </a:solidFill>
                <a:latin typeface="Huawei Sans" panose="020C0503030203020204" pitchFamily="34" charset="0"/>
              </a:rPr>
              <a:t>VLAN</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8" name="文本框 127"/>
          <p:cNvSpPr txBox="1"/>
          <p:nvPr/>
        </p:nvSpPr>
        <p:spPr bwMode="gray">
          <a:xfrm>
            <a:off x="7155925" y="5486322"/>
            <a:ext cx="579005" cy="276999"/>
          </a:xfrm>
          <a:prstGeom prst="rect">
            <a:avLst/>
          </a:prstGeom>
          <a:noFill/>
        </p:spPr>
        <p:txBody>
          <a:bodyPr wrap="none" rtlCol="0">
            <a:spAutoFit/>
          </a:bodyPr>
          <a:lstStyle/>
          <a:p>
            <a:pPr algn="r" fontAlgn="ctr"/>
            <a:r>
              <a:rPr lang="en-US" sz="1200" dirty="0" smtClean="0">
                <a:solidFill>
                  <a:schemeClr val="bg1">
                    <a:lumMod val="50000"/>
                  </a:schemeClr>
                </a:solidFill>
                <a:latin typeface="Huawei Sans" panose="020C0503030203020204" pitchFamily="34" charset="0"/>
              </a:rPr>
              <a:t>VLAN</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9" name="文本框 128"/>
          <p:cNvSpPr txBox="1"/>
          <p:nvPr/>
        </p:nvSpPr>
        <p:spPr bwMode="gray">
          <a:xfrm>
            <a:off x="8469421" y="5486322"/>
            <a:ext cx="579005" cy="276999"/>
          </a:xfrm>
          <a:prstGeom prst="rect">
            <a:avLst/>
          </a:prstGeom>
          <a:noFill/>
        </p:spPr>
        <p:txBody>
          <a:bodyPr wrap="none" rtlCol="0">
            <a:spAutoFit/>
          </a:bodyPr>
          <a:lstStyle/>
          <a:p>
            <a:pPr algn="r" fontAlgn="ctr"/>
            <a:r>
              <a:rPr lang="en-US" sz="1200" dirty="0" smtClean="0">
                <a:solidFill>
                  <a:schemeClr val="bg1">
                    <a:lumMod val="50000"/>
                  </a:schemeClr>
                </a:solidFill>
                <a:latin typeface="Huawei Sans" panose="020C0503030203020204" pitchFamily="34" charset="0"/>
              </a:rPr>
              <a:t>VLAN</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0" name="文本框 129"/>
          <p:cNvSpPr txBox="1"/>
          <p:nvPr/>
        </p:nvSpPr>
        <p:spPr bwMode="gray">
          <a:xfrm>
            <a:off x="8968471" y="5486322"/>
            <a:ext cx="579005" cy="276999"/>
          </a:xfrm>
          <a:prstGeom prst="rect">
            <a:avLst/>
          </a:prstGeom>
          <a:noFill/>
        </p:spPr>
        <p:txBody>
          <a:bodyPr wrap="none" rtlCol="0">
            <a:spAutoFit/>
          </a:bodyPr>
          <a:lstStyle/>
          <a:p>
            <a:pPr algn="r" fontAlgn="ctr"/>
            <a:r>
              <a:rPr lang="en-US" sz="1200" dirty="0" smtClean="0">
                <a:solidFill>
                  <a:schemeClr val="bg1">
                    <a:lumMod val="50000"/>
                  </a:schemeClr>
                </a:solidFill>
                <a:latin typeface="Huawei Sans" panose="020C0503030203020204" pitchFamily="34" charset="0"/>
              </a:rPr>
              <a:t>VLAN</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1" name="文本框 130"/>
          <p:cNvSpPr txBox="1"/>
          <p:nvPr/>
        </p:nvSpPr>
        <p:spPr bwMode="gray">
          <a:xfrm>
            <a:off x="9458990" y="5486322"/>
            <a:ext cx="579005" cy="276999"/>
          </a:xfrm>
          <a:prstGeom prst="rect">
            <a:avLst/>
          </a:prstGeom>
          <a:noFill/>
        </p:spPr>
        <p:txBody>
          <a:bodyPr wrap="none" rtlCol="0">
            <a:spAutoFit/>
          </a:bodyPr>
          <a:lstStyle/>
          <a:p>
            <a:pPr algn="r" fontAlgn="ctr"/>
            <a:r>
              <a:rPr lang="en-US" sz="1200" dirty="0" smtClean="0">
                <a:solidFill>
                  <a:schemeClr val="bg1">
                    <a:lumMod val="50000"/>
                  </a:schemeClr>
                </a:solidFill>
                <a:latin typeface="Huawei Sans" panose="020C0503030203020204" pitchFamily="34" charset="0"/>
              </a:rPr>
              <a:t>VLAN</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2" name="文本框 131"/>
          <p:cNvSpPr txBox="1"/>
          <p:nvPr/>
        </p:nvSpPr>
        <p:spPr bwMode="gray">
          <a:xfrm>
            <a:off x="7210862" y="4367770"/>
            <a:ext cx="1263487" cy="276999"/>
          </a:xfrm>
          <a:prstGeom prst="rect">
            <a:avLst/>
          </a:prstGeom>
          <a:noFill/>
        </p:spPr>
        <p:txBody>
          <a:bodyPr wrap="none" rtlCol="0">
            <a:spAutoFit/>
          </a:bodyPr>
          <a:lstStyle/>
          <a:p>
            <a:pPr algn="ctr" fontAlgn="ctr"/>
            <a:r>
              <a:rPr lang="en-US" sz="1200" b="1" dirty="0" smtClean="0">
                <a:latin typeface="Huawei Sans" panose="020C0503030203020204" pitchFamily="34" charset="0"/>
              </a:rPr>
              <a:t>VXLAN Tunnel</a:t>
            </a:r>
            <a:endParaRPr lang="en-US" altLang="zh-CN" sz="1200" b="1" dirty="0">
              <a:gradFill flip="none" rotWithShape="1">
                <a:gsLst>
                  <a:gs pos="50020">
                    <a:srgbClr val="FFC000"/>
                  </a:gs>
                  <a:gs pos="0">
                    <a:srgbClr val="00B0F0"/>
                  </a:gs>
                  <a:gs pos="100000">
                    <a:schemeClr val="accent6">
                      <a:lumMod val="75000"/>
                    </a:schemeClr>
                  </a:gs>
                </a:gsLst>
                <a:lin ang="0" scaled="1"/>
                <a:tileRect/>
              </a:gra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5" name="椭圆 134"/>
          <p:cNvSpPr>
            <a:spLocks noChangeAspect="1"/>
          </p:cNvSpPr>
          <p:nvPr/>
        </p:nvSpPr>
        <p:spPr bwMode="gray">
          <a:xfrm>
            <a:off x="10216753" y="4454512"/>
            <a:ext cx="97903" cy="97903"/>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6" name="椭圆 135"/>
          <p:cNvSpPr>
            <a:spLocks noChangeAspect="1"/>
          </p:cNvSpPr>
          <p:nvPr/>
        </p:nvSpPr>
        <p:spPr bwMode="gray">
          <a:xfrm>
            <a:off x="10216753" y="4688411"/>
            <a:ext cx="97903" cy="97903"/>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7" name="椭圆 136"/>
          <p:cNvSpPr>
            <a:spLocks noChangeAspect="1"/>
          </p:cNvSpPr>
          <p:nvPr/>
        </p:nvSpPr>
        <p:spPr bwMode="gray">
          <a:xfrm>
            <a:off x="10216753" y="4571462"/>
            <a:ext cx="97903" cy="97903"/>
          </a:xfrm>
          <a:prstGeom prst="ellipse">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9" name="文本框 138"/>
          <p:cNvSpPr txBox="1"/>
          <p:nvPr/>
        </p:nvSpPr>
        <p:spPr bwMode="gray">
          <a:xfrm>
            <a:off x="10354513" y="4389580"/>
            <a:ext cx="1416343" cy="646331"/>
          </a:xfrm>
          <a:prstGeom prst="rect">
            <a:avLst/>
          </a:prstGeom>
          <a:noFill/>
        </p:spPr>
        <p:txBody>
          <a:bodyPr wrap="square" rtlCol="0">
            <a:spAutoFit/>
          </a:bodyPr>
          <a:lstStyle/>
          <a:p>
            <a:pPr fontAlgn="ctr"/>
            <a:r>
              <a:rPr lang="en-US" sz="1200" dirty="0" smtClean="0">
                <a:solidFill>
                  <a:schemeClr val="bg1">
                    <a:lumMod val="50000"/>
                  </a:schemeClr>
                </a:solidFill>
                <a:latin typeface="Huawei Sans" panose="020C0503030203020204" pitchFamily="34" charset="0"/>
              </a:rPr>
              <a:t>VBDIF: Layer 3 VXLAN gateway interface</a:t>
            </a:r>
            <a:endParaRPr lang="en-US" sz="1200" dirty="0">
              <a:solidFill>
                <a:schemeClr val="bg1">
                  <a:lumMod val="50000"/>
                </a:schemeClr>
              </a:solidFill>
              <a:latin typeface="Huawei Sans" panose="020C0503030203020204" pitchFamily="34" charset="0"/>
            </a:endParaRPr>
          </a:p>
        </p:txBody>
      </p:sp>
      <p:sp>
        <p:nvSpPr>
          <p:cNvPr id="140" name="文本框 139"/>
          <p:cNvSpPr txBox="1"/>
          <p:nvPr/>
        </p:nvSpPr>
        <p:spPr bwMode="gray">
          <a:xfrm>
            <a:off x="9128128" y="2658099"/>
            <a:ext cx="827471" cy="276999"/>
          </a:xfrm>
          <a:prstGeom prst="rect">
            <a:avLst/>
          </a:prstGeom>
          <a:noFill/>
        </p:spPr>
        <p:txBody>
          <a:bodyPr wrap="none" rtlCol="0">
            <a:spAutoFit/>
          </a:bodyPr>
          <a:lstStyle/>
          <a:p>
            <a:pPr algn="r" fontAlgn="ctr"/>
            <a:r>
              <a:rPr lang="en-US" sz="1200" dirty="0" smtClean="0">
                <a:latin typeface="Huawei Sans" panose="020C0503030203020204" pitchFamily="34" charset="0"/>
              </a:rPr>
              <a:t>IP packet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1" name="文本框 140"/>
          <p:cNvSpPr txBox="1"/>
          <p:nvPr/>
        </p:nvSpPr>
        <p:spPr bwMode="gray">
          <a:xfrm>
            <a:off x="9128128" y="2988006"/>
            <a:ext cx="827471" cy="276999"/>
          </a:xfrm>
          <a:prstGeom prst="rect">
            <a:avLst/>
          </a:prstGeom>
          <a:noFill/>
        </p:spPr>
        <p:txBody>
          <a:bodyPr wrap="none" rtlCol="0">
            <a:spAutoFit/>
          </a:bodyPr>
          <a:lstStyle/>
          <a:p>
            <a:pPr algn="r" fontAlgn="ctr"/>
            <a:r>
              <a:rPr lang="en-US" sz="1200" dirty="0" smtClean="0">
                <a:latin typeface="Huawei Sans" panose="020C0503030203020204" pitchFamily="34" charset="0"/>
              </a:rPr>
              <a:t>IP packet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2" name="文本框 141"/>
          <p:cNvSpPr txBox="1"/>
          <p:nvPr/>
        </p:nvSpPr>
        <p:spPr bwMode="gray">
          <a:xfrm>
            <a:off x="9128128" y="3336448"/>
            <a:ext cx="827471" cy="276999"/>
          </a:xfrm>
          <a:prstGeom prst="rect">
            <a:avLst/>
          </a:prstGeom>
          <a:noFill/>
        </p:spPr>
        <p:txBody>
          <a:bodyPr wrap="none" rtlCol="0">
            <a:spAutoFit/>
          </a:bodyPr>
          <a:lstStyle/>
          <a:p>
            <a:pPr algn="r" fontAlgn="ctr"/>
            <a:r>
              <a:rPr lang="en-US" sz="1200" dirty="0" smtClean="0">
                <a:latin typeface="Huawei Sans" panose="020C0503030203020204" pitchFamily="34" charset="0"/>
              </a:rPr>
              <a:t>IP packet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3" name="文本框 142"/>
          <p:cNvSpPr txBox="1"/>
          <p:nvPr/>
        </p:nvSpPr>
        <p:spPr bwMode="gray">
          <a:xfrm>
            <a:off x="9128128" y="3676158"/>
            <a:ext cx="827471" cy="276999"/>
          </a:xfrm>
          <a:prstGeom prst="rect">
            <a:avLst/>
          </a:prstGeom>
          <a:noFill/>
        </p:spPr>
        <p:txBody>
          <a:bodyPr wrap="none" rtlCol="0">
            <a:spAutoFit/>
          </a:bodyPr>
          <a:lstStyle/>
          <a:p>
            <a:pPr algn="r" fontAlgn="ctr"/>
            <a:r>
              <a:rPr lang="en-US" sz="1200" dirty="0" smtClean="0">
                <a:latin typeface="Huawei Sans" panose="020C0503030203020204" pitchFamily="34" charset="0"/>
              </a:rPr>
              <a:t>IP packet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44" name="图片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4458696" y="2777819"/>
            <a:ext cx="540000" cy="441818"/>
          </a:xfrm>
          <a:prstGeom prst="rect">
            <a:avLst/>
          </a:prstGeom>
        </p:spPr>
      </p:pic>
      <p:sp>
        <p:nvSpPr>
          <p:cNvPr id="145" name="文本框 144"/>
          <p:cNvSpPr txBox="1"/>
          <p:nvPr/>
        </p:nvSpPr>
        <p:spPr bwMode="gray">
          <a:xfrm>
            <a:off x="4463069" y="2474588"/>
            <a:ext cx="470000" cy="307777"/>
          </a:xfrm>
          <a:prstGeom prst="rect">
            <a:avLst/>
          </a:prstGeom>
          <a:noFill/>
        </p:spPr>
        <p:txBody>
          <a:bodyPr wrap="none" rtlCol="0">
            <a:spAutoFit/>
          </a:bodyPr>
          <a:lstStyle/>
          <a:p>
            <a:pPr algn="ctr" fontAlgn="ctr"/>
            <a:r>
              <a:rPr lang="en-US" sz="1400" b="1" dirty="0" smtClean="0">
                <a:latin typeface="Huawei Sans" panose="020C0503030203020204" pitchFamily="34" charset="0"/>
              </a:rPr>
              <a:t>FW</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文本框 90"/>
          <p:cNvSpPr txBox="1"/>
          <p:nvPr/>
        </p:nvSpPr>
        <p:spPr bwMode="gray">
          <a:xfrm>
            <a:off x="5470652" y="5961130"/>
            <a:ext cx="1539204" cy="276999"/>
          </a:xfrm>
          <a:prstGeom prst="rect">
            <a:avLst/>
          </a:prstGeom>
          <a:noFill/>
        </p:spPr>
        <p:txBody>
          <a:bodyPr wrap="none" rtlCol="0">
            <a:spAutoFit/>
          </a:bodyPr>
          <a:lstStyle/>
          <a:p>
            <a:pPr algn="r" fontAlgn="ctr"/>
            <a:r>
              <a:rPr lang="en-US" sz="1200" dirty="0" smtClean="0">
                <a:latin typeface="Huawei Sans" panose="020C0503030203020204" pitchFamily="34" charset="0"/>
              </a:rPr>
              <a:t>Traffic of end users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2" name="Straight Connector 166"/>
          <p:cNvCxnSpPr>
            <a:stCxn id="126" idx="2"/>
            <a:endCxn id="91" idx="0"/>
          </p:cNvCxnSpPr>
          <p:nvPr/>
        </p:nvCxnSpPr>
        <p:spPr bwMode="gray">
          <a:xfrm flipH="1">
            <a:off x="6240254" y="5763321"/>
            <a:ext cx="215605" cy="197809"/>
          </a:xfrm>
          <a:prstGeom prst="line">
            <a:avLst/>
          </a:prstGeom>
          <a:ln w="19050">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38007621"/>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sz="2000" dirty="0" err="1" smtClean="0">
                <a:solidFill>
                  <a:schemeClr val="bg1">
                    <a:lumMod val="50000"/>
                  </a:schemeClr>
                </a:solidFill>
              </a:rPr>
              <a:t>CloudCampus</a:t>
            </a:r>
            <a:r>
              <a:rPr lang="en-US" sz="2000" dirty="0" smtClean="0">
                <a:solidFill>
                  <a:schemeClr val="bg1">
                    <a:lumMod val="50000"/>
                  </a:schemeClr>
                </a:solidFill>
              </a:rPr>
              <a:t> Solution and Virtualized Campus Network Overview</a:t>
            </a:r>
          </a:p>
          <a:p>
            <a:r>
              <a:rPr lang="en-US" sz="2000" dirty="0" smtClean="0">
                <a:solidFill>
                  <a:schemeClr val="bg1">
                    <a:lumMod val="50000"/>
                  </a:schemeClr>
                </a:solidFill>
              </a:rPr>
              <a:t>Underlay Network Design</a:t>
            </a:r>
            <a:endParaRPr lang="en-US" altLang="zh-CN" sz="2000" dirty="0" smtClean="0">
              <a:solidFill>
                <a:schemeClr val="bg1">
                  <a:lumMod val="50000"/>
                </a:schemeClr>
              </a:solidFill>
              <a:sym typeface="Huawei Sans" panose="020C0503030203020204" pitchFamily="34" charset="0"/>
            </a:endParaRPr>
          </a:p>
          <a:p>
            <a:r>
              <a:rPr lang="en-US" sz="2000" dirty="0" smtClean="0">
                <a:solidFill>
                  <a:schemeClr val="bg1">
                    <a:lumMod val="50000"/>
                  </a:schemeClr>
                </a:solidFill>
              </a:rPr>
              <a:t>Fabric Design</a:t>
            </a:r>
          </a:p>
          <a:p>
            <a:r>
              <a:rPr lang="en-US" sz="2000" dirty="0" smtClean="0">
                <a:solidFill>
                  <a:schemeClr val="bg1">
                    <a:lumMod val="50000"/>
                  </a:schemeClr>
                </a:solidFill>
              </a:rPr>
              <a:t>Overlay Network Design</a:t>
            </a:r>
          </a:p>
          <a:p>
            <a:r>
              <a:rPr lang="en-US" sz="2000" b="1" dirty="0" smtClean="0"/>
              <a:t>Admission Control and Free Mobility Design</a:t>
            </a:r>
          </a:p>
          <a:p>
            <a:r>
              <a:rPr lang="en-US" sz="2000" dirty="0" smtClean="0">
                <a:solidFill>
                  <a:schemeClr val="bg1">
                    <a:lumMod val="50000"/>
                  </a:schemeClr>
                </a:solidFill>
              </a:rPr>
              <a:t>WLAN Design</a:t>
            </a:r>
            <a:endParaRPr lang="en-US" altLang="zh-CN" sz="2000" dirty="0" smtClean="0">
              <a:solidFill>
                <a:schemeClr val="bg1">
                  <a:lumMod val="50000"/>
                </a:schemeClr>
              </a:solidFill>
              <a:sym typeface="Huawei Sans" panose="020C0503030203020204" pitchFamily="34" charset="0"/>
            </a:endParaRPr>
          </a:p>
          <a:p>
            <a:r>
              <a:rPr lang="en-US" sz="2000" dirty="0" smtClean="0">
                <a:solidFill>
                  <a:schemeClr val="bg1">
                    <a:lumMod val="50000"/>
                  </a:schemeClr>
                </a:solidFill>
              </a:rPr>
              <a:t>Network Security Design</a:t>
            </a:r>
          </a:p>
          <a:p>
            <a:r>
              <a:rPr lang="en-US" sz="2000" dirty="0" smtClean="0">
                <a:solidFill>
                  <a:schemeClr val="bg1">
                    <a:lumMod val="50000"/>
                  </a:schemeClr>
                </a:solidFill>
              </a:rPr>
              <a:t>O&amp;M Design</a:t>
            </a:r>
            <a:endParaRPr lang="en-US" altLang="zh-CN" sz="2000" dirty="0" smtClean="0">
              <a:solidFill>
                <a:schemeClr val="bg1">
                  <a:lumMod val="50000"/>
                </a:schemeClr>
              </a:solidFill>
              <a:sym typeface="Huawei Sans" panose="020C0503030203020204" pitchFamily="34" charset="0"/>
            </a:endParaRPr>
          </a:p>
        </p:txBody>
      </p:sp>
    </p:spTree>
    <p:extLst>
      <p:ext uri="{BB962C8B-B14F-4D97-AF65-F5344CB8AC3E}">
        <p14:creationId xmlns:p14="http://schemas.microsoft.com/office/powerpoint/2010/main" val="911062042"/>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t>User Management Solution Design</a:t>
            </a:r>
            <a:endParaRPr lang="en-US" altLang="zh-CN" dirty="0">
              <a:sym typeface="Huawei Sans" panose="020C0503030203020204" pitchFamily="34" charset="0"/>
            </a:endParaRPr>
          </a:p>
        </p:txBody>
      </p:sp>
      <p:sp>
        <p:nvSpPr>
          <p:cNvPr id="2" name="文本占位符 1"/>
          <p:cNvSpPr>
            <a:spLocks noGrp="1"/>
          </p:cNvSpPr>
          <p:nvPr>
            <p:ph type="body" sz="quarter" idx="10"/>
          </p:nvPr>
        </p:nvSpPr>
        <p:spPr>
          <a:xfrm>
            <a:off x="455612" y="1052514"/>
            <a:ext cx="11293476" cy="895993"/>
          </a:xfrm>
        </p:spPr>
        <p:txBody>
          <a:bodyPr/>
          <a:lstStyle/>
          <a:p>
            <a:r>
              <a:rPr lang="en-US" sz="1800" smtClean="0"/>
              <a:t>User management solution design involves confirming the user data source server. Typical user data source servers of enterprises include RADIUS, AD, and LDAP servers.</a:t>
            </a:r>
            <a:endParaRPr lang="en-US" altLang="zh-CN" sz="1800" dirty="0">
              <a:sym typeface="Huawei Sans" panose="020C0503030203020204" pitchFamily="34" charset="0"/>
            </a:endParaRPr>
          </a:p>
        </p:txBody>
      </p:sp>
      <p:grpSp>
        <p:nvGrpSpPr>
          <p:cNvPr id="15" name="组合 14"/>
          <p:cNvGrpSpPr/>
          <p:nvPr/>
        </p:nvGrpSpPr>
        <p:grpSpPr bwMode="gray">
          <a:xfrm>
            <a:off x="883772" y="1995650"/>
            <a:ext cx="10555753" cy="4285598"/>
            <a:chOff x="492052" y="1644146"/>
            <a:chExt cx="10555753" cy="4285598"/>
          </a:xfrm>
        </p:grpSpPr>
        <p:sp>
          <p:nvSpPr>
            <p:cNvPr id="12" name="梯形 11"/>
            <p:cNvSpPr/>
            <p:nvPr/>
          </p:nvSpPr>
          <p:spPr bwMode="gray">
            <a:xfrm rot="16200000">
              <a:off x="1148845" y="3331369"/>
              <a:ext cx="4285598" cy="911152"/>
            </a:xfrm>
            <a:prstGeom prst="trapezoid">
              <a:avLst>
                <a:gd name="adj" fmla="val 211160"/>
              </a:avLst>
            </a:prstGeom>
            <a:gradFill>
              <a:gsLst>
                <a:gs pos="0">
                  <a:srgbClr val="DBF3F5"/>
                </a:gs>
                <a:gs pos="100000">
                  <a:schemeClr val="bg1"/>
                </a:gs>
              </a:gsLst>
              <a:lin ang="5400000" scaled="1"/>
            </a:gra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圆角矩形 75"/>
            <p:cNvSpPr/>
            <p:nvPr/>
          </p:nvSpPr>
          <p:spPr bwMode="gray">
            <a:xfrm>
              <a:off x="492052" y="3509707"/>
              <a:ext cx="2276983" cy="554478"/>
            </a:xfrm>
            <a:prstGeom prst="roundRect">
              <a:avLst>
                <a:gd name="adj" fmla="val 13606"/>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30B5C5"/>
                  </a:solidFill>
                  <a:latin typeface="Huawei Sans" panose="020C0503030203020204" pitchFamily="34" charset="0"/>
                </a:rPr>
                <a:t>Confirm the user data source server</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圆角矩形 75"/>
            <p:cNvSpPr/>
            <p:nvPr/>
          </p:nvSpPr>
          <p:spPr bwMode="gray">
            <a:xfrm>
              <a:off x="3747220" y="1750877"/>
              <a:ext cx="1560947" cy="1188573"/>
            </a:xfrm>
            <a:prstGeom prst="roundRect">
              <a:avLst>
                <a:gd name="adj" fmla="val 13606"/>
              </a:avLst>
            </a:prstGeom>
            <a:solidFill>
              <a:srgbClr val="DBF3F5"/>
            </a:solidFill>
            <a:ln w="12700" cap="flat" cmpd="sng" algn="ctr">
              <a:solidFill>
                <a:srgbClr val="94DAE2"/>
              </a:solidFill>
              <a:prstDash val="solid"/>
              <a:miter lim="800000"/>
            </a:ln>
            <a:effectLst/>
          </p:spPr>
          <p:txBody>
            <a:bodyPr lIns="0" tIns="0" rIns="0" bIns="0" rtlCol="0" anchor="ctr">
              <a:noAutofit/>
            </a:bodyPr>
            <a:lstStyle/>
            <a:p>
              <a:pPr algn="ctr" fontAlgn="ctr"/>
              <a:r>
                <a:rPr lang="en-US" sz="1400" dirty="0" smtClean="0">
                  <a:latin typeface="Huawei Sans" panose="020C0503030203020204" pitchFamily="34" charset="0"/>
                </a:rPr>
                <a:t>RADIUS server</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圆角矩形 75"/>
            <p:cNvSpPr/>
            <p:nvPr/>
          </p:nvSpPr>
          <p:spPr bwMode="gray">
            <a:xfrm>
              <a:off x="3747220" y="3169087"/>
              <a:ext cx="1560947" cy="1188573"/>
            </a:xfrm>
            <a:prstGeom prst="roundRect">
              <a:avLst>
                <a:gd name="adj" fmla="val 13606"/>
              </a:avLst>
            </a:prstGeom>
            <a:solidFill>
              <a:srgbClr val="DBF3F5"/>
            </a:solidFill>
            <a:ln w="12700" cap="flat" cmpd="sng" algn="ctr">
              <a:solidFill>
                <a:srgbClr val="94DAE2"/>
              </a:solidFill>
              <a:prstDash val="solid"/>
              <a:miter lim="800000"/>
            </a:ln>
            <a:effectLst/>
          </p:spPr>
          <p:txBody>
            <a:bodyPr lIns="0" tIns="0" rIns="0" bIns="0" rtlCol="0" anchor="ctr">
              <a:noAutofit/>
            </a:bodyPr>
            <a:lstStyle/>
            <a:p>
              <a:pPr algn="ctr" fontAlgn="ctr"/>
              <a:r>
                <a:rPr lang="en-US" sz="1400" dirty="0" smtClean="0">
                  <a:solidFill>
                    <a:schemeClr val="tx1"/>
                  </a:solidFill>
                  <a:latin typeface="Huawei Sans" panose="020C0503030203020204" pitchFamily="34" charset="0"/>
                </a:rPr>
                <a:t>AD </a:t>
              </a:r>
              <a:r>
                <a:rPr lang="en-US" sz="1400" dirty="0" smtClean="0">
                  <a:latin typeface="Huawei Sans" panose="020C0503030203020204" pitchFamily="34" charset="0"/>
                </a:rPr>
                <a:t>server</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圆角矩形 75"/>
            <p:cNvSpPr/>
            <p:nvPr/>
          </p:nvSpPr>
          <p:spPr bwMode="gray">
            <a:xfrm>
              <a:off x="3747220" y="4587297"/>
              <a:ext cx="1560947" cy="1188573"/>
            </a:xfrm>
            <a:prstGeom prst="roundRect">
              <a:avLst>
                <a:gd name="adj" fmla="val 13606"/>
              </a:avLst>
            </a:prstGeom>
            <a:solidFill>
              <a:srgbClr val="DBF3F5"/>
            </a:solidFill>
            <a:ln w="12700" cap="flat" cmpd="sng" algn="ctr">
              <a:solidFill>
                <a:srgbClr val="94DAE2"/>
              </a:solidFill>
              <a:prstDash val="solid"/>
              <a:miter lim="800000"/>
            </a:ln>
            <a:effectLst/>
          </p:spPr>
          <p:txBody>
            <a:bodyPr lIns="0" tIns="0" rIns="0" bIns="0" rtlCol="0" anchor="ctr">
              <a:noAutofit/>
            </a:bodyPr>
            <a:lstStyle/>
            <a:p>
              <a:pPr algn="ctr" fontAlgn="ctr"/>
              <a:r>
                <a:rPr lang="en-US" sz="1400" dirty="0" smtClean="0">
                  <a:solidFill>
                    <a:schemeClr val="tx1"/>
                  </a:solidFill>
                  <a:latin typeface="Huawei Sans" panose="020C0503030203020204" pitchFamily="34" charset="0"/>
                </a:rPr>
                <a:t>LDAP </a:t>
              </a:r>
              <a:r>
                <a:rPr lang="en-US" sz="1400" dirty="0" smtClean="0">
                  <a:latin typeface="Huawei Sans" panose="020C0503030203020204" pitchFamily="34" charset="0"/>
                </a:rPr>
                <a:t>server</a:t>
              </a:r>
              <a:endParaRPr lang="en-US" sz="1400" dirty="0">
                <a:latin typeface="Huawei Sans" panose="020C0503030203020204" pitchFamily="34" charset="0"/>
              </a:endParaRPr>
            </a:p>
          </p:txBody>
        </p:sp>
        <p:sp>
          <p:nvSpPr>
            <p:cNvPr id="8" name="圆角矩形 75"/>
            <p:cNvSpPr/>
            <p:nvPr/>
          </p:nvSpPr>
          <p:spPr bwMode="gray">
            <a:xfrm>
              <a:off x="5384799" y="1750877"/>
              <a:ext cx="5663006" cy="1188573"/>
            </a:xfrm>
            <a:prstGeom prst="roundRect">
              <a:avLst>
                <a:gd name="adj" fmla="val 13606"/>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08000" tIns="0" rIns="108000" bIns="0" rtlCol="0" anchor="ctr">
              <a:noAutofit/>
            </a:bodyPr>
            <a:lstStyle/>
            <a:p>
              <a:pPr fontAlgn="ctr"/>
              <a:r>
                <a:rPr lang="en-US" sz="1400" dirty="0" smtClean="0">
                  <a:solidFill>
                    <a:schemeClr val="tx1"/>
                  </a:solidFill>
                  <a:latin typeface="Huawei Sans" panose="020C0503030203020204" pitchFamily="34" charset="0"/>
                </a:rPr>
                <a:t>If an enterprise has no data source server, it is recommended that Huawei iMaster NCE-Campus be used as the data source server.</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圆角矩形 75"/>
            <p:cNvSpPr/>
            <p:nvPr/>
          </p:nvSpPr>
          <p:spPr bwMode="gray">
            <a:xfrm>
              <a:off x="5384799" y="3169087"/>
              <a:ext cx="5663006" cy="1188573"/>
            </a:xfrm>
            <a:prstGeom prst="roundRect">
              <a:avLst>
                <a:gd name="adj" fmla="val 13606"/>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08000" tIns="0" rIns="108000" bIns="0" rtlCol="0" anchor="ctr">
              <a:noAutofit/>
            </a:bodyPr>
            <a:lstStyle/>
            <a:p>
              <a:pPr fontAlgn="ctr"/>
              <a:r>
                <a:rPr lang="en-US" sz="1400" dirty="0" smtClean="0">
                  <a:solidFill>
                    <a:schemeClr val="tx1"/>
                  </a:solidFill>
                  <a:latin typeface="Huawei Sans" panose="020C0503030203020204" pitchFamily="34" charset="0"/>
                </a:rPr>
                <a:t>If an enterprise has used the AD/LDAP server as the user data source server, the enterprise can continue to use the legacy AD/LDAP server. iMaster NCE-Campus can synchronize user data with such a server and finally perform network authorization.</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圆角矩形 75"/>
            <p:cNvSpPr/>
            <p:nvPr/>
          </p:nvSpPr>
          <p:spPr bwMode="gray">
            <a:xfrm>
              <a:off x="5384799" y="4597147"/>
              <a:ext cx="5663006" cy="1188573"/>
            </a:xfrm>
            <a:prstGeom prst="roundRect">
              <a:avLst>
                <a:gd name="adj" fmla="val 13606"/>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08000" tIns="0" rIns="108000" bIns="0" rtlCol="0" anchor="ctr">
              <a:noAutofit/>
            </a:bodyPr>
            <a:lstStyle/>
            <a:p>
              <a:pPr fontAlgn="ctr"/>
              <a:r>
                <a:rPr lang="en-US" sz="1400" dirty="0" smtClean="0">
                  <a:solidFill>
                    <a:schemeClr val="tx1"/>
                  </a:solidFill>
                  <a:latin typeface="Huawei Sans" panose="020C0503030203020204" pitchFamily="34" charset="0"/>
                </a:rPr>
                <a:t>Same principles as the AD server</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2" name="五边形 21"/>
          <p:cNvSpPr/>
          <p:nvPr/>
        </p:nvSpPr>
        <p:spPr bwMode="gray">
          <a:xfrm>
            <a:off x="5941177" y="22542"/>
            <a:ext cx="1548000" cy="378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noAutofit/>
          </a:bodyPr>
          <a:lstStyle/>
          <a:p>
            <a:pPr algn="ctr" fontAlgn="ctr">
              <a:lnSpc>
                <a:spcPct val="95000"/>
              </a:lnSpc>
            </a:pPr>
            <a:r>
              <a:rPr lang="en-US" sz="1200" b="1" dirty="0" smtClean="0">
                <a:solidFill>
                  <a:schemeClr val="bg1"/>
                </a:solidFill>
                <a:latin typeface="Huawei Sans" panose="020C0503030203020204" pitchFamily="34" charset="0"/>
              </a:rPr>
              <a:t>User Management </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燕尾形 22"/>
          <p:cNvSpPr/>
          <p:nvPr/>
        </p:nvSpPr>
        <p:spPr bwMode="gray">
          <a:xfrm>
            <a:off x="7360852" y="22542"/>
            <a:ext cx="1548000" cy="378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5000"/>
              </a:lnSpc>
            </a:pPr>
            <a:r>
              <a:rPr lang="en-US" sz="1200" dirty="0" smtClean="0">
                <a:latin typeface="Huawei Sans" panose="020C0503030203020204" pitchFamily="34" charset="0"/>
              </a:rPr>
              <a:t>User Authentication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燕尾形 23"/>
          <p:cNvSpPr/>
          <p:nvPr/>
        </p:nvSpPr>
        <p:spPr bwMode="gray">
          <a:xfrm>
            <a:off x="10200203" y="22542"/>
            <a:ext cx="1548000" cy="37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5000"/>
              </a:lnSpc>
              <a:spcBef>
                <a:spcPts val="0"/>
              </a:spcBef>
              <a:defRPr/>
            </a:pPr>
            <a:r>
              <a:rPr lang="en-US" sz="1200" dirty="0" smtClean="0">
                <a:latin typeface="Huawei Sans" panose="020C0503030203020204" pitchFamily="34" charset="0"/>
              </a:rPr>
              <a:t>Terminal Identification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燕尾形 24"/>
          <p:cNvSpPr/>
          <p:nvPr/>
        </p:nvSpPr>
        <p:spPr bwMode="gray">
          <a:xfrm>
            <a:off x="8780527" y="22542"/>
            <a:ext cx="1548000" cy="37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5000"/>
              </a:lnSpc>
              <a:spcBef>
                <a:spcPts val="0"/>
              </a:spcBef>
              <a:defRPr/>
            </a:pPr>
            <a:r>
              <a:rPr lang="en-US" sz="1200" dirty="0" smtClean="0">
                <a:latin typeface="Huawei Sans" panose="020C0503030203020204" pitchFamily="34" charset="0"/>
              </a:rPr>
              <a:t>Policy Control</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163777863"/>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User Authentication Technology Selection</a:t>
            </a:r>
            <a:endParaRPr lang="en-US" altLang="zh-CN" dirty="0">
              <a:sym typeface="Huawei Sans" panose="020C0503030203020204" pitchFamily="34" charset="0"/>
            </a:endParaRPr>
          </a:p>
        </p:txBody>
      </p:sp>
      <p:sp>
        <p:nvSpPr>
          <p:cNvPr id="3" name="文本占位符 2"/>
          <p:cNvSpPr>
            <a:spLocks noGrp="1"/>
          </p:cNvSpPr>
          <p:nvPr>
            <p:ph type="body" sz="quarter" idx="10"/>
          </p:nvPr>
        </p:nvSpPr>
        <p:spPr>
          <a:xfrm>
            <a:off x="455612" y="1052514"/>
            <a:ext cx="11293476" cy="739177"/>
          </a:xfrm>
        </p:spPr>
        <p:txBody>
          <a:bodyPr/>
          <a:lstStyle/>
          <a:p>
            <a:r>
              <a:rPr lang="en-US" sz="1600" dirty="0" smtClean="0"/>
              <a:t>Common authentication technologies include 802.1X, MAC address, and Portal authentication. The following table compares these authentication methods.</a:t>
            </a:r>
            <a:endParaRPr lang="en-US" altLang="zh-CN" sz="1600" dirty="0">
              <a:sym typeface="Huawei Sans" panose="020C0503030203020204" pitchFamily="34" charset="0"/>
            </a:endParaRPr>
          </a:p>
        </p:txBody>
      </p:sp>
      <p:graphicFrame>
        <p:nvGraphicFramePr>
          <p:cNvPr id="14" name="表格 13"/>
          <p:cNvGraphicFramePr>
            <a:graphicFrameLocks noGrp="1"/>
          </p:cNvGraphicFramePr>
          <p:nvPr>
            <p:extLst>
              <p:ext uri="{D42A27DB-BD31-4B8C-83A1-F6EECF244321}">
                <p14:modId xmlns:p14="http://schemas.microsoft.com/office/powerpoint/2010/main" val="942821001"/>
              </p:ext>
            </p:extLst>
          </p:nvPr>
        </p:nvGraphicFramePr>
        <p:xfrm>
          <a:off x="870858" y="1809797"/>
          <a:ext cx="10878230" cy="1950720"/>
        </p:xfrm>
        <a:graphic>
          <a:graphicData uri="http://schemas.openxmlformats.org/drawingml/2006/table">
            <a:tbl>
              <a:tblPr/>
              <a:tblGrid>
                <a:gridCol w="1948874"/>
                <a:gridCol w="2930985"/>
                <a:gridCol w="2973336"/>
                <a:gridCol w="3025035"/>
              </a:tblGrid>
              <a:tr h="203404">
                <a:tc>
                  <a:txBody>
                    <a:bodyPr/>
                    <a:lstStyle/>
                    <a:p>
                      <a:pPr algn="ctr" fontAlgn="ctr"/>
                      <a:r>
                        <a:rPr lang="en-US" sz="1400" b="1" dirty="0" smtClean="0">
                          <a:solidFill>
                            <a:srgbClr val="000000"/>
                          </a:solidFill>
                          <a:latin typeface="Huawei Sans" panose="020C0503030203020204" pitchFamily="34" charset="0"/>
                        </a:rPr>
                        <a:t>Item</a:t>
                      </a:r>
                      <a:endParaRPr lang="en-US" altLang="zh-CN" sz="2000" b="1" dirty="0">
                        <a:solidFill>
                          <a:srgbClr val="000000"/>
                        </a:solidFill>
                        <a:effectLst/>
                        <a:latin typeface="Huawei Sans" panose="020C0503030203020204" pitchFamily="34" charset="0"/>
                        <a:ea typeface="+mn-ea"/>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lvl1pPr marL="0" algn="l" defTabSz="914034" rtl="0" eaLnBrk="1" latinLnBrk="0" hangingPunct="1">
                        <a:defRPr sz="1799" kern="1200">
                          <a:solidFill>
                            <a:schemeClr val="tx1"/>
                          </a:solidFill>
                          <a:latin typeface="Arial"/>
                          <a:ea typeface="方正兰亭黑简体"/>
                          <a:cs typeface="Arial"/>
                        </a:defRPr>
                      </a:lvl1pPr>
                      <a:lvl2pPr marL="457017" algn="l" defTabSz="914034" rtl="0" eaLnBrk="1" latinLnBrk="0" hangingPunct="1">
                        <a:defRPr sz="1799" kern="1200">
                          <a:solidFill>
                            <a:schemeClr val="tx1"/>
                          </a:solidFill>
                          <a:latin typeface="Arial"/>
                          <a:ea typeface="方正兰亭黑简体"/>
                          <a:cs typeface="Arial"/>
                        </a:defRPr>
                      </a:lvl2pPr>
                      <a:lvl3pPr marL="914034" algn="l" defTabSz="914034" rtl="0" eaLnBrk="1" latinLnBrk="0" hangingPunct="1">
                        <a:defRPr sz="1799" kern="1200">
                          <a:solidFill>
                            <a:schemeClr val="tx1"/>
                          </a:solidFill>
                          <a:latin typeface="Arial"/>
                          <a:ea typeface="方正兰亭黑简体"/>
                          <a:cs typeface="Arial"/>
                        </a:defRPr>
                      </a:lvl3pPr>
                      <a:lvl4pPr marL="1371051" algn="l" defTabSz="914034" rtl="0" eaLnBrk="1" latinLnBrk="0" hangingPunct="1">
                        <a:defRPr sz="1799" kern="1200">
                          <a:solidFill>
                            <a:schemeClr val="tx1"/>
                          </a:solidFill>
                          <a:latin typeface="Arial"/>
                          <a:ea typeface="方正兰亭黑简体"/>
                          <a:cs typeface="Arial"/>
                        </a:defRPr>
                      </a:lvl4pPr>
                      <a:lvl5pPr marL="1828068" algn="l" defTabSz="914034" rtl="0" eaLnBrk="1" latinLnBrk="0" hangingPunct="1">
                        <a:defRPr sz="1799" kern="1200">
                          <a:solidFill>
                            <a:schemeClr val="tx1"/>
                          </a:solidFill>
                          <a:latin typeface="Arial"/>
                          <a:ea typeface="方正兰亭黑简体"/>
                          <a:cs typeface="Arial"/>
                        </a:defRPr>
                      </a:lvl5pPr>
                      <a:lvl6pPr marL="2285086" algn="l" defTabSz="914034" rtl="0" eaLnBrk="1" latinLnBrk="0" hangingPunct="1">
                        <a:defRPr sz="1799" kern="1200">
                          <a:solidFill>
                            <a:schemeClr val="tx1"/>
                          </a:solidFill>
                          <a:latin typeface="Arial"/>
                          <a:ea typeface="方正兰亭黑简体"/>
                          <a:cs typeface="Arial"/>
                        </a:defRPr>
                      </a:lvl6pPr>
                      <a:lvl7pPr marL="2742103" algn="l" defTabSz="914034" rtl="0" eaLnBrk="1" latinLnBrk="0" hangingPunct="1">
                        <a:defRPr sz="1799" kern="1200">
                          <a:solidFill>
                            <a:schemeClr val="tx1"/>
                          </a:solidFill>
                          <a:latin typeface="Arial"/>
                          <a:ea typeface="方正兰亭黑简体"/>
                          <a:cs typeface="Arial"/>
                        </a:defRPr>
                      </a:lvl7pPr>
                      <a:lvl8pPr marL="3199120" algn="l" defTabSz="914034" rtl="0" eaLnBrk="1" latinLnBrk="0" hangingPunct="1">
                        <a:defRPr sz="1799" kern="1200">
                          <a:solidFill>
                            <a:schemeClr val="tx1"/>
                          </a:solidFill>
                          <a:latin typeface="Arial"/>
                          <a:ea typeface="方正兰亭黑简体"/>
                          <a:cs typeface="Arial"/>
                        </a:defRPr>
                      </a:lvl8pPr>
                      <a:lvl9pPr marL="3656137" algn="l" defTabSz="914034" rtl="0" eaLnBrk="1" latinLnBrk="0" hangingPunct="1">
                        <a:defRPr sz="1799" kern="1200">
                          <a:solidFill>
                            <a:schemeClr val="tx1"/>
                          </a:solidFill>
                          <a:latin typeface="Arial"/>
                          <a:ea typeface="方正兰亭黑简体"/>
                          <a:cs typeface="Arial"/>
                        </a:defRPr>
                      </a:lvl9pPr>
                    </a:lstStyle>
                    <a:p>
                      <a:pPr algn="ctr" fontAlgn="ctr"/>
                      <a:r>
                        <a:rPr lang="en-US" sz="1200" b="1" dirty="0" smtClean="0">
                          <a:solidFill>
                            <a:srgbClr val="000000"/>
                          </a:solidFill>
                          <a:latin typeface="Huawei Sans" panose="020C0503030203020204" pitchFamily="34" charset="0"/>
                        </a:rPr>
                        <a:t>802.1X Authentication</a:t>
                      </a:r>
                      <a:endParaRPr lang="en-US" altLang="zh-CN" sz="1800" b="1" dirty="0">
                        <a:solidFill>
                          <a:srgbClr val="000000"/>
                        </a:solidFill>
                        <a:effectLst/>
                        <a:latin typeface="Huawei Sans" panose="020C0503030203020204" pitchFamily="34" charset="0"/>
                        <a:ea typeface="+mn-ea"/>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lvl1pPr marL="0" algn="l" defTabSz="914034" rtl="0" eaLnBrk="1" latinLnBrk="0" hangingPunct="1">
                        <a:defRPr sz="1799" kern="1200">
                          <a:solidFill>
                            <a:schemeClr val="tx1"/>
                          </a:solidFill>
                          <a:latin typeface="Arial"/>
                          <a:ea typeface="方正兰亭黑简体"/>
                          <a:cs typeface="Arial"/>
                        </a:defRPr>
                      </a:lvl1pPr>
                      <a:lvl2pPr marL="457017" algn="l" defTabSz="914034" rtl="0" eaLnBrk="1" latinLnBrk="0" hangingPunct="1">
                        <a:defRPr sz="1799" kern="1200">
                          <a:solidFill>
                            <a:schemeClr val="tx1"/>
                          </a:solidFill>
                          <a:latin typeface="Arial"/>
                          <a:ea typeface="方正兰亭黑简体"/>
                          <a:cs typeface="Arial"/>
                        </a:defRPr>
                      </a:lvl2pPr>
                      <a:lvl3pPr marL="914034" algn="l" defTabSz="914034" rtl="0" eaLnBrk="1" latinLnBrk="0" hangingPunct="1">
                        <a:defRPr sz="1799" kern="1200">
                          <a:solidFill>
                            <a:schemeClr val="tx1"/>
                          </a:solidFill>
                          <a:latin typeface="Arial"/>
                          <a:ea typeface="方正兰亭黑简体"/>
                          <a:cs typeface="Arial"/>
                        </a:defRPr>
                      </a:lvl3pPr>
                      <a:lvl4pPr marL="1371051" algn="l" defTabSz="914034" rtl="0" eaLnBrk="1" latinLnBrk="0" hangingPunct="1">
                        <a:defRPr sz="1799" kern="1200">
                          <a:solidFill>
                            <a:schemeClr val="tx1"/>
                          </a:solidFill>
                          <a:latin typeface="Arial"/>
                          <a:ea typeface="方正兰亭黑简体"/>
                          <a:cs typeface="Arial"/>
                        </a:defRPr>
                      </a:lvl4pPr>
                      <a:lvl5pPr marL="1828068" algn="l" defTabSz="914034" rtl="0" eaLnBrk="1" latinLnBrk="0" hangingPunct="1">
                        <a:defRPr sz="1799" kern="1200">
                          <a:solidFill>
                            <a:schemeClr val="tx1"/>
                          </a:solidFill>
                          <a:latin typeface="Arial"/>
                          <a:ea typeface="方正兰亭黑简体"/>
                          <a:cs typeface="Arial"/>
                        </a:defRPr>
                      </a:lvl5pPr>
                      <a:lvl6pPr marL="2285086" algn="l" defTabSz="914034" rtl="0" eaLnBrk="1" latinLnBrk="0" hangingPunct="1">
                        <a:defRPr sz="1799" kern="1200">
                          <a:solidFill>
                            <a:schemeClr val="tx1"/>
                          </a:solidFill>
                          <a:latin typeface="Arial"/>
                          <a:ea typeface="方正兰亭黑简体"/>
                          <a:cs typeface="Arial"/>
                        </a:defRPr>
                      </a:lvl6pPr>
                      <a:lvl7pPr marL="2742103" algn="l" defTabSz="914034" rtl="0" eaLnBrk="1" latinLnBrk="0" hangingPunct="1">
                        <a:defRPr sz="1799" kern="1200">
                          <a:solidFill>
                            <a:schemeClr val="tx1"/>
                          </a:solidFill>
                          <a:latin typeface="Arial"/>
                          <a:ea typeface="方正兰亭黑简体"/>
                          <a:cs typeface="Arial"/>
                        </a:defRPr>
                      </a:lvl7pPr>
                      <a:lvl8pPr marL="3199120" algn="l" defTabSz="914034" rtl="0" eaLnBrk="1" latinLnBrk="0" hangingPunct="1">
                        <a:defRPr sz="1799" kern="1200">
                          <a:solidFill>
                            <a:schemeClr val="tx1"/>
                          </a:solidFill>
                          <a:latin typeface="Arial"/>
                          <a:ea typeface="方正兰亭黑简体"/>
                          <a:cs typeface="Arial"/>
                        </a:defRPr>
                      </a:lvl8pPr>
                      <a:lvl9pPr marL="3656137" algn="l" defTabSz="914034" rtl="0" eaLnBrk="1" latinLnBrk="0" hangingPunct="1">
                        <a:defRPr sz="1799" kern="1200">
                          <a:solidFill>
                            <a:schemeClr val="tx1"/>
                          </a:solidFill>
                          <a:latin typeface="Arial"/>
                          <a:ea typeface="方正兰亭黑简体"/>
                          <a:cs typeface="Arial"/>
                        </a:defRPr>
                      </a:lvl9pPr>
                    </a:lstStyle>
                    <a:p>
                      <a:pPr algn="ctr" fontAlgn="ctr"/>
                      <a:r>
                        <a:rPr lang="en-US" sz="1200" b="1" dirty="0" smtClean="0">
                          <a:solidFill>
                            <a:srgbClr val="000000"/>
                          </a:solidFill>
                          <a:latin typeface="Huawei Sans" panose="020C0503030203020204" pitchFamily="34" charset="0"/>
                        </a:rPr>
                        <a:t>MAC Address Authentication</a:t>
                      </a:r>
                      <a:endParaRPr lang="en-US" altLang="zh-CN" sz="1800" b="1" dirty="0">
                        <a:solidFill>
                          <a:srgbClr val="000000"/>
                        </a:solidFill>
                        <a:effectLst/>
                        <a:latin typeface="Huawei Sans" panose="020C0503030203020204" pitchFamily="34" charset="0"/>
                        <a:ea typeface="+mn-ea"/>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lvl1pPr marL="0" algn="l" defTabSz="914034" rtl="0" eaLnBrk="1" latinLnBrk="0" hangingPunct="1">
                        <a:defRPr sz="1799" kern="1200">
                          <a:solidFill>
                            <a:schemeClr val="tx1"/>
                          </a:solidFill>
                          <a:latin typeface="Arial"/>
                          <a:ea typeface="方正兰亭黑简体"/>
                          <a:cs typeface="Arial"/>
                        </a:defRPr>
                      </a:lvl1pPr>
                      <a:lvl2pPr marL="457017" algn="l" defTabSz="914034" rtl="0" eaLnBrk="1" latinLnBrk="0" hangingPunct="1">
                        <a:defRPr sz="1799" kern="1200">
                          <a:solidFill>
                            <a:schemeClr val="tx1"/>
                          </a:solidFill>
                          <a:latin typeface="Arial"/>
                          <a:ea typeface="方正兰亭黑简体"/>
                          <a:cs typeface="Arial"/>
                        </a:defRPr>
                      </a:lvl2pPr>
                      <a:lvl3pPr marL="914034" algn="l" defTabSz="914034" rtl="0" eaLnBrk="1" latinLnBrk="0" hangingPunct="1">
                        <a:defRPr sz="1799" kern="1200">
                          <a:solidFill>
                            <a:schemeClr val="tx1"/>
                          </a:solidFill>
                          <a:latin typeface="Arial"/>
                          <a:ea typeface="方正兰亭黑简体"/>
                          <a:cs typeface="Arial"/>
                        </a:defRPr>
                      </a:lvl3pPr>
                      <a:lvl4pPr marL="1371051" algn="l" defTabSz="914034" rtl="0" eaLnBrk="1" latinLnBrk="0" hangingPunct="1">
                        <a:defRPr sz="1799" kern="1200">
                          <a:solidFill>
                            <a:schemeClr val="tx1"/>
                          </a:solidFill>
                          <a:latin typeface="Arial"/>
                          <a:ea typeface="方正兰亭黑简体"/>
                          <a:cs typeface="Arial"/>
                        </a:defRPr>
                      </a:lvl4pPr>
                      <a:lvl5pPr marL="1828068" algn="l" defTabSz="914034" rtl="0" eaLnBrk="1" latinLnBrk="0" hangingPunct="1">
                        <a:defRPr sz="1799" kern="1200">
                          <a:solidFill>
                            <a:schemeClr val="tx1"/>
                          </a:solidFill>
                          <a:latin typeface="Arial"/>
                          <a:ea typeface="方正兰亭黑简体"/>
                          <a:cs typeface="Arial"/>
                        </a:defRPr>
                      </a:lvl5pPr>
                      <a:lvl6pPr marL="2285086" algn="l" defTabSz="914034" rtl="0" eaLnBrk="1" latinLnBrk="0" hangingPunct="1">
                        <a:defRPr sz="1799" kern="1200">
                          <a:solidFill>
                            <a:schemeClr val="tx1"/>
                          </a:solidFill>
                          <a:latin typeface="Arial"/>
                          <a:ea typeface="方正兰亭黑简体"/>
                          <a:cs typeface="Arial"/>
                        </a:defRPr>
                      </a:lvl6pPr>
                      <a:lvl7pPr marL="2742103" algn="l" defTabSz="914034" rtl="0" eaLnBrk="1" latinLnBrk="0" hangingPunct="1">
                        <a:defRPr sz="1799" kern="1200">
                          <a:solidFill>
                            <a:schemeClr val="tx1"/>
                          </a:solidFill>
                          <a:latin typeface="Arial"/>
                          <a:ea typeface="方正兰亭黑简体"/>
                          <a:cs typeface="Arial"/>
                        </a:defRPr>
                      </a:lvl7pPr>
                      <a:lvl8pPr marL="3199120" algn="l" defTabSz="914034" rtl="0" eaLnBrk="1" latinLnBrk="0" hangingPunct="1">
                        <a:defRPr sz="1799" kern="1200">
                          <a:solidFill>
                            <a:schemeClr val="tx1"/>
                          </a:solidFill>
                          <a:latin typeface="Arial"/>
                          <a:ea typeface="方正兰亭黑简体"/>
                          <a:cs typeface="Arial"/>
                        </a:defRPr>
                      </a:lvl8pPr>
                      <a:lvl9pPr marL="3656137" algn="l" defTabSz="914034" rtl="0" eaLnBrk="1" latinLnBrk="0" hangingPunct="1">
                        <a:defRPr sz="1799" kern="1200">
                          <a:solidFill>
                            <a:schemeClr val="tx1"/>
                          </a:solidFill>
                          <a:latin typeface="Arial"/>
                          <a:ea typeface="方正兰亭黑简体"/>
                          <a:cs typeface="Arial"/>
                        </a:defRPr>
                      </a:lvl9pPr>
                    </a:lstStyle>
                    <a:p>
                      <a:pPr algn="ctr" fontAlgn="ctr"/>
                      <a:r>
                        <a:rPr lang="en-US" sz="1200" b="1" dirty="0" smtClean="0">
                          <a:solidFill>
                            <a:srgbClr val="000000"/>
                          </a:solidFill>
                          <a:latin typeface="Huawei Sans" panose="020C0503030203020204" pitchFamily="34" charset="0"/>
                        </a:rPr>
                        <a:t>Portal Authentication</a:t>
                      </a:r>
                      <a:endParaRPr lang="en-US" altLang="zh-CN" sz="1800" b="1" dirty="0">
                        <a:solidFill>
                          <a:srgbClr val="000000"/>
                        </a:solidFill>
                        <a:effectLst/>
                        <a:latin typeface="Huawei Sans" panose="020C0503030203020204" pitchFamily="34" charset="0"/>
                        <a:ea typeface="+mn-ea"/>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193662">
                <a:tc>
                  <a:txBody>
                    <a:bodyPr/>
                    <a:lstStyle>
                      <a:lvl1pPr marL="0" algn="l" defTabSz="914034" rtl="0" eaLnBrk="1" latinLnBrk="0" hangingPunct="1">
                        <a:defRPr sz="1799" kern="1200">
                          <a:solidFill>
                            <a:schemeClr val="tx1"/>
                          </a:solidFill>
                          <a:latin typeface="Arial"/>
                          <a:ea typeface="方正兰亭黑简体"/>
                          <a:cs typeface="Arial"/>
                        </a:defRPr>
                      </a:lvl1pPr>
                      <a:lvl2pPr marL="457017" algn="l" defTabSz="914034" rtl="0" eaLnBrk="1" latinLnBrk="0" hangingPunct="1">
                        <a:defRPr sz="1799" kern="1200">
                          <a:solidFill>
                            <a:schemeClr val="tx1"/>
                          </a:solidFill>
                          <a:latin typeface="Arial"/>
                          <a:ea typeface="方正兰亭黑简体"/>
                          <a:cs typeface="Arial"/>
                        </a:defRPr>
                      </a:lvl2pPr>
                      <a:lvl3pPr marL="914034" algn="l" defTabSz="914034" rtl="0" eaLnBrk="1" latinLnBrk="0" hangingPunct="1">
                        <a:defRPr sz="1799" kern="1200">
                          <a:solidFill>
                            <a:schemeClr val="tx1"/>
                          </a:solidFill>
                          <a:latin typeface="Arial"/>
                          <a:ea typeface="方正兰亭黑简体"/>
                          <a:cs typeface="Arial"/>
                        </a:defRPr>
                      </a:lvl3pPr>
                      <a:lvl4pPr marL="1371051" algn="l" defTabSz="914034" rtl="0" eaLnBrk="1" latinLnBrk="0" hangingPunct="1">
                        <a:defRPr sz="1799" kern="1200">
                          <a:solidFill>
                            <a:schemeClr val="tx1"/>
                          </a:solidFill>
                          <a:latin typeface="Arial"/>
                          <a:ea typeface="方正兰亭黑简体"/>
                          <a:cs typeface="Arial"/>
                        </a:defRPr>
                      </a:lvl4pPr>
                      <a:lvl5pPr marL="1828068" algn="l" defTabSz="914034" rtl="0" eaLnBrk="1" latinLnBrk="0" hangingPunct="1">
                        <a:defRPr sz="1799" kern="1200">
                          <a:solidFill>
                            <a:schemeClr val="tx1"/>
                          </a:solidFill>
                          <a:latin typeface="Arial"/>
                          <a:ea typeface="方正兰亭黑简体"/>
                          <a:cs typeface="Arial"/>
                        </a:defRPr>
                      </a:lvl5pPr>
                      <a:lvl6pPr marL="2285086" algn="l" defTabSz="914034" rtl="0" eaLnBrk="1" latinLnBrk="0" hangingPunct="1">
                        <a:defRPr sz="1799" kern="1200">
                          <a:solidFill>
                            <a:schemeClr val="tx1"/>
                          </a:solidFill>
                          <a:latin typeface="Arial"/>
                          <a:ea typeface="方正兰亭黑简体"/>
                          <a:cs typeface="Arial"/>
                        </a:defRPr>
                      </a:lvl6pPr>
                      <a:lvl7pPr marL="2742103" algn="l" defTabSz="914034" rtl="0" eaLnBrk="1" latinLnBrk="0" hangingPunct="1">
                        <a:defRPr sz="1799" kern="1200">
                          <a:solidFill>
                            <a:schemeClr val="tx1"/>
                          </a:solidFill>
                          <a:latin typeface="Arial"/>
                          <a:ea typeface="方正兰亭黑简体"/>
                          <a:cs typeface="Arial"/>
                        </a:defRPr>
                      </a:lvl7pPr>
                      <a:lvl8pPr marL="3199120" algn="l" defTabSz="914034" rtl="0" eaLnBrk="1" latinLnBrk="0" hangingPunct="1">
                        <a:defRPr sz="1799" kern="1200">
                          <a:solidFill>
                            <a:schemeClr val="tx1"/>
                          </a:solidFill>
                          <a:latin typeface="Arial"/>
                          <a:ea typeface="方正兰亭黑简体"/>
                          <a:cs typeface="Arial"/>
                        </a:defRPr>
                      </a:lvl8pPr>
                      <a:lvl9pPr marL="3656137" algn="l" defTabSz="914034" rtl="0" eaLnBrk="1" latinLnBrk="0" hangingPunct="1">
                        <a:defRPr sz="1799" kern="1200">
                          <a:solidFill>
                            <a:schemeClr val="tx1"/>
                          </a:solidFill>
                          <a:latin typeface="Arial"/>
                          <a:ea typeface="方正兰亭黑简体"/>
                          <a:cs typeface="Arial"/>
                        </a:defRPr>
                      </a:lvl9pPr>
                    </a:lstStyle>
                    <a:p>
                      <a:pPr algn="ctr" fontAlgn="ctr"/>
                      <a:r>
                        <a:rPr lang="en-US" sz="1200" b="0" dirty="0" smtClean="0">
                          <a:solidFill>
                            <a:srgbClr val="000000"/>
                          </a:solidFill>
                          <a:latin typeface="Huawei Sans" panose="020C0503030203020204" pitchFamily="34" charset="0"/>
                        </a:rPr>
                        <a:t>Client required or not</a:t>
                      </a:r>
                      <a:endParaRPr lang="en-US" altLang="zh-CN" sz="1800" dirty="0">
                        <a:solidFill>
                          <a:srgbClr val="000000"/>
                        </a:solidFill>
                        <a:effectLst/>
                        <a:latin typeface="Huawei Sans" panose="020C0503030203020204" pitchFamily="34" charset="0"/>
                        <a:ea typeface="+mn-ea"/>
                      </a:endParaRPr>
                    </a:p>
                  </a:txBody>
                  <a:tcPr anchor="ctr">
                    <a:lnL w="28575" cap="flat" cmpd="sng" algn="ctr">
                      <a:solidFill>
                        <a:schemeClr val="tx1"/>
                      </a:solidFill>
                      <a:prstDash val="solid"/>
                      <a:round/>
                      <a:headEnd type="none" w="med" len="med"/>
                      <a:tailEnd type="none" w="med" len="med"/>
                    </a:lnL>
                  </a:tcPr>
                </a:tc>
                <a:tc>
                  <a:txBody>
                    <a:bodyPr/>
                    <a:lstStyle>
                      <a:lvl1pPr marL="0" algn="l" defTabSz="914034" rtl="0" eaLnBrk="1" latinLnBrk="0" hangingPunct="1">
                        <a:defRPr sz="1799" kern="1200">
                          <a:solidFill>
                            <a:schemeClr val="tx1"/>
                          </a:solidFill>
                          <a:latin typeface="Arial"/>
                          <a:ea typeface="方正兰亭黑简体"/>
                          <a:cs typeface="Arial"/>
                        </a:defRPr>
                      </a:lvl1pPr>
                      <a:lvl2pPr marL="457017" algn="l" defTabSz="914034" rtl="0" eaLnBrk="1" latinLnBrk="0" hangingPunct="1">
                        <a:defRPr sz="1799" kern="1200">
                          <a:solidFill>
                            <a:schemeClr val="tx1"/>
                          </a:solidFill>
                          <a:latin typeface="Arial"/>
                          <a:ea typeface="方正兰亭黑简体"/>
                          <a:cs typeface="Arial"/>
                        </a:defRPr>
                      </a:lvl2pPr>
                      <a:lvl3pPr marL="914034" algn="l" defTabSz="914034" rtl="0" eaLnBrk="1" latinLnBrk="0" hangingPunct="1">
                        <a:defRPr sz="1799" kern="1200">
                          <a:solidFill>
                            <a:schemeClr val="tx1"/>
                          </a:solidFill>
                          <a:latin typeface="Arial"/>
                          <a:ea typeface="方正兰亭黑简体"/>
                          <a:cs typeface="Arial"/>
                        </a:defRPr>
                      </a:lvl3pPr>
                      <a:lvl4pPr marL="1371051" algn="l" defTabSz="914034" rtl="0" eaLnBrk="1" latinLnBrk="0" hangingPunct="1">
                        <a:defRPr sz="1799" kern="1200">
                          <a:solidFill>
                            <a:schemeClr val="tx1"/>
                          </a:solidFill>
                          <a:latin typeface="Arial"/>
                          <a:ea typeface="方正兰亭黑简体"/>
                          <a:cs typeface="Arial"/>
                        </a:defRPr>
                      </a:lvl4pPr>
                      <a:lvl5pPr marL="1828068" algn="l" defTabSz="914034" rtl="0" eaLnBrk="1" latinLnBrk="0" hangingPunct="1">
                        <a:defRPr sz="1799" kern="1200">
                          <a:solidFill>
                            <a:schemeClr val="tx1"/>
                          </a:solidFill>
                          <a:latin typeface="Arial"/>
                          <a:ea typeface="方正兰亭黑简体"/>
                          <a:cs typeface="Arial"/>
                        </a:defRPr>
                      </a:lvl5pPr>
                      <a:lvl6pPr marL="2285086" algn="l" defTabSz="914034" rtl="0" eaLnBrk="1" latinLnBrk="0" hangingPunct="1">
                        <a:defRPr sz="1799" kern="1200">
                          <a:solidFill>
                            <a:schemeClr val="tx1"/>
                          </a:solidFill>
                          <a:latin typeface="Arial"/>
                          <a:ea typeface="方正兰亭黑简体"/>
                          <a:cs typeface="Arial"/>
                        </a:defRPr>
                      </a:lvl6pPr>
                      <a:lvl7pPr marL="2742103" algn="l" defTabSz="914034" rtl="0" eaLnBrk="1" latinLnBrk="0" hangingPunct="1">
                        <a:defRPr sz="1799" kern="1200">
                          <a:solidFill>
                            <a:schemeClr val="tx1"/>
                          </a:solidFill>
                          <a:latin typeface="Arial"/>
                          <a:ea typeface="方正兰亭黑简体"/>
                          <a:cs typeface="Arial"/>
                        </a:defRPr>
                      </a:lvl7pPr>
                      <a:lvl8pPr marL="3199120" algn="l" defTabSz="914034" rtl="0" eaLnBrk="1" latinLnBrk="0" hangingPunct="1">
                        <a:defRPr sz="1799" kern="1200">
                          <a:solidFill>
                            <a:schemeClr val="tx1"/>
                          </a:solidFill>
                          <a:latin typeface="Arial"/>
                          <a:ea typeface="方正兰亭黑简体"/>
                          <a:cs typeface="Arial"/>
                        </a:defRPr>
                      </a:lvl8pPr>
                      <a:lvl9pPr marL="3656137" algn="l" defTabSz="914034" rtl="0" eaLnBrk="1" latinLnBrk="0" hangingPunct="1">
                        <a:defRPr sz="1799" kern="1200">
                          <a:solidFill>
                            <a:schemeClr val="tx1"/>
                          </a:solidFill>
                          <a:latin typeface="Arial"/>
                          <a:ea typeface="方正兰亭黑简体"/>
                          <a:cs typeface="Arial"/>
                        </a:defRPr>
                      </a:lvl9pPr>
                    </a:lstStyle>
                    <a:p>
                      <a:pPr algn="ctr" fontAlgn="ctr"/>
                      <a:r>
                        <a:rPr lang="en-US" sz="1200" b="0" dirty="0" smtClean="0">
                          <a:solidFill>
                            <a:srgbClr val="000000"/>
                          </a:solidFill>
                          <a:latin typeface="Huawei Sans" panose="020C0503030203020204" pitchFamily="34" charset="0"/>
                        </a:rPr>
                        <a:t>Required</a:t>
                      </a:r>
                      <a:endParaRPr lang="en-US" altLang="zh-CN" sz="1800" dirty="0">
                        <a:solidFill>
                          <a:srgbClr val="000000"/>
                        </a:solidFill>
                        <a:effectLst/>
                        <a:latin typeface="Huawei Sans" panose="020C0503030203020204" pitchFamily="34" charset="0"/>
                        <a:ea typeface="+mn-ea"/>
                      </a:endParaRPr>
                    </a:p>
                  </a:txBody>
                  <a:tcPr anchor="ctr"/>
                </a:tc>
                <a:tc>
                  <a:txBody>
                    <a:bodyPr/>
                    <a:lstStyle>
                      <a:lvl1pPr marL="0" algn="l" defTabSz="914034" rtl="0" eaLnBrk="1" latinLnBrk="0" hangingPunct="1">
                        <a:defRPr sz="1799" kern="1200">
                          <a:solidFill>
                            <a:schemeClr val="tx1"/>
                          </a:solidFill>
                          <a:latin typeface="Arial"/>
                          <a:ea typeface="方正兰亭黑简体"/>
                          <a:cs typeface="Arial"/>
                        </a:defRPr>
                      </a:lvl1pPr>
                      <a:lvl2pPr marL="457017" algn="l" defTabSz="914034" rtl="0" eaLnBrk="1" latinLnBrk="0" hangingPunct="1">
                        <a:defRPr sz="1799" kern="1200">
                          <a:solidFill>
                            <a:schemeClr val="tx1"/>
                          </a:solidFill>
                          <a:latin typeface="Arial"/>
                          <a:ea typeface="方正兰亭黑简体"/>
                          <a:cs typeface="Arial"/>
                        </a:defRPr>
                      </a:lvl2pPr>
                      <a:lvl3pPr marL="914034" algn="l" defTabSz="914034" rtl="0" eaLnBrk="1" latinLnBrk="0" hangingPunct="1">
                        <a:defRPr sz="1799" kern="1200">
                          <a:solidFill>
                            <a:schemeClr val="tx1"/>
                          </a:solidFill>
                          <a:latin typeface="Arial"/>
                          <a:ea typeface="方正兰亭黑简体"/>
                          <a:cs typeface="Arial"/>
                        </a:defRPr>
                      </a:lvl3pPr>
                      <a:lvl4pPr marL="1371051" algn="l" defTabSz="914034" rtl="0" eaLnBrk="1" latinLnBrk="0" hangingPunct="1">
                        <a:defRPr sz="1799" kern="1200">
                          <a:solidFill>
                            <a:schemeClr val="tx1"/>
                          </a:solidFill>
                          <a:latin typeface="Arial"/>
                          <a:ea typeface="方正兰亭黑简体"/>
                          <a:cs typeface="Arial"/>
                        </a:defRPr>
                      </a:lvl4pPr>
                      <a:lvl5pPr marL="1828068" algn="l" defTabSz="914034" rtl="0" eaLnBrk="1" latinLnBrk="0" hangingPunct="1">
                        <a:defRPr sz="1799" kern="1200">
                          <a:solidFill>
                            <a:schemeClr val="tx1"/>
                          </a:solidFill>
                          <a:latin typeface="Arial"/>
                          <a:ea typeface="方正兰亭黑简体"/>
                          <a:cs typeface="Arial"/>
                        </a:defRPr>
                      </a:lvl5pPr>
                      <a:lvl6pPr marL="2285086" algn="l" defTabSz="914034" rtl="0" eaLnBrk="1" latinLnBrk="0" hangingPunct="1">
                        <a:defRPr sz="1799" kern="1200">
                          <a:solidFill>
                            <a:schemeClr val="tx1"/>
                          </a:solidFill>
                          <a:latin typeface="Arial"/>
                          <a:ea typeface="方正兰亭黑简体"/>
                          <a:cs typeface="Arial"/>
                        </a:defRPr>
                      </a:lvl6pPr>
                      <a:lvl7pPr marL="2742103" algn="l" defTabSz="914034" rtl="0" eaLnBrk="1" latinLnBrk="0" hangingPunct="1">
                        <a:defRPr sz="1799" kern="1200">
                          <a:solidFill>
                            <a:schemeClr val="tx1"/>
                          </a:solidFill>
                          <a:latin typeface="Arial"/>
                          <a:ea typeface="方正兰亭黑简体"/>
                          <a:cs typeface="Arial"/>
                        </a:defRPr>
                      </a:lvl7pPr>
                      <a:lvl8pPr marL="3199120" algn="l" defTabSz="914034" rtl="0" eaLnBrk="1" latinLnBrk="0" hangingPunct="1">
                        <a:defRPr sz="1799" kern="1200">
                          <a:solidFill>
                            <a:schemeClr val="tx1"/>
                          </a:solidFill>
                          <a:latin typeface="Arial"/>
                          <a:ea typeface="方正兰亭黑简体"/>
                          <a:cs typeface="Arial"/>
                        </a:defRPr>
                      </a:lvl8pPr>
                      <a:lvl9pPr marL="3656137" algn="l" defTabSz="914034" rtl="0" eaLnBrk="1" latinLnBrk="0" hangingPunct="1">
                        <a:defRPr sz="1799" kern="1200">
                          <a:solidFill>
                            <a:schemeClr val="tx1"/>
                          </a:solidFill>
                          <a:latin typeface="Arial"/>
                          <a:ea typeface="方正兰亭黑简体"/>
                          <a:cs typeface="Arial"/>
                        </a:defRPr>
                      </a:lvl9pPr>
                    </a:lstStyle>
                    <a:p>
                      <a:pPr algn="ctr" fontAlgn="ctr"/>
                      <a:r>
                        <a:rPr lang="en-US" sz="1200" b="0" dirty="0" smtClean="0">
                          <a:solidFill>
                            <a:srgbClr val="000000"/>
                          </a:solidFill>
                          <a:latin typeface="Huawei Sans" panose="020C0503030203020204" pitchFamily="34" charset="0"/>
                        </a:rPr>
                        <a:t>Not required</a:t>
                      </a:r>
                      <a:endParaRPr lang="en-US" altLang="zh-CN" sz="1800" dirty="0">
                        <a:solidFill>
                          <a:srgbClr val="000000"/>
                        </a:solidFill>
                        <a:effectLst/>
                        <a:latin typeface="Huawei Sans" panose="020C0503030203020204" pitchFamily="34" charset="0"/>
                        <a:ea typeface="+mn-ea"/>
                      </a:endParaRPr>
                    </a:p>
                  </a:txBody>
                  <a:tcPr anchor="ctr"/>
                </a:tc>
                <a:tc>
                  <a:txBody>
                    <a:bodyPr/>
                    <a:lstStyle>
                      <a:lvl1pPr marL="0" algn="l" defTabSz="914034" rtl="0" eaLnBrk="1" latinLnBrk="0" hangingPunct="1">
                        <a:defRPr sz="1799" kern="1200">
                          <a:solidFill>
                            <a:schemeClr val="tx1"/>
                          </a:solidFill>
                          <a:latin typeface="Arial"/>
                          <a:ea typeface="方正兰亭黑简体"/>
                          <a:cs typeface="Arial"/>
                        </a:defRPr>
                      </a:lvl1pPr>
                      <a:lvl2pPr marL="457017" algn="l" defTabSz="914034" rtl="0" eaLnBrk="1" latinLnBrk="0" hangingPunct="1">
                        <a:defRPr sz="1799" kern="1200">
                          <a:solidFill>
                            <a:schemeClr val="tx1"/>
                          </a:solidFill>
                          <a:latin typeface="Arial"/>
                          <a:ea typeface="方正兰亭黑简体"/>
                          <a:cs typeface="Arial"/>
                        </a:defRPr>
                      </a:lvl2pPr>
                      <a:lvl3pPr marL="914034" algn="l" defTabSz="914034" rtl="0" eaLnBrk="1" latinLnBrk="0" hangingPunct="1">
                        <a:defRPr sz="1799" kern="1200">
                          <a:solidFill>
                            <a:schemeClr val="tx1"/>
                          </a:solidFill>
                          <a:latin typeface="Arial"/>
                          <a:ea typeface="方正兰亭黑简体"/>
                          <a:cs typeface="Arial"/>
                        </a:defRPr>
                      </a:lvl3pPr>
                      <a:lvl4pPr marL="1371051" algn="l" defTabSz="914034" rtl="0" eaLnBrk="1" latinLnBrk="0" hangingPunct="1">
                        <a:defRPr sz="1799" kern="1200">
                          <a:solidFill>
                            <a:schemeClr val="tx1"/>
                          </a:solidFill>
                          <a:latin typeface="Arial"/>
                          <a:ea typeface="方正兰亭黑简体"/>
                          <a:cs typeface="Arial"/>
                        </a:defRPr>
                      </a:lvl4pPr>
                      <a:lvl5pPr marL="1828068" algn="l" defTabSz="914034" rtl="0" eaLnBrk="1" latinLnBrk="0" hangingPunct="1">
                        <a:defRPr sz="1799" kern="1200">
                          <a:solidFill>
                            <a:schemeClr val="tx1"/>
                          </a:solidFill>
                          <a:latin typeface="Arial"/>
                          <a:ea typeface="方正兰亭黑简体"/>
                          <a:cs typeface="Arial"/>
                        </a:defRPr>
                      </a:lvl5pPr>
                      <a:lvl6pPr marL="2285086" algn="l" defTabSz="914034" rtl="0" eaLnBrk="1" latinLnBrk="0" hangingPunct="1">
                        <a:defRPr sz="1799" kern="1200">
                          <a:solidFill>
                            <a:schemeClr val="tx1"/>
                          </a:solidFill>
                          <a:latin typeface="Arial"/>
                          <a:ea typeface="方正兰亭黑简体"/>
                          <a:cs typeface="Arial"/>
                        </a:defRPr>
                      </a:lvl6pPr>
                      <a:lvl7pPr marL="2742103" algn="l" defTabSz="914034" rtl="0" eaLnBrk="1" latinLnBrk="0" hangingPunct="1">
                        <a:defRPr sz="1799" kern="1200">
                          <a:solidFill>
                            <a:schemeClr val="tx1"/>
                          </a:solidFill>
                          <a:latin typeface="Arial"/>
                          <a:ea typeface="方正兰亭黑简体"/>
                          <a:cs typeface="Arial"/>
                        </a:defRPr>
                      </a:lvl7pPr>
                      <a:lvl8pPr marL="3199120" algn="l" defTabSz="914034" rtl="0" eaLnBrk="1" latinLnBrk="0" hangingPunct="1">
                        <a:defRPr sz="1799" kern="1200">
                          <a:solidFill>
                            <a:schemeClr val="tx1"/>
                          </a:solidFill>
                          <a:latin typeface="Arial"/>
                          <a:ea typeface="方正兰亭黑简体"/>
                          <a:cs typeface="Arial"/>
                        </a:defRPr>
                      </a:lvl8pPr>
                      <a:lvl9pPr marL="3656137" algn="l" defTabSz="914034" rtl="0" eaLnBrk="1" latinLnBrk="0" hangingPunct="1">
                        <a:defRPr sz="1799" kern="1200">
                          <a:solidFill>
                            <a:schemeClr val="tx1"/>
                          </a:solidFill>
                          <a:latin typeface="Arial"/>
                          <a:ea typeface="方正兰亭黑简体"/>
                          <a:cs typeface="Arial"/>
                        </a:defRPr>
                      </a:lvl9pPr>
                    </a:lstStyle>
                    <a:p>
                      <a:pPr algn="ctr" fontAlgn="ctr"/>
                      <a:r>
                        <a:rPr lang="en-US" sz="1200" b="0" dirty="0" smtClean="0">
                          <a:solidFill>
                            <a:srgbClr val="000000"/>
                          </a:solidFill>
                          <a:latin typeface="Huawei Sans" panose="020C0503030203020204" pitchFamily="34" charset="0"/>
                        </a:rPr>
                        <a:t>Not required</a:t>
                      </a:r>
                      <a:endParaRPr lang="en-US" altLang="zh-CN" sz="1800" dirty="0">
                        <a:solidFill>
                          <a:srgbClr val="000000"/>
                        </a:solidFill>
                        <a:effectLst/>
                        <a:latin typeface="Huawei Sans" panose="020C0503030203020204" pitchFamily="34" charset="0"/>
                        <a:ea typeface="+mn-ea"/>
                      </a:endParaRPr>
                    </a:p>
                  </a:txBody>
                  <a:tcPr anchor="ctr">
                    <a:lnR w="28575" cap="flat" cmpd="sng" algn="ctr">
                      <a:solidFill>
                        <a:schemeClr val="tx1"/>
                      </a:solidFill>
                      <a:prstDash val="solid"/>
                      <a:round/>
                      <a:headEnd type="none" w="med" len="med"/>
                      <a:tailEnd type="none" w="med" len="med"/>
                    </a:lnR>
                  </a:tcPr>
                </a:tc>
              </a:tr>
              <a:tr h="193662">
                <a:tc>
                  <a:txBody>
                    <a:bodyPr/>
                    <a:lstStyle>
                      <a:lvl1pPr marL="0" algn="l" defTabSz="914034" rtl="0" eaLnBrk="1" latinLnBrk="0" hangingPunct="1">
                        <a:defRPr sz="1799" kern="1200">
                          <a:solidFill>
                            <a:schemeClr val="tx1"/>
                          </a:solidFill>
                          <a:latin typeface="Arial"/>
                          <a:ea typeface="方正兰亭黑简体"/>
                          <a:cs typeface="Arial"/>
                        </a:defRPr>
                      </a:lvl1pPr>
                      <a:lvl2pPr marL="457017" algn="l" defTabSz="914034" rtl="0" eaLnBrk="1" latinLnBrk="0" hangingPunct="1">
                        <a:defRPr sz="1799" kern="1200">
                          <a:solidFill>
                            <a:schemeClr val="tx1"/>
                          </a:solidFill>
                          <a:latin typeface="Arial"/>
                          <a:ea typeface="方正兰亭黑简体"/>
                          <a:cs typeface="Arial"/>
                        </a:defRPr>
                      </a:lvl2pPr>
                      <a:lvl3pPr marL="914034" algn="l" defTabSz="914034" rtl="0" eaLnBrk="1" latinLnBrk="0" hangingPunct="1">
                        <a:defRPr sz="1799" kern="1200">
                          <a:solidFill>
                            <a:schemeClr val="tx1"/>
                          </a:solidFill>
                          <a:latin typeface="Arial"/>
                          <a:ea typeface="方正兰亭黑简体"/>
                          <a:cs typeface="Arial"/>
                        </a:defRPr>
                      </a:lvl3pPr>
                      <a:lvl4pPr marL="1371051" algn="l" defTabSz="914034" rtl="0" eaLnBrk="1" latinLnBrk="0" hangingPunct="1">
                        <a:defRPr sz="1799" kern="1200">
                          <a:solidFill>
                            <a:schemeClr val="tx1"/>
                          </a:solidFill>
                          <a:latin typeface="Arial"/>
                          <a:ea typeface="方正兰亭黑简体"/>
                          <a:cs typeface="Arial"/>
                        </a:defRPr>
                      </a:lvl4pPr>
                      <a:lvl5pPr marL="1828068" algn="l" defTabSz="914034" rtl="0" eaLnBrk="1" latinLnBrk="0" hangingPunct="1">
                        <a:defRPr sz="1799" kern="1200">
                          <a:solidFill>
                            <a:schemeClr val="tx1"/>
                          </a:solidFill>
                          <a:latin typeface="Arial"/>
                          <a:ea typeface="方正兰亭黑简体"/>
                          <a:cs typeface="Arial"/>
                        </a:defRPr>
                      </a:lvl5pPr>
                      <a:lvl6pPr marL="2285086" algn="l" defTabSz="914034" rtl="0" eaLnBrk="1" latinLnBrk="0" hangingPunct="1">
                        <a:defRPr sz="1799" kern="1200">
                          <a:solidFill>
                            <a:schemeClr val="tx1"/>
                          </a:solidFill>
                          <a:latin typeface="Arial"/>
                          <a:ea typeface="方正兰亭黑简体"/>
                          <a:cs typeface="Arial"/>
                        </a:defRPr>
                      </a:lvl6pPr>
                      <a:lvl7pPr marL="2742103" algn="l" defTabSz="914034" rtl="0" eaLnBrk="1" latinLnBrk="0" hangingPunct="1">
                        <a:defRPr sz="1799" kern="1200">
                          <a:solidFill>
                            <a:schemeClr val="tx1"/>
                          </a:solidFill>
                          <a:latin typeface="Arial"/>
                          <a:ea typeface="方正兰亭黑简体"/>
                          <a:cs typeface="Arial"/>
                        </a:defRPr>
                      </a:lvl7pPr>
                      <a:lvl8pPr marL="3199120" algn="l" defTabSz="914034" rtl="0" eaLnBrk="1" latinLnBrk="0" hangingPunct="1">
                        <a:defRPr sz="1799" kern="1200">
                          <a:solidFill>
                            <a:schemeClr val="tx1"/>
                          </a:solidFill>
                          <a:latin typeface="Arial"/>
                          <a:ea typeface="方正兰亭黑简体"/>
                          <a:cs typeface="Arial"/>
                        </a:defRPr>
                      </a:lvl8pPr>
                      <a:lvl9pPr marL="3656137" algn="l" defTabSz="914034" rtl="0" eaLnBrk="1" latinLnBrk="0" hangingPunct="1">
                        <a:defRPr sz="1799" kern="1200">
                          <a:solidFill>
                            <a:schemeClr val="tx1"/>
                          </a:solidFill>
                          <a:latin typeface="Arial"/>
                          <a:ea typeface="方正兰亭黑简体"/>
                          <a:cs typeface="Arial"/>
                        </a:defRPr>
                      </a:lvl9pPr>
                    </a:lstStyle>
                    <a:p>
                      <a:pPr algn="ctr" fontAlgn="ctr"/>
                      <a:r>
                        <a:rPr lang="en-US" sz="1200" b="0" dirty="0" smtClean="0">
                          <a:solidFill>
                            <a:srgbClr val="000000"/>
                          </a:solidFill>
                          <a:latin typeface="Huawei Sans" panose="020C0503030203020204" pitchFamily="34" charset="0"/>
                        </a:rPr>
                        <a:t>Advantage</a:t>
                      </a:r>
                      <a:endParaRPr lang="en-US" altLang="zh-CN" sz="1800" dirty="0">
                        <a:solidFill>
                          <a:srgbClr val="000000"/>
                        </a:solidFill>
                        <a:effectLst/>
                        <a:latin typeface="Huawei Sans" panose="020C0503030203020204" pitchFamily="34" charset="0"/>
                        <a:ea typeface="+mn-ea"/>
                      </a:endParaRPr>
                    </a:p>
                  </a:txBody>
                  <a:tcPr anchor="ctr">
                    <a:lnL w="28575" cap="flat" cmpd="sng" algn="ctr">
                      <a:solidFill>
                        <a:schemeClr val="tx1"/>
                      </a:solidFill>
                      <a:prstDash val="solid"/>
                      <a:round/>
                      <a:headEnd type="none" w="med" len="med"/>
                      <a:tailEnd type="none" w="med" len="med"/>
                    </a:lnL>
                  </a:tcPr>
                </a:tc>
                <a:tc>
                  <a:txBody>
                    <a:bodyPr/>
                    <a:lstStyle>
                      <a:lvl1pPr marL="0" algn="l" defTabSz="914034" rtl="0" eaLnBrk="1" latinLnBrk="0" hangingPunct="1">
                        <a:defRPr sz="1799" kern="1200">
                          <a:solidFill>
                            <a:schemeClr val="tx1"/>
                          </a:solidFill>
                          <a:latin typeface="Arial"/>
                          <a:ea typeface="方正兰亭黑简体"/>
                          <a:cs typeface="Arial"/>
                        </a:defRPr>
                      </a:lvl1pPr>
                      <a:lvl2pPr marL="457017" algn="l" defTabSz="914034" rtl="0" eaLnBrk="1" latinLnBrk="0" hangingPunct="1">
                        <a:defRPr sz="1799" kern="1200">
                          <a:solidFill>
                            <a:schemeClr val="tx1"/>
                          </a:solidFill>
                          <a:latin typeface="Arial"/>
                          <a:ea typeface="方正兰亭黑简体"/>
                          <a:cs typeface="Arial"/>
                        </a:defRPr>
                      </a:lvl2pPr>
                      <a:lvl3pPr marL="914034" algn="l" defTabSz="914034" rtl="0" eaLnBrk="1" latinLnBrk="0" hangingPunct="1">
                        <a:defRPr sz="1799" kern="1200">
                          <a:solidFill>
                            <a:schemeClr val="tx1"/>
                          </a:solidFill>
                          <a:latin typeface="Arial"/>
                          <a:ea typeface="方正兰亭黑简体"/>
                          <a:cs typeface="Arial"/>
                        </a:defRPr>
                      </a:lvl3pPr>
                      <a:lvl4pPr marL="1371051" algn="l" defTabSz="914034" rtl="0" eaLnBrk="1" latinLnBrk="0" hangingPunct="1">
                        <a:defRPr sz="1799" kern="1200">
                          <a:solidFill>
                            <a:schemeClr val="tx1"/>
                          </a:solidFill>
                          <a:latin typeface="Arial"/>
                          <a:ea typeface="方正兰亭黑简体"/>
                          <a:cs typeface="Arial"/>
                        </a:defRPr>
                      </a:lvl4pPr>
                      <a:lvl5pPr marL="1828068" algn="l" defTabSz="914034" rtl="0" eaLnBrk="1" latinLnBrk="0" hangingPunct="1">
                        <a:defRPr sz="1799" kern="1200">
                          <a:solidFill>
                            <a:schemeClr val="tx1"/>
                          </a:solidFill>
                          <a:latin typeface="Arial"/>
                          <a:ea typeface="方正兰亭黑简体"/>
                          <a:cs typeface="Arial"/>
                        </a:defRPr>
                      </a:lvl5pPr>
                      <a:lvl6pPr marL="2285086" algn="l" defTabSz="914034" rtl="0" eaLnBrk="1" latinLnBrk="0" hangingPunct="1">
                        <a:defRPr sz="1799" kern="1200">
                          <a:solidFill>
                            <a:schemeClr val="tx1"/>
                          </a:solidFill>
                          <a:latin typeface="Arial"/>
                          <a:ea typeface="方正兰亭黑简体"/>
                          <a:cs typeface="Arial"/>
                        </a:defRPr>
                      </a:lvl6pPr>
                      <a:lvl7pPr marL="2742103" algn="l" defTabSz="914034" rtl="0" eaLnBrk="1" latinLnBrk="0" hangingPunct="1">
                        <a:defRPr sz="1799" kern="1200">
                          <a:solidFill>
                            <a:schemeClr val="tx1"/>
                          </a:solidFill>
                          <a:latin typeface="Arial"/>
                          <a:ea typeface="方正兰亭黑简体"/>
                          <a:cs typeface="Arial"/>
                        </a:defRPr>
                      </a:lvl7pPr>
                      <a:lvl8pPr marL="3199120" algn="l" defTabSz="914034" rtl="0" eaLnBrk="1" latinLnBrk="0" hangingPunct="1">
                        <a:defRPr sz="1799" kern="1200">
                          <a:solidFill>
                            <a:schemeClr val="tx1"/>
                          </a:solidFill>
                          <a:latin typeface="Arial"/>
                          <a:ea typeface="方正兰亭黑简体"/>
                          <a:cs typeface="Arial"/>
                        </a:defRPr>
                      </a:lvl8pPr>
                      <a:lvl9pPr marL="3656137" algn="l" defTabSz="914034" rtl="0" eaLnBrk="1" latinLnBrk="0" hangingPunct="1">
                        <a:defRPr sz="1799" kern="1200">
                          <a:solidFill>
                            <a:schemeClr val="tx1"/>
                          </a:solidFill>
                          <a:latin typeface="Arial"/>
                          <a:ea typeface="方正兰亭黑简体"/>
                          <a:cs typeface="Arial"/>
                        </a:defRPr>
                      </a:lvl9pPr>
                    </a:lstStyle>
                    <a:p>
                      <a:pPr algn="ctr" fontAlgn="ctr"/>
                      <a:r>
                        <a:rPr lang="en-US" sz="1200" b="0" dirty="0" smtClean="0">
                          <a:solidFill>
                            <a:srgbClr val="000000"/>
                          </a:solidFill>
                          <a:latin typeface="Huawei Sans" panose="020C0503030203020204" pitchFamily="34" charset="0"/>
                        </a:rPr>
                        <a:t>High security</a:t>
                      </a:r>
                      <a:endParaRPr lang="en-US" altLang="zh-CN" sz="1800" dirty="0">
                        <a:solidFill>
                          <a:srgbClr val="000000"/>
                        </a:solidFill>
                        <a:effectLst/>
                        <a:latin typeface="Huawei Sans" panose="020C0503030203020204" pitchFamily="34" charset="0"/>
                        <a:ea typeface="+mn-ea"/>
                      </a:endParaRPr>
                    </a:p>
                  </a:txBody>
                  <a:tcPr anchor="ctr"/>
                </a:tc>
                <a:tc>
                  <a:txBody>
                    <a:bodyPr/>
                    <a:lstStyle>
                      <a:lvl1pPr marL="0" algn="l" defTabSz="914034" rtl="0" eaLnBrk="1" latinLnBrk="0" hangingPunct="1">
                        <a:defRPr sz="1799" kern="1200">
                          <a:solidFill>
                            <a:schemeClr val="tx1"/>
                          </a:solidFill>
                          <a:latin typeface="Arial"/>
                          <a:ea typeface="方正兰亭黑简体"/>
                          <a:cs typeface="Arial"/>
                        </a:defRPr>
                      </a:lvl1pPr>
                      <a:lvl2pPr marL="457017" algn="l" defTabSz="914034" rtl="0" eaLnBrk="1" latinLnBrk="0" hangingPunct="1">
                        <a:defRPr sz="1799" kern="1200">
                          <a:solidFill>
                            <a:schemeClr val="tx1"/>
                          </a:solidFill>
                          <a:latin typeface="Arial"/>
                          <a:ea typeface="方正兰亭黑简体"/>
                          <a:cs typeface="Arial"/>
                        </a:defRPr>
                      </a:lvl2pPr>
                      <a:lvl3pPr marL="914034" algn="l" defTabSz="914034" rtl="0" eaLnBrk="1" latinLnBrk="0" hangingPunct="1">
                        <a:defRPr sz="1799" kern="1200">
                          <a:solidFill>
                            <a:schemeClr val="tx1"/>
                          </a:solidFill>
                          <a:latin typeface="Arial"/>
                          <a:ea typeface="方正兰亭黑简体"/>
                          <a:cs typeface="Arial"/>
                        </a:defRPr>
                      </a:lvl3pPr>
                      <a:lvl4pPr marL="1371051" algn="l" defTabSz="914034" rtl="0" eaLnBrk="1" latinLnBrk="0" hangingPunct="1">
                        <a:defRPr sz="1799" kern="1200">
                          <a:solidFill>
                            <a:schemeClr val="tx1"/>
                          </a:solidFill>
                          <a:latin typeface="Arial"/>
                          <a:ea typeface="方正兰亭黑简体"/>
                          <a:cs typeface="Arial"/>
                        </a:defRPr>
                      </a:lvl4pPr>
                      <a:lvl5pPr marL="1828068" algn="l" defTabSz="914034" rtl="0" eaLnBrk="1" latinLnBrk="0" hangingPunct="1">
                        <a:defRPr sz="1799" kern="1200">
                          <a:solidFill>
                            <a:schemeClr val="tx1"/>
                          </a:solidFill>
                          <a:latin typeface="Arial"/>
                          <a:ea typeface="方正兰亭黑简体"/>
                          <a:cs typeface="Arial"/>
                        </a:defRPr>
                      </a:lvl5pPr>
                      <a:lvl6pPr marL="2285086" algn="l" defTabSz="914034" rtl="0" eaLnBrk="1" latinLnBrk="0" hangingPunct="1">
                        <a:defRPr sz="1799" kern="1200">
                          <a:solidFill>
                            <a:schemeClr val="tx1"/>
                          </a:solidFill>
                          <a:latin typeface="Arial"/>
                          <a:ea typeface="方正兰亭黑简体"/>
                          <a:cs typeface="Arial"/>
                        </a:defRPr>
                      </a:lvl6pPr>
                      <a:lvl7pPr marL="2742103" algn="l" defTabSz="914034" rtl="0" eaLnBrk="1" latinLnBrk="0" hangingPunct="1">
                        <a:defRPr sz="1799" kern="1200">
                          <a:solidFill>
                            <a:schemeClr val="tx1"/>
                          </a:solidFill>
                          <a:latin typeface="Arial"/>
                          <a:ea typeface="方正兰亭黑简体"/>
                          <a:cs typeface="Arial"/>
                        </a:defRPr>
                      </a:lvl7pPr>
                      <a:lvl8pPr marL="3199120" algn="l" defTabSz="914034" rtl="0" eaLnBrk="1" latinLnBrk="0" hangingPunct="1">
                        <a:defRPr sz="1799" kern="1200">
                          <a:solidFill>
                            <a:schemeClr val="tx1"/>
                          </a:solidFill>
                          <a:latin typeface="Arial"/>
                          <a:ea typeface="方正兰亭黑简体"/>
                          <a:cs typeface="Arial"/>
                        </a:defRPr>
                      </a:lvl8pPr>
                      <a:lvl9pPr marL="3656137" algn="l" defTabSz="914034" rtl="0" eaLnBrk="1" latinLnBrk="0" hangingPunct="1">
                        <a:defRPr sz="1799" kern="1200">
                          <a:solidFill>
                            <a:schemeClr val="tx1"/>
                          </a:solidFill>
                          <a:latin typeface="Arial"/>
                          <a:ea typeface="方正兰亭黑简体"/>
                          <a:cs typeface="Arial"/>
                        </a:defRPr>
                      </a:lvl9pPr>
                    </a:lstStyle>
                    <a:p>
                      <a:pPr algn="ctr" fontAlgn="ctr"/>
                      <a:r>
                        <a:rPr lang="en-US" sz="1200" b="0" dirty="0" smtClean="0">
                          <a:solidFill>
                            <a:srgbClr val="000000"/>
                          </a:solidFill>
                          <a:latin typeface="Huawei Sans" panose="020C0503030203020204" pitchFamily="34" charset="0"/>
                        </a:rPr>
                        <a:t>No need to install a client</a:t>
                      </a:r>
                      <a:endParaRPr lang="en-US" altLang="zh-CN" sz="1800" dirty="0">
                        <a:solidFill>
                          <a:srgbClr val="000000"/>
                        </a:solidFill>
                        <a:effectLst/>
                        <a:latin typeface="Huawei Sans" panose="020C0503030203020204" pitchFamily="34" charset="0"/>
                        <a:ea typeface="+mn-ea"/>
                      </a:endParaRPr>
                    </a:p>
                  </a:txBody>
                  <a:tcPr anchor="ctr"/>
                </a:tc>
                <a:tc>
                  <a:txBody>
                    <a:bodyPr/>
                    <a:lstStyle>
                      <a:lvl1pPr marL="0" algn="l" defTabSz="914034" rtl="0" eaLnBrk="1" latinLnBrk="0" hangingPunct="1">
                        <a:defRPr sz="1799" kern="1200">
                          <a:solidFill>
                            <a:schemeClr val="tx1"/>
                          </a:solidFill>
                          <a:latin typeface="Arial"/>
                          <a:ea typeface="方正兰亭黑简体"/>
                          <a:cs typeface="Arial"/>
                        </a:defRPr>
                      </a:lvl1pPr>
                      <a:lvl2pPr marL="457017" algn="l" defTabSz="914034" rtl="0" eaLnBrk="1" latinLnBrk="0" hangingPunct="1">
                        <a:defRPr sz="1799" kern="1200">
                          <a:solidFill>
                            <a:schemeClr val="tx1"/>
                          </a:solidFill>
                          <a:latin typeface="Arial"/>
                          <a:ea typeface="方正兰亭黑简体"/>
                          <a:cs typeface="Arial"/>
                        </a:defRPr>
                      </a:lvl2pPr>
                      <a:lvl3pPr marL="914034" algn="l" defTabSz="914034" rtl="0" eaLnBrk="1" latinLnBrk="0" hangingPunct="1">
                        <a:defRPr sz="1799" kern="1200">
                          <a:solidFill>
                            <a:schemeClr val="tx1"/>
                          </a:solidFill>
                          <a:latin typeface="Arial"/>
                          <a:ea typeface="方正兰亭黑简体"/>
                          <a:cs typeface="Arial"/>
                        </a:defRPr>
                      </a:lvl3pPr>
                      <a:lvl4pPr marL="1371051" algn="l" defTabSz="914034" rtl="0" eaLnBrk="1" latinLnBrk="0" hangingPunct="1">
                        <a:defRPr sz="1799" kern="1200">
                          <a:solidFill>
                            <a:schemeClr val="tx1"/>
                          </a:solidFill>
                          <a:latin typeface="Arial"/>
                          <a:ea typeface="方正兰亭黑简体"/>
                          <a:cs typeface="Arial"/>
                        </a:defRPr>
                      </a:lvl4pPr>
                      <a:lvl5pPr marL="1828068" algn="l" defTabSz="914034" rtl="0" eaLnBrk="1" latinLnBrk="0" hangingPunct="1">
                        <a:defRPr sz="1799" kern="1200">
                          <a:solidFill>
                            <a:schemeClr val="tx1"/>
                          </a:solidFill>
                          <a:latin typeface="Arial"/>
                          <a:ea typeface="方正兰亭黑简体"/>
                          <a:cs typeface="Arial"/>
                        </a:defRPr>
                      </a:lvl5pPr>
                      <a:lvl6pPr marL="2285086" algn="l" defTabSz="914034" rtl="0" eaLnBrk="1" latinLnBrk="0" hangingPunct="1">
                        <a:defRPr sz="1799" kern="1200">
                          <a:solidFill>
                            <a:schemeClr val="tx1"/>
                          </a:solidFill>
                          <a:latin typeface="Arial"/>
                          <a:ea typeface="方正兰亭黑简体"/>
                          <a:cs typeface="Arial"/>
                        </a:defRPr>
                      </a:lvl6pPr>
                      <a:lvl7pPr marL="2742103" algn="l" defTabSz="914034" rtl="0" eaLnBrk="1" latinLnBrk="0" hangingPunct="1">
                        <a:defRPr sz="1799" kern="1200">
                          <a:solidFill>
                            <a:schemeClr val="tx1"/>
                          </a:solidFill>
                          <a:latin typeface="Arial"/>
                          <a:ea typeface="方正兰亭黑简体"/>
                          <a:cs typeface="Arial"/>
                        </a:defRPr>
                      </a:lvl7pPr>
                      <a:lvl8pPr marL="3199120" algn="l" defTabSz="914034" rtl="0" eaLnBrk="1" latinLnBrk="0" hangingPunct="1">
                        <a:defRPr sz="1799" kern="1200">
                          <a:solidFill>
                            <a:schemeClr val="tx1"/>
                          </a:solidFill>
                          <a:latin typeface="Arial"/>
                          <a:ea typeface="方正兰亭黑简体"/>
                          <a:cs typeface="Arial"/>
                        </a:defRPr>
                      </a:lvl8pPr>
                      <a:lvl9pPr marL="3656137" algn="l" defTabSz="914034" rtl="0" eaLnBrk="1" latinLnBrk="0" hangingPunct="1">
                        <a:defRPr sz="1799" kern="1200">
                          <a:solidFill>
                            <a:schemeClr val="tx1"/>
                          </a:solidFill>
                          <a:latin typeface="Arial"/>
                          <a:ea typeface="方正兰亭黑简体"/>
                          <a:cs typeface="Arial"/>
                        </a:defRPr>
                      </a:lvl9pPr>
                    </a:lstStyle>
                    <a:p>
                      <a:pPr algn="ctr" fontAlgn="ctr"/>
                      <a:r>
                        <a:rPr lang="en-US" sz="1200" b="0" dirty="0" smtClean="0">
                          <a:solidFill>
                            <a:srgbClr val="000000"/>
                          </a:solidFill>
                          <a:latin typeface="Huawei Sans" panose="020C0503030203020204" pitchFamily="34" charset="0"/>
                        </a:rPr>
                        <a:t>Flexible deployment</a:t>
                      </a:r>
                      <a:endParaRPr lang="en-US" altLang="zh-CN" sz="1800" dirty="0">
                        <a:solidFill>
                          <a:srgbClr val="000000"/>
                        </a:solidFill>
                        <a:effectLst/>
                        <a:latin typeface="Huawei Sans" panose="020C0503030203020204" pitchFamily="34" charset="0"/>
                        <a:ea typeface="+mn-ea"/>
                      </a:endParaRPr>
                    </a:p>
                  </a:txBody>
                  <a:tcPr anchor="ctr">
                    <a:lnR w="28575" cap="flat" cmpd="sng" algn="ctr">
                      <a:solidFill>
                        <a:schemeClr val="tx1"/>
                      </a:solidFill>
                      <a:prstDash val="solid"/>
                      <a:round/>
                      <a:headEnd type="none" w="med" len="med"/>
                      <a:tailEnd type="none" w="med" len="med"/>
                    </a:lnR>
                  </a:tcPr>
                </a:tc>
              </a:tr>
              <a:tr h="305107">
                <a:tc>
                  <a:txBody>
                    <a:bodyPr/>
                    <a:lstStyle>
                      <a:lvl1pPr marL="0" algn="l" defTabSz="914034" rtl="0" eaLnBrk="1" latinLnBrk="0" hangingPunct="1">
                        <a:defRPr sz="1799" kern="1200">
                          <a:solidFill>
                            <a:schemeClr val="tx1"/>
                          </a:solidFill>
                          <a:latin typeface="Arial"/>
                          <a:ea typeface="方正兰亭黑简体"/>
                          <a:cs typeface="Arial"/>
                        </a:defRPr>
                      </a:lvl1pPr>
                      <a:lvl2pPr marL="457017" algn="l" defTabSz="914034" rtl="0" eaLnBrk="1" latinLnBrk="0" hangingPunct="1">
                        <a:defRPr sz="1799" kern="1200">
                          <a:solidFill>
                            <a:schemeClr val="tx1"/>
                          </a:solidFill>
                          <a:latin typeface="Arial"/>
                          <a:ea typeface="方正兰亭黑简体"/>
                          <a:cs typeface="Arial"/>
                        </a:defRPr>
                      </a:lvl2pPr>
                      <a:lvl3pPr marL="914034" algn="l" defTabSz="914034" rtl="0" eaLnBrk="1" latinLnBrk="0" hangingPunct="1">
                        <a:defRPr sz="1799" kern="1200">
                          <a:solidFill>
                            <a:schemeClr val="tx1"/>
                          </a:solidFill>
                          <a:latin typeface="Arial"/>
                          <a:ea typeface="方正兰亭黑简体"/>
                          <a:cs typeface="Arial"/>
                        </a:defRPr>
                      </a:lvl3pPr>
                      <a:lvl4pPr marL="1371051" algn="l" defTabSz="914034" rtl="0" eaLnBrk="1" latinLnBrk="0" hangingPunct="1">
                        <a:defRPr sz="1799" kern="1200">
                          <a:solidFill>
                            <a:schemeClr val="tx1"/>
                          </a:solidFill>
                          <a:latin typeface="Arial"/>
                          <a:ea typeface="方正兰亭黑简体"/>
                          <a:cs typeface="Arial"/>
                        </a:defRPr>
                      </a:lvl4pPr>
                      <a:lvl5pPr marL="1828068" algn="l" defTabSz="914034" rtl="0" eaLnBrk="1" latinLnBrk="0" hangingPunct="1">
                        <a:defRPr sz="1799" kern="1200">
                          <a:solidFill>
                            <a:schemeClr val="tx1"/>
                          </a:solidFill>
                          <a:latin typeface="Arial"/>
                          <a:ea typeface="方正兰亭黑简体"/>
                          <a:cs typeface="Arial"/>
                        </a:defRPr>
                      </a:lvl5pPr>
                      <a:lvl6pPr marL="2285086" algn="l" defTabSz="914034" rtl="0" eaLnBrk="1" latinLnBrk="0" hangingPunct="1">
                        <a:defRPr sz="1799" kern="1200">
                          <a:solidFill>
                            <a:schemeClr val="tx1"/>
                          </a:solidFill>
                          <a:latin typeface="Arial"/>
                          <a:ea typeface="方正兰亭黑简体"/>
                          <a:cs typeface="Arial"/>
                        </a:defRPr>
                      </a:lvl6pPr>
                      <a:lvl7pPr marL="2742103" algn="l" defTabSz="914034" rtl="0" eaLnBrk="1" latinLnBrk="0" hangingPunct="1">
                        <a:defRPr sz="1799" kern="1200">
                          <a:solidFill>
                            <a:schemeClr val="tx1"/>
                          </a:solidFill>
                          <a:latin typeface="Arial"/>
                          <a:ea typeface="方正兰亭黑简体"/>
                          <a:cs typeface="Arial"/>
                        </a:defRPr>
                      </a:lvl7pPr>
                      <a:lvl8pPr marL="3199120" algn="l" defTabSz="914034" rtl="0" eaLnBrk="1" latinLnBrk="0" hangingPunct="1">
                        <a:defRPr sz="1799" kern="1200">
                          <a:solidFill>
                            <a:schemeClr val="tx1"/>
                          </a:solidFill>
                          <a:latin typeface="Arial"/>
                          <a:ea typeface="方正兰亭黑简体"/>
                          <a:cs typeface="Arial"/>
                        </a:defRPr>
                      </a:lvl8pPr>
                      <a:lvl9pPr marL="3656137" algn="l" defTabSz="914034" rtl="0" eaLnBrk="1" latinLnBrk="0" hangingPunct="1">
                        <a:defRPr sz="1799" kern="1200">
                          <a:solidFill>
                            <a:schemeClr val="tx1"/>
                          </a:solidFill>
                          <a:latin typeface="Arial"/>
                          <a:ea typeface="方正兰亭黑简体"/>
                          <a:cs typeface="Arial"/>
                        </a:defRPr>
                      </a:lvl9pPr>
                    </a:lstStyle>
                    <a:p>
                      <a:pPr algn="ctr" fontAlgn="ctr"/>
                      <a:r>
                        <a:rPr lang="en-US" sz="1200" b="0" dirty="0" smtClean="0">
                          <a:solidFill>
                            <a:srgbClr val="000000"/>
                          </a:solidFill>
                          <a:latin typeface="Huawei Sans" panose="020C0503030203020204" pitchFamily="34" charset="0"/>
                        </a:rPr>
                        <a:t>Disadvantage</a:t>
                      </a:r>
                      <a:endParaRPr lang="en-US" altLang="zh-CN" sz="1800" dirty="0">
                        <a:solidFill>
                          <a:srgbClr val="000000"/>
                        </a:solidFill>
                        <a:effectLst/>
                        <a:latin typeface="Huawei Sans" panose="020C0503030203020204" pitchFamily="34" charset="0"/>
                        <a:ea typeface="+mn-ea"/>
                      </a:endParaRPr>
                    </a:p>
                  </a:txBody>
                  <a:tcPr anchor="ctr">
                    <a:lnL w="28575" cap="flat" cmpd="sng" algn="ctr">
                      <a:solidFill>
                        <a:schemeClr val="tx1"/>
                      </a:solidFill>
                      <a:prstDash val="solid"/>
                      <a:round/>
                      <a:headEnd type="none" w="med" len="med"/>
                      <a:tailEnd type="none" w="med" len="med"/>
                    </a:lnL>
                  </a:tcPr>
                </a:tc>
                <a:tc>
                  <a:txBody>
                    <a:bodyPr/>
                    <a:lstStyle>
                      <a:lvl1pPr marL="0" algn="l" defTabSz="914034" rtl="0" eaLnBrk="1" latinLnBrk="0" hangingPunct="1">
                        <a:defRPr sz="1799" kern="1200">
                          <a:solidFill>
                            <a:schemeClr val="tx1"/>
                          </a:solidFill>
                          <a:latin typeface="Arial"/>
                          <a:ea typeface="方正兰亭黑简体"/>
                          <a:cs typeface="Arial"/>
                        </a:defRPr>
                      </a:lvl1pPr>
                      <a:lvl2pPr marL="457017" algn="l" defTabSz="914034" rtl="0" eaLnBrk="1" latinLnBrk="0" hangingPunct="1">
                        <a:defRPr sz="1799" kern="1200">
                          <a:solidFill>
                            <a:schemeClr val="tx1"/>
                          </a:solidFill>
                          <a:latin typeface="Arial"/>
                          <a:ea typeface="方正兰亭黑简体"/>
                          <a:cs typeface="Arial"/>
                        </a:defRPr>
                      </a:lvl2pPr>
                      <a:lvl3pPr marL="914034" algn="l" defTabSz="914034" rtl="0" eaLnBrk="1" latinLnBrk="0" hangingPunct="1">
                        <a:defRPr sz="1799" kern="1200">
                          <a:solidFill>
                            <a:schemeClr val="tx1"/>
                          </a:solidFill>
                          <a:latin typeface="Arial"/>
                          <a:ea typeface="方正兰亭黑简体"/>
                          <a:cs typeface="Arial"/>
                        </a:defRPr>
                      </a:lvl3pPr>
                      <a:lvl4pPr marL="1371051" algn="l" defTabSz="914034" rtl="0" eaLnBrk="1" latinLnBrk="0" hangingPunct="1">
                        <a:defRPr sz="1799" kern="1200">
                          <a:solidFill>
                            <a:schemeClr val="tx1"/>
                          </a:solidFill>
                          <a:latin typeface="Arial"/>
                          <a:ea typeface="方正兰亭黑简体"/>
                          <a:cs typeface="Arial"/>
                        </a:defRPr>
                      </a:lvl4pPr>
                      <a:lvl5pPr marL="1828068" algn="l" defTabSz="914034" rtl="0" eaLnBrk="1" latinLnBrk="0" hangingPunct="1">
                        <a:defRPr sz="1799" kern="1200">
                          <a:solidFill>
                            <a:schemeClr val="tx1"/>
                          </a:solidFill>
                          <a:latin typeface="Arial"/>
                          <a:ea typeface="方正兰亭黑简体"/>
                          <a:cs typeface="Arial"/>
                        </a:defRPr>
                      </a:lvl5pPr>
                      <a:lvl6pPr marL="2285086" algn="l" defTabSz="914034" rtl="0" eaLnBrk="1" latinLnBrk="0" hangingPunct="1">
                        <a:defRPr sz="1799" kern="1200">
                          <a:solidFill>
                            <a:schemeClr val="tx1"/>
                          </a:solidFill>
                          <a:latin typeface="Arial"/>
                          <a:ea typeface="方正兰亭黑简体"/>
                          <a:cs typeface="Arial"/>
                        </a:defRPr>
                      </a:lvl6pPr>
                      <a:lvl7pPr marL="2742103" algn="l" defTabSz="914034" rtl="0" eaLnBrk="1" latinLnBrk="0" hangingPunct="1">
                        <a:defRPr sz="1799" kern="1200">
                          <a:solidFill>
                            <a:schemeClr val="tx1"/>
                          </a:solidFill>
                          <a:latin typeface="Arial"/>
                          <a:ea typeface="方正兰亭黑简体"/>
                          <a:cs typeface="Arial"/>
                        </a:defRPr>
                      </a:lvl7pPr>
                      <a:lvl8pPr marL="3199120" algn="l" defTabSz="914034" rtl="0" eaLnBrk="1" latinLnBrk="0" hangingPunct="1">
                        <a:defRPr sz="1799" kern="1200">
                          <a:solidFill>
                            <a:schemeClr val="tx1"/>
                          </a:solidFill>
                          <a:latin typeface="Arial"/>
                          <a:ea typeface="方正兰亭黑简体"/>
                          <a:cs typeface="Arial"/>
                        </a:defRPr>
                      </a:lvl8pPr>
                      <a:lvl9pPr marL="3656137" algn="l" defTabSz="914034" rtl="0" eaLnBrk="1" latinLnBrk="0" hangingPunct="1">
                        <a:defRPr sz="1799" kern="1200">
                          <a:solidFill>
                            <a:schemeClr val="tx1"/>
                          </a:solidFill>
                          <a:latin typeface="Arial"/>
                          <a:ea typeface="方正兰亭黑简体"/>
                          <a:cs typeface="Arial"/>
                        </a:defRPr>
                      </a:lvl9pPr>
                    </a:lstStyle>
                    <a:p>
                      <a:pPr algn="ctr" fontAlgn="ctr"/>
                      <a:r>
                        <a:rPr lang="en-US" sz="1200" b="0" dirty="0" smtClean="0">
                          <a:solidFill>
                            <a:srgbClr val="000000"/>
                          </a:solidFill>
                          <a:latin typeface="Huawei Sans" panose="020C0503030203020204" pitchFamily="34" charset="0"/>
                        </a:rPr>
                        <a:t>Inflexible deployment</a:t>
                      </a:r>
                      <a:endParaRPr lang="en-US" altLang="zh-CN" sz="1800" dirty="0">
                        <a:solidFill>
                          <a:srgbClr val="000000"/>
                        </a:solidFill>
                        <a:effectLst/>
                        <a:latin typeface="Huawei Sans" panose="020C0503030203020204" pitchFamily="34" charset="0"/>
                        <a:ea typeface="+mn-ea"/>
                      </a:endParaRPr>
                    </a:p>
                  </a:txBody>
                  <a:tcPr anchor="ctr"/>
                </a:tc>
                <a:tc>
                  <a:txBody>
                    <a:bodyPr/>
                    <a:lstStyle>
                      <a:lvl1pPr marL="0" algn="l" defTabSz="914034" rtl="0" eaLnBrk="1" latinLnBrk="0" hangingPunct="1">
                        <a:defRPr sz="1799" kern="1200">
                          <a:solidFill>
                            <a:schemeClr val="tx1"/>
                          </a:solidFill>
                          <a:latin typeface="Arial"/>
                          <a:ea typeface="方正兰亭黑简体"/>
                          <a:cs typeface="Arial"/>
                        </a:defRPr>
                      </a:lvl1pPr>
                      <a:lvl2pPr marL="457017" algn="l" defTabSz="914034" rtl="0" eaLnBrk="1" latinLnBrk="0" hangingPunct="1">
                        <a:defRPr sz="1799" kern="1200">
                          <a:solidFill>
                            <a:schemeClr val="tx1"/>
                          </a:solidFill>
                          <a:latin typeface="Arial"/>
                          <a:ea typeface="方正兰亭黑简体"/>
                          <a:cs typeface="Arial"/>
                        </a:defRPr>
                      </a:lvl2pPr>
                      <a:lvl3pPr marL="914034" algn="l" defTabSz="914034" rtl="0" eaLnBrk="1" latinLnBrk="0" hangingPunct="1">
                        <a:defRPr sz="1799" kern="1200">
                          <a:solidFill>
                            <a:schemeClr val="tx1"/>
                          </a:solidFill>
                          <a:latin typeface="Arial"/>
                          <a:ea typeface="方正兰亭黑简体"/>
                          <a:cs typeface="Arial"/>
                        </a:defRPr>
                      </a:lvl3pPr>
                      <a:lvl4pPr marL="1371051" algn="l" defTabSz="914034" rtl="0" eaLnBrk="1" latinLnBrk="0" hangingPunct="1">
                        <a:defRPr sz="1799" kern="1200">
                          <a:solidFill>
                            <a:schemeClr val="tx1"/>
                          </a:solidFill>
                          <a:latin typeface="Arial"/>
                          <a:ea typeface="方正兰亭黑简体"/>
                          <a:cs typeface="Arial"/>
                        </a:defRPr>
                      </a:lvl4pPr>
                      <a:lvl5pPr marL="1828068" algn="l" defTabSz="914034" rtl="0" eaLnBrk="1" latinLnBrk="0" hangingPunct="1">
                        <a:defRPr sz="1799" kern="1200">
                          <a:solidFill>
                            <a:schemeClr val="tx1"/>
                          </a:solidFill>
                          <a:latin typeface="Arial"/>
                          <a:ea typeface="方正兰亭黑简体"/>
                          <a:cs typeface="Arial"/>
                        </a:defRPr>
                      </a:lvl5pPr>
                      <a:lvl6pPr marL="2285086" algn="l" defTabSz="914034" rtl="0" eaLnBrk="1" latinLnBrk="0" hangingPunct="1">
                        <a:defRPr sz="1799" kern="1200">
                          <a:solidFill>
                            <a:schemeClr val="tx1"/>
                          </a:solidFill>
                          <a:latin typeface="Arial"/>
                          <a:ea typeface="方正兰亭黑简体"/>
                          <a:cs typeface="Arial"/>
                        </a:defRPr>
                      </a:lvl6pPr>
                      <a:lvl7pPr marL="2742103" algn="l" defTabSz="914034" rtl="0" eaLnBrk="1" latinLnBrk="0" hangingPunct="1">
                        <a:defRPr sz="1799" kern="1200">
                          <a:solidFill>
                            <a:schemeClr val="tx1"/>
                          </a:solidFill>
                          <a:latin typeface="Arial"/>
                          <a:ea typeface="方正兰亭黑简体"/>
                          <a:cs typeface="Arial"/>
                        </a:defRPr>
                      </a:lvl7pPr>
                      <a:lvl8pPr marL="3199120" algn="l" defTabSz="914034" rtl="0" eaLnBrk="1" latinLnBrk="0" hangingPunct="1">
                        <a:defRPr sz="1799" kern="1200">
                          <a:solidFill>
                            <a:schemeClr val="tx1"/>
                          </a:solidFill>
                          <a:latin typeface="Arial"/>
                          <a:ea typeface="方正兰亭黑简体"/>
                          <a:cs typeface="Arial"/>
                        </a:defRPr>
                      </a:lvl8pPr>
                      <a:lvl9pPr marL="3656137" algn="l" defTabSz="914034" rtl="0" eaLnBrk="1" latinLnBrk="0" hangingPunct="1">
                        <a:defRPr sz="1799" kern="1200">
                          <a:solidFill>
                            <a:schemeClr val="tx1"/>
                          </a:solidFill>
                          <a:latin typeface="Arial"/>
                          <a:ea typeface="方正兰亭黑简体"/>
                          <a:cs typeface="Arial"/>
                        </a:defRPr>
                      </a:lvl9pPr>
                    </a:lstStyle>
                    <a:p>
                      <a:pPr algn="ctr" fontAlgn="ctr"/>
                      <a:r>
                        <a:rPr lang="en-US" sz="1200" b="0" dirty="0" smtClean="0">
                          <a:solidFill>
                            <a:srgbClr val="000000"/>
                          </a:solidFill>
                          <a:latin typeface="Huawei Sans" panose="020C0503030203020204" pitchFamily="34" charset="0"/>
                        </a:rPr>
                        <a:t>MAC addresses need to be registered, complicating management</a:t>
                      </a:r>
                      <a:endParaRPr lang="en-US" altLang="zh-CN" sz="1800" dirty="0">
                        <a:solidFill>
                          <a:srgbClr val="000000"/>
                        </a:solidFill>
                        <a:effectLst/>
                        <a:latin typeface="Huawei Sans" panose="020C0503030203020204" pitchFamily="34" charset="0"/>
                        <a:ea typeface="+mn-ea"/>
                      </a:endParaRPr>
                    </a:p>
                  </a:txBody>
                  <a:tcPr anchor="ctr"/>
                </a:tc>
                <a:tc>
                  <a:txBody>
                    <a:bodyPr/>
                    <a:lstStyle>
                      <a:lvl1pPr marL="0" algn="l" defTabSz="914034" rtl="0" eaLnBrk="1" latinLnBrk="0" hangingPunct="1">
                        <a:defRPr sz="1799" kern="1200">
                          <a:solidFill>
                            <a:schemeClr val="tx1"/>
                          </a:solidFill>
                          <a:latin typeface="Arial"/>
                          <a:ea typeface="方正兰亭黑简体"/>
                          <a:cs typeface="Arial"/>
                        </a:defRPr>
                      </a:lvl1pPr>
                      <a:lvl2pPr marL="457017" algn="l" defTabSz="914034" rtl="0" eaLnBrk="1" latinLnBrk="0" hangingPunct="1">
                        <a:defRPr sz="1799" kern="1200">
                          <a:solidFill>
                            <a:schemeClr val="tx1"/>
                          </a:solidFill>
                          <a:latin typeface="Arial"/>
                          <a:ea typeface="方正兰亭黑简体"/>
                          <a:cs typeface="Arial"/>
                        </a:defRPr>
                      </a:lvl2pPr>
                      <a:lvl3pPr marL="914034" algn="l" defTabSz="914034" rtl="0" eaLnBrk="1" latinLnBrk="0" hangingPunct="1">
                        <a:defRPr sz="1799" kern="1200">
                          <a:solidFill>
                            <a:schemeClr val="tx1"/>
                          </a:solidFill>
                          <a:latin typeface="Arial"/>
                          <a:ea typeface="方正兰亭黑简体"/>
                          <a:cs typeface="Arial"/>
                        </a:defRPr>
                      </a:lvl3pPr>
                      <a:lvl4pPr marL="1371051" algn="l" defTabSz="914034" rtl="0" eaLnBrk="1" latinLnBrk="0" hangingPunct="1">
                        <a:defRPr sz="1799" kern="1200">
                          <a:solidFill>
                            <a:schemeClr val="tx1"/>
                          </a:solidFill>
                          <a:latin typeface="Arial"/>
                          <a:ea typeface="方正兰亭黑简体"/>
                          <a:cs typeface="Arial"/>
                        </a:defRPr>
                      </a:lvl4pPr>
                      <a:lvl5pPr marL="1828068" algn="l" defTabSz="914034" rtl="0" eaLnBrk="1" latinLnBrk="0" hangingPunct="1">
                        <a:defRPr sz="1799" kern="1200">
                          <a:solidFill>
                            <a:schemeClr val="tx1"/>
                          </a:solidFill>
                          <a:latin typeface="Arial"/>
                          <a:ea typeface="方正兰亭黑简体"/>
                          <a:cs typeface="Arial"/>
                        </a:defRPr>
                      </a:lvl5pPr>
                      <a:lvl6pPr marL="2285086" algn="l" defTabSz="914034" rtl="0" eaLnBrk="1" latinLnBrk="0" hangingPunct="1">
                        <a:defRPr sz="1799" kern="1200">
                          <a:solidFill>
                            <a:schemeClr val="tx1"/>
                          </a:solidFill>
                          <a:latin typeface="Arial"/>
                          <a:ea typeface="方正兰亭黑简体"/>
                          <a:cs typeface="Arial"/>
                        </a:defRPr>
                      </a:lvl6pPr>
                      <a:lvl7pPr marL="2742103" algn="l" defTabSz="914034" rtl="0" eaLnBrk="1" latinLnBrk="0" hangingPunct="1">
                        <a:defRPr sz="1799" kern="1200">
                          <a:solidFill>
                            <a:schemeClr val="tx1"/>
                          </a:solidFill>
                          <a:latin typeface="Arial"/>
                          <a:ea typeface="方正兰亭黑简体"/>
                          <a:cs typeface="Arial"/>
                        </a:defRPr>
                      </a:lvl7pPr>
                      <a:lvl8pPr marL="3199120" algn="l" defTabSz="914034" rtl="0" eaLnBrk="1" latinLnBrk="0" hangingPunct="1">
                        <a:defRPr sz="1799" kern="1200">
                          <a:solidFill>
                            <a:schemeClr val="tx1"/>
                          </a:solidFill>
                          <a:latin typeface="Arial"/>
                          <a:ea typeface="方正兰亭黑简体"/>
                          <a:cs typeface="Arial"/>
                        </a:defRPr>
                      </a:lvl8pPr>
                      <a:lvl9pPr marL="3656137" algn="l" defTabSz="914034" rtl="0" eaLnBrk="1" latinLnBrk="0" hangingPunct="1">
                        <a:defRPr sz="1799" kern="1200">
                          <a:solidFill>
                            <a:schemeClr val="tx1"/>
                          </a:solidFill>
                          <a:latin typeface="Arial"/>
                          <a:ea typeface="方正兰亭黑简体"/>
                          <a:cs typeface="Arial"/>
                        </a:defRPr>
                      </a:lvl9pPr>
                    </a:lstStyle>
                    <a:p>
                      <a:pPr algn="ctr" fontAlgn="ctr"/>
                      <a:r>
                        <a:rPr lang="en-US" sz="1200" b="0" dirty="0" smtClean="0">
                          <a:solidFill>
                            <a:srgbClr val="000000"/>
                          </a:solidFill>
                          <a:latin typeface="Huawei Sans" panose="020C0503030203020204" pitchFamily="34" charset="0"/>
                        </a:rPr>
                        <a:t>Low security</a:t>
                      </a:r>
                      <a:endParaRPr lang="en-US" altLang="zh-CN" sz="1800" dirty="0">
                        <a:solidFill>
                          <a:srgbClr val="000000"/>
                        </a:solidFill>
                        <a:effectLst/>
                        <a:latin typeface="Huawei Sans" panose="020C0503030203020204" pitchFamily="34" charset="0"/>
                        <a:ea typeface="+mn-ea"/>
                      </a:endParaRPr>
                    </a:p>
                  </a:txBody>
                  <a:tcPr anchor="ctr">
                    <a:lnR w="28575" cap="flat" cmpd="sng" algn="ctr">
                      <a:solidFill>
                        <a:schemeClr val="tx1"/>
                      </a:solidFill>
                      <a:prstDash val="solid"/>
                      <a:round/>
                      <a:headEnd type="none" w="med" len="med"/>
                      <a:tailEnd type="none" w="med" len="med"/>
                    </a:lnR>
                  </a:tcPr>
                </a:tc>
              </a:tr>
              <a:tr h="427149">
                <a:tc>
                  <a:txBody>
                    <a:bodyPr/>
                    <a:lstStyle>
                      <a:lvl1pPr marL="0" algn="l" defTabSz="914034" rtl="0" eaLnBrk="1" latinLnBrk="0" hangingPunct="1">
                        <a:defRPr sz="1799" kern="1200">
                          <a:solidFill>
                            <a:schemeClr val="tx1"/>
                          </a:solidFill>
                          <a:latin typeface="Arial"/>
                          <a:ea typeface="方正兰亭黑简体"/>
                          <a:cs typeface="Arial"/>
                        </a:defRPr>
                      </a:lvl1pPr>
                      <a:lvl2pPr marL="457017" algn="l" defTabSz="914034" rtl="0" eaLnBrk="1" latinLnBrk="0" hangingPunct="1">
                        <a:defRPr sz="1799" kern="1200">
                          <a:solidFill>
                            <a:schemeClr val="tx1"/>
                          </a:solidFill>
                          <a:latin typeface="Arial"/>
                          <a:ea typeface="方正兰亭黑简体"/>
                          <a:cs typeface="Arial"/>
                        </a:defRPr>
                      </a:lvl2pPr>
                      <a:lvl3pPr marL="914034" algn="l" defTabSz="914034" rtl="0" eaLnBrk="1" latinLnBrk="0" hangingPunct="1">
                        <a:defRPr sz="1799" kern="1200">
                          <a:solidFill>
                            <a:schemeClr val="tx1"/>
                          </a:solidFill>
                          <a:latin typeface="Arial"/>
                          <a:ea typeface="方正兰亭黑简体"/>
                          <a:cs typeface="Arial"/>
                        </a:defRPr>
                      </a:lvl3pPr>
                      <a:lvl4pPr marL="1371051" algn="l" defTabSz="914034" rtl="0" eaLnBrk="1" latinLnBrk="0" hangingPunct="1">
                        <a:defRPr sz="1799" kern="1200">
                          <a:solidFill>
                            <a:schemeClr val="tx1"/>
                          </a:solidFill>
                          <a:latin typeface="Arial"/>
                          <a:ea typeface="方正兰亭黑简体"/>
                          <a:cs typeface="Arial"/>
                        </a:defRPr>
                      </a:lvl4pPr>
                      <a:lvl5pPr marL="1828068" algn="l" defTabSz="914034" rtl="0" eaLnBrk="1" latinLnBrk="0" hangingPunct="1">
                        <a:defRPr sz="1799" kern="1200">
                          <a:solidFill>
                            <a:schemeClr val="tx1"/>
                          </a:solidFill>
                          <a:latin typeface="Arial"/>
                          <a:ea typeface="方正兰亭黑简体"/>
                          <a:cs typeface="Arial"/>
                        </a:defRPr>
                      </a:lvl5pPr>
                      <a:lvl6pPr marL="2285086" algn="l" defTabSz="914034" rtl="0" eaLnBrk="1" latinLnBrk="0" hangingPunct="1">
                        <a:defRPr sz="1799" kern="1200">
                          <a:solidFill>
                            <a:schemeClr val="tx1"/>
                          </a:solidFill>
                          <a:latin typeface="Arial"/>
                          <a:ea typeface="方正兰亭黑简体"/>
                          <a:cs typeface="Arial"/>
                        </a:defRPr>
                      </a:lvl6pPr>
                      <a:lvl7pPr marL="2742103" algn="l" defTabSz="914034" rtl="0" eaLnBrk="1" latinLnBrk="0" hangingPunct="1">
                        <a:defRPr sz="1799" kern="1200">
                          <a:solidFill>
                            <a:schemeClr val="tx1"/>
                          </a:solidFill>
                          <a:latin typeface="Arial"/>
                          <a:ea typeface="方正兰亭黑简体"/>
                          <a:cs typeface="Arial"/>
                        </a:defRPr>
                      </a:lvl7pPr>
                      <a:lvl8pPr marL="3199120" algn="l" defTabSz="914034" rtl="0" eaLnBrk="1" latinLnBrk="0" hangingPunct="1">
                        <a:defRPr sz="1799" kern="1200">
                          <a:solidFill>
                            <a:schemeClr val="tx1"/>
                          </a:solidFill>
                          <a:latin typeface="Arial"/>
                          <a:ea typeface="方正兰亭黑简体"/>
                          <a:cs typeface="Arial"/>
                        </a:defRPr>
                      </a:lvl8pPr>
                      <a:lvl9pPr marL="3656137" algn="l" defTabSz="914034" rtl="0" eaLnBrk="1" latinLnBrk="0" hangingPunct="1">
                        <a:defRPr sz="1799" kern="1200">
                          <a:solidFill>
                            <a:schemeClr val="tx1"/>
                          </a:solidFill>
                          <a:latin typeface="Arial"/>
                          <a:ea typeface="方正兰亭黑简体"/>
                          <a:cs typeface="Arial"/>
                        </a:defRPr>
                      </a:lvl9pPr>
                    </a:lstStyle>
                    <a:p>
                      <a:pPr algn="ctr" fontAlgn="ctr"/>
                      <a:r>
                        <a:rPr lang="en-US" sz="1200" b="0" dirty="0" smtClean="0">
                          <a:solidFill>
                            <a:srgbClr val="000000"/>
                          </a:solidFill>
                          <a:latin typeface="Huawei Sans" panose="020C0503030203020204" pitchFamily="34" charset="0"/>
                        </a:rPr>
                        <a:t>Application scenario</a:t>
                      </a:r>
                      <a:endParaRPr lang="en-US" altLang="zh-CN" sz="1800" dirty="0">
                        <a:solidFill>
                          <a:srgbClr val="000000"/>
                        </a:solidFill>
                        <a:effectLst/>
                        <a:latin typeface="Huawei Sans" panose="020C0503030203020204" pitchFamily="34" charset="0"/>
                        <a:ea typeface="+mn-ea"/>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lvl1pPr marL="0" algn="l" defTabSz="914034" rtl="0" eaLnBrk="1" latinLnBrk="0" hangingPunct="1">
                        <a:defRPr sz="1799" kern="1200">
                          <a:solidFill>
                            <a:schemeClr val="tx1"/>
                          </a:solidFill>
                          <a:latin typeface="Arial"/>
                          <a:ea typeface="方正兰亭黑简体"/>
                          <a:cs typeface="Arial"/>
                        </a:defRPr>
                      </a:lvl1pPr>
                      <a:lvl2pPr marL="457017" algn="l" defTabSz="914034" rtl="0" eaLnBrk="1" latinLnBrk="0" hangingPunct="1">
                        <a:defRPr sz="1799" kern="1200">
                          <a:solidFill>
                            <a:schemeClr val="tx1"/>
                          </a:solidFill>
                          <a:latin typeface="Arial"/>
                          <a:ea typeface="方正兰亭黑简体"/>
                          <a:cs typeface="Arial"/>
                        </a:defRPr>
                      </a:lvl2pPr>
                      <a:lvl3pPr marL="914034" algn="l" defTabSz="914034" rtl="0" eaLnBrk="1" latinLnBrk="0" hangingPunct="1">
                        <a:defRPr sz="1799" kern="1200">
                          <a:solidFill>
                            <a:schemeClr val="tx1"/>
                          </a:solidFill>
                          <a:latin typeface="Arial"/>
                          <a:ea typeface="方正兰亭黑简体"/>
                          <a:cs typeface="Arial"/>
                        </a:defRPr>
                      </a:lvl3pPr>
                      <a:lvl4pPr marL="1371051" algn="l" defTabSz="914034" rtl="0" eaLnBrk="1" latinLnBrk="0" hangingPunct="1">
                        <a:defRPr sz="1799" kern="1200">
                          <a:solidFill>
                            <a:schemeClr val="tx1"/>
                          </a:solidFill>
                          <a:latin typeface="Arial"/>
                          <a:ea typeface="方正兰亭黑简体"/>
                          <a:cs typeface="Arial"/>
                        </a:defRPr>
                      </a:lvl4pPr>
                      <a:lvl5pPr marL="1828068" algn="l" defTabSz="914034" rtl="0" eaLnBrk="1" latinLnBrk="0" hangingPunct="1">
                        <a:defRPr sz="1799" kern="1200">
                          <a:solidFill>
                            <a:schemeClr val="tx1"/>
                          </a:solidFill>
                          <a:latin typeface="Arial"/>
                          <a:ea typeface="方正兰亭黑简体"/>
                          <a:cs typeface="Arial"/>
                        </a:defRPr>
                      </a:lvl5pPr>
                      <a:lvl6pPr marL="2285086" algn="l" defTabSz="914034" rtl="0" eaLnBrk="1" latinLnBrk="0" hangingPunct="1">
                        <a:defRPr sz="1799" kern="1200">
                          <a:solidFill>
                            <a:schemeClr val="tx1"/>
                          </a:solidFill>
                          <a:latin typeface="Arial"/>
                          <a:ea typeface="方正兰亭黑简体"/>
                          <a:cs typeface="Arial"/>
                        </a:defRPr>
                      </a:lvl6pPr>
                      <a:lvl7pPr marL="2742103" algn="l" defTabSz="914034" rtl="0" eaLnBrk="1" latinLnBrk="0" hangingPunct="1">
                        <a:defRPr sz="1799" kern="1200">
                          <a:solidFill>
                            <a:schemeClr val="tx1"/>
                          </a:solidFill>
                          <a:latin typeface="Arial"/>
                          <a:ea typeface="方正兰亭黑简体"/>
                          <a:cs typeface="Arial"/>
                        </a:defRPr>
                      </a:lvl7pPr>
                      <a:lvl8pPr marL="3199120" algn="l" defTabSz="914034" rtl="0" eaLnBrk="1" latinLnBrk="0" hangingPunct="1">
                        <a:defRPr sz="1799" kern="1200">
                          <a:solidFill>
                            <a:schemeClr val="tx1"/>
                          </a:solidFill>
                          <a:latin typeface="Arial"/>
                          <a:ea typeface="方正兰亭黑简体"/>
                          <a:cs typeface="Arial"/>
                        </a:defRPr>
                      </a:lvl8pPr>
                      <a:lvl9pPr marL="3656137" algn="l" defTabSz="914034" rtl="0" eaLnBrk="1" latinLnBrk="0" hangingPunct="1">
                        <a:defRPr sz="1799" kern="1200">
                          <a:solidFill>
                            <a:schemeClr val="tx1"/>
                          </a:solidFill>
                          <a:latin typeface="Arial"/>
                          <a:ea typeface="方正兰亭黑简体"/>
                          <a:cs typeface="Arial"/>
                        </a:defRPr>
                      </a:lvl9pPr>
                    </a:lstStyle>
                    <a:p>
                      <a:pPr algn="ctr" fontAlgn="ctr">
                        <a:lnSpc>
                          <a:spcPct val="100000"/>
                        </a:lnSpc>
                        <a:spcAft>
                          <a:spcPts val="0"/>
                        </a:spcAft>
                      </a:pPr>
                      <a:r>
                        <a:rPr lang="en-US" sz="1200" dirty="0" smtClean="0">
                          <a:solidFill>
                            <a:srgbClr val="000000"/>
                          </a:solidFill>
                          <a:latin typeface="Huawei Sans" panose="020C0503030203020204" pitchFamily="34" charset="0"/>
                        </a:rPr>
                        <a:t>Network authentication of office users with high security requirements</a:t>
                      </a:r>
                      <a:endParaRPr lang="en-US" altLang="zh-CN" sz="2400" kern="1200" dirty="0">
                        <a:solidFill>
                          <a:srgbClr val="000000"/>
                        </a:solidFill>
                        <a:effectLst/>
                        <a:latin typeface="Huawei Sans" panose="020C0503030203020204" pitchFamily="34" charset="0"/>
                        <a:ea typeface="方正兰亭黑简体"/>
                        <a:cs typeface="Arial"/>
                      </a:endParaRPr>
                    </a:p>
                  </a:txBody>
                  <a:tcPr anchor="ctr">
                    <a:lnB w="28575" cap="flat" cmpd="sng" algn="ctr">
                      <a:solidFill>
                        <a:schemeClr val="tx1"/>
                      </a:solidFill>
                      <a:prstDash val="solid"/>
                      <a:round/>
                      <a:headEnd type="none" w="med" len="med"/>
                      <a:tailEnd type="none" w="med" len="med"/>
                    </a:lnB>
                  </a:tcPr>
                </a:tc>
                <a:tc>
                  <a:txBody>
                    <a:bodyPr/>
                    <a:lstStyle>
                      <a:lvl1pPr marL="0" algn="l" defTabSz="914034" rtl="0" eaLnBrk="1" latinLnBrk="0" hangingPunct="1">
                        <a:defRPr sz="1799" kern="1200">
                          <a:solidFill>
                            <a:schemeClr val="tx1"/>
                          </a:solidFill>
                          <a:latin typeface="Arial"/>
                          <a:ea typeface="方正兰亭黑简体"/>
                          <a:cs typeface="Arial"/>
                        </a:defRPr>
                      </a:lvl1pPr>
                      <a:lvl2pPr marL="457017" algn="l" defTabSz="914034" rtl="0" eaLnBrk="1" latinLnBrk="0" hangingPunct="1">
                        <a:defRPr sz="1799" kern="1200">
                          <a:solidFill>
                            <a:schemeClr val="tx1"/>
                          </a:solidFill>
                          <a:latin typeface="Arial"/>
                          <a:ea typeface="方正兰亭黑简体"/>
                          <a:cs typeface="Arial"/>
                        </a:defRPr>
                      </a:lvl2pPr>
                      <a:lvl3pPr marL="914034" algn="l" defTabSz="914034" rtl="0" eaLnBrk="1" latinLnBrk="0" hangingPunct="1">
                        <a:defRPr sz="1799" kern="1200">
                          <a:solidFill>
                            <a:schemeClr val="tx1"/>
                          </a:solidFill>
                          <a:latin typeface="Arial"/>
                          <a:ea typeface="方正兰亭黑简体"/>
                          <a:cs typeface="Arial"/>
                        </a:defRPr>
                      </a:lvl3pPr>
                      <a:lvl4pPr marL="1371051" algn="l" defTabSz="914034" rtl="0" eaLnBrk="1" latinLnBrk="0" hangingPunct="1">
                        <a:defRPr sz="1799" kern="1200">
                          <a:solidFill>
                            <a:schemeClr val="tx1"/>
                          </a:solidFill>
                          <a:latin typeface="Arial"/>
                          <a:ea typeface="方正兰亭黑简体"/>
                          <a:cs typeface="Arial"/>
                        </a:defRPr>
                      </a:lvl4pPr>
                      <a:lvl5pPr marL="1828068" algn="l" defTabSz="914034" rtl="0" eaLnBrk="1" latinLnBrk="0" hangingPunct="1">
                        <a:defRPr sz="1799" kern="1200">
                          <a:solidFill>
                            <a:schemeClr val="tx1"/>
                          </a:solidFill>
                          <a:latin typeface="Arial"/>
                          <a:ea typeface="方正兰亭黑简体"/>
                          <a:cs typeface="Arial"/>
                        </a:defRPr>
                      </a:lvl5pPr>
                      <a:lvl6pPr marL="2285086" algn="l" defTabSz="914034" rtl="0" eaLnBrk="1" latinLnBrk="0" hangingPunct="1">
                        <a:defRPr sz="1799" kern="1200">
                          <a:solidFill>
                            <a:schemeClr val="tx1"/>
                          </a:solidFill>
                          <a:latin typeface="Arial"/>
                          <a:ea typeface="方正兰亭黑简体"/>
                          <a:cs typeface="Arial"/>
                        </a:defRPr>
                      </a:lvl6pPr>
                      <a:lvl7pPr marL="2742103" algn="l" defTabSz="914034" rtl="0" eaLnBrk="1" latinLnBrk="0" hangingPunct="1">
                        <a:defRPr sz="1799" kern="1200">
                          <a:solidFill>
                            <a:schemeClr val="tx1"/>
                          </a:solidFill>
                          <a:latin typeface="Arial"/>
                          <a:ea typeface="方正兰亭黑简体"/>
                          <a:cs typeface="Arial"/>
                        </a:defRPr>
                      </a:lvl7pPr>
                      <a:lvl8pPr marL="3199120" algn="l" defTabSz="914034" rtl="0" eaLnBrk="1" latinLnBrk="0" hangingPunct="1">
                        <a:defRPr sz="1799" kern="1200">
                          <a:solidFill>
                            <a:schemeClr val="tx1"/>
                          </a:solidFill>
                          <a:latin typeface="Arial"/>
                          <a:ea typeface="方正兰亭黑简体"/>
                          <a:cs typeface="Arial"/>
                        </a:defRPr>
                      </a:lvl8pPr>
                      <a:lvl9pPr marL="3656137" algn="l" defTabSz="914034" rtl="0" eaLnBrk="1" latinLnBrk="0" hangingPunct="1">
                        <a:defRPr sz="1799" kern="1200">
                          <a:solidFill>
                            <a:schemeClr val="tx1"/>
                          </a:solidFill>
                          <a:latin typeface="Arial"/>
                          <a:ea typeface="方正兰亭黑简体"/>
                          <a:cs typeface="Arial"/>
                        </a:defRPr>
                      </a:lvl9pPr>
                    </a:lstStyle>
                    <a:p>
                      <a:pPr algn="ctr" fontAlgn="ctr"/>
                      <a:r>
                        <a:rPr lang="en-US" sz="1200" dirty="0" smtClean="0">
                          <a:solidFill>
                            <a:srgbClr val="000000"/>
                          </a:solidFill>
                          <a:latin typeface="Huawei Sans" panose="020C0503030203020204" pitchFamily="34" charset="0"/>
                        </a:rPr>
                        <a:t>Access authentication of dumb terminals such as printers and fax machines</a:t>
                      </a:r>
                      <a:endParaRPr lang="en-US" altLang="zh-CN" sz="1800" dirty="0">
                        <a:solidFill>
                          <a:srgbClr val="000000"/>
                        </a:solidFill>
                        <a:effectLst/>
                        <a:latin typeface="Huawei Sans" panose="020C0503030203020204" pitchFamily="34" charset="0"/>
                        <a:ea typeface="+mn-ea"/>
                      </a:endParaRPr>
                    </a:p>
                  </a:txBody>
                  <a:tcPr anchor="ctr">
                    <a:lnB w="28575" cap="flat" cmpd="sng" algn="ctr">
                      <a:solidFill>
                        <a:schemeClr val="tx1"/>
                      </a:solidFill>
                      <a:prstDash val="solid"/>
                      <a:round/>
                      <a:headEnd type="none" w="med" len="med"/>
                      <a:tailEnd type="none" w="med" len="med"/>
                    </a:lnB>
                  </a:tcPr>
                </a:tc>
                <a:tc>
                  <a:txBody>
                    <a:bodyPr/>
                    <a:lstStyle>
                      <a:lvl1pPr marL="0" algn="l" defTabSz="914034" rtl="0" eaLnBrk="1" latinLnBrk="0" hangingPunct="1">
                        <a:defRPr sz="1799" kern="1200">
                          <a:solidFill>
                            <a:schemeClr val="tx1"/>
                          </a:solidFill>
                          <a:latin typeface="Arial"/>
                          <a:ea typeface="方正兰亭黑简体"/>
                          <a:cs typeface="Arial"/>
                        </a:defRPr>
                      </a:lvl1pPr>
                      <a:lvl2pPr marL="457017" algn="l" defTabSz="914034" rtl="0" eaLnBrk="1" latinLnBrk="0" hangingPunct="1">
                        <a:defRPr sz="1799" kern="1200">
                          <a:solidFill>
                            <a:schemeClr val="tx1"/>
                          </a:solidFill>
                          <a:latin typeface="Arial"/>
                          <a:ea typeface="方正兰亭黑简体"/>
                          <a:cs typeface="Arial"/>
                        </a:defRPr>
                      </a:lvl2pPr>
                      <a:lvl3pPr marL="914034" algn="l" defTabSz="914034" rtl="0" eaLnBrk="1" latinLnBrk="0" hangingPunct="1">
                        <a:defRPr sz="1799" kern="1200">
                          <a:solidFill>
                            <a:schemeClr val="tx1"/>
                          </a:solidFill>
                          <a:latin typeface="Arial"/>
                          <a:ea typeface="方正兰亭黑简体"/>
                          <a:cs typeface="Arial"/>
                        </a:defRPr>
                      </a:lvl3pPr>
                      <a:lvl4pPr marL="1371051" algn="l" defTabSz="914034" rtl="0" eaLnBrk="1" latinLnBrk="0" hangingPunct="1">
                        <a:defRPr sz="1799" kern="1200">
                          <a:solidFill>
                            <a:schemeClr val="tx1"/>
                          </a:solidFill>
                          <a:latin typeface="Arial"/>
                          <a:ea typeface="方正兰亭黑简体"/>
                          <a:cs typeface="Arial"/>
                        </a:defRPr>
                      </a:lvl4pPr>
                      <a:lvl5pPr marL="1828068" algn="l" defTabSz="914034" rtl="0" eaLnBrk="1" latinLnBrk="0" hangingPunct="1">
                        <a:defRPr sz="1799" kern="1200">
                          <a:solidFill>
                            <a:schemeClr val="tx1"/>
                          </a:solidFill>
                          <a:latin typeface="Arial"/>
                          <a:ea typeface="方正兰亭黑简体"/>
                          <a:cs typeface="Arial"/>
                        </a:defRPr>
                      </a:lvl5pPr>
                      <a:lvl6pPr marL="2285086" algn="l" defTabSz="914034" rtl="0" eaLnBrk="1" latinLnBrk="0" hangingPunct="1">
                        <a:defRPr sz="1799" kern="1200">
                          <a:solidFill>
                            <a:schemeClr val="tx1"/>
                          </a:solidFill>
                          <a:latin typeface="Arial"/>
                          <a:ea typeface="方正兰亭黑简体"/>
                          <a:cs typeface="Arial"/>
                        </a:defRPr>
                      </a:lvl6pPr>
                      <a:lvl7pPr marL="2742103" algn="l" defTabSz="914034" rtl="0" eaLnBrk="1" latinLnBrk="0" hangingPunct="1">
                        <a:defRPr sz="1799" kern="1200">
                          <a:solidFill>
                            <a:schemeClr val="tx1"/>
                          </a:solidFill>
                          <a:latin typeface="Arial"/>
                          <a:ea typeface="方正兰亭黑简体"/>
                          <a:cs typeface="Arial"/>
                        </a:defRPr>
                      </a:lvl7pPr>
                      <a:lvl8pPr marL="3199120" algn="l" defTabSz="914034" rtl="0" eaLnBrk="1" latinLnBrk="0" hangingPunct="1">
                        <a:defRPr sz="1799" kern="1200">
                          <a:solidFill>
                            <a:schemeClr val="tx1"/>
                          </a:solidFill>
                          <a:latin typeface="Arial"/>
                          <a:ea typeface="方正兰亭黑简体"/>
                          <a:cs typeface="Arial"/>
                        </a:defRPr>
                      </a:lvl8pPr>
                      <a:lvl9pPr marL="3656137" algn="l" defTabSz="914034" rtl="0" eaLnBrk="1" latinLnBrk="0" hangingPunct="1">
                        <a:defRPr sz="1799" kern="1200">
                          <a:solidFill>
                            <a:schemeClr val="tx1"/>
                          </a:solidFill>
                          <a:latin typeface="Arial"/>
                          <a:ea typeface="方正兰亭黑简体"/>
                          <a:cs typeface="Arial"/>
                        </a:defRPr>
                      </a:lvl9pPr>
                    </a:lstStyle>
                    <a:p>
                      <a:pPr algn="ctr" fontAlgn="ctr">
                        <a:lnSpc>
                          <a:spcPct val="100000"/>
                        </a:lnSpc>
                        <a:spcAft>
                          <a:spcPts val="0"/>
                        </a:spcAft>
                      </a:pPr>
                      <a:r>
                        <a:rPr lang="en-US" sz="1200" dirty="0" smtClean="0">
                          <a:solidFill>
                            <a:srgbClr val="000000"/>
                          </a:solidFill>
                          <a:latin typeface="Huawei Sans" panose="020C0503030203020204" pitchFamily="34" charset="0"/>
                        </a:rPr>
                        <a:t>Network authentication of guests who move frequently and use different types of terminals</a:t>
                      </a:r>
                      <a:endParaRPr lang="en-US" altLang="zh-CN" sz="2400" kern="1200" dirty="0">
                        <a:solidFill>
                          <a:srgbClr val="000000"/>
                        </a:solidFill>
                        <a:effectLst/>
                        <a:latin typeface="Huawei Sans" panose="020C0503030203020204" pitchFamily="34" charset="0"/>
                        <a:ea typeface="方正兰亭黑简体"/>
                        <a:cs typeface="Arial"/>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
        <p:nvSpPr>
          <p:cNvPr id="22" name="五边形 21"/>
          <p:cNvSpPr/>
          <p:nvPr/>
        </p:nvSpPr>
        <p:spPr bwMode="gray">
          <a:xfrm>
            <a:off x="5941177" y="22542"/>
            <a:ext cx="1548000" cy="378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noAutofit/>
          </a:bodyPr>
          <a:lstStyle/>
          <a:p>
            <a:pPr algn="ctr" fontAlgn="ctr">
              <a:lnSpc>
                <a:spcPct val="95000"/>
              </a:lnSpc>
            </a:pPr>
            <a:r>
              <a:rPr lang="en-US" sz="1200" dirty="0" smtClean="0">
                <a:latin typeface="Huawei Sans" panose="020C0503030203020204" pitchFamily="34" charset="0"/>
              </a:rPr>
              <a:t>User Management </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燕尾形 22"/>
          <p:cNvSpPr/>
          <p:nvPr/>
        </p:nvSpPr>
        <p:spPr bwMode="gray">
          <a:xfrm>
            <a:off x="7360852" y="22542"/>
            <a:ext cx="1548000" cy="37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5000"/>
              </a:lnSpc>
            </a:pPr>
            <a:r>
              <a:rPr lang="en-US" sz="1200" b="1" dirty="0" smtClean="0">
                <a:solidFill>
                  <a:schemeClr val="bg1"/>
                </a:solidFill>
                <a:latin typeface="Huawei Sans" panose="020C0503030203020204" pitchFamily="34" charset="0"/>
              </a:rPr>
              <a:t>User Authentication</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燕尾形 23"/>
          <p:cNvSpPr/>
          <p:nvPr/>
        </p:nvSpPr>
        <p:spPr bwMode="gray">
          <a:xfrm>
            <a:off x="10200203" y="22542"/>
            <a:ext cx="1548000" cy="37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5000"/>
              </a:lnSpc>
              <a:spcBef>
                <a:spcPts val="0"/>
              </a:spcBef>
              <a:defRPr/>
            </a:pPr>
            <a:r>
              <a:rPr lang="en-US" sz="1200" dirty="0" smtClean="0">
                <a:latin typeface="Huawei Sans" panose="020C0503030203020204" pitchFamily="34" charset="0"/>
              </a:rPr>
              <a:t>Terminal Identification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燕尾形 24"/>
          <p:cNvSpPr/>
          <p:nvPr/>
        </p:nvSpPr>
        <p:spPr bwMode="gray">
          <a:xfrm>
            <a:off x="8780527" y="22542"/>
            <a:ext cx="1548000" cy="37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5000"/>
              </a:lnSpc>
              <a:spcBef>
                <a:spcPts val="0"/>
              </a:spcBef>
              <a:defRPr/>
            </a:pPr>
            <a:r>
              <a:rPr lang="en-US" sz="1200" dirty="0" smtClean="0">
                <a:latin typeface="Huawei Sans" panose="020C0503030203020204" pitchFamily="34" charset="0"/>
              </a:rPr>
              <a:t>Policy Control</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文本占位符 2"/>
          <p:cNvSpPr txBox="1">
            <a:spLocks/>
          </p:cNvSpPr>
          <p:nvPr/>
        </p:nvSpPr>
        <p:spPr bwMode="auto">
          <a:xfrm>
            <a:off x="455612" y="3812139"/>
            <a:ext cx="11293476" cy="2388636"/>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ctr"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nSpc>
                <a:spcPct val="130000"/>
              </a:lnSpc>
            </a:pPr>
            <a:r>
              <a:rPr lang="en-US" sz="1400" dirty="0" smtClean="0"/>
              <a:t>On large- and medium-sized campus networks, 802.1X authentication is recommended for employees, Portal authentication for guests, and MAC address authentication for dumb terminals.</a:t>
            </a:r>
          </a:p>
          <a:p>
            <a:pPr>
              <a:lnSpc>
                <a:spcPct val="130000"/>
              </a:lnSpc>
            </a:pPr>
            <a:r>
              <a:rPr lang="en-US" sz="1400" dirty="0" smtClean="0"/>
              <a:t>If a customer wants to use more than one authentication method on the same access point, a combination of authentication methods (hybrid authentication) can be used. After hybrid authentication is configured, terminals can access the network after passing any authentication in the combination. This mode is applicable to scenarios where one port provides access for multiple types of users. For example, if a PC is connected upstream to an IP phone, you can configure hybrid authentication (MAC address authentication + 802.1X authentication). In this way, the IP phone uses MAC address authentication, and the PC uses 802.1X authentication.</a:t>
            </a:r>
            <a:endParaRPr lang="en-US" altLang="zh-CN" sz="1400" dirty="0">
              <a:sym typeface="Huawei Sans" panose="020C0503030203020204" pitchFamily="34" charset="0"/>
            </a:endParaRPr>
          </a:p>
        </p:txBody>
      </p:sp>
    </p:spTree>
    <p:extLst>
      <p:ext uri="{BB962C8B-B14F-4D97-AF65-F5344CB8AC3E}">
        <p14:creationId xmlns:p14="http://schemas.microsoft.com/office/powerpoint/2010/main" val="526460422"/>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dirty="0" smtClean="0"/>
              <a:t>Association Between Authenticated Users and VNs</a:t>
            </a:r>
            <a:endParaRPr lang="en-US" altLang="zh-CN" dirty="0">
              <a:sym typeface="Huawei Sans" panose="020C0503030203020204" pitchFamily="34" charset="0"/>
            </a:endParaRPr>
          </a:p>
        </p:txBody>
      </p:sp>
      <p:sp>
        <p:nvSpPr>
          <p:cNvPr id="5" name="圆角矩形 75"/>
          <p:cNvSpPr/>
          <p:nvPr/>
        </p:nvSpPr>
        <p:spPr bwMode="gray">
          <a:xfrm>
            <a:off x="466407" y="974505"/>
            <a:ext cx="5607579" cy="563571"/>
          </a:xfrm>
          <a:prstGeom prst="roundRect">
            <a:avLst>
              <a:gd name="adj" fmla="val 13606"/>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1. Create VNs on iMaster NCE-Campus.</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圆角矩形 75"/>
          <p:cNvSpPr/>
          <p:nvPr/>
        </p:nvSpPr>
        <p:spPr bwMode="gray">
          <a:xfrm>
            <a:off x="466407" y="1609774"/>
            <a:ext cx="5607579" cy="4512646"/>
          </a:xfrm>
          <a:prstGeom prst="roundRect">
            <a:avLst>
              <a:gd name="adj" fmla="val 2420"/>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p>
            <a:pPr algn="just" fontAlgn="ctr">
              <a:lnSpc>
                <a:spcPts val="1800"/>
              </a:lnSpc>
              <a:spcAft>
                <a:spcPts val="300"/>
              </a:spcAft>
            </a:pPr>
            <a:endParaRPr lang="en-US" altLang="zh-CN"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7" name="圆角矩形 75"/>
          <p:cNvSpPr/>
          <p:nvPr/>
        </p:nvSpPr>
        <p:spPr bwMode="gray">
          <a:xfrm>
            <a:off x="6158653" y="974505"/>
            <a:ext cx="5574242" cy="563571"/>
          </a:xfrm>
          <a:prstGeom prst="roundRect">
            <a:avLst>
              <a:gd name="adj" fmla="val 13606"/>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2. Authenticated users obtain authorized VLANs and are then associated with VNs based on the VLANs.</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圆角矩形 75"/>
          <p:cNvSpPr/>
          <p:nvPr/>
        </p:nvSpPr>
        <p:spPr bwMode="gray">
          <a:xfrm>
            <a:off x="6158653" y="1609774"/>
            <a:ext cx="5574242" cy="4512646"/>
          </a:xfrm>
          <a:prstGeom prst="roundRect">
            <a:avLst>
              <a:gd name="adj" fmla="val 2420"/>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p>
            <a:pPr algn="just" fontAlgn="ctr">
              <a:lnSpc>
                <a:spcPts val="1800"/>
              </a:lnSpc>
              <a:spcAft>
                <a:spcPts val="300"/>
              </a:spcAft>
            </a:pPr>
            <a:endParaRPr lang="en-US" altLang="zh-CN"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 name="文本框 1"/>
          <p:cNvSpPr txBox="1"/>
          <p:nvPr/>
        </p:nvSpPr>
        <p:spPr bwMode="gray">
          <a:xfrm>
            <a:off x="547921" y="1798895"/>
            <a:ext cx="5084942" cy="681533"/>
          </a:xfrm>
          <a:prstGeom prst="rect">
            <a:avLst/>
          </a:prstGeom>
          <a:noFill/>
        </p:spPr>
        <p:txBody>
          <a:bodyPr wrap="square" rtlCol="0">
            <a:noAutofit/>
          </a:bodyPr>
          <a:lstStyle/>
          <a:p>
            <a:pPr fontAlgn="ctr">
              <a:lnSpc>
                <a:spcPts val="2400"/>
              </a:lnSpc>
            </a:pPr>
            <a:r>
              <a:rPr lang="en-US" sz="1600" dirty="0" smtClean="0">
                <a:latin typeface="Huawei Sans" panose="020C0503030203020204" pitchFamily="34" charset="0"/>
              </a:rPr>
              <a:t>The administrator creates VNs and specifies the IP network segments and VLANs for the VNs.</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文本框 8"/>
          <p:cNvSpPr txBox="1"/>
          <p:nvPr/>
        </p:nvSpPr>
        <p:spPr bwMode="gray">
          <a:xfrm>
            <a:off x="547921" y="4162290"/>
            <a:ext cx="5598053" cy="1938992"/>
          </a:xfrm>
          <a:prstGeom prst="rect">
            <a:avLst/>
          </a:prstGeom>
          <a:noFill/>
        </p:spPr>
        <p:txBody>
          <a:bodyPr wrap="square" rtlCol="0">
            <a:noAutofit/>
          </a:bodyPr>
          <a:lstStyle/>
          <a:p>
            <a:pPr fontAlgn="ctr">
              <a:lnSpc>
                <a:spcPts val="2400"/>
              </a:lnSpc>
            </a:pPr>
            <a:r>
              <a:rPr lang="en-US" sz="1600" dirty="0" smtClean="0">
                <a:latin typeface="Huawei Sans" panose="020C0503030203020204" pitchFamily="34" charset="0"/>
              </a:rPr>
              <a:t>The administrator configures user authentication rules, authorization results, and authorization rules, so that users can obtain corresponding VLANs after being authenticated. For example, the administrator configures user </a:t>
            </a:r>
            <a:r>
              <a:rPr lang="en-US" sz="1600" b="1" dirty="0" smtClean="0">
                <a:latin typeface="Huawei Sans" panose="020C0503030203020204" pitchFamily="34" charset="0"/>
              </a:rPr>
              <a:t>test</a:t>
            </a:r>
            <a:r>
              <a:rPr lang="en-US" sz="1600" dirty="0" smtClean="0">
                <a:latin typeface="Huawei Sans" panose="020C0503030203020204" pitchFamily="34" charset="0"/>
              </a:rPr>
              <a:t> to obtain the authorized VLAN 10 after passing 802.1X authentication.</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圆角矩形 16"/>
          <p:cNvSpPr/>
          <p:nvPr/>
        </p:nvSpPr>
        <p:spPr bwMode="gray">
          <a:xfrm>
            <a:off x="974258" y="2943155"/>
            <a:ext cx="2183550" cy="1122387"/>
          </a:xfrm>
          <a:prstGeom prst="roundRect">
            <a:avLst>
              <a:gd name="adj" fmla="val 5930"/>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fontAlgn="ctr">
              <a:lnSpc>
                <a:spcPts val="1800"/>
              </a:lnSpc>
            </a:pPr>
            <a:r>
              <a:rPr lang="en-US" sz="1400" b="1" dirty="0" smtClean="0">
                <a:solidFill>
                  <a:schemeClr val="tx1"/>
                </a:solidFill>
                <a:latin typeface="Huawei Sans" panose="020C0503030203020204" pitchFamily="34" charset="0"/>
              </a:rPr>
              <a:t>OA VN</a:t>
            </a:r>
          </a:p>
          <a:p>
            <a:pPr fontAlgn="ctr">
              <a:lnSpc>
                <a:spcPts val="1800"/>
              </a:lnSpc>
            </a:pPr>
            <a:r>
              <a:rPr lang="en-US" sz="1400" dirty="0" smtClean="0">
                <a:solidFill>
                  <a:schemeClr val="tx1"/>
                </a:solidFill>
                <a:latin typeface="Huawei Sans" panose="020C0503030203020204" pitchFamily="34" charset="0"/>
              </a:rPr>
              <a:t>VLAN 10: 10.1.10.0/24</a:t>
            </a:r>
          </a:p>
          <a:p>
            <a:pPr fontAlgn="ctr">
              <a:lnSpc>
                <a:spcPts val="1800"/>
              </a:lnSpc>
            </a:pPr>
            <a:r>
              <a:rPr lang="en-US" sz="1400" dirty="0" smtClean="0">
                <a:solidFill>
                  <a:schemeClr val="tx1"/>
                </a:solidFill>
                <a:latin typeface="Huawei Sans" panose="020C0503030203020204" pitchFamily="34" charset="0"/>
              </a:rPr>
              <a:t>VLAN 20: 10.1.20.0/24</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圆角矩形 17"/>
          <p:cNvSpPr/>
          <p:nvPr/>
        </p:nvSpPr>
        <p:spPr bwMode="gray">
          <a:xfrm>
            <a:off x="3289304" y="2943155"/>
            <a:ext cx="2183550" cy="1122387"/>
          </a:xfrm>
          <a:prstGeom prst="roundRect">
            <a:avLst>
              <a:gd name="adj" fmla="val 5930"/>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fontAlgn="ctr">
              <a:lnSpc>
                <a:spcPts val="1800"/>
              </a:lnSpc>
            </a:pPr>
            <a:r>
              <a:rPr lang="en-US" sz="1400" b="1" dirty="0" smtClean="0">
                <a:solidFill>
                  <a:schemeClr val="tx1"/>
                </a:solidFill>
                <a:latin typeface="Huawei Sans" panose="020C0503030203020204" pitchFamily="34" charset="0"/>
              </a:rPr>
              <a:t>R&amp;D VN</a:t>
            </a:r>
          </a:p>
          <a:p>
            <a:pPr fontAlgn="ctr">
              <a:lnSpc>
                <a:spcPts val="1800"/>
              </a:lnSpc>
            </a:pPr>
            <a:r>
              <a:rPr lang="en-US" sz="1400" dirty="0" smtClean="0">
                <a:solidFill>
                  <a:schemeClr val="tx1"/>
                </a:solidFill>
                <a:latin typeface="Huawei Sans" panose="020C0503030203020204" pitchFamily="34" charset="0"/>
              </a:rPr>
              <a:t>VLAN 30: 10.1.30.0/24</a:t>
            </a:r>
          </a:p>
          <a:p>
            <a:pPr fontAlgn="ctr">
              <a:lnSpc>
                <a:spcPts val="1800"/>
              </a:lnSpc>
            </a:pPr>
            <a:r>
              <a:rPr lang="en-US" sz="1400" dirty="0" smtClean="0">
                <a:solidFill>
                  <a:schemeClr val="tx1"/>
                </a:solidFill>
                <a:latin typeface="Huawei Sans" panose="020C0503030203020204" pitchFamily="34" charset="0"/>
              </a:rPr>
              <a:t>VLAN 40: 10.1.40.0/24</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Freeform 159"/>
          <p:cNvSpPr/>
          <p:nvPr/>
        </p:nvSpPr>
        <p:spPr bwMode="gray">
          <a:xfrm flipH="1">
            <a:off x="6733796" y="2298812"/>
            <a:ext cx="4457294" cy="241107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lumMod val="9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0" name="图片 87" descr="汇聚交换机.png"/>
          <p:cNvPicPr>
            <a:picLocks noChangeAspect="1"/>
          </p:cNvPicPr>
          <p:nvPr/>
        </p:nvPicPr>
        <p:blipFill>
          <a:blip r:embed="rId3"/>
          <a:stretch>
            <a:fillRect/>
          </a:stretch>
        </p:blipFill>
        <p:spPr bwMode="gray">
          <a:xfrm>
            <a:off x="7356844" y="4504184"/>
            <a:ext cx="502820" cy="411400"/>
          </a:xfrm>
          <a:prstGeom prst="rect">
            <a:avLst/>
          </a:prstGeom>
        </p:spPr>
      </p:pic>
      <p:pic>
        <p:nvPicPr>
          <p:cNvPr id="41" name="图片 4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9544464" y="2227114"/>
            <a:ext cx="1046768" cy="595041"/>
          </a:xfrm>
          <a:prstGeom prst="rect">
            <a:avLst/>
          </a:prstGeom>
        </p:spPr>
      </p:pic>
      <p:pic>
        <p:nvPicPr>
          <p:cNvPr id="42" name="图片 79" descr="PC.png">
            <a:extLst>
              <a:ext uri="{FF2B5EF4-FFF2-40B4-BE49-F238E27FC236}">
                <a16:creationId xmlns="" xmlns:a16="http://schemas.microsoft.com/office/drawing/2014/main" id="{4666702E-823D-4236-BF2F-880359158C83}"/>
              </a:ext>
            </a:extLst>
          </p:cNvPr>
          <p:cNvPicPr>
            <a:picLocks noChangeAspect="1"/>
          </p:cNvPicPr>
          <p:nvPr/>
        </p:nvPicPr>
        <p:blipFill>
          <a:blip r:embed="rId5" cstate="print"/>
          <a:stretch>
            <a:fillRect/>
          </a:stretch>
        </p:blipFill>
        <p:spPr bwMode="gray">
          <a:xfrm>
            <a:off x="7385501" y="5347927"/>
            <a:ext cx="445506" cy="342149"/>
          </a:xfrm>
          <a:prstGeom prst="rect">
            <a:avLst/>
          </a:prstGeom>
        </p:spPr>
      </p:pic>
      <p:cxnSp>
        <p:nvCxnSpPr>
          <p:cNvPr id="43" name="直接箭头连接符 42"/>
          <p:cNvCxnSpPr/>
          <p:nvPr/>
        </p:nvCxnSpPr>
        <p:spPr bwMode="gray">
          <a:xfrm flipV="1">
            <a:off x="7608254" y="4968827"/>
            <a:ext cx="0" cy="379100"/>
          </a:xfrm>
          <a:prstGeom prst="straightConnector1">
            <a:avLst/>
          </a:prstGeom>
          <a:ln w="3810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44" name="椭圆 43"/>
          <p:cNvSpPr>
            <a:spLocks noChangeAspect="1"/>
          </p:cNvSpPr>
          <p:nvPr/>
        </p:nvSpPr>
        <p:spPr bwMode="gray">
          <a:xfrm>
            <a:off x="7786459" y="5017177"/>
            <a:ext cx="252000" cy="252000"/>
          </a:xfrm>
          <a:prstGeom prst="ellipse">
            <a:avLst/>
          </a:prstGeom>
          <a:solidFill>
            <a:srgbClr val="56C4D2"/>
          </a:solidFill>
          <a:ln w="19050" cap="flat" cmpd="sng" algn="ctr">
            <a:noFill/>
            <a:prstDash val="solid"/>
            <a:miter lim="800000"/>
          </a:ln>
          <a:effectLst/>
        </p:spPr>
        <p:txBody>
          <a:bodyPr wrap="none" lIns="0" tIns="0" rIns="0" bIns="0" rtlCol="0" anchor="ctr">
            <a:noAutofit/>
          </a:bodyP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rPr>
              <a:t>1</a:t>
            </a: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文本框 44"/>
          <p:cNvSpPr txBox="1"/>
          <p:nvPr/>
        </p:nvSpPr>
        <p:spPr bwMode="gray">
          <a:xfrm>
            <a:off x="8033702" y="4929351"/>
            <a:ext cx="2349818" cy="417654"/>
          </a:xfrm>
          <a:prstGeom prst="rect">
            <a:avLst/>
          </a:prstGeom>
          <a:noFill/>
        </p:spPr>
        <p:txBody>
          <a:bodyPr wrap="square" rtlCol="0" anchor="ctr">
            <a:noAutofit/>
          </a:bodyPr>
          <a:lstStyle/>
          <a:p>
            <a:pPr fontAlgn="ctr"/>
            <a:r>
              <a:rPr lang="en-US" sz="1200" dirty="0" smtClean="0">
                <a:latin typeface="Huawei Sans" panose="020C0503030203020204" pitchFamily="34" charset="0"/>
              </a:rPr>
              <a:t>User </a:t>
            </a:r>
            <a:r>
              <a:rPr lang="en-US" sz="1200" b="1" dirty="0" smtClean="0">
                <a:latin typeface="Huawei Sans" panose="020C0503030203020204" pitchFamily="34" charset="0"/>
              </a:rPr>
              <a:t>test</a:t>
            </a:r>
            <a:r>
              <a:rPr lang="en-US" sz="1200" dirty="0" smtClean="0">
                <a:latin typeface="Huawei Sans" panose="020C0503030203020204" pitchFamily="34" charset="0"/>
              </a:rPr>
              <a:t> attempts to access the network.</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6" name="直接箭头连接符 45"/>
          <p:cNvCxnSpPr/>
          <p:nvPr/>
        </p:nvCxnSpPr>
        <p:spPr bwMode="gray">
          <a:xfrm flipV="1">
            <a:off x="7608254" y="2943155"/>
            <a:ext cx="1936210" cy="1422639"/>
          </a:xfrm>
          <a:prstGeom prst="straightConnector1">
            <a:avLst/>
          </a:prstGeom>
          <a:ln w="3810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48" name="文本框 47"/>
          <p:cNvSpPr txBox="1"/>
          <p:nvPr/>
        </p:nvSpPr>
        <p:spPr bwMode="gray">
          <a:xfrm>
            <a:off x="7096196" y="3346697"/>
            <a:ext cx="1580382" cy="954107"/>
          </a:xfrm>
          <a:prstGeom prst="rect">
            <a:avLst/>
          </a:prstGeom>
          <a:noFill/>
        </p:spPr>
        <p:txBody>
          <a:bodyPr wrap="square" rtlCol="0">
            <a:noAutofit/>
          </a:bodyPr>
          <a:lstStyle/>
          <a:p>
            <a:pPr algn="ctr" fontAlgn="ctr"/>
            <a:r>
              <a:rPr lang="en-US" sz="1200" dirty="0" smtClean="0">
                <a:latin typeface="Huawei Sans" panose="020C0503030203020204" pitchFamily="34" charset="0"/>
              </a:rPr>
              <a:t>Send an authentication request.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9" name="直接箭头连接符 48"/>
          <p:cNvCxnSpPr/>
          <p:nvPr/>
        </p:nvCxnSpPr>
        <p:spPr bwMode="gray">
          <a:xfrm flipV="1">
            <a:off x="7895826" y="2943155"/>
            <a:ext cx="1936210" cy="1422639"/>
          </a:xfrm>
          <a:prstGeom prst="straightConnector1">
            <a:avLst/>
          </a:prstGeom>
          <a:ln w="38100">
            <a:solidFill>
              <a:srgbClr val="56C4D2"/>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50" name="文本框 49"/>
          <p:cNvSpPr txBox="1"/>
          <p:nvPr/>
        </p:nvSpPr>
        <p:spPr bwMode="gray">
          <a:xfrm>
            <a:off x="9231527" y="3357304"/>
            <a:ext cx="2044230" cy="1169551"/>
          </a:xfrm>
          <a:prstGeom prst="rect">
            <a:avLst/>
          </a:prstGeom>
          <a:noFill/>
        </p:spPr>
        <p:txBody>
          <a:bodyPr wrap="square" rtlCol="0">
            <a:noAutofit/>
          </a:bodyPr>
          <a:lstStyle/>
          <a:p>
            <a:pPr fontAlgn="ctr"/>
            <a:r>
              <a:rPr lang="en-US" sz="1200" dirty="0" smtClean="0">
                <a:latin typeface="Huawei Sans" panose="020C0503030203020204" pitchFamily="34" charset="0"/>
              </a:rPr>
              <a:t>Issue the authorization result (VLAN 10) after successful user authentication.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椭圆 50"/>
          <p:cNvSpPr>
            <a:spLocks noChangeAspect="1"/>
          </p:cNvSpPr>
          <p:nvPr/>
        </p:nvSpPr>
        <p:spPr bwMode="gray">
          <a:xfrm>
            <a:off x="7844585" y="3103943"/>
            <a:ext cx="252000" cy="252000"/>
          </a:xfrm>
          <a:prstGeom prst="ellipse">
            <a:avLst/>
          </a:prstGeom>
          <a:solidFill>
            <a:srgbClr val="56C4D2"/>
          </a:solidFill>
          <a:ln w="19050" cap="flat" cmpd="sng" algn="ctr">
            <a:noFill/>
            <a:prstDash val="solid"/>
            <a:miter lim="800000"/>
          </a:ln>
          <a:effectLst/>
        </p:spPr>
        <p:txBody>
          <a:bodyPr wrap="none" lIns="0" tIns="0" rIns="0" bIns="0" rtlCol="0" anchor="ctr">
            <a:noAutofit/>
          </a:bodyP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rPr>
              <a:t>2</a:t>
            </a: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椭圆 51"/>
          <p:cNvSpPr>
            <a:spLocks noChangeAspect="1"/>
          </p:cNvSpPr>
          <p:nvPr/>
        </p:nvSpPr>
        <p:spPr bwMode="gray">
          <a:xfrm>
            <a:off x="9795874" y="3074398"/>
            <a:ext cx="252000" cy="252000"/>
          </a:xfrm>
          <a:prstGeom prst="ellipse">
            <a:avLst/>
          </a:prstGeom>
          <a:solidFill>
            <a:srgbClr val="56C4D2"/>
          </a:solidFill>
          <a:ln w="19050" cap="flat" cmpd="sng" algn="ctr">
            <a:noFill/>
            <a:prstDash val="solid"/>
            <a:miter lim="800000"/>
          </a:ln>
          <a:effectLst/>
        </p:spPr>
        <p:txBody>
          <a:bodyPr wrap="none" lIns="0" tIns="0" rIns="0" bIns="0" rtlCol="0" anchor="ctr">
            <a:noAutofit/>
          </a:bodyP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rPr>
              <a:t>3</a:t>
            </a: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椭圆 52"/>
          <p:cNvSpPr>
            <a:spLocks noChangeAspect="1"/>
          </p:cNvSpPr>
          <p:nvPr/>
        </p:nvSpPr>
        <p:spPr bwMode="gray">
          <a:xfrm>
            <a:off x="9345369" y="5476120"/>
            <a:ext cx="252000" cy="252000"/>
          </a:xfrm>
          <a:prstGeom prst="ellipse">
            <a:avLst/>
          </a:prstGeom>
          <a:solidFill>
            <a:srgbClr val="56C4D2"/>
          </a:solidFill>
          <a:ln w="19050" cap="flat" cmpd="sng" algn="ctr">
            <a:noFill/>
            <a:prstDash val="solid"/>
            <a:miter lim="800000"/>
          </a:ln>
          <a:effectLst/>
        </p:spPr>
        <p:txBody>
          <a:bodyPr wrap="none" lIns="0" tIns="0" rIns="0" bIns="0" rtlCol="0" anchor="ctr">
            <a:noAutofit/>
          </a:bodyP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rPr>
              <a:t>4</a:t>
            </a: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文本框 53"/>
          <p:cNvSpPr txBox="1"/>
          <p:nvPr/>
        </p:nvSpPr>
        <p:spPr bwMode="gray">
          <a:xfrm>
            <a:off x="9600707" y="5391076"/>
            <a:ext cx="1680279" cy="738664"/>
          </a:xfrm>
          <a:prstGeom prst="rect">
            <a:avLst/>
          </a:prstGeom>
          <a:noFill/>
        </p:spPr>
        <p:txBody>
          <a:bodyPr wrap="square" rtlCol="0">
            <a:noAutofit/>
          </a:bodyPr>
          <a:lstStyle/>
          <a:p>
            <a:pPr fontAlgn="ctr"/>
            <a:r>
              <a:rPr lang="en-US" sz="1200" dirty="0" smtClean="0">
                <a:latin typeface="Huawei Sans" panose="020C0503030203020204" pitchFamily="34" charset="0"/>
              </a:rPr>
              <a:t>User </a:t>
            </a:r>
            <a:r>
              <a:rPr lang="en-US" sz="1200" b="1" dirty="0" smtClean="0">
                <a:latin typeface="Huawei Sans" panose="020C0503030203020204" pitchFamily="34" charset="0"/>
              </a:rPr>
              <a:t>Test</a:t>
            </a:r>
            <a:r>
              <a:rPr lang="en-US" sz="1200" dirty="0" smtClean="0">
                <a:latin typeface="Huawei Sans" panose="020C0503030203020204" pitchFamily="34" charset="0"/>
              </a:rPr>
              <a:t> accesses the OA VN.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文本框 26"/>
          <p:cNvSpPr txBox="1"/>
          <p:nvPr/>
        </p:nvSpPr>
        <p:spPr bwMode="gray">
          <a:xfrm>
            <a:off x="7358223" y="5648807"/>
            <a:ext cx="485463" cy="307777"/>
          </a:xfrm>
          <a:prstGeom prst="rect">
            <a:avLst/>
          </a:prstGeom>
          <a:noFill/>
        </p:spPr>
        <p:txBody>
          <a:bodyPr wrap="square" rtlCol="0">
            <a:noAutofit/>
          </a:bodyPr>
          <a:lstStyle/>
          <a:p>
            <a:pPr algn="ctr" fontAlgn="ctr"/>
            <a:r>
              <a:rPr lang="en-US" sz="1400" dirty="0" smtClean="0">
                <a:latin typeface="Huawei Sans" panose="020C0503030203020204" pitchFamily="34" charset="0"/>
              </a:rPr>
              <a:t>test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五边形 31"/>
          <p:cNvSpPr/>
          <p:nvPr/>
        </p:nvSpPr>
        <p:spPr bwMode="gray">
          <a:xfrm>
            <a:off x="5941177" y="22542"/>
            <a:ext cx="1548000" cy="378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noAutofit/>
          </a:bodyPr>
          <a:lstStyle/>
          <a:p>
            <a:pPr algn="ctr" fontAlgn="ctr">
              <a:lnSpc>
                <a:spcPct val="95000"/>
              </a:lnSpc>
            </a:pPr>
            <a:r>
              <a:rPr lang="en-US" sz="1200" dirty="0" smtClean="0">
                <a:latin typeface="Huawei Sans" panose="020C0503030203020204" pitchFamily="34" charset="0"/>
              </a:rPr>
              <a:t>User Management </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燕尾形 32"/>
          <p:cNvSpPr/>
          <p:nvPr/>
        </p:nvSpPr>
        <p:spPr bwMode="gray">
          <a:xfrm>
            <a:off x="7360852" y="22542"/>
            <a:ext cx="1548000" cy="37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5000"/>
              </a:lnSpc>
            </a:pPr>
            <a:r>
              <a:rPr lang="en-US" sz="1200" b="1" dirty="0" smtClean="0">
                <a:solidFill>
                  <a:schemeClr val="bg1"/>
                </a:solidFill>
                <a:latin typeface="Huawei Sans" panose="020C0503030203020204" pitchFamily="34" charset="0"/>
              </a:rPr>
              <a:t>User Authentication</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燕尾形 33"/>
          <p:cNvSpPr/>
          <p:nvPr/>
        </p:nvSpPr>
        <p:spPr bwMode="gray">
          <a:xfrm>
            <a:off x="10200203" y="22542"/>
            <a:ext cx="1548000" cy="37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5000"/>
              </a:lnSpc>
              <a:spcBef>
                <a:spcPts val="0"/>
              </a:spcBef>
              <a:defRPr/>
            </a:pPr>
            <a:r>
              <a:rPr lang="en-US" sz="1200" dirty="0" smtClean="0">
                <a:latin typeface="Huawei Sans" panose="020C0503030203020204" pitchFamily="34" charset="0"/>
              </a:rPr>
              <a:t>Terminal Identification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燕尾形 34"/>
          <p:cNvSpPr/>
          <p:nvPr/>
        </p:nvSpPr>
        <p:spPr bwMode="gray">
          <a:xfrm>
            <a:off x="8780527" y="22542"/>
            <a:ext cx="1548000" cy="37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5000"/>
              </a:lnSpc>
              <a:spcBef>
                <a:spcPts val="0"/>
              </a:spcBef>
              <a:defRPr/>
            </a:pPr>
            <a:r>
              <a:rPr lang="en-US" sz="1200" dirty="0" smtClean="0">
                <a:latin typeface="Huawei Sans" panose="020C0503030203020204" pitchFamily="34" charset="0"/>
              </a:rPr>
              <a:t>Policy Control</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04380346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t>Service Requirements and Challenges of Large- and Medium-Sized Campus Networks</a:t>
            </a:r>
            <a:endParaRPr lang="en-US" altLang="zh-CN" dirty="0">
              <a:sym typeface="Huawei Sans" panose="020C0503030203020204" pitchFamily="34" charset="0"/>
            </a:endParaRPr>
          </a:p>
        </p:txBody>
      </p:sp>
      <p:sp>
        <p:nvSpPr>
          <p:cNvPr id="13" name="文本占位符 12"/>
          <p:cNvSpPr>
            <a:spLocks noGrp="1"/>
          </p:cNvSpPr>
          <p:nvPr>
            <p:ph type="body" sz="quarter" idx="10"/>
          </p:nvPr>
        </p:nvSpPr>
        <p:spPr>
          <a:xfrm>
            <a:off x="455613" y="1484313"/>
            <a:ext cx="11293476" cy="1441768"/>
          </a:xfrm>
        </p:spPr>
        <p:txBody>
          <a:bodyPr/>
          <a:lstStyle/>
          <a:p>
            <a:r>
              <a:rPr lang="en-US" sz="1600" dirty="0" smtClean="0"/>
              <a:t>Enterprises' campus networks are the cornerstone of their digital transformation. Nowadays, mobile office, cloud computing, SDN, Internet of Things (</a:t>
            </a:r>
            <a:r>
              <a:rPr lang="en-US" sz="1600" dirty="0" err="1" smtClean="0"/>
              <a:t>IoT</a:t>
            </a:r>
            <a:r>
              <a:rPr lang="en-US" sz="1600" dirty="0" smtClean="0"/>
              <a:t>), artificial intelligence (AI), and big data are gaining momentum. Driven by this, new technologies and applications are constantly emerging and are making inroads to enterprise campus networks, which poses many new challenges for the campus networks.</a:t>
            </a:r>
            <a:endParaRPr lang="en-US" sz="1600" dirty="0"/>
          </a:p>
        </p:txBody>
      </p:sp>
      <p:sp>
        <p:nvSpPr>
          <p:cNvPr id="5" name="圆角矩形 4"/>
          <p:cNvSpPr/>
          <p:nvPr/>
        </p:nvSpPr>
        <p:spPr bwMode="gray">
          <a:xfrm>
            <a:off x="495001" y="2898443"/>
            <a:ext cx="3673297" cy="364249"/>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30B5C5"/>
                </a:solidFill>
                <a:latin typeface="Huawei Sans" panose="020C0503030203020204" pitchFamily="34" charset="0"/>
              </a:rPr>
              <a:t>Converged network</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圆角矩形 5"/>
          <p:cNvSpPr/>
          <p:nvPr/>
        </p:nvSpPr>
        <p:spPr bwMode="gray">
          <a:xfrm>
            <a:off x="495001" y="3321535"/>
            <a:ext cx="3673297" cy="2879240"/>
          </a:xfrm>
          <a:prstGeom prst="roundRect">
            <a:avLst>
              <a:gd name="adj" fmla="val 2222"/>
            </a:avLst>
          </a:prstGeom>
          <a:noFill/>
          <a:ln w="9525">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08000" tIns="72000" rIns="108000" bIns="72000" rtlCol="0" anchor="t" anchorCtr="0">
            <a:noAutofit/>
          </a:bodyPr>
          <a:lstStyle/>
          <a:p>
            <a:pPr lvl="0" fontAlgn="ctr">
              <a:lnSpc>
                <a:spcPct val="120000"/>
              </a:lnSpc>
              <a:spcAft>
                <a:spcPts val="200"/>
              </a:spcAft>
            </a:pPr>
            <a:r>
              <a:rPr lang="en-US" sz="1200" b="1" dirty="0" smtClean="0">
                <a:solidFill>
                  <a:prstClr val="black"/>
                </a:solidFill>
                <a:latin typeface="Huawei Sans" panose="020C0503030203020204" pitchFamily="34" charset="0"/>
              </a:rPr>
              <a:t>Requirements:</a:t>
            </a:r>
          </a:p>
          <a:p>
            <a:pPr lvl="0" fontAlgn="ctr">
              <a:lnSpc>
                <a:spcPct val="120000"/>
              </a:lnSpc>
              <a:spcAft>
                <a:spcPts val="200"/>
              </a:spcAft>
            </a:pPr>
            <a:r>
              <a:rPr lang="en-US" sz="1200" dirty="0" smtClean="0">
                <a:solidFill>
                  <a:prstClr val="black"/>
                </a:solidFill>
                <a:latin typeface="Huawei Sans" panose="020C0503030203020204" pitchFamily="34" charset="0"/>
              </a:rPr>
              <a:t>Diversified access terminals and services require a converged campus network.</a:t>
            </a:r>
          </a:p>
          <a:p>
            <a:pPr lvl="0" fontAlgn="ctr">
              <a:lnSpc>
                <a:spcPct val="120000"/>
              </a:lnSpc>
              <a:spcAft>
                <a:spcPts val="200"/>
              </a:spcAft>
            </a:pPr>
            <a:r>
              <a:rPr lang="en-US" sz="1200" b="1" dirty="0" smtClean="0">
                <a:solidFill>
                  <a:prstClr val="black"/>
                </a:solidFill>
                <a:latin typeface="Huawei Sans" panose="020C0503030203020204" pitchFamily="34" charset="0"/>
              </a:rPr>
              <a:t>Challenges:</a:t>
            </a:r>
          </a:p>
          <a:p>
            <a:pPr marL="182563" lvl="0" indent="-182563" fontAlgn="ctr">
              <a:lnSpc>
                <a:spcPct val="120000"/>
              </a:lnSpc>
              <a:spcAft>
                <a:spcPts val="200"/>
              </a:spcAft>
              <a:buFont typeface="Arial" pitchFamily="34" charset="0"/>
              <a:buChar char="•"/>
            </a:pPr>
            <a:r>
              <a:rPr lang="en-US" sz="1200" dirty="0" smtClean="0">
                <a:solidFill>
                  <a:prstClr val="black"/>
                </a:solidFill>
                <a:latin typeface="Huawei Sans" panose="020C0503030203020204" pitchFamily="34" charset="0"/>
              </a:rPr>
              <a:t>Wi-Fi and </a:t>
            </a:r>
            <a:r>
              <a:rPr lang="en-US" sz="1200" dirty="0" err="1" smtClean="0">
                <a:solidFill>
                  <a:prstClr val="black"/>
                </a:solidFill>
                <a:latin typeface="Huawei Sans" panose="020C0503030203020204" pitchFamily="34" charset="0"/>
              </a:rPr>
              <a:t>IoT</a:t>
            </a:r>
            <a:r>
              <a:rPr lang="en-US" sz="1200" dirty="0" smtClean="0">
                <a:solidFill>
                  <a:prstClr val="black"/>
                </a:solidFill>
                <a:latin typeface="Huawei Sans" panose="020C0503030203020204" pitchFamily="34" charset="0"/>
              </a:rPr>
              <a:t> services are independently planned, deployed, and managed, resulting in high network construction costs.</a:t>
            </a:r>
          </a:p>
          <a:p>
            <a:pPr marL="182563" lvl="0" indent="-182563" fontAlgn="ctr">
              <a:lnSpc>
                <a:spcPct val="120000"/>
              </a:lnSpc>
              <a:spcAft>
                <a:spcPts val="200"/>
              </a:spcAft>
              <a:buFont typeface="Arial" pitchFamily="34" charset="0"/>
              <a:buChar char="•"/>
            </a:pPr>
            <a:r>
              <a:rPr lang="en-US" sz="1200" dirty="0" smtClean="0">
                <a:solidFill>
                  <a:prstClr val="black"/>
                </a:solidFill>
                <a:latin typeface="Huawei Sans" panose="020C0503030203020204" pitchFamily="34" charset="0"/>
              </a:rPr>
              <a:t>The network management and O&amp;M workload is heavy.</a:t>
            </a:r>
          </a:p>
          <a:p>
            <a:pPr fontAlgn="ctr">
              <a:lnSpc>
                <a:spcPct val="120000"/>
              </a:lnSpc>
              <a:spcAft>
                <a:spcPts val="200"/>
              </a:spcAft>
            </a:pP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圆角矩形 7"/>
          <p:cNvSpPr/>
          <p:nvPr/>
        </p:nvSpPr>
        <p:spPr bwMode="gray">
          <a:xfrm>
            <a:off x="8016881" y="2898443"/>
            <a:ext cx="3668365" cy="364249"/>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30B5C5"/>
                </a:solidFill>
                <a:latin typeface="Huawei Sans" panose="020C0503030203020204" pitchFamily="34" charset="0"/>
              </a:rPr>
              <a:t>User experience awareness</a:t>
            </a:r>
            <a:endParaRPr lang="en-US" sz="1400" dirty="0">
              <a:solidFill>
                <a:srgbClr val="30B5C5"/>
              </a:solidFill>
              <a:latin typeface="Huawei Sans" panose="020C0503030203020204" pitchFamily="34" charset="0"/>
            </a:endParaRPr>
          </a:p>
        </p:txBody>
      </p:sp>
      <p:sp>
        <p:nvSpPr>
          <p:cNvPr id="9" name="圆角矩形 8"/>
          <p:cNvSpPr/>
          <p:nvPr/>
        </p:nvSpPr>
        <p:spPr bwMode="gray">
          <a:xfrm>
            <a:off x="8021813" y="3321535"/>
            <a:ext cx="3668365" cy="2879240"/>
          </a:xfrm>
          <a:prstGeom prst="roundRect">
            <a:avLst>
              <a:gd name="adj" fmla="val 2222"/>
            </a:avLst>
          </a:prstGeom>
          <a:noFill/>
          <a:ln w="9525">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08000" tIns="72000" rIns="108000" bIns="72000" rtlCol="0" anchor="t" anchorCtr="0">
            <a:noAutofit/>
          </a:bodyPr>
          <a:lstStyle/>
          <a:p>
            <a:pPr lvl="0" fontAlgn="ctr">
              <a:lnSpc>
                <a:spcPct val="120000"/>
              </a:lnSpc>
              <a:spcAft>
                <a:spcPts val="200"/>
              </a:spcAft>
            </a:pPr>
            <a:r>
              <a:rPr lang="en-US" sz="1200" b="1" dirty="0" smtClean="0">
                <a:solidFill>
                  <a:prstClr val="black"/>
                </a:solidFill>
                <a:latin typeface="Huawei Sans" panose="020C0503030203020204" pitchFamily="34" charset="0"/>
              </a:rPr>
              <a:t>Requirements:</a:t>
            </a:r>
          </a:p>
          <a:p>
            <a:pPr fontAlgn="ctr">
              <a:lnSpc>
                <a:spcPct val="120000"/>
              </a:lnSpc>
              <a:spcAft>
                <a:spcPts val="200"/>
              </a:spcAft>
            </a:pPr>
            <a:r>
              <a:rPr lang="en-US" sz="1200" dirty="0" smtClean="0">
                <a:solidFill>
                  <a:schemeClr val="tx1"/>
                </a:solidFill>
                <a:latin typeface="Huawei Sans" panose="020C0503030203020204" pitchFamily="34" charset="0"/>
              </a:rPr>
              <a:t>Network O&amp;M should become automated and intelligent, with insights into user experience anytime, anywhere.</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lvl="0" fontAlgn="ctr">
              <a:lnSpc>
                <a:spcPct val="120000"/>
              </a:lnSpc>
              <a:spcAft>
                <a:spcPts val="200"/>
              </a:spcAft>
            </a:pPr>
            <a:r>
              <a:rPr lang="en-US" sz="1200" b="1" dirty="0" smtClean="0">
                <a:solidFill>
                  <a:prstClr val="black"/>
                </a:solidFill>
                <a:latin typeface="Huawei Sans" panose="020C0503030203020204" pitchFamily="34" charset="0"/>
              </a:rPr>
              <a:t>Challenges:</a:t>
            </a:r>
          </a:p>
          <a:p>
            <a:pPr marL="180975" indent="-180975" fontAlgn="ctr">
              <a:lnSpc>
                <a:spcPct val="120000"/>
              </a:lnSpc>
              <a:spcAft>
                <a:spcPts val="200"/>
              </a:spcAft>
              <a:buFont typeface="Arial" pitchFamily="34" charset="0"/>
              <a:buChar char="•"/>
            </a:pPr>
            <a:r>
              <a:rPr lang="en-US" sz="1200" dirty="0" smtClean="0">
                <a:solidFill>
                  <a:schemeClr val="tx1"/>
                </a:solidFill>
                <a:latin typeface="Huawei Sans" panose="020C0503030203020204" pitchFamily="34" charset="0"/>
              </a:rPr>
              <a:t>Service faults cannot be detected in a timely manner.</a:t>
            </a:r>
          </a:p>
          <a:p>
            <a:pPr marL="180975" indent="-180975" fontAlgn="ctr">
              <a:lnSpc>
                <a:spcPct val="120000"/>
              </a:lnSpc>
              <a:spcAft>
                <a:spcPts val="200"/>
              </a:spcAft>
              <a:buFont typeface="Arial" pitchFamily="34" charset="0"/>
              <a:buChar char="•"/>
            </a:pPr>
            <a:r>
              <a:rPr lang="en-US" sz="1200" dirty="0" smtClean="0">
                <a:solidFill>
                  <a:schemeClr val="tx1"/>
                </a:solidFill>
                <a:latin typeface="Huawei Sans" panose="020C0503030203020204" pitchFamily="34" charset="0"/>
              </a:rPr>
              <a:t>Fault locating heavily relies on the O&amp;M skills and experience of professionals, so faults cannot be quickly located.</a:t>
            </a:r>
          </a:p>
          <a:p>
            <a:pPr marL="180975" indent="-180975" fontAlgn="ctr">
              <a:lnSpc>
                <a:spcPct val="120000"/>
              </a:lnSpc>
              <a:spcAft>
                <a:spcPts val="200"/>
              </a:spcAft>
              <a:buFont typeface="Arial" pitchFamily="34" charset="0"/>
              <a:buChar char="•"/>
            </a:pPr>
            <a:r>
              <a:rPr lang="en-US" sz="1200" dirty="0" smtClean="0">
                <a:solidFill>
                  <a:schemeClr val="tx1"/>
                </a:solidFill>
                <a:latin typeface="Huawei Sans" panose="020C0503030203020204" pitchFamily="34" charset="0"/>
              </a:rPr>
              <a:t>The network cannot be self-optimized.</a:t>
            </a:r>
            <a:endParaRPr lang="en-US" altLang="zh-CN" sz="1200" dirty="0">
              <a:solidFill>
                <a:schemeClr val="tx1"/>
              </a:solidFill>
              <a:latin typeface="Huawei Sans" panose="020C0503030203020204" pitchFamily="34" charset="0"/>
            </a:endParaRPr>
          </a:p>
        </p:txBody>
      </p:sp>
      <p:sp>
        <p:nvSpPr>
          <p:cNvPr id="11" name="圆角矩形 10"/>
          <p:cNvSpPr/>
          <p:nvPr/>
        </p:nvSpPr>
        <p:spPr bwMode="gray">
          <a:xfrm>
            <a:off x="4255941" y="2898443"/>
            <a:ext cx="3673297" cy="364249"/>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30B5C5"/>
                </a:solidFill>
                <a:latin typeface="Huawei Sans" panose="020C0503030203020204" pitchFamily="34" charset="0"/>
              </a:rPr>
              <a:t>Automated network deployment</a:t>
            </a:r>
            <a:endParaRPr lang="en-US" sz="1400" dirty="0">
              <a:solidFill>
                <a:srgbClr val="30B5C5"/>
              </a:solidFill>
              <a:latin typeface="Huawei Sans" panose="020C0503030203020204" pitchFamily="34" charset="0"/>
            </a:endParaRPr>
          </a:p>
        </p:txBody>
      </p:sp>
      <p:sp>
        <p:nvSpPr>
          <p:cNvPr id="12" name="圆角矩形 11"/>
          <p:cNvSpPr/>
          <p:nvPr/>
        </p:nvSpPr>
        <p:spPr bwMode="gray">
          <a:xfrm>
            <a:off x="4255941" y="3321535"/>
            <a:ext cx="3673297" cy="2879240"/>
          </a:xfrm>
          <a:prstGeom prst="roundRect">
            <a:avLst>
              <a:gd name="adj" fmla="val 2222"/>
            </a:avLst>
          </a:prstGeom>
          <a:noFill/>
          <a:ln w="9525">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08000" tIns="72000" rIns="108000" bIns="72000" rtlCol="0" anchor="ctr" anchorCtr="0">
            <a:noAutofit/>
          </a:bodyPr>
          <a:lstStyle/>
          <a:p>
            <a:pPr lvl="0" fontAlgn="ctr">
              <a:lnSpc>
                <a:spcPct val="114000"/>
              </a:lnSpc>
              <a:spcAft>
                <a:spcPts val="200"/>
              </a:spcAft>
            </a:pPr>
            <a:r>
              <a:rPr lang="en-US" sz="1200" b="1" dirty="0" smtClean="0">
                <a:solidFill>
                  <a:prstClr val="black"/>
                </a:solidFill>
                <a:latin typeface="Huawei Sans" panose="020C0503030203020204" pitchFamily="34" charset="0"/>
              </a:rPr>
              <a:t>Requirements:</a:t>
            </a:r>
          </a:p>
          <a:p>
            <a:pPr fontAlgn="ctr">
              <a:lnSpc>
                <a:spcPct val="114000"/>
              </a:lnSpc>
              <a:spcAft>
                <a:spcPts val="200"/>
              </a:spcAft>
            </a:pPr>
            <a:r>
              <a:rPr lang="en-US" sz="1200" dirty="0" smtClean="0">
                <a:solidFill>
                  <a:schemeClr val="tx1"/>
                </a:solidFill>
                <a:latin typeface="Huawei Sans" panose="020C0503030203020204" pitchFamily="34" charset="0"/>
              </a:rPr>
              <a:t>Network deployment should be automated to address the growing complexity in deployment and policies due to the surge in applications and services.</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lvl="0" fontAlgn="ctr">
              <a:lnSpc>
                <a:spcPct val="114000"/>
              </a:lnSpc>
              <a:spcAft>
                <a:spcPts val="200"/>
              </a:spcAft>
            </a:pPr>
            <a:r>
              <a:rPr lang="en-US" sz="1200" b="1" dirty="0" smtClean="0">
                <a:solidFill>
                  <a:prstClr val="black"/>
                </a:solidFill>
                <a:latin typeface="Huawei Sans" panose="020C0503030203020204" pitchFamily="34" charset="0"/>
              </a:rPr>
              <a:t>Challenges:</a:t>
            </a:r>
          </a:p>
          <a:p>
            <a:pPr marL="171450" indent="-171450" fontAlgn="ctr">
              <a:lnSpc>
                <a:spcPct val="114000"/>
              </a:lnSpc>
              <a:spcAft>
                <a:spcPts val="200"/>
              </a:spcAft>
              <a:buFont typeface="Arial" pitchFamily="34" charset="0"/>
              <a:buChar char="•"/>
            </a:pPr>
            <a:r>
              <a:rPr lang="en-US" sz="1200" dirty="0" smtClean="0">
                <a:solidFill>
                  <a:schemeClr val="tx1"/>
                </a:solidFill>
                <a:latin typeface="Huawei Sans" panose="020C0503030203020204" pitchFamily="34" charset="0"/>
              </a:rPr>
              <a:t>Manual configuration is repetitive, complex, and labor-intensive.</a:t>
            </a:r>
          </a:p>
          <a:p>
            <a:pPr marL="171450" indent="-171450" fontAlgn="ctr">
              <a:lnSpc>
                <a:spcPct val="114000"/>
              </a:lnSpc>
              <a:spcAft>
                <a:spcPts val="200"/>
              </a:spcAft>
              <a:buFont typeface="Arial" pitchFamily="34" charset="0"/>
              <a:buChar char="•"/>
            </a:pPr>
            <a:r>
              <a:rPr lang="en-US" sz="1200" dirty="0" smtClean="0">
                <a:solidFill>
                  <a:schemeClr val="tx1"/>
                </a:solidFill>
                <a:latin typeface="Huawei Sans" panose="020C0503030203020204" pitchFamily="34" charset="0"/>
              </a:rPr>
              <a:t>New service rollout requires configuring devices one by one, which is time-consuming and costly.</a:t>
            </a:r>
          </a:p>
          <a:p>
            <a:pPr marL="171450" indent="-171450" fontAlgn="ctr">
              <a:lnSpc>
                <a:spcPct val="114000"/>
              </a:lnSpc>
              <a:spcAft>
                <a:spcPts val="200"/>
              </a:spcAft>
              <a:buFont typeface="Arial" pitchFamily="34" charset="0"/>
              <a:buChar char="•"/>
            </a:pPr>
            <a:r>
              <a:rPr lang="en-US" sz="1200" dirty="0" smtClean="0">
                <a:solidFill>
                  <a:schemeClr val="tx1"/>
                </a:solidFill>
                <a:latin typeface="Huawei Sans" panose="020C0503030203020204" pitchFamily="34" charset="0"/>
              </a:rPr>
              <a:t>The workload of network policy deployment and adjustment is heavy.</a:t>
            </a:r>
            <a:endParaRPr lang="en-US" altLang="zh-CN" sz="1200" dirty="0">
              <a:solidFill>
                <a:schemeClr val="tx1"/>
              </a:solidFill>
              <a:latin typeface="Huawei Sans" panose="020C0503030203020204" pitchFamily="34" charset="0"/>
            </a:endParaRPr>
          </a:p>
        </p:txBody>
      </p:sp>
    </p:spTree>
    <p:extLst>
      <p:ext uri="{BB962C8B-B14F-4D97-AF65-F5344CB8AC3E}">
        <p14:creationId xmlns:p14="http://schemas.microsoft.com/office/powerpoint/2010/main" val="1984582979"/>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p:cNvSpPr/>
          <p:nvPr/>
        </p:nvSpPr>
        <p:spPr bwMode="gray">
          <a:xfrm>
            <a:off x="493973" y="2769068"/>
            <a:ext cx="3327400" cy="2649231"/>
          </a:xfrm>
          <a:prstGeom prst="roundRect">
            <a:avLst>
              <a:gd name="adj" fmla="val 2483"/>
            </a:avLst>
          </a:prstGeom>
          <a:solidFill>
            <a:schemeClr val="bg1">
              <a:lumMod val="95000"/>
            </a:schemeClr>
          </a:solidFill>
          <a:ln>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44" tIns="34272" rIns="68544" bIns="34272" numCol="1" spcCol="0" rtlCol="0" fromWordArt="0" anchor="ctr" anchorCtr="0" forceAA="0" compatLnSpc="1">
            <a:noAutofit/>
          </a:bodyPr>
          <a:lstStyle/>
          <a:p>
            <a:pPr algn="ctr" fontAlgn="ctr"/>
            <a:endParaRPr lang="en-US" altLang="zh-CN" sz="140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圆角矩形 9"/>
          <p:cNvSpPr/>
          <p:nvPr/>
        </p:nvSpPr>
        <p:spPr bwMode="gray">
          <a:xfrm>
            <a:off x="3900582" y="2769068"/>
            <a:ext cx="3327400" cy="2649231"/>
          </a:xfrm>
          <a:prstGeom prst="roundRect">
            <a:avLst>
              <a:gd name="adj" fmla="val 2483"/>
            </a:avLst>
          </a:prstGeom>
          <a:solidFill>
            <a:schemeClr val="bg1">
              <a:lumMod val="95000"/>
            </a:schemeClr>
          </a:solidFill>
          <a:ln>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44" tIns="34272" rIns="68544" bIns="34272" numCol="1" spcCol="0" rtlCol="0" fromWordArt="0" anchor="ctr" anchorCtr="0" forceAA="0" compatLnSpc="1">
            <a:noAutofit/>
          </a:bodyPr>
          <a:lstStyle/>
          <a:p>
            <a:pPr algn="ctr" fontAlgn="ctr"/>
            <a:endParaRPr lang="en-US" altLang="zh-CN" sz="140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圆角矩形 16"/>
          <p:cNvSpPr/>
          <p:nvPr/>
        </p:nvSpPr>
        <p:spPr bwMode="gray">
          <a:xfrm>
            <a:off x="803072" y="3128639"/>
            <a:ext cx="1059208" cy="395102"/>
          </a:xfrm>
          <a:prstGeom prst="roundRect">
            <a:avLst>
              <a:gd name="adj" fmla="val 2483"/>
            </a:avLst>
          </a:prstGeom>
          <a:solidFill>
            <a:schemeClr val="bg1"/>
          </a:solidFill>
          <a:ln>
            <a:solidFill>
              <a:schemeClr val="bg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44" tIns="34272" rIns="68544" bIns="34272" numCol="1" spcCol="0" rtlCol="0" fromWordArt="0" anchor="ctr" anchorCtr="0" forceAA="0" compatLnSpc="1">
            <a:noAutofit/>
          </a:bodyPr>
          <a:lstStyle/>
          <a:p>
            <a:pPr algn="ctr" fontAlgn="ctr"/>
            <a:endParaRPr lang="en-US" altLang="zh-CN" sz="140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圆角矩形 24"/>
          <p:cNvSpPr/>
          <p:nvPr/>
        </p:nvSpPr>
        <p:spPr bwMode="gray">
          <a:xfrm>
            <a:off x="803072" y="3874649"/>
            <a:ext cx="1059208" cy="395102"/>
          </a:xfrm>
          <a:prstGeom prst="roundRect">
            <a:avLst>
              <a:gd name="adj" fmla="val 2483"/>
            </a:avLst>
          </a:prstGeom>
          <a:solidFill>
            <a:schemeClr val="bg1"/>
          </a:solidFill>
          <a:ln>
            <a:solidFill>
              <a:schemeClr val="bg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44" tIns="34272" rIns="68544" bIns="34272" numCol="1" spcCol="0" rtlCol="0" fromWordArt="0" anchor="ctr" anchorCtr="0" forceAA="0" compatLnSpc="1">
            <a:noAutofit/>
          </a:bodyPr>
          <a:lstStyle/>
          <a:p>
            <a:pPr algn="ctr" fontAlgn="ctr"/>
            <a:endParaRPr lang="en-US" altLang="zh-CN" sz="140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圆角矩形 32"/>
          <p:cNvSpPr/>
          <p:nvPr/>
        </p:nvSpPr>
        <p:spPr bwMode="gray">
          <a:xfrm>
            <a:off x="803072" y="4687588"/>
            <a:ext cx="1059208" cy="395102"/>
          </a:xfrm>
          <a:prstGeom prst="roundRect">
            <a:avLst>
              <a:gd name="adj" fmla="val 2483"/>
            </a:avLst>
          </a:prstGeom>
          <a:solidFill>
            <a:schemeClr val="bg1"/>
          </a:solidFill>
          <a:ln>
            <a:solidFill>
              <a:schemeClr val="bg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44" tIns="34272" rIns="68544" bIns="34272" numCol="1" spcCol="0" rtlCol="0" fromWordArt="0" anchor="ctr" anchorCtr="0" forceAA="0" compatLnSpc="1">
            <a:noAutofit/>
          </a:bodyPr>
          <a:lstStyle/>
          <a:p>
            <a:pPr algn="ctr" fontAlgn="ctr"/>
            <a:endParaRPr lang="en-US" altLang="zh-CN" sz="140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圆角矩形 79"/>
          <p:cNvSpPr/>
          <p:nvPr/>
        </p:nvSpPr>
        <p:spPr bwMode="gray">
          <a:xfrm>
            <a:off x="4031303" y="3462875"/>
            <a:ext cx="1059208" cy="395102"/>
          </a:xfrm>
          <a:prstGeom prst="roundRect">
            <a:avLst>
              <a:gd name="adj" fmla="val 2483"/>
            </a:avLst>
          </a:prstGeom>
          <a:solidFill>
            <a:schemeClr val="bg1"/>
          </a:solidFill>
          <a:ln>
            <a:solidFill>
              <a:schemeClr val="bg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44" tIns="34272" rIns="68544" bIns="34272" numCol="1" spcCol="0" rtlCol="0" fromWordArt="0" anchor="ctr" anchorCtr="0" forceAA="0" compatLnSpc="1">
            <a:noAutofit/>
          </a:bodyPr>
          <a:lstStyle/>
          <a:p>
            <a:pPr algn="ctr" fontAlgn="ctr"/>
            <a:endParaRPr lang="en-US" altLang="zh-CN" sz="140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圆角矩形 87"/>
          <p:cNvSpPr/>
          <p:nvPr/>
        </p:nvSpPr>
        <p:spPr bwMode="gray">
          <a:xfrm>
            <a:off x="4031303" y="4375034"/>
            <a:ext cx="1059208" cy="395102"/>
          </a:xfrm>
          <a:prstGeom prst="roundRect">
            <a:avLst>
              <a:gd name="adj" fmla="val 2483"/>
            </a:avLst>
          </a:prstGeom>
          <a:solidFill>
            <a:schemeClr val="bg1"/>
          </a:solidFill>
          <a:ln>
            <a:solidFill>
              <a:schemeClr val="bg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44" tIns="34272" rIns="68544" bIns="34272" numCol="1" spcCol="0" rtlCol="0" fromWordArt="0" anchor="ctr" anchorCtr="0" forceAA="0" compatLnSpc="1">
            <a:noAutofit/>
          </a:bodyPr>
          <a:lstStyle/>
          <a:p>
            <a:pPr algn="ctr" fontAlgn="ctr"/>
            <a:endParaRPr lang="en-US" altLang="zh-CN" sz="140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p:txBody>
          <a:bodyPr/>
          <a:lstStyle/>
          <a:p>
            <a:r>
              <a:rPr lang="en-US" smtClean="0"/>
              <a:t>Multi-Level Design for Access Policies</a:t>
            </a:r>
            <a:endParaRPr lang="en-US" altLang="zh-CN" dirty="0">
              <a:sym typeface="Huawei Sans" panose="020C0503030203020204" pitchFamily="34" charset="0"/>
            </a:endParaRPr>
          </a:p>
        </p:txBody>
      </p:sp>
      <p:sp>
        <p:nvSpPr>
          <p:cNvPr id="132" name="文本占位符 131"/>
          <p:cNvSpPr>
            <a:spLocks noGrp="1"/>
          </p:cNvSpPr>
          <p:nvPr>
            <p:ph type="body" sz="quarter" idx="10"/>
          </p:nvPr>
        </p:nvSpPr>
        <p:spPr>
          <a:xfrm>
            <a:off x="7180632" y="1240324"/>
            <a:ext cx="4568456" cy="4687231"/>
          </a:xfrm>
        </p:spPr>
        <p:txBody>
          <a:bodyPr/>
          <a:lstStyle/>
          <a:p>
            <a:r>
              <a:rPr lang="en-US" sz="1600" dirty="0" smtClean="0"/>
              <a:t>Network access policies can be logically divided into two levels:</a:t>
            </a:r>
          </a:p>
          <a:p>
            <a:pPr lvl="1"/>
            <a:r>
              <a:rPr lang="en-US" sz="1400" dirty="0" smtClean="0"/>
              <a:t>VN-level access policy: By default, VNs cannot communicate with each other, and service data of each VN is isolated. The </a:t>
            </a:r>
            <a:r>
              <a:rPr lang="en-US" sz="1400" dirty="0" err="1" smtClean="0"/>
              <a:t>CloudCampus</a:t>
            </a:r>
            <a:r>
              <a:rPr lang="en-US" sz="1400" dirty="0" smtClean="0"/>
              <a:t> Solution enables VNs to communicate within a fabric or through an external network.</a:t>
            </a:r>
          </a:p>
          <a:p>
            <a:pPr lvl="1"/>
            <a:r>
              <a:rPr lang="en-US" sz="1400" dirty="0" smtClean="0"/>
              <a:t>Security group-level access policy: Users and network resources are divided into different security groups for efficient management and control of inter-group traffic. The free mobility policy enforcement point executes inter-group access policies.</a:t>
            </a:r>
            <a:endParaRPr lang="en-US" sz="1400" dirty="0"/>
          </a:p>
        </p:txBody>
      </p:sp>
      <p:sp>
        <p:nvSpPr>
          <p:cNvPr id="3" name="任意多边形 2"/>
          <p:cNvSpPr/>
          <p:nvPr/>
        </p:nvSpPr>
        <p:spPr bwMode="gray">
          <a:xfrm>
            <a:off x="2879124" y="1553575"/>
            <a:ext cx="2042916" cy="1106396"/>
          </a:xfrm>
          <a:custGeom>
            <a:avLst/>
            <a:gdLst>
              <a:gd name="connsiteX0" fmla="*/ 1522976 w 3069379"/>
              <a:gd name="connsiteY0" fmla="*/ 0 h 1667868"/>
              <a:gd name="connsiteX1" fmla="*/ 2105444 w 3069379"/>
              <a:gd name="connsiteY1" fmla="*/ 243498 h 1667868"/>
              <a:gd name="connsiteX2" fmla="*/ 2165457 w 3069379"/>
              <a:gd name="connsiteY2" fmla="*/ 316907 h 1667868"/>
              <a:gd name="connsiteX3" fmla="*/ 2204139 w 3069379"/>
              <a:gd name="connsiteY3" fmla="*/ 313329 h 1667868"/>
              <a:gd name="connsiteX4" fmla="*/ 2688456 w 3069379"/>
              <a:gd name="connsiteY4" fmla="*/ 757688 h 1667868"/>
              <a:gd name="connsiteX5" fmla="*/ 2679008 w 3069379"/>
              <a:gd name="connsiteY5" fmla="*/ 843679 h 1667868"/>
              <a:gd name="connsiteX6" fmla="*/ 2742591 w 3069379"/>
              <a:gd name="connsiteY6" fmla="*/ 850148 h 1667868"/>
              <a:gd name="connsiteX7" fmla="*/ 3069379 w 3069379"/>
              <a:gd name="connsiteY7" fmla="*/ 1254812 h 1667868"/>
              <a:gd name="connsiteX8" fmla="*/ 2742591 w 3069379"/>
              <a:gd name="connsiteY8" fmla="*/ 1659476 h 1667868"/>
              <a:gd name="connsiteX9" fmla="*/ 2727471 w 3069379"/>
              <a:gd name="connsiteY9" fmla="*/ 1661015 h 1667868"/>
              <a:gd name="connsiteX10" fmla="*/ 2727471 w 3069379"/>
              <a:gd name="connsiteY10" fmla="*/ 1667868 h 1667868"/>
              <a:gd name="connsiteX11" fmla="*/ 2660108 w 3069379"/>
              <a:gd name="connsiteY11" fmla="*/ 1667868 h 1667868"/>
              <a:gd name="connsiteX12" fmla="*/ 450197 w 3069379"/>
              <a:gd name="connsiteY12" fmla="*/ 1667868 h 1667868"/>
              <a:gd name="connsiteX13" fmla="*/ 373665 w 3069379"/>
              <a:gd name="connsiteY13" fmla="*/ 1667868 h 1667868"/>
              <a:gd name="connsiteX14" fmla="*/ 373665 w 3069379"/>
              <a:gd name="connsiteY14" fmla="*/ 1660082 h 1667868"/>
              <a:gd name="connsiteX15" fmla="*/ 359467 w 3069379"/>
              <a:gd name="connsiteY15" fmla="*/ 1658637 h 1667868"/>
              <a:gd name="connsiteX16" fmla="*/ 0 w 3069379"/>
              <a:gd name="connsiteY16" fmla="*/ 1213505 h 1667868"/>
              <a:gd name="connsiteX17" fmla="*/ 274960 w 3069379"/>
              <a:gd name="connsiteY17" fmla="*/ 794848 h 1667868"/>
              <a:gd name="connsiteX18" fmla="*/ 303951 w 3069379"/>
              <a:gd name="connsiteY18" fmla="*/ 785765 h 1667868"/>
              <a:gd name="connsiteX19" fmla="*/ 315888 w 3069379"/>
              <a:gd name="connsiteY19" fmla="*/ 677121 h 1667868"/>
              <a:gd name="connsiteX20" fmla="*/ 931587 w 3069379"/>
              <a:gd name="connsiteY20" fmla="*/ 216713 h 1667868"/>
              <a:gd name="connsiteX21" fmla="*/ 968567 w 3069379"/>
              <a:gd name="connsiteY21" fmla="*/ 220133 h 1667868"/>
              <a:gd name="connsiteX22" fmla="*/ 1062419 w 3069379"/>
              <a:gd name="connsiteY22" fmla="*/ 141982 h 1667868"/>
              <a:gd name="connsiteX23" fmla="*/ 1522976 w 3069379"/>
              <a:gd name="connsiteY23" fmla="*/ 0 h 1667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69379" h="1667868">
                <a:moveTo>
                  <a:pt x="1522976" y="0"/>
                </a:moveTo>
                <a:cubicBezTo>
                  <a:pt x="1750444" y="0"/>
                  <a:pt x="1956378" y="93052"/>
                  <a:pt x="2105444" y="243498"/>
                </a:cubicBezTo>
                <a:lnTo>
                  <a:pt x="2165457" y="316907"/>
                </a:lnTo>
                <a:lnTo>
                  <a:pt x="2204139" y="313329"/>
                </a:lnTo>
                <a:cubicBezTo>
                  <a:pt x="2471620" y="313329"/>
                  <a:pt x="2688456" y="512275"/>
                  <a:pt x="2688456" y="757688"/>
                </a:cubicBezTo>
                <a:lnTo>
                  <a:pt x="2679008" y="843679"/>
                </a:lnTo>
                <a:lnTo>
                  <a:pt x="2742591" y="850148"/>
                </a:lnTo>
                <a:cubicBezTo>
                  <a:pt x="2929088" y="888664"/>
                  <a:pt x="3069379" y="1055202"/>
                  <a:pt x="3069379" y="1254812"/>
                </a:cubicBezTo>
                <a:cubicBezTo>
                  <a:pt x="3069379" y="1454421"/>
                  <a:pt x="2929088" y="1620960"/>
                  <a:pt x="2742591" y="1659476"/>
                </a:cubicBezTo>
                <a:lnTo>
                  <a:pt x="2727471" y="1661015"/>
                </a:lnTo>
                <a:lnTo>
                  <a:pt x="2727471" y="1667868"/>
                </a:lnTo>
                <a:lnTo>
                  <a:pt x="2660108" y="1667868"/>
                </a:lnTo>
                <a:lnTo>
                  <a:pt x="450197" y="1667868"/>
                </a:lnTo>
                <a:lnTo>
                  <a:pt x="373665" y="1667868"/>
                </a:lnTo>
                <a:lnTo>
                  <a:pt x="373665" y="1660082"/>
                </a:lnTo>
                <a:lnTo>
                  <a:pt x="359467" y="1658637"/>
                </a:lnTo>
                <a:cubicBezTo>
                  <a:pt x="154319" y="1616269"/>
                  <a:pt x="0" y="1433076"/>
                  <a:pt x="0" y="1213505"/>
                </a:cubicBezTo>
                <a:cubicBezTo>
                  <a:pt x="0" y="1025301"/>
                  <a:pt x="113377" y="863824"/>
                  <a:pt x="274960" y="794848"/>
                </a:cubicBezTo>
                <a:lnTo>
                  <a:pt x="303951" y="785765"/>
                </a:lnTo>
                <a:lnTo>
                  <a:pt x="315888" y="677121"/>
                </a:lnTo>
                <a:cubicBezTo>
                  <a:pt x="374490" y="414367"/>
                  <a:pt x="627881" y="216713"/>
                  <a:pt x="931587" y="216713"/>
                </a:cubicBezTo>
                <a:lnTo>
                  <a:pt x="968567" y="220133"/>
                </a:lnTo>
                <a:lnTo>
                  <a:pt x="1062419" y="141982"/>
                </a:lnTo>
                <a:cubicBezTo>
                  <a:pt x="1193887" y="52342"/>
                  <a:pt x="1352375" y="0"/>
                  <a:pt x="1522976" y="0"/>
                </a:cubicBezTo>
                <a:close/>
              </a:path>
            </a:pathLst>
          </a:cu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600"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 name="图片 86" descr="核心交换机.png"/>
          <p:cNvPicPr>
            <a:picLocks noChangeAspect="1"/>
          </p:cNvPicPr>
          <p:nvPr/>
        </p:nvPicPr>
        <p:blipFill>
          <a:blip r:embed="rId3"/>
          <a:stretch>
            <a:fillRect/>
          </a:stretch>
        </p:blipFill>
        <p:spPr bwMode="gray">
          <a:xfrm>
            <a:off x="3719075" y="1585261"/>
            <a:ext cx="312212" cy="255448"/>
          </a:xfrm>
          <a:prstGeom prst="rect">
            <a:avLst/>
          </a:prstGeom>
        </p:spPr>
      </p:pic>
      <p:pic>
        <p:nvPicPr>
          <p:cNvPr id="5" name="图片 87" descr="汇聚交换机.png"/>
          <p:cNvPicPr>
            <a:picLocks noChangeAspect="1"/>
          </p:cNvPicPr>
          <p:nvPr/>
        </p:nvPicPr>
        <p:blipFill>
          <a:blip r:embed="rId4"/>
          <a:stretch>
            <a:fillRect/>
          </a:stretch>
        </p:blipFill>
        <p:spPr bwMode="gray">
          <a:xfrm>
            <a:off x="2791029" y="2222981"/>
            <a:ext cx="312212" cy="255448"/>
          </a:xfrm>
          <a:prstGeom prst="rect">
            <a:avLst/>
          </a:prstGeom>
        </p:spPr>
      </p:pic>
      <p:pic>
        <p:nvPicPr>
          <p:cNvPr id="6"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2869930" y="1609118"/>
            <a:ext cx="304816" cy="249395"/>
          </a:xfrm>
          <a:prstGeom prst="rect">
            <a:avLst/>
          </a:prstGeom>
        </p:spPr>
      </p:pic>
      <p:pic>
        <p:nvPicPr>
          <p:cNvPr id="7" name="图片 87" descr="汇聚交换机.png"/>
          <p:cNvPicPr>
            <a:picLocks noChangeAspect="1"/>
          </p:cNvPicPr>
          <p:nvPr/>
        </p:nvPicPr>
        <p:blipFill>
          <a:blip r:embed="rId4"/>
          <a:stretch>
            <a:fillRect/>
          </a:stretch>
        </p:blipFill>
        <p:spPr bwMode="gray">
          <a:xfrm>
            <a:off x="4698172" y="2222981"/>
            <a:ext cx="312212" cy="255448"/>
          </a:xfrm>
          <a:prstGeom prst="rect">
            <a:avLst/>
          </a:prstGeom>
        </p:spPr>
      </p:pic>
      <p:sp>
        <p:nvSpPr>
          <p:cNvPr id="8" name="文本框 7"/>
          <p:cNvSpPr txBox="1"/>
          <p:nvPr/>
        </p:nvSpPr>
        <p:spPr bwMode="gray">
          <a:xfrm>
            <a:off x="3491504" y="1999380"/>
            <a:ext cx="1276355" cy="366126"/>
          </a:xfrm>
          <a:prstGeom prst="rect">
            <a:avLst/>
          </a:prstGeom>
          <a:noFill/>
        </p:spPr>
        <p:txBody>
          <a:bodyPr wrap="square" rtlCol="0">
            <a:noAutofit/>
          </a:bodyPr>
          <a:lstStyle/>
          <a:p>
            <a:pPr fontAlgn="ctr"/>
            <a:r>
              <a:rPr lang="en-US" sz="1600" dirty="0" smtClean="0">
                <a:solidFill>
                  <a:srgbClr val="30B5C5"/>
                </a:solidFill>
                <a:latin typeface="Huawei Sans" panose="020C0503030203020204" pitchFamily="34" charset="0"/>
              </a:rPr>
              <a:t>Fabric</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1" name="图片 10"/>
          <p:cNvPicPr>
            <a:picLocks noChangeAspect="1"/>
          </p:cNvPicPr>
          <p:nvPr/>
        </p:nvPicPr>
        <p:blipFill>
          <a:blip r:embed="rId6"/>
          <a:stretch>
            <a:fillRect/>
          </a:stretch>
        </p:blipFill>
        <p:spPr bwMode="gray">
          <a:xfrm>
            <a:off x="945682" y="3196375"/>
            <a:ext cx="184741" cy="259631"/>
          </a:xfrm>
          <a:prstGeom prst="rect">
            <a:avLst/>
          </a:prstGeom>
        </p:spPr>
      </p:pic>
      <p:pic>
        <p:nvPicPr>
          <p:cNvPr id="12" name="图片 11"/>
          <p:cNvPicPr>
            <a:picLocks noChangeAspect="1"/>
          </p:cNvPicPr>
          <p:nvPr/>
        </p:nvPicPr>
        <p:blipFill>
          <a:blip r:embed="rId6"/>
          <a:stretch>
            <a:fillRect/>
          </a:stretch>
        </p:blipFill>
        <p:spPr bwMode="gray">
          <a:xfrm>
            <a:off x="1534931" y="3196375"/>
            <a:ext cx="184741" cy="259631"/>
          </a:xfrm>
          <a:prstGeom prst="rect">
            <a:avLst/>
          </a:prstGeom>
        </p:spPr>
      </p:pic>
      <p:grpSp>
        <p:nvGrpSpPr>
          <p:cNvPr id="13" name="Group 3"/>
          <p:cNvGrpSpPr/>
          <p:nvPr/>
        </p:nvGrpSpPr>
        <p:grpSpPr bwMode="gray">
          <a:xfrm>
            <a:off x="1236057" y="3336526"/>
            <a:ext cx="193240" cy="45719"/>
            <a:chOff x="559282" y="6488261"/>
            <a:chExt cx="261965" cy="61979"/>
          </a:xfrm>
          <a:solidFill>
            <a:schemeClr val="bg1">
              <a:lumMod val="50000"/>
            </a:schemeClr>
          </a:solidFill>
        </p:grpSpPr>
        <p:sp>
          <p:nvSpPr>
            <p:cNvPr id="14" name="Oval 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Oval 17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Oval 17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8" name="矩形 17"/>
          <p:cNvSpPr/>
          <p:nvPr/>
        </p:nvSpPr>
        <p:spPr bwMode="gray">
          <a:xfrm>
            <a:off x="879315" y="3507523"/>
            <a:ext cx="906720" cy="274594"/>
          </a:xfrm>
          <a:prstGeom prst="rect">
            <a:avLst/>
          </a:prstGeom>
        </p:spPr>
        <p:txBody>
          <a:bodyPr wrap="square">
            <a:noAutofit/>
          </a:bodyPr>
          <a:lstStyle/>
          <a:p>
            <a:pPr algn="ctr" fontAlgn="ctr"/>
            <a:r>
              <a:rPr lang="en-US" sz="1200" dirty="0" smtClean="0">
                <a:solidFill>
                  <a:srgbClr val="000000"/>
                </a:solidFill>
                <a:latin typeface="Huawei Sans" panose="020C0503030203020204" pitchFamily="34" charset="0"/>
              </a:rPr>
              <a:t>HR group</a:t>
            </a:r>
            <a:endParaRPr lang="en-US" altLang="zh-CN"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9" name="图片 18"/>
          <p:cNvPicPr>
            <a:picLocks noChangeAspect="1"/>
          </p:cNvPicPr>
          <p:nvPr/>
        </p:nvPicPr>
        <p:blipFill>
          <a:blip r:embed="rId6"/>
          <a:stretch>
            <a:fillRect/>
          </a:stretch>
        </p:blipFill>
        <p:spPr bwMode="gray">
          <a:xfrm>
            <a:off x="945682" y="3942385"/>
            <a:ext cx="184741" cy="259631"/>
          </a:xfrm>
          <a:prstGeom prst="rect">
            <a:avLst/>
          </a:prstGeom>
        </p:spPr>
      </p:pic>
      <p:pic>
        <p:nvPicPr>
          <p:cNvPr id="20" name="图片 19"/>
          <p:cNvPicPr>
            <a:picLocks noChangeAspect="1"/>
          </p:cNvPicPr>
          <p:nvPr/>
        </p:nvPicPr>
        <p:blipFill>
          <a:blip r:embed="rId6"/>
          <a:stretch>
            <a:fillRect/>
          </a:stretch>
        </p:blipFill>
        <p:spPr bwMode="gray">
          <a:xfrm>
            <a:off x="1534931" y="3942385"/>
            <a:ext cx="184741" cy="259631"/>
          </a:xfrm>
          <a:prstGeom prst="rect">
            <a:avLst/>
          </a:prstGeom>
        </p:spPr>
      </p:pic>
      <p:grpSp>
        <p:nvGrpSpPr>
          <p:cNvPr id="21" name="Group 3"/>
          <p:cNvGrpSpPr/>
          <p:nvPr/>
        </p:nvGrpSpPr>
        <p:grpSpPr bwMode="gray">
          <a:xfrm>
            <a:off x="1236057" y="4082536"/>
            <a:ext cx="193240" cy="45719"/>
            <a:chOff x="559282" y="6488261"/>
            <a:chExt cx="261965" cy="61979"/>
          </a:xfrm>
          <a:solidFill>
            <a:schemeClr val="bg1">
              <a:lumMod val="50000"/>
            </a:schemeClr>
          </a:solidFill>
        </p:grpSpPr>
        <p:sp>
          <p:nvSpPr>
            <p:cNvPr id="22" name="Oval 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Oval 17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Oval 17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6" name="矩形 25"/>
          <p:cNvSpPr/>
          <p:nvPr/>
        </p:nvSpPr>
        <p:spPr bwMode="gray">
          <a:xfrm>
            <a:off x="841060" y="4253533"/>
            <a:ext cx="983230" cy="274594"/>
          </a:xfrm>
          <a:prstGeom prst="rect">
            <a:avLst/>
          </a:prstGeom>
        </p:spPr>
        <p:txBody>
          <a:bodyPr wrap="square">
            <a:noAutofit/>
          </a:bodyPr>
          <a:lstStyle/>
          <a:p>
            <a:pPr algn="ctr" fontAlgn="ctr"/>
            <a:r>
              <a:rPr lang="en-US" sz="1200" dirty="0" smtClean="0">
                <a:solidFill>
                  <a:srgbClr val="000000"/>
                </a:solidFill>
                <a:latin typeface="Huawei Sans" panose="020C0503030203020204" pitchFamily="34" charset="0"/>
              </a:rPr>
              <a:t>R&amp;D group</a:t>
            </a:r>
            <a:endParaRPr lang="en-US" altLang="zh-CN"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7" name="图片 26"/>
          <p:cNvPicPr>
            <a:picLocks noChangeAspect="1"/>
          </p:cNvPicPr>
          <p:nvPr/>
        </p:nvPicPr>
        <p:blipFill>
          <a:blip r:embed="rId6"/>
          <a:stretch>
            <a:fillRect/>
          </a:stretch>
        </p:blipFill>
        <p:spPr bwMode="gray">
          <a:xfrm>
            <a:off x="945682" y="4755324"/>
            <a:ext cx="184741" cy="259631"/>
          </a:xfrm>
          <a:prstGeom prst="rect">
            <a:avLst/>
          </a:prstGeom>
        </p:spPr>
      </p:pic>
      <p:pic>
        <p:nvPicPr>
          <p:cNvPr id="28" name="图片 27"/>
          <p:cNvPicPr>
            <a:picLocks noChangeAspect="1"/>
          </p:cNvPicPr>
          <p:nvPr/>
        </p:nvPicPr>
        <p:blipFill>
          <a:blip r:embed="rId6"/>
          <a:stretch>
            <a:fillRect/>
          </a:stretch>
        </p:blipFill>
        <p:spPr bwMode="gray">
          <a:xfrm>
            <a:off x="1534931" y="4755324"/>
            <a:ext cx="184741" cy="259631"/>
          </a:xfrm>
          <a:prstGeom prst="rect">
            <a:avLst/>
          </a:prstGeom>
        </p:spPr>
      </p:pic>
      <p:grpSp>
        <p:nvGrpSpPr>
          <p:cNvPr id="29" name="Group 3"/>
          <p:cNvGrpSpPr/>
          <p:nvPr/>
        </p:nvGrpSpPr>
        <p:grpSpPr bwMode="gray">
          <a:xfrm>
            <a:off x="1236057" y="4895475"/>
            <a:ext cx="193240" cy="45719"/>
            <a:chOff x="559282" y="6488261"/>
            <a:chExt cx="261965" cy="61979"/>
          </a:xfrm>
          <a:solidFill>
            <a:schemeClr val="bg1">
              <a:lumMod val="50000"/>
            </a:schemeClr>
          </a:solidFill>
        </p:grpSpPr>
        <p:sp>
          <p:nvSpPr>
            <p:cNvPr id="30" name="Oval 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Oval 17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Oval 17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4" name="矩形 33"/>
          <p:cNvSpPr/>
          <p:nvPr/>
        </p:nvSpPr>
        <p:spPr bwMode="gray">
          <a:xfrm>
            <a:off x="739432" y="5066472"/>
            <a:ext cx="1186486" cy="274594"/>
          </a:xfrm>
          <a:prstGeom prst="rect">
            <a:avLst/>
          </a:prstGeom>
        </p:spPr>
        <p:txBody>
          <a:bodyPr wrap="square">
            <a:noAutofit/>
          </a:bodyPr>
          <a:lstStyle/>
          <a:p>
            <a:pPr algn="ctr" fontAlgn="ctr"/>
            <a:r>
              <a:rPr lang="en-US" sz="1200" dirty="0" smtClean="0">
                <a:solidFill>
                  <a:srgbClr val="000000"/>
                </a:solidFill>
                <a:latin typeface="Huawei Sans" panose="020C0503030203020204" pitchFamily="34" charset="0"/>
              </a:rPr>
              <a:t>Guest group</a:t>
            </a:r>
            <a:endParaRPr lang="en-US" altLang="zh-CN"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6" name="Group 6"/>
          <p:cNvGrpSpPr/>
          <p:nvPr/>
        </p:nvGrpSpPr>
        <p:grpSpPr bwMode="gray">
          <a:xfrm>
            <a:off x="2832092" y="3177293"/>
            <a:ext cx="863604" cy="429692"/>
            <a:chOff x="7932442" y="4061890"/>
            <a:chExt cx="863604" cy="429692"/>
          </a:xfrm>
        </p:grpSpPr>
        <p:sp>
          <p:nvSpPr>
            <p:cNvPr id="37" name="Freeform 200"/>
            <p:cNvSpPr/>
            <p:nvPr/>
          </p:nvSpPr>
          <p:spPr bwMode="gray">
            <a:xfrm>
              <a:off x="8004495" y="4061890"/>
              <a:ext cx="744866" cy="422278"/>
            </a:xfrm>
            <a:custGeom>
              <a:avLst/>
              <a:gdLst>
                <a:gd name="connsiteX0" fmla="*/ 511396 w 823780"/>
                <a:gd name="connsiteY0" fmla="*/ 0 h 467015"/>
                <a:gd name="connsiteX1" fmla="*/ 732475 w 823780"/>
                <a:gd name="connsiteY1" fmla="*/ 223125 h 467015"/>
                <a:gd name="connsiteX2" fmla="*/ 727487 w 823780"/>
                <a:gd name="connsiteY2" fmla="*/ 248058 h 467015"/>
                <a:gd name="connsiteX3" fmla="*/ 756693 w 823780"/>
                <a:gd name="connsiteY3" fmla="*/ 254009 h 467015"/>
                <a:gd name="connsiteX4" fmla="*/ 823780 w 823780"/>
                <a:gd name="connsiteY4" fmla="*/ 356156 h 467015"/>
                <a:gd name="connsiteX5" fmla="*/ 756693 w 823780"/>
                <a:gd name="connsiteY5" fmla="*/ 458303 h 467015"/>
                <a:gd name="connsiteX6" fmla="*/ 732017 w 823780"/>
                <a:gd name="connsiteY6" fmla="*/ 463331 h 467015"/>
                <a:gd name="connsiteX7" fmla="*/ 732017 w 823780"/>
                <a:gd name="connsiteY7" fmla="*/ 467014 h 467015"/>
                <a:gd name="connsiteX8" fmla="*/ 713942 w 823780"/>
                <a:gd name="connsiteY8" fmla="*/ 467014 h 467015"/>
                <a:gd name="connsiteX9" fmla="*/ 713937 w 823780"/>
                <a:gd name="connsiteY9" fmla="*/ 467015 h 467015"/>
                <a:gd name="connsiteX10" fmla="*/ 713932 w 823780"/>
                <a:gd name="connsiteY10" fmla="*/ 467014 h 467015"/>
                <a:gd name="connsiteX11" fmla="*/ 120827 w 823780"/>
                <a:gd name="connsiteY11" fmla="*/ 467014 h 467015"/>
                <a:gd name="connsiteX12" fmla="*/ 100287 w 823780"/>
                <a:gd name="connsiteY12" fmla="*/ 467014 h 467015"/>
                <a:gd name="connsiteX13" fmla="*/ 100287 w 823780"/>
                <a:gd name="connsiteY13" fmla="*/ 462829 h 467015"/>
                <a:gd name="connsiteX14" fmla="*/ 73795 w 823780"/>
                <a:gd name="connsiteY14" fmla="*/ 457431 h 467015"/>
                <a:gd name="connsiteX15" fmla="*/ 0 w 823780"/>
                <a:gd name="connsiteY15" fmla="*/ 345069 h 467015"/>
                <a:gd name="connsiteX16" fmla="*/ 73795 w 823780"/>
                <a:gd name="connsiteY16" fmla="*/ 232707 h 467015"/>
                <a:gd name="connsiteX17" fmla="*/ 81613 w 823780"/>
                <a:gd name="connsiteY17" fmla="*/ 231114 h 467015"/>
                <a:gd name="connsiteX18" fmla="*/ 94608 w 823780"/>
                <a:gd name="connsiteY18" fmla="*/ 172061 h 467015"/>
                <a:gd name="connsiteX19" fmla="*/ 250025 w 823780"/>
                <a:gd name="connsiteY19" fmla="*/ 77543 h 467015"/>
                <a:gd name="connsiteX20" fmla="*/ 315680 w 823780"/>
                <a:gd name="connsiteY20" fmla="*/ 89704 h 467015"/>
                <a:gd name="connsiteX21" fmla="*/ 332040 w 823780"/>
                <a:gd name="connsiteY21" fmla="*/ 99825 h 467015"/>
                <a:gd name="connsiteX22" fmla="*/ 355070 w 823780"/>
                <a:gd name="connsiteY22" fmla="*/ 65352 h 467015"/>
                <a:gd name="connsiteX23" fmla="*/ 511396 w 823780"/>
                <a:gd name="connsiteY23" fmla="*/ 0 h 467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823780" h="467015">
                  <a:moveTo>
                    <a:pt x="511396" y="0"/>
                  </a:moveTo>
                  <a:cubicBezTo>
                    <a:pt x="633495" y="0"/>
                    <a:pt x="732475" y="99896"/>
                    <a:pt x="732475" y="223125"/>
                  </a:cubicBezTo>
                  <a:lnTo>
                    <a:pt x="727487" y="248058"/>
                  </a:lnTo>
                  <a:lnTo>
                    <a:pt x="756693" y="254009"/>
                  </a:lnTo>
                  <a:cubicBezTo>
                    <a:pt x="796117" y="270838"/>
                    <a:pt x="823780" y="310236"/>
                    <a:pt x="823780" y="356156"/>
                  </a:cubicBezTo>
                  <a:cubicBezTo>
                    <a:pt x="823780" y="402076"/>
                    <a:pt x="796117" y="441474"/>
                    <a:pt x="756693" y="458303"/>
                  </a:cubicBezTo>
                  <a:lnTo>
                    <a:pt x="732017" y="463331"/>
                  </a:lnTo>
                  <a:lnTo>
                    <a:pt x="732017" y="467014"/>
                  </a:lnTo>
                  <a:lnTo>
                    <a:pt x="713942" y="467014"/>
                  </a:lnTo>
                  <a:lnTo>
                    <a:pt x="713937" y="467015"/>
                  </a:lnTo>
                  <a:lnTo>
                    <a:pt x="713932" y="467014"/>
                  </a:lnTo>
                  <a:lnTo>
                    <a:pt x="120827" y="467014"/>
                  </a:lnTo>
                  <a:lnTo>
                    <a:pt x="100287" y="467014"/>
                  </a:lnTo>
                  <a:lnTo>
                    <a:pt x="100287" y="462829"/>
                  </a:lnTo>
                  <a:lnTo>
                    <a:pt x="73795" y="457431"/>
                  </a:lnTo>
                  <a:cubicBezTo>
                    <a:pt x="30429" y="438919"/>
                    <a:pt x="0" y="395580"/>
                    <a:pt x="0" y="345069"/>
                  </a:cubicBezTo>
                  <a:cubicBezTo>
                    <a:pt x="0" y="294558"/>
                    <a:pt x="30429" y="251219"/>
                    <a:pt x="73795" y="232707"/>
                  </a:cubicBezTo>
                  <a:lnTo>
                    <a:pt x="81613" y="231114"/>
                  </a:lnTo>
                  <a:lnTo>
                    <a:pt x="94608" y="172061"/>
                  </a:lnTo>
                  <a:cubicBezTo>
                    <a:pt x="120214" y="116517"/>
                    <a:pt x="180159" y="77543"/>
                    <a:pt x="250025" y="77543"/>
                  </a:cubicBezTo>
                  <a:cubicBezTo>
                    <a:pt x="273314" y="77543"/>
                    <a:pt x="295500" y="81873"/>
                    <a:pt x="315680" y="89704"/>
                  </a:cubicBezTo>
                  <a:lnTo>
                    <a:pt x="332040" y="99825"/>
                  </a:lnTo>
                  <a:lnTo>
                    <a:pt x="355070" y="65352"/>
                  </a:lnTo>
                  <a:cubicBezTo>
                    <a:pt x="395077" y="24974"/>
                    <a:pt x="450347" y="0"/>
                    <a:pt x="511396" y="0"/>
                  </a:cubicBezTo>
                  <a:close/>
                </a:path>
              </a:pathLst>
            </a:cu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TextBox 2"/>
            <p:cNvSpPr txBox="1"/>
            <p:nvPr/>
          </p:nvSpPr>
          <p:spPr bwMode="gray">
            <a:xfrm>
              <a:off x="7932442" y="4216988"/>
              <a:ext cx="863604" cy="274594"/>
            </a:xfrm>
            <a:prstGeom prst="rect">
              <a:avLst/>
            </a:prstGeom>
            <a:noFill/>
          </p:spPr>
          <p:txBody>
            <a:bodyPr wrap="square" rtlCol="0">
              <a:noAutofit/>
            </a:bodyPr>
            <a:lstStyle/>
            <a:p>
              <a:pPr algn="ctr" fontAlgn="ctr"/>
              <a:r>
                <a:rPr lang="en-US" sz="1200" dirty="0" smtClean="0">
                  <a:latin typeface="Huawei Sans" panose="020C0503030203020204" pitchFamily="34" charset="0"/>
                </a:rPr>
                <a:t>Internet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2" name="Freeform 9"/>
          <p:cNvSpPr>
            <a:spLocks noEditPoints="1"/>
          </p:cNvSpPr>
          <p:nvPr/>
        </p:nvSpPr>
        <p:spPr bwMode="gray">
          <a:xfrm>
            <a:off x="3141545" y="4499668"/>
            <a:ext cx="244698" cy="377881"/>
          </a:xfrm>
          <a:custGeom>
            <a:avLst/>
            <a:gdLst/>
            <a:ahLst/>
            <a:cxnLst>
              <a:cxn ang="0">
                <a:pos x="396" y="0"/>
              </a:cxn>
              <a:cxn ang="0">
                <a:pos x="0" y="176"/>
              </a:cxn>
              <a:cxn ang="0">
                <a:pos x="0" y="828"/>
              </a:cxn>
              <a:cxn ang="0">
                <a:pos x="312" y="960"/>
              </a:cxn>
              <a:cxn ang="0">
                <a:pos x="660" y="752"/>
              </a:cxn>
              <a:cxn ang="0">
                <a:pos x="660" y="100"/>
              </a:cxn>
              <a:cxn ang="0">
                <a:pos x="396" y="0"/>
              </a:cxn>
              <a:cxn ang="0">
                <a:pos x="159" y="820"/>
              </a:cxn>
              <a:cxn ang="0">
                <a:pos x="142" y="803"/>
              </a:cxn>
              <a:cxn ang="0">
                <a:pos x="159" y="786"/>
              </a:cxn>
              <a:cxn ang="0">
                <a:pos x="176" y="803"/>
              </a:cxn>
              <a:cxn ang="0">
                <a:pos x="159" y="820"/>
              </a:cxn>
              <a:cxn ang="0">
                <a:pos x="252" y="778"/>
              </a:cxn>
              <a:cxn ang="0">
                <a:pos x="64" y="698"/>
              </a:cxn>
              <a:cxn ang="0">
                <a:pos x="68" y="630"/>
              </a:cxn>
              <a:cxn ang="0">
                <a:pos x="256" y="706"/>
              </a:cxn>
              <a:cxn ang="0">
                <a:pos x="252" y="778"/>
              </a:cxn>
              <a:cxn ang="0">
                <a:pos x="288" y="636"/>
              </a:cxn>
              <a:cxn ang="0">
                <a:pos x="20" y="530"/>
              </a:cxn>
              <a:cxn ang="0">
                <a:pos x="20" y="464"/>
              </a:cxn>
              <a:cxn ang="0">
                <a:pos x="288" y="568"/>
              </a:cxn>
              <a:cxn ang="0">
                <a:pos x="288" y="636"/>
              </a:cxn>
              <a:cxn ang="0">
                <a:pos x="288" y="550"/>
              </a:cxn>
              <a:cxn ang="0">
                <a:pos x="20" y="448"/>
              </a:cxn>
              <a:cxn ang="0">
                <a:pos x="20" y="392"/>
              </a:cxn>
              <a:cxn ang="0">
                <a:pos x="288" y="490"/>
              </a:cxn>
              <a:cxn ang="0">
                <a:pos x="288" y="550"/>
              </a:cxn>
              <a:cxn ang="0">
                <a:pos x="288" y="471"/>
              </a:cxn>
              <a:cxn ang="0">
                <a:pos x="20" y="357"/>
              </a:cxn>
              <a:cxn ang="0">
                <a:pos x="20" y="306"/>
              </a:cxn>
              <a:cxn ang="0">
                <a:pos x="288" y="408"/>
              </a:cxn>
              <a:cxn ang="0">
                <a:pos x="288" y="471"/>
              </a:cxn>
              <a:cxn ang="0">
                <a:pos x="288" y="392"/>
              </a:cxn>
              <a:cxn ang="0">
                <a:pos x="20" y="296"/>
              </a:cxn>
              <a:cxn ang="0">
                <a:pos x="20" y="220"/>
              </a:cxn>
              <a:cxn ang="0">
                <a:pos x="288" y="328"/>
              </a:cxn>
              <a:cxn ang="0">
                <a:pos x="288" y="392"/>
              </a:cxn>
            </a:cxnLst>
            <a:rect l="0" t="0" r="r" b="b"/>
            <a:pathLst>
              <a:path w="660" h="960">
                <a:moveTo>
                  <a:pt x="396" y="0"/>
                </a:moveTo>
                <a:cubicBezTo>
                  <a:pt x="0" y="176"/>
                  <a:pt x="0" y="176"/>
                  <a:pt x="0" y="176"/>
                </a:cubicBezTo>
                <a:cubicBezTo>
                  <a:pt x="0" y="828"/>
                  <a:pt x="0" y="828"/>
                  <a:pt x="0" y="828"/>
                </a:cubicBezTo>
                <a:cubicBezTo>
                  <a:pt x="312" y="960"/>
                  <a:pt x="312" y="960"/>
                  <a:pt x="312" y="960"/>
                </a:cubicBezTo>
                <a:cubicBezTo>
                  <a:pt x="660" y="752"/>
                  <a:pt x="660" y="752"/>
                  <a:pt x="660" y="752"/>
                </a:cubicBezTo>
                <a:cubicBezTo>
                  <a:pt x="660" y="100"/>
                  <a:pt x="660" y="100"/>
                  <a:pt x="660" y="100"/>
                </a:cubicBezTo>
                <a:lnTo>
                  <a:pt x="396" y="0"/>
                </a:lnTo>
                <a:close/>
                <a:moveTo>
                  <a:pt x="159" y="820"/>
                </a:moveTo>
                <a:cubicBezTo>
                  <a:pt x="150" y="820"/>
                  <a:pt x="142" y="813"/>
                  <a:pt x="142" y="803"/>
                </a:cubicBezTo>
                <a:cubicBezTo>
                  <a:pt x="142" y="794"/>
                  <a:pt x="150" y="786"/>
                  <a:pt x="159" y="786"/>
                </a:cubicBezTo>
                <a:cubicBezTo>
                  <a:pt x="168" y="786"/>
                  <a:pt x="176" y="794"/>
                  <a:pt x="176" y="803"/>
                </a:cubicBezTo>
                <a:cubicBezTo>
                  <a:pt x="176" y="813"/>
                  <a:pt x="168" y="820"/>
                  <a:pt x="159" y="820"/>
                </a:cubicBezTo>
                <a:close/>
                <a:moveTo>
                  <a:pt x="252" y="778"/>
                </a:moveTo>
                <a:cubicBezTo>
                  <a:pt x="64" y="698"/>
                  <a:pt x="64" y="698"/>
                  <a:pt x="64" y="698"/>
                </a:cubicBezTo>
                <a:cubicBezTo>
                  <a:pt x="68" y="630"/>
                  <a:pt x="68" y="630"/>
                  <a:pt x="68" y="630"/>
                </a:cubicBezTo>
                <a:cubicBezTo>
                  <a:pt x="256" y="706"/>
                  <a:pt x="256" y="706"/>
                  <a:pt x="256" y="706"/>
                </a:cubicBezTo>
                <a:lnTo>
                  <a:pt x="252" y="778"/>
                </a:lnTo>
                <a:close/>
                <a:moveTo>
                  <a:pt x="288" y="636"/>
                </a:moveTo>
                <a:cubicBezTo>
                  <a:pt x="20" y="530"/>
                  <a:pt x="20" y="530"/>
                  <a:pt x="20" y="530"/>
                </a:cubicBezTo>
                <a:cubicBezTo>
                  <a:pt x="20" y="464"/>
                  <a:pt x="20" y="464"/>
                  <a:pt x="20" y="464"/>
                </a:cubicBezTo>
                <a:cubicBezTo>
                  <a:pt x="288" y="568"/>
                  <a:pt x="288" y="568"/>
                  <a:pt x="288" y="568"/>
                </a:cubicBezTo>
                <a:lnTo>
                  <a:pt x="288" y="636"/>
                </a:lnTo>
                <a:close/>
                <a:moveTo>
                  <a:pt x="288" y="550"/>
                </a:moveTo>
                <a:cubicBezTo>
                  <a:pt x="20" y="448"/>
                  <a:pt x="20" y="448"/>
                  <a:pt x="20" y="448"/>
                </a:cubicBezTo>
                <a:cubicBezTo>
                  <a:pt x="20" y="392"/>
                  <a:pt x="20" y="392"/>
                  <a:pt x="20" y="392"/>
                </a:cubicBezTo>
                <a:cubicBezTo>
                  <a:pt x="288" y="490"/>
                  <a:pt x="288" y="490"/>
                  <a:pt x="288" y="490"/>
                </a:cubicBezTo>
                <a:lnTo>
                  <a:pt x="288" y="550"/>
                </a:lnTo>
                <a:close/>
                <a:moveTo>
                  <a:pt x="288" y="471"/>
                </a:moveTo>
                <a:cubicBezTo>
                  <a:pt x="20" y="357"/>
                  <a:pt x="20" y="357"/>
                  <a:pt x="20" y="357"/>
                </a:cubicBezTo>
                <a:cubicBezTo>
                  <a:pt x="20" y="306"/>
                  <a:pt x="20" y="306"/>
                  <a:pt x="20" y="306"/>
                </a:cubicBezTo>
                <a:cubicBezTo>
                  <a:pt x="288" y="408"/>
                  <a:pt x="288" y="408"/>
                  <a:pt x="288" y="408"/>
                </a:cubicBezTo>
                <a:lnTo>
                  <a:pt x="288" y="471"/>
                </a:lnTo>
                <a:close/>
                <a:moveTo>
                  <a:pt x="288" y="392"/>
                </a:moveTo>
                <a:cubicBezTo>
                  <a:pt x="20" y="296"/>
                  <a:pt x="20" y="296"/>
                  <a:pt x="20" y="296"/>
                </a:cubicBezTo>
                <a:cubicBezTo>
                  <a:pt x="20" y="220"/>
                  <a:pt x="20" y="220"/>
                  <a:pt x="20" y="220"/>
                </a:cubicBezTo>
                <a:cubicBezTo>
                  <a:pt x="288" y="328"/>
                  <a:pt x="288" y="328"/>
                  <a:pt x="288" y="328"/>
                </a:cubicBezTo>
                <a:lnTo>
                  <a:pt x="288" y="392"/>
                </a:lnTo>
                <a:close/>
              </a:path>
            </a:pathLst>
          </a:custGeom>
          <a:solidFill>
            <a:schemeClr val="bg1">
              <a:lumMod val="50000"/>
            </a:schemeClr>
          </a:solidFill>
          <a:ln w="9525">
            <a:noFill/>
            <a:round/>
          </a:ln>
        </p:spPr>
        <p:txBody>
          <a:bodyPr vert="horz" wrap="square" lIns="121813" tIns="60907" rIns="121813" bIns="60907" numCol="1" anchor="t" anchorCtr="0" compatLnSpc="1">
            <a:noAutofit/>
          </a:bodyPr>
          <a:lstStyle/>
          <a:p>
            <a:pPr fontAlgn="ctr"/>
            <a:endParaRPr lang="en-US"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矩形 42"/>
          <p:cNvSpPr/>
          <p:nvPr/>
        </p:nvSpPr>
        <p:spPr bwMode="gray">
          <a:xfrm>
            <a:off x="2644988" y="4858067"/>
            <a:ext cx="1273374" cy="462769"/>
          </a:xfrm>
          <a:prstGeom prst="rect">
            <a:avLst/>
          </a:prstGeom>
        </p:spPr>
        <p:txBody>
          <a:bodyPr wrap="square">
            <a:noAutofit/>
          </a:bodyPr>
          <a:lstStyle/>
          <a:p>
            <a:pPr algn="ctr" fontAlgn="ctr"/>
            <a:r>
              <a:rPr lang="en-US" sz="1200" dirty="0" smtClean="0">
                <a:solidFill>
                  <a:srgbClr val="000000"/>
                </a:solidFill>
                <a:latin typeface="Huawei Sans" panose="020C0503030203020204" pitchFamily="34" charset="0"/>
              </a:rPr>
              <a:t>OA server resource group</a:t>
            </a:r>
            <a:endParaRPr lang="en-US" altLang="zh-CN"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矩形 43"/>
          <p:cNvSpPr/>
          <p:nvPr/>
        </p:nvSpPr>
        <p:spPr bwMode="ltGray">
          <a:xfrm>
            <a:off x="505496" y="2769068"/>
            <a:ext cx="891699" cy="305105"/>
          </a:xfrm>
          <a:prstGeom prst="rect">
            <a:avLst/>
          </a:prstGeom>
          <a:noFill/>
          <a:ln>
            <a:noFill/>
          </a:ln>
        </p:spPr>
        <p:txBody>
          <a:bodyPr wrap="square">
            <a:noAutofit/>
          </a:bodyPr>
          <a:lstStyle/>
          <a:p>
            <a:pPr algn="ctr" fontAlgn="ctr"/>
            <a:r>
              <a:rPr lang="en-US" sz="1400" b="1" dirty="0" smtClean="0">
                <a:solidFill>
                  <a:srgbClr val="C7000B"/>
                </a:solidFill>
                <a:latin typeface="Huawei Sans" panose="020C0503030203020204" pitchFamily="34" charset="0"/>
              </a:rPr>
              <a:t>OA VN</a:t>
            </a:r>
            <a:endParaRPr lang="en-US" altLang="zh-CN"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矩形 44"/>
          <p:cNvSpPr/>
          <p:nvPr/>
        </p:nvSpPr>
        <p:spPr bwMode="ltGray">
          <a:xfrm>
            <a:off x="6193209" y="2797463"/>
            <a:ext cx="1034773" cy="305105"/>
          </a:xfrm>
          <a:prstGeom prst="rect">
            <a:avLst/>
          </a:prstGeom>
          <a:noFill/>
          <a:ln>
            <a:noFill/>
          </a:ln>
        </p:spPr>
        <p:txBody>
          <a:bodyPr wrap="square">
            <a:noAutofit/>
          </a:bodyPr>
          <a:lstStyle/>
          <a:p>
            <a:pPr algn="ctr" fontAlgn="ctr"/>
            <a:r>
              <a:rPr lang="en-US" sz="1400" b="1" dirty="0" smtClean="0">
                <a:solidFill>
                  <a:srgbClr val="C7000B"/>
                </a:solidFill>
                <a:latin typeface="Huawei Sans" panose="020C0503030203020204" pitchFamily="34" charset="0"/>
              </a:rPr>
              <a:t>R&amp;D VN</a:t>
            </a:r>
            <a:endParaRPr lang="en-US" altLang="zh-CN"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任意多边形 45"/>
          <p:cNvSpPr/>
          <p:nvPr/>
        </p:nvSpPr>
        <p:spPr bwMode="gray">
          <a:xfrm>
            <a:off x="2723232" y="2541431"/>
            <a:ext cx="2289038" cy="325320"/>
          </a:xfrm>
          <a:custGeom>
            <a:avLst/>
            <a:gdLst>
              <a:gd name="connsiteX0" fmla="*/ 0 w 14514"/>
              <a:gd name="connsiteY0" fmla="*/ 726086 h 756084"/>
              <a:gd name="connsiteX1" fmla="*/ 14514 w 14514"/>
              <a:gd name="connsiteY1" fmla="*/ 756084 h 756084"/>
            </a:gdLst>
            <a:ahLst/>
            <a:cxnLst>
              <a:cxn ang="0">
                <a:pos x="connsiteX0" y="connsiteY0"/>
              </a:cxn>
              <a:cxn ang="0">
                <a:pos x="connsiteX1" y="connsiteY1"/>
              </a:cxn>
            </a:cxnLst>
            <a:rect l="l" t="t" r="r" b="b"/>
            <a:pathLst>
              <a:path w="14514" h="756084">
                <a:moveTo>
                  <a:pt x="0" y="726086"/>
                </a:moveTo>
                <a:cubicBezTo>
                  <a:pt x="5509" y="-340544"/>
                  <a:pt x="10255" y="-147217"/>
                  <a:pt x="14514" y="756084"/>
                </a:cubicBezTo>
              </a:path>
            </a:pathLst>
          </a:custGeom>
          <a:noFill/>
          <a:ln w="63500">
            <a:solidFill>
              <a:srgbClr val="C7000B"/>
            </a:solidFill>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7" name="组合 28"/>
          <p:cNvGrpSpPr/>
          <p:nvPr/>
        </p:nvGrpSpPr>
        <p:grpSpPr bwMode="gray">
          <a:xfrm>
            <a:off x="3759198" y="2444616"/>
            <a:ext cx="217106" cy="217106"/>
            <a:chOff x="5076056" y="3356992"/>
            <a:chExt cx="436268" cy="436268"/>
          </a:xfrm>
        </p:grpSpPr>
        <p:sp>
          <p:nvSpPr>
            <p:cNvPr id="48" name="椭圆 27"/>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784225" rtl="0" eaLnBrk="0" fontAlgn="ctr" latinLnBrk="0" hangingPunct="0">
                <a:lnSpc>
                  <a:spcPct val="100000"/>
                </a:lnSpc>
                <a:spcBef>
                  <a:spcPct val="0"/>
                </a:spcBef>
                <a:spcAft>
                  <a:spcPct val="0"/>
                </a:spcAft>
                <a:buClrTx/>
                <a:buSzTx/>
                <a:buFontTx/>
                <a:buNone/>
              </a:pPr>
              <a:endParaRPr kumimoji="0" lang="en-US" altLang="zh-CN" sz="20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禁止符 23"/>
            <p:cNvSpPr/>
            <p:nvPr/>
          </p:nvSpPr>
          <p:spPr bwMode="gray">
            <a:xfrm>
              <a:off x="5076056" y="3356992"/>
              <a:ext cx="436268" cy="436268"/>
            </a:xfrm>
            <a:prstGeom prst="noSmoking">
              <a:avLst>
                <a:gd name="adj" fmla="val 1547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50" name="直接箭头连接符 49"/>
          <p:cNvCxnSpPr/>
          <p:nvPr/>
        </p:nvCxnSpPr>
        <p:spPr bwMode="gray">
          <a:xfrm>
            <a:off x="1963626" y="3442155"/>
            <a:ext cx="897467" cy="0"/>
          </a:xfrm>
          <a:prstGeom prst="straightConnector1">
            <a:avLst/>
          </a:prstGeom>
          <a:ln>
            <a:solidFill>
              <a:srgbClr val="30B5C5"/>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1" name="直接箭头连接符 50"/>
          <p:cNvCxnSpPr/>
          <p:nvPr/>
        </p:nvCxnSpPr>
        <p:spPr bwMode="gray">
          <a:xfrm>
            <a:off x="1963626" y="3484928"/>
            <a:ext cx="897467" cy="581807"/>
          </a:xfrm>
          <a:prstGeom prst="straightConnector1">
            <a:avLst/>
          </a:prstGeom>
          <a:ln>
            <a:solidFill>
              <a:srgbClr val="30B5C5"/>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2" name="直接箭头连接符 51"/>
          <p:cNvCxnSpPr/>
          <p:nvPr/>
        </p:nvCxnSpPr>
        <p:spPr bwMode="gray">
          <a:xfrm>
            <a:off x="1963626" y="4137491"/>
            <a:ext cx="897467" cy="0"/>
          </a:xfrm>
          <a:prstGeom prst="straightConnector1">
            <a:avLst/>
          </a:prstGeom>
          <a:ln>
            <a:solidFill>
              <a:srgbClr val="30B5C5"/>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5" name="直接箭头连接符 54"/>
          <p:cNvCxnSpPr/>
          <p:nvPr/>
        </p:nvCxnSpPr>
        <p:spPr bwMode="gray">
          <a:xfrm>
            <a:off x="1963626" y="3585888"/>
            <a:ext cx="863017" cy="1240053"/>
          </a:xfrm>
          <a:prstGeom prst="straightConnector1">
            <a:avLst/>
          </a:prstGeom>
          <a:ln>
            <a:solidFill>
              <a:srgbClr val="30B5C5"/>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6" name="直接箭头连接符 55"/>
          <p:cNvCxnSpPr>
            <a:endCxn id="37" idx="15"/>
          </p:cNvCxnSpPr>
          <p:nvPr/>
        </p:nvCxnSpPr>
        <p:spPr bwMode="gray">
          <a:xfrm flipV="1">
            <a:off x="1925918" y="3489307"/>
            <a:ext cx="978227" cy="590822"/>
          </a:xfrm>
          <a:prstGeom prst="straightConnector1">
            <a:avLst/>
          </a:prstGeom>
          <a:ln>
            <a:solidFill>
              <a:srgbClr val="30B5C5"/>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7" name="直接箭头连接符 56"/>
          <p:cNvCxnSpPr/>
          <p:nvPr/>
        </p:nvCxnSpPr>
        <p:spPr bwMode="gray">
          <a:xfrm flipV="1">
            <a:off x="1945751" y="3574735"/>
            <a:ext cx="960101" cy="1334078"/>
          </a:xfrm>
          <a:prstGeom prst="straightConnector1">
            <a:avLst/>
          </a:prstGeom>
          <a:ln>
            <a:solidFill>
              <a:srgbClr val="30B5C5"/>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8" name="直接箭头连接符 57"/>
          <p:cNvCxnSpPr/>
          <p:nvPr/>
        </p:nvCxnSpPr>
        <p:spPr bwMode="gray">
          <a:xfrm>
            <a:off x="1963626" y="4229883"/>
            <a:ext cx="840979" cy="688451"/>
          </a:xfrm>
          <a:prstGeom prst="straightConnector1">
            <a:avLst/>
          </a:prstGeom>
          <a:ln>
            <a:solidFill>
              <a:srgbClr val="30B5C5"/>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9" name="直接箭头连接符 58"/>
          <p:cNvCxnSpPr/>
          <p:nvPr/>
        </p:nvCxnSpPr>
        <p:spPr bwMode="gray">
          <a:xfrm flipV="1">
            <a:off x="1945751" y="4253091"/>
            <a:ext cx="901627" cy="732250"/>
          </a:xfrm>
          <a:prstGeom prst="straightConnector1">
            <a:avLst/>
          </a:prstGeom>
          <a:ln>
            <a:solidFill>
              <a:srgbClr val="30B5C5"/>
            </a:solidFill>
            <a:headEnd type="triangle"/>
            <a:tailEnd type="triangle"/>
          </a:ln>
        </p:spPr>
        <p:style>
          <a:lnRef idx="1">
            <a:schemeClr val="accent1"/>
          </a:lnRef>
          <a:fillRef idx="0">
            <a:schemeClr val="accent1"/>
          </a:fillRef>
          <a:effectRef idx="0">
            <a:schemeClr val="accent1"/>
          </a:effectRef>
          <a:fontRef idx="minor">
            <a:schemeClr val="tx1"/>
          </a:fontRef>
        </p:style>
      </p:cxnSp>
      <p:grpSp>
        <p:nvGrpSpPr>
          <p:cNvPr id="60" name="组合 28"/>
          <p:cNvGrpSpPr/>
          <p:nvPr/>
        </p:nvGrpSpPr>
        <p:grpSpPr bwMode="gray">
          <a:xfrm>
            <a:off x="2229093" y="4661055"/>
            <a:ext cx="114976" cy="114976"/>
            <a:chOff x="5076056" y="3356992"/>
            <a:chExt cx="436268" cy="436268"/>
          </a:xfrm>
        </p:grpSpPr>
        <p:sp>
          <p:nvSpPr>
            <p:cNvPr id="61" name="椭圆 27"/>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784225" rtl="0" eaLnBrk="0" fontAlgn="ctr" latinLnBrk="0" hangingPunct="0">
                <a:lnSpc>
                  <a:spcPct val="100000"/>
                </a:lnSpc>
                <a:spcBef>
                  <a:spcPct val="0"/>
                </a:spcBef>
                <a:spcAft>
                  <a:spcPct val="0"/>
                </a:spcAft>
                <a:buClrTx/>
                <a:buSzTx/>
                <a:buFontTx/>
                <a:buNone/>
              </a:pPr>
              <a:endParaRPr kumimoji="0" lang="en-US" altLang="zh-CN" sz="24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禁止符 23"/>
            <p:cNvSpPr/>
            <p:nvPr/>
          </p:nvSpPr>
          <p:spPr bwMode="gray">
            <a:xfrm>
              <a:off x="5076056" y="3356992"/>
              <a:ext cx="436268" cy="436268"/>
            </a:xfrm>
            <a:prstGeom prst="noSmoking">
              <a:avLst>
                <a:gd name="adj" fmla="val 15475"/>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63" name="直接箭头连接符 62"/>
          <p:cNvCxnSpPr/>
          <p:nvPr/>
        </p:nvCxnSpPr>
        <p:spPr bwMode="gray">
          <a:xfrm>
            <a:off x="1963626" y="5038609"/>
            <a:ext cx="897467" cy="0"/>
          </a:xfrm>
          <a:prstGeom prst="straightConnector1">
            <a:avLst/>
          </a:prstGeom>
          <a:ln>
            <a:solidFill>
              <a:srgbClr val="30B5C5"/>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67" name="任意多边形 66"/>
          <p:cNvSpPr/>
          <p:nvPr/>
        </p:nvSpPr>
        <p:spPr bwMode="gray">
          <a:xfrm rot="16200000">
            <a:off x="485811" y="4406078"/>
            <a:ext cx="390852" cy="160200"/>
          </a:xfrm>
          <a:custGeom>
            <a:avLst/>
            <a:gdLst>
              <a:gd name="connsiteX0" fmla="*/ 0 w 14514"/>
              <a:gd name="connsiteY0" fmla="*/ 726086 h 756084"/>
              <a:gd name="connsiteX1" fmla="*/ 14514 w 14514"/>
              <a:gd name="connsiteY1" fmla="*/ 756084 h 756084"/>
            </a:gdLst>
            <a:ahLst/>
            <a:cxnLst>
              <a:cxn ang="0">
                <a:pos x="connsiteX0" y="connsiteY0"/>
              </a:cxn>
              <a:cxn ang="0">
                <a:pos x="connsiteX1" y="connsiteY1"/>
              </a:cxn>
            </a:cxnLst>
            <a:rect l="l" t="t" r="r" b="b"/>
            <a:pathLst>
              <a:path w="14514" h="756084">
                <a:moveTo>
                  <a:pt x="0" y="726086"/>
                </a:moveTo>
                <a:cubicBezTo>
                  <a:pt x="5509" y="-340544"/>
                  <a:pt x="10255" y="-147217"/>
                  <a:pt x="14514" y="756084"/>
                </a:cubicBezTo>
              </a:path>
            </a:pathLst>
          </a:custGeom>
          <a:ln>
            <a:solidFill>
              <a:srgbClr val="30B5C5"/>
            </a:solidFill>
            <a:headEnd type="triangle"/>
            <a:tail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8" name="组合 28"/>
          <p:cNvGrpSpPr/>
          <p:nvPr/>
        </p:nvGrpSpPr>
        <p:grpSpPr bwMode="gray">
          <a:xfrm>
            <a:off x="542663" y="4415556"/>
            <a:ext cx="114976" cy="114976"/>
            <a:chOff x="5076056" y="3356992"/>
            <a:chExt cx="436268" cy="436268"/>
          </a:xfrm>
        </p:grpSpPr>
        <p:sp>
          <p:nvSpPr>
            <p:cNvPr id="69" name="椭圆 27"/>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784225" rtl="0" eaLnBrk="0" fontAlgn="ctr" latinLnBrk="0" hangingPunct="0">
                <a:lnSpc>
                  <a:spcPct val="100000"/>
                </a:lnSpc>
                <a:spcBef>
                  <a:spcPct val="0"/>
                </a:spcBef>
                <a:spcAft>
                  <a:spcPct val="0"/>
                </a:spcAft>
                <a:buClrTx/>
                <a:buSzTx/>
                <a:buFontTx/>
                <a:buNone/>
              </a:pPr>
              <a:endParaRPr kumimoji="0" lang="en-US" altLang="zh-CN" sz="24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禁止符 23"/>
            <p:cNvSpPr/>
            <p:nvPr/>
          </p:nvSpPr>
          <p:spPr bwMode="gray">
            <a:xfrm>
              <a:off x="5076056" y="3356992"/>
              <a:ext cx="436268" cy="436268"/>
            </a:xfrm>
            <a:prstGeom prst="noSmoking">
              <a:avLst>
                <a:gd name="adj" fmla="val 15475"/>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74" name="图片 73"/>
          <p:cNvPicPr>
            <a:picLocks noChangeAspect="1"/>
          </p:cNvPicPr>
          <p:nvPr/>
        </p:nvPicPr>
        <p:blipFill>
          <a:blip r:embed="rId6"/>
          <a:stretch>
            <a:fillRect/>
          </a:stretch>
        </p:blipFill>
        <p:spPr bwMode="gray">
          <a:xfrm>
            <a:off x="4173913" y="3530611"/>
            <a:ext cx="184741" cy="259631"/>
          </a:xfrm>
          <a:prstGeom prst="rect">
            <a:avLst/>
          </a:prstGeom>
        </p:spPr>
      </p:pic>
      <p:pic>
        <p:nvPicPr>
          <p:cNvPr id="75" name="图片 74"/>
          <p:cNvPicPr>
            <a:picLocks noChangeAspect="1"/>
          </p:cNvPicPr>
          <p:nvPr/>
        </p:nvPicPr>
        <p:blipFill>
          <a:blip r:embed="rId6"/>
          <a:stretch>
            <a:fillRect/>
          </a:stretch>
        </p:blipFill>
        <p:spPr bwMode="gray">
          <a:xfrm>
            <a:off x="4763162" y="3530611"/>
            <a:ext cx="184741" cy="259631"/>
          </a:xfrm>
          <a:prstGeom prst="rect">
            <a:avLst/>
          </a:prstGeom>
        </p:spPr>
      </p:pic>
      <p:grpSp>
        <p:nvGrpSpPr>
          <p:cNvPr id="76" name="Group 3"/>
          <p:cNvGrpSpPr/>
          <p:nvPr/>
        </p:nvGrpSpPr>
        <p:grpSpPr bwMode="gray">
          <a:xfrm>
            <a:off x="4464288" y="3670762"/>
            <a:ext cx="193240" cy="45719"/>
            <a:chOff x="559282" y="6488261"/>
            <a:chExt cx="261965" cy="61979"/>
          </a:xfrm>
          <a:solidFill>
            <a:schemeClr val="bg1">
              <a:lumMod val="50000"/>
            </a:schemeClr>
          </a:solidFill>
        </p:grpSpPr>
        <p:sp>
          <p:nvSpPr>
            <p:cNvPr id="77" name="Oval 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Oval 17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Oval 17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81" name="矩形 80"/>
          <p:cNvSpPr/>
          <p:nvPr/>
        </p:nvSpPr>
        <p:spPr bwMode="gray">
          <a:xfrm>
            <a:off x="3980093" y="3849868"/>
            <a:ext cx="1155226" cy="274594"/>
          </a:xfrm>
          <a:prstGeom prst="rect">
            <a:avLst/>
          </a:prstGeom>
        </p:spPr>
        <p:txBody>
          <a:bodyPr wrap="square">
            <a:noAutofit/>
          </a:bodyPr>
          <a:lstStyle/>
          <a:p>
            <a:pPr algn="ctr" fontAlgn="ctr"/>
            <a:r>
              <a:rPr lang="en-US" sz="1200" dirty="0" smtClean="0">
                <a:solidFill>
                  <a:srgbClr val="000000"/>
                </a:solidFill>
                <a:latin typeface="Huawei Sans" panose="020C0503030203020204" pitchFamily="34" charset="0"/>
              </a:rPr>
              <a:t>R&amp;D group 1</a:t>
            </a:r>
            <a:endParaRPr lang="en-US" altLang="zh-CN"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2" name="图片 81"/>
          <p:cNvPicPr>
            <a:picLocks noChangeAspect="1"/>
          </p:cNvPicPr>
          <p:nvPr/>
        </p:nvPicPr>
        <p:blipFill>
          <a:blip r:embed="rId6"/>
          <a:stretch>
            <a:fillRect/>
          </a:stretch>
        </p:blipFill>
        <p:spPr bwMode="gray">
          <a:xfrm>
            <a:off x="4173913" y="4442770"/>
            <a:ext cx="184741" cy="259631"/>
          </a:xfrm>
          <a:prstGeom prst="rect">
            <a:avLst/>
          </a:prstGeom>
        </p:spPr>
      </p:pic>
      <p:pic>
        <p:nvPicPr>
          <p:cNvPr id="83" name="图片 82"/>
          <p:cNvPicPr>
            <a:picLocks noChangeAspect="1"/>
          </p:cNvPicPr>
          <p:nvPr/>
        </p:nvPicPr>
        <p:blipFill>
          <a:blip r:embed="rId6"/>
          <a:stretch>
            <a:fillRect/>
          </a:stretch>
        </p:blipFill>
        <p:spPr bwMode="gray">
          <a:xfrm>
            <a:off x="4763162" y="4442770"/>
            <a:ext cx="184741" cy="259631"/>
          </a:xfrm>
          <a:prstGeom prst="rect">
            <a:avLst/>
          </a:prstGeom>
        </p:spPr>
      </p:pic>
      <p:grpSp>
        <p:nvGrpSpPr>
          <p:cNvPr id="84" name="Group 3"/>
          <p:cNvGrpSpPr/>
          <p:nvPr/>
        </p:nvGrpSpPr>
        <p:grpSpPr bwMode="gray">
          <a:xfrm>
            <a:off x="4464288" y="4582921"/>
            <a:ext cx="193240" cy="45719"/>
            <a:chOff x="559282" y="6488261"/>
            <a:chExt cx="261965" cy="61979"/>
          </a:xfrm>
          <a:solidFill>
            <a:schemeClr val="bg1">
              <a:lumMod val="50000"/>
            </a:schemeClr>
          </a:solidFill>
        </p:grpSpPr>
        <p:sp>
          <p:nvSpPr>
            <p:cNvPr id="85" name="Oval 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Oval 17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Oval 17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90" name="直接箭头连接符 89"/>
          <p:cNvCxnSpPr/>
          <p:nvPr/>
        </p:nvCxnSpPr>
        <p:spPr bwMode="gray">
          <a:xfrm>
            <a:off x="5135319" y="3664524"/>
            <a:ext cx="1050778" cy="0"/>
          </a:xfrm>
          <a:prstGeom prst="straightConnector1">
            <a:avLst/>
          </a:prstGeom>
          <a:ln>
            <a:solidFill>
              <a:srgbClr val="30B5C5"/>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91" name="Freeform 9"/>
          <p:cNvSpPr>
            <a:spLocks noEditPoints="1"/>
          </p:cNvSpPr>
          <p:nvPr/>
        </p:nvSpPr>
        <p:spPr bwMode="gray">
          <a:xfrm>
            <a:off x="6497447" y="4499668"/>
            <a:ext cx="244698" cy="377881"/>
          </a:xfrm>
          <a:custGeom>
            <a:avLst/>
            <a:gdLst/>
            <a:ahLst/>
            <a:cxnLst>
              <a:cxn ang="0">
                <a:pos x="396" y="0"/>
              </a:cxn>
              <a:cxn ang="0">
                <a:pos x="0" y="176"/>
              </a:cxn>
              <a:cxn ang="0">
                <a:pos x="0" y="828"/>
              </a:cxn>
              <a:cxn ang="0">
                <a:pos x="312" y="960"/>
              </a:cxn>
              <a:cxn ang="0">
                <a:pos x="660" y="752"/>
              </a:cxn>
              <a:cxn ang="0">
                <a:pos x="660" y="100"/>
              </a:cxn>
              <a:cxn ang="0">
                <a:pos x="396" y="0"/>
              </a:cxn>
              <a:cxn ang="0">
                <a:pos x="159" y="820"/>
              </a:cxn>
              <a:cxn ang="0">
                <a:pos x="142" y="803"/>
              </a:cxn>
              <a:cxn ang="0">
                <a:pos x="159" y="786"/>
              </a:cxn>
              <a:cxn ang="0">
                <a:pos x="176" y="803"/>
              </a:cxn>
              <a:cxn ang="0">
                <a:pos x="159" y="820"/>
              </a:cxn>
              <a:cxn ang="0">
                <a:pos x="252" y="778"/>
              </a:cxn>
              <a:cxn ang="0">
                <a:pos x="64" y="698"/>
              </a:cxn>
              <a:cxn ang="0">
                <a:pos x="68" y="630"/>
              </a:cxn>
              <a:cxn ang="0">
                <a:pos x="256" y="706"/>
              </a:cxn>
              <a:cxn ang="0">
                <a:pos x="252" y="778"/>
              </a:cxn>
              <a:cxn ang="0">
                <a:pos x="288" y="636"/>
              </a:cxn>
              <a:cxn ang="0">
                <a:pos x="20" y="530"/>
              </a:cxn>
              <a:cxn ang="0">
                <a:pos x="20" y="464"/>
              </a:cxn>
              <a:cxn ang="0">
                <a:pos x="288" y="568"/>
              </a:cxn>
              <a:cxn ang="0">
                <a:pos x="288" y="636"/>
              </a:cxn>
              <a:cxn ang="0">
                <a:pos x="288" y="550"/>
              </a:cxn>
              <a:cxn ang="0">
                <a:pos x="20" y="448"/>
              </a:cxn>
              <a:cxn ang="0">
                <a:pos x="20" y="392"/>
              </a:cxn>
              <a:cxn ang="0">
                <a:pos x="288" y="490"/>
              </a:cxn>
              <a:cxn ang="0">
                <a:pos x="288" y="550"/>
              </a:cxn>
              <a:cxn ang="0">
                <a:pos x="288" y="471"/>
              </a:cxn>
              <a:cxn ang="0">
                <a:pos x="20" y="357"/>
              </a:cxn>
              <a:cxn ang="0">
                <a:pos x="20" y="306"/>
              </a:cxn>
              <a:cxn ang="0">
                <a:pos x="288" y="408"/>
              </a:cxn>
              <a:cxn ang="0">
                <a:pos x="288" y="471"/>
              </a:cxn>
              <a:cxn ang="0">
                <a:pos x="288" y="392"/>
              </a:cxn>
              <a:cxn ang="0">
                <a:pos x="20" y="296"/>
              </a:cxn>
              <a:cxn ang="0">
                <a:pos x="20" y="220"/>
              </a:cxn>
              <a:cxn ang="0">
                <a:pos x="288" y="328"/>
              </a:cxn>
              <a:cxn ang="0">
                <a:pos x="288" y="392"/>
              </a:cxn>
            </a:cxnLst>
            <a:rect l="0" t="0" r="r" b="b"/>
            <a:pathLst>
              <a:path w="660" h="960">
                <a:moveTo>
                  <a:pt x="396" y="0"/>
                </a:moveTo>
                <a:cubicBezTo>
                  <a:pt x="0" y="176"/>
                  <a:pt x="0" y="176"/>
                  <a:pt x="0" y="176"/>
                </a:cubicBezTo>
                <a:cubicBezTo>
                  <a:pt x="0" y="828"/>
                  <a:pt x="0" y="828"/>
                  <a:pt x="0" y="828"/>
                </a:cubicBezTo>
                <a:cubicBezTo>
                  <a:pt x="312" y="960"/>
                  <a:pt x="312" y="960"/>
                  <a:pt x="312" y="960"/>
                </a:cubicBezTo>
                <a:cubicBezTo>
                  <a:pt x="660" y="752"/>
                  <a:pt x="660" y="752"/>
                  <a:pt x="660" y="752"/>
                </a:cubicBezTo>
                <a:cubicBezTo>
                  <a:pt x="660" y="100"/>
                  <a:pt x="660" y="100"/>
                  <a:pt x="660" y="100"/>
                </a:cubicBezTo>
                <a:lnTo>
                  <a:pt x="396" y="0"/>
                </a:lnTo>
                <a:close/>
                <a:moveTo>
                  <a:pt x="159" y="820"/>
                </a:moveTo>
                <a:cubicBezTo>
                  <a:pt x="150" y="820"/>
                  <a:pt x="142" y="813"/>
                  <a:pt x="142" y="803"/>
                </a:cubicBezTo>
                <a:cubicBezTo>
                  <a:pt x="142" y="794"/>
                  <a:pt x="150" y="786"/>
                  <a:pt x="159" y="786"/>
                </a:cubicBezTo>
                <a:cubicBezTo>
                  <a:pt x="168" y="786"/>
                  <a:pt x="176" y="794"/>
                  <a:pt x="176" y="803"/>
                </a:cubicBezTo>
                <a:cubicBezTo>
                  <a:pt x="176" y="813"/>
                  <a:pt x="168" y="820"/>
                  <a:pt x="159" y="820"/>
                </a:cubicBezTo>
                <a:close/>
                <a:moveTo>
                  <a:pt x="252" y="778"/>
                </a:moveTo>
                <a:cubicBezTo>
                  <a:pt x="64" y="698"/>
                  <a:pt x="64" y="698"/>
                  <a:pt x="64" y="698"/>
                </a:cubicBezTo>
                <a:cubicBezTo>
                  <a:pt x="68" y="630"/>
                  <a:pt x="68" y="630"/>
                  <a:pt x="68" y="630"/>
                </a:cubicBezTo>
                <a:cubicBezTo>
                  <a:pt x="256" y="706"/>
                  <a:pt x="256" y="706"/>
                  <a:pt x="256" y="706"/>
                </a:cubicBezTo>
                <a:lnTo>
                  <a:pt x="252" y="778"/>
                </a:lnTo>
                <a:close/>
                <a:moveTo>
                  <a:pt x="288" y="636"/>
                </a:moveTo>
                <a:cubicBezTo>
                  <a:pt x="20" y="530"/>
                  <a:pt x="20" y="530"/>
                  <a:pt x="20" y="530"/>
                </a:cubicBezTo>
                <a:cubicBezTo>
                  <a:pt x="20" y="464"/>
                  <a:pt x="20" y="464"/>
                  <a:pt x="20" y="464"/>
                </a:cubicBezTo>
                <a:cubicBezTo>
                  <a:pt x="288" y="568"/>
                  <a:pt x="288" y="568"/>
                  <a:pt x="288" y="568"/>
                </a:cubicBezTo>
                <a:lnTo>
                  <a:pt x="288" y="636"/>
                </a:lnTo>
                <a:close/>
                <a:moveTo>
                  <a:pt x="288" y="550"/>
                </a:moveTo>
                <a:cubicBezTo>
                  <a:pt x="20" y="448"/>
                  <a:pt x="20" y="448"/>
                  <a:pt x="20" y="448"/>
                </a:cubicBezTo>
                <a:cubicBezTo>
                  <a:pt x="20" y="392"/>
                  <a:pt x="20" y="392"/>
                  <a:pt x="20" y="392"/>
                </a:cubicBezTo>
                <a:cubicBezTo>
                  <a:pt x="288" y="490"/>
                  <a:pt x="288" y="490"/>
                  <a:pt x="288" y="490"/>
                </a:cubicBezTo>
                <a:lnTo>
                  <a:pt x="288" y="550"/>
                </a:lnTo>
                <a:close/>
                <a:moveTo>
                  <a:pt x="288" y="471"/>
                </a:moveTo>
                <a:cubicBezTo>
                  <a:pt x="20" y="357"/>
                  <a:pt x="20" y="357"/>
                  <a:pt x="20" y="357"/>
                </a:cubicBezTo>
                <a:cubicBezTo>
                  <a:pt x="20" y="306"/>
                  <a:pt x="20" y="306"/>
                  <a:pt x="20" y="306"/>
                </a:cubicBezTo>
                <a:cubicBezTo>
                  <a:pt x="288" y="408"/>
                  <a:pt x="288" y="408"/>
                  <a:pt x="288" y="408"/>
                </a:cubicBezTo>
                <a:lnTo>
                  <a:pt x="288" y="471"/>
                </a:lnTo>
                <a:close/>
                <a:moveTo>
                  <a:pt x="288" y="392"/>
                </a:moveTo>
                <a:cubicBezTo>
                  <a:pt x="20" y="296"/>
                  <a:pt x="20" y="296"/>
                  <a:pt x="20" y="296"/>
                </a:cubicBezTo>
                <a:cubicBezTo>
                  <a:pt x="20" y="220"/>
                  <a:pt x="20" y="220"/>
                  <a:pt x="20" y="220"/>
                </a:cubicBezTo>
                <a:cubicBezTo>
                  <a:pt x="288" y="328"/>
                  <a:pt x="288" y="328"/>
                  <a:pt x="288" y="328"/>
                </a:cubicBezTo>
                <a:lnTo>
                  <a:pt x="288" y="392"/>
                </a:lnTo>
                <a:close/>
              </a:path>
            </a:pathLst>
          </a:custGeom>
          <a:solidFill>
            <a:schemeClr val="bg1">
              <a:lumMod val="50000"/>
            </a:schemeClr>
          </a:solidFill>
          <a:ln w="9525">
            <a:noFill/>
            <a:round/>
          </a:ln>
        </p:spPr>
        <p:txBody>
          <a:bodyPr vert="horz" wrap="square" lIns="121813" tIns="60907" rIns="121813" bIns="60907" numCol="1" anchor="t" anchorCtr="0" compatLnSpc="1">
            <a:noAutofit/>
          </a:bodyPr>
          <a:lstStyle/>
          <a:p>
            <a:pPr fontAlgn="ctr"/>
            <a:endParaRPr lang="en-US"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矩形 91"/>
          <p:cNvSpPr/>
          <p:nvPr/>
        </p:nvSpPr>
        <p:spPr bwMode="gray">
          <a:xfrm>
            <a:off x="5966802" y="4828251"/>
            <a:ext cx="1305988" cy="401514"/>
          </a:xfrm>
          <a:prstGeom prst="rect">
            <a:avLst/>
          </a:prstGeom>
        </p:spPr>
        <p:txBody>
          <a:bodyPr wrap="square">
            <a:noAutofit/>
          </a:bodyPr>
          <a:lstStyle/>
          <a:p>
            <a:pPr algn="ctr" fontAlgn="ctr"/>
            <a:r>
              <a:rPr lang="en-US" sz="1200" dirty="0" smtClean="0">
                <a:solidFill>
                  <a:srgbClr val="000000"/>
                </a:solidFill>
                <a:latin typeface="Huawei Sans" panose="020C0503030203020204" pitchFamily="34" charset="0"/>
              </a:rPr>
              <a:t>Sensitive data</a:t>
            </a:r>
            <a:endParaRPr lang="en-US" altLang="zh-CN"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solidFill>
                  <a:srgbClr val="000000"/>
                </a:solidFill>
                <a:latin typeface="Huawei Sans" panose="020C0503030203020204" pitchFamily="34" charset="0"/>
              </a:rPr>
              <a:t>resource group</a:t>
            </a:r>
            <a:endParaRPr lang="en-US" altLang="zh-CN"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3" name="直接箭头连接符 92"/>
          <p:cNvCxnSpPr/>
          <p:nvPr/>
        </p:nvCxnSpPr>
        <p:spPr bwMode="gray">
          <a:xfrm>
            <a:off x="5135319" y="3764907"/>
            <a:ext cx="1050778" cy="937494"/>
          </a:xfrm>
          <a:prstGeom prst="straightConnector1">
            <a:avLst/>
          </a:prstGeom>
          <a:ln>
            <a:solidFill>
              <a:srgbClr val="30B5C5"/>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4" name="直接箭头连接符 93"/>
          <p:cNvCxnSpPr/>
          <p:nvPr/>
        </p:nvCxnSpPr>
        <p:spPr bwMode="gray">
          <a:xfrm>
            <a:off x="5135319" y="4770136"/>
            <a:ext cx="1050778" cy="0"/>
          </a:xfrm>
          <a:prstGeom prst="straightConnector1">
            <a:avLst/>
          </a:prstGeom>
          <a:ln>
            <a:solidFill>
              <a:srgbClr val="30B5C5"/>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8" name="直接箭头连接符 97"/>
          <p:cNvCxnSpPr/>
          <p:nvPr/>
        </p:nvCxnSpPr>
        <p:spPr bwMode="gray">
          <a:xfrm flipV="1">
            <a:off x="5135319" y="3784522"/>
            <a:ext cx="1057890" cy="864357"/>
          </a:xfrm>
          <a:prstGeom prst="straightConnector1">
            <a:avLst/>
          </a:prstGeom>
          <a:ln>
            <a:solidFill>
              <a:srgbClr val="30B5C5"/>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36" name="Freeform 9"/>
          <p:cNvSpPr>
            <a:spLocks noEditPoints="1"/>
          </p:cNvSpPr>
          <p:nvPr/>
        </p:nvSpPr>
        <p:spPr bwMode="gray">
          <a:xfrm>
            <a:off x="3141545" y="3697563"/>
            <a:ext cx="244698" cy="377881"/>
          </a:xfrm>
          <a:custGeom>
            <a:avLst/>
            <a:gdLst/>
            <a:ahLst/>
            <a:cxnLst>
              <a:cxn ang="0">
                <a:pos x="396" y="0"/>
              </a:cxn>
              <a:cxn ang="0">
                <a:pos x="0" y="176"/>
              </a:cxn>
              <a:cxn ang="0">
                <a:pos x="0" y="828"/>
              </a:cxn>
              <a:cxn ang="0">
                <a:pos x="312" y="960"/>
              </a:cxn>
              <a:cxn ang="0">
                <a:pos x="660" y="752"/>
              </a:cxn>
              <a:cxn ang="0">
                <a:pos x="660" y="100"/>
              </a:cxn>
              <a:cxn ang="0">
                <a:pos x="396" y="0"/>
              </a:cxn>
              <a:cxn ang="0">
                <a:pos x="159" y="820"/>
              </a:cxn>
              <a:cxn ang="0">
                <a:pos x="142" y="803"/>
              </a:cxn>
              <a:cxn ang="0">
                <a:pos x="159" y="786"/>
              </a:cxn>
              <a:cxn ang="0">
                <a:pos x="176" y="803"/>
              </a:cxn>
              <a:cxn ang="0">
                <a:pos x="159" y="820"/>
              </a:cxn>
              <a:cxn ang="0">
                <a:pos x="252" y="778"/>
              </a:cxn>
              <a:cxn ang="0">
                <a:pos x="64" y="698"/>
              </a:cxn>
              <a:cxn ang="0">
                <a:pos x="68" y="630"/>
              </a:cxn>
              <a:cxn ang="0">
                <a:pos x="256" y="706"/>
              </a:cxn>
              <a:cxn ang="0">
                <a:pos x="252" y="778"/>
              </a:cxn>
              <a:cxn ang="0">
                <a:pos x="288" y="636"/>
              </a:cxn>
              <a:cxn ang="0">
                <a:pos x="20" y="530"/>
              </a:cxn>
              <a:cxn ang="0">
                <a:pos x="20" y="464"/>
              </a:cxn>
              <a:cxn ang="0">
                <a:pos x="288" y="568"/>
              </a:cxn>
              <a:cxn ang="0">
                <a:pos x="288" y="636"/>
              </a:cxn>
              <a:cxn ang="0">
                <a:pos x="288" y="550"/>
              </a:cxn>
              <a:cxn ang="0">
                <a:pos x="20" y="448"/>
              </a:cxn>
              <a:cxn ang="0">
                <a:pos x="20" y="392"/>
              </a:cxn>
              <a:cxn ang="0">
                <a:pos x="288" y="490"/>
              </a:cxn>
              <a:cxn ang="0">
                <a:pos x="288" y="550"/>
              </a:cxn>
              <a:cxn ang="0">
                <a:pos x="288" y="471"/>
              </a:cxn>
              <a:cxn ang="0">
                <a:pos x="20" y="357"/>
              </a:cxn>
              <a:cxn ang="0">
                <a:pos x="20" y="306"/>
              </a:cxn>
              <a:cxn ang="0">
                <a:pos x="288" y="408"/>
              </a:cxn>
              <a:cxn ang="0">
                <a:pos x="288" y="471"/>
              </a:cxn>
              <a:cxn ang="0">
                <a:pos x="288" y="392"/>
              </a:cxn>
              <a:cxn ang="0">
                <a:pos x="20" y="296"/>
              </a:cxn>
              <a:cxn ang="0">
                <a:pos x="20" y="220"/>
              </a:cxn>
              <a:cxn ang="0">
                <a:pos x="288" y="328"/>
              </a:cxn>
              <a:cxn ang="0">
                <a:pos x="288" y="392"/>
              </a:cxn>
            </a:cxnLst>
            <a:rect l="0" t="0" r="r" b="b"/>
            <a:pathLst>
              <a:path w="660" h="960">
                <a:moveTo>
                  <a:pt x="396" y="0"/>
                </a:moveTo>
                <a:cubicBezTo>
                  <a:pt x="0" y="176"/>
                  <a:pt x="0" y="176"/>
                  <a:pt x="0" y="176"/>
                </a:cubicBezTo>
                <a:cubicBezTo>
                  <a:pt x="0" y="828"/>
                  <a:pt x="0" y="828"/>
                  <a:pt x="0" y="828"/>
                </a:cubicBezTo>
                <a:cubicBezTo>
                  <a:pt x="312" y="960"/>
                  <a:pt x="312" y="960"/>
                  <a:pt x="312" y="960"/>
                </a:cubicBezTo>
                <a:cubicBezTo>
                  <a:pt x="660" y="752"/>
                  <a:pt x="660" y="752"/>
                  <a:pt x="660" y="752"/>
                </a:cubicBezTo>
                <a:cubicBezTo>
                  <a:pt x="660" y="100"/>
                  <a:pt x="660" y="100"/>
                  <a:pt x="660" y="100"/>
                </a:cubicBezTo>
                <a:lnTo>
                  <a:pt x="396" y="0"/>
                </a:lnTo>
                <a:close/>
                <a:moveTo>
                  <a:pt x="159" y="820"/>
                </a:moveTo>
                <a:cubicBezTo>
                  <a:pt x="150" y="820"/>
                  <a:pt x="142" y="813"/>
                  <a:pt x="142" y="803"/>
                </a:cubicBezTo>
                <a:cubicBezTo>
                  <a:pt x="142" y="794"/>
                  <a:pt x="150" y="786"/>
                  <a:pt x="159" y="786"/>
                </a:cubicBezTo>
                <a:cubicBezTo>
                  <a:pt x="168" y="786"/>
                  <a:pt x="176" y="794"/>
                  <a:pt x="176" y="803"/>
                </a:cubicBezTo>
                <a:cubicBezTo>
                  <a:pt x="176" y="813"/>
                  <a:pt x="168" y="820"/>
                  <a:pt x="159" y="820"/>
                </a:cubicBezTo>
                <a:close/>
                <a:moveTo>
                  <a:pt x="252" y="778"/>
                </a:moveTo>
                <a:cubicBezTo>
                  <a:pt x="64" y="698"/>
                  <a:pt x="64" y="698"/>
                  <a:pt x="64" y="698"/>
                </a:cubicBezTo>
                <a:cubicBezTo>
                  <a:pt x="68" y="630"/>
                  <a:pt x="68" y="630"/>
                  <a:pt x="68" y="630"/>
                </a:cubicBezTo>
                <a:cubicBezTo>
                  <a:pt x="256" y="706"/>
                  <a:pt x="256" y="706"/>
                  <a:pt x="256" y="706"/>
                </a:cubicBezTo>
                <a:lnTo>
                  <a:pt x="252" y="778"/>
                </a:lnTo>
                <a:close/>
                <a:moveTo>
                  <a:pt x="288" y="636"/>
                </a:moveTo>
                <a:cubicBezTo>
                  <a:pt x="20" y="530"/>
                  <a:pt x="20" y="530"/>
                  <a:pt x="20" y="530"/>
                </a:cubicBezTo>
                <a:cubicBezTo>
                  <a:pt x="20" y="464"/>
                  <a:pt x="20" y="464"/>
                  <a:pt x="20" y="464"/>
                </a:cubicBezTo>
                <a:cubicBezTo>
                  <a:pt x="288" y="568"/>
                  <a:pt x="288" y="568"/>
                  <a:pt x="288" y="568"/>
                </a:cubicBezTo>
                <a:lnTo>
                  <a:pt x="288" y="636"/>
                </a:lnTo>
                <a:close/>
                <a:moveTo>
                  <a:pt x="288" y="550"/>
                </a:moveTo>
                <a:cubicBezTo>
                  <a:pt x="20" y="448"/>
                  <a:pt x="20" y="448"/>
                  <a:pt x="20" y="448"/>
                </a:cubicBezTo>
                <a:cubicBezTo>
                  <a:pt x="20" y="392"/>
                  <a:pt x="20" y="392"/>
                  <a:pt x="20" y="392"/>
                </a:cubicBezTo>
                <a:cubicBezTo>
                  <a:pt x="288" y="490"/>
                  <a:pt x="288" y="490"/>
                  <a:pt x="288" y="490"/>
                </a:cubicBezTo>
                <a:lnTo>
                  <a:pt x="288" y="550"/>
                </a:lnTo>
                <a:close/>
                <a:moveTo>
                  <a:pt x="288" y="471"/>
                </a:moveTo>
                <a:cubicBezTo>
                  <a:pt x="20" y="357"/>
                  <a:pt x="20" y="357"/>
                  <a:pt x="20" y="357"/>
                </a:cubicBezTo>
                <a:cubicBezTo>
                  <a:pt x="20" y="306"/>
                  <a:pt x="20" y="306"/>
                  <a:pt x="20" y="306"/>
                </a:cubicBezTo>
                <a:cubicBezTo>
                  <a:pt x="288" y="408"/>
                  <a:pt x="288" y="408"/>
                  <a:pt x="288" y="408"/>
                </a:cubicBezTo>
                <a:lnTo>
                  <a:pt x="288" y="471"/>
                </a:lnTo>
                <a:close/>
                <a:moveTo>
                  <a:pt x="288" y="392"/>
                </a:moveTo>
                <a:cubicBezTo>
                  <a:pt x="20" y="296"/>
                  <a:pt x="20" y="296"/>
                  <a:pt x="20" y="296"/>
                </a:cubicBezTo>
                <a:cubicBezTo>
                  <a:pt x="20" y="220"/>
                  <a:pt x="20" y="220"/>
                  <a:pt x="20" y="220"/>
                </a:cubicBezTo>
                <a:cubicBezTo>
                  <a:pt x="288" y="328"/>
                  <a:pt x="288" y="328"/>
                  <a:pt x="288" y="328"/>
                </a:cubicBezTo>
                <a:lnTo>
                  <a:pt x="288" y="392"/>
                </a:lnTo>
                <a:close/>
              </a:path>
            </a:pathLst>
          </a:custGeom>
          <a:solidFill>
            <a:schemeClr val="bg1">
              <a:lumMod val="50000"/>
            </a:schemeClr>
          </a:solidFill>
          <a:ln w="9525">
            <a:noFill/>
            <a:round/>
          </a:ln>
        </p:spPr>
        <p:txBody>
          <a:bodyPr vert="horz" wrap="square" lIns="121813" tIns="60907" rIns="121813" bIns="60907" numCol="1" anchor="t" anchorCtr="0" compatLnSpc="1">
            <a:noAutofit/>
          </a:bodyPr>
          <a:lstStyle/>
          <a:p>
            <a:pPr fontAlgn="ctr"/>
            <a:endParaRPr lang="en-US"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7" name="矩形 136"/>
          <p:cNvSpPr/>
          <p:nvPr/>
        </p:nvSpPr>
        <p:spPr bwMode="gray">
          <a:xfrm>
            <a:off x="2644988" y="4055962"/>
            <a:ext cx="1273374" cy="462769"/>
          </a:xfrm>
          <a:prstGeom prst="rect">
            <a:avLst/>
          </a:prstGeom>
        </p:spPr>
        <p:txBody>
          <a:bodyPr wrap="square">
            <a:noAutofit/>
          </a:bodyPr>
          <a:lstStyle/>
          <a:p>
            <a:pPr algn="ctr" fontAlgn="ctr"/>
            <a:r>
              <a:rPr lang="en-US" sz="1200" dirty="0" smtClean="0">
                <a:solidFill>
                  <a:srgbClr val="000000"/>
                </a:solidFill>
                <a:latin typeface="Huawei Sans" panose="020C0503030203020204" pitchFamily="34" charset="0"/>
              </a:rPr>
              <a:t>HR server resource group</a:t>
            </a:r>
            <a:endParaRPr lang="en-US" altLang="zh-CN"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42" name="组合 28"/>
          <p:cNvGrpSpPr/>
          <p:nvPr/>
        </p:nvGrpSpPr>
        <p:grpSpPr bwMode="gray">
          <a:xfrm>
            <a:off x="2086630" y="4088273"/>
            <a:ext cx="114976" cy="114976"/>
            <a:chOff x="5076056" y="3356992"/>
            <a:chExt cx="436268" cy="436268"/>
          </a:xfrm>
        </p:grpSpPr>
        <p:sp>
          <p:nvSpPr>
            <p:cNvPr id="143" name="椭圆 27"/>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784225" rtl="0" eaLnBrk="0" fontAlgn="ctr" latinLnBrk="0" hangingPunct="0">
                <a:lnSpc>
                  <a:spcPct val="100000"/>
                </a:lnSpc>
                <a:spcBef>
                  <a:spcPct val="0"/>
                </a:spcBef>
                <a:spcAft>
                  <a:spcPct val="0"/>
                </a:spcAft>
                <a:buClrTx/>
                <a:buSzTx/>
                <a:buFontTx/>
                <a:buNone/>
              </a:pPr>
              <a:endParaRPr kumimoji="0" lang="en-US" altLang="zh-CN" sz="24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4" name="禁止符 23"/>
            <p:cNvSpPr/>
            <p:nvPr/>
          </p:nvSpPr>
          <p:spPr bwMode="gray">
            <a:xfrm>
              <a:off x="5076056" y="3356992"/>
              <a:ext cx="436268" cy="436268"/>
            </a:xfrm>
            <a:prstGeom prst="noSmoking">
              <a:avLst>
                <a:gd name="adj" fmla="val 15475"/>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45" name="Freeform 9"/>
          <p:cNvSpPr>
            <a:spLocks noEditPoints="1"/>
          </p:cNvSpPr>
          <p:nvPr/>
        </p:nvSpPr>
        <p:spPr bwMode="gray">
          <a:xfrm>
            <a:off x="6497447" y="3461659"/>
            <a:ext cx="244698" cy="377881"/>
          </a:xfrm>
          <a:custGeom>
            <a:avLst/>
            <a:gdLst/>
            <a:ahLst/>
            <a:cxnLst>
              <a:cxn ang="0">
                <a:pos x="396" y="0"/>
              </a:cxn>
              <a:cxn ang="0">
                <a:pos x="0" y="176"/>
              </a:cxn>
              <a:cxn ang="0">
                <a:pos x="0" y="828"/>
              </a:cxn>
              <a:cxn ang="0">
                <a:pos x="312" y="960"/>
              </a:cxn>
              <a:cxn ang="0">
                <a:pos x="660" y="752"/>
              </a:cxn>
              <a:cxn ang="0">
                <a:pos x="660" y="100"/>
              </a:cxn>
              <a:cxn ang="0">
                <a:pos x="396" y="0"/>
              </a:cxn>
              <a:cxn ang="0">
                <a:pos x="159" y="820"/>
              </a:cxn>
              <a:cxn ang="0">
                <a:pos x="142" y="803"/>
              </a:cxn>
              <a:cxn ang="0">
                <a:pos x="159" y="786"/>
              </a:cxn>
              <a:cxn ang="0">
                <a:pos x="176" y="803"/>
              </a:cxn>
              <a:cxn ang="0">
                <a:pos x="159" y="820"/>
              </a:cxn>
              <a:cxn ang="0">
                <a:pos x="252" y="778"/>
              </a:cxn>
              <a:cxn ang="0">
                <a:pos x="64" y="698"/>
              </a:cxn>
              <a:cxn ang="0">
                <a:pos x="68" y="630"/>
              </a:cxn>
              <a:cxn ang="0">
                <a:pos x="256" y="706"/>
              </a:cxn>
              <a:cxn ang="0">
                <a:pos x="252" y="778"/>
              </a:cxn>
              <a:cxn ang="0">
                <a:pos x="288" y="636"/>
              </a:cxn>
              <a:cxn ang="0">
                <a:pos x="20" y="530"/>
              </a:cxn>
              <a:cxn ang="0">
                <a:pos x="20" y="464"/>
              </a:cxn>
              <a:cxn ang="0">
                <a:pos x="288" y="568"/>
              </a:cxn>
              <a:cxn ang="0">
                <a:pos x="288" y="636"/>
              </a:cxn>
              <a:cxn ang="0">
                <a:pos x="288" y="550"/>
              </a:cxn>
              <a:cxn ang="0">
                <a:pos x="20" y="448"/>
              </a:cxn>
              <a:cxn ang="0">
                <a:pos x="20" y="392"/>
              </a:cxn>
              <a:cxn ang="0">
                <a:pos x="288" y="490"/>
              </a:cxn>
              <a:cxn ang="0">
                <a:pos x="288" y="550"/>
              </a:cxn>
              <a:cxn ang="0">
                <a:pos x="288" y="471"/>
              </a:cxn>
              <a:cxn ang="0">
                <a:pos x="20" y="357"/>
              </a:cxn>
              <a:cxn ang="0">
                <a:pos x="20" y="306"/>
              </a:cxn>
              <a:cxn ang="0">
                <a:pos x="288" y="408"/>
              </a:cxn>
              <a:cxn ang="0">
                <a:pos x="288" y="471"/>
              </a:cxn>
              <a:cxn ang="0">
                <a:pos x="288" y="392"/>
              </a:cxn>
              <a:cxn ang="0">
                <a:pos x="20" y="296"/>
              </a:cxn>
              <a:cxn ang="0">
                <a:pos x="20" y="220"/>
              </a:cxn>
              <a:cxn ang="0">
                <a:pos x="288" y="328"/>
              </a:cxn>
              <a:cxn ang="0">
                <a:pos x="288" y="392"/>
              </a:cxn>
            </a:cxnLst>
            <a:rect l="0" t="0" r="r" b="b"/>
            <a:pathLst>
              <a:path w="660" h="960">
                <a:moveTo>
                  <a:pt x="396" y="0"/>
                </a:moveTo>
                <a:cubicBezTo>
                  <a:pt x="0" y="176"/>
                  <a:pt x="0" y="176"/>
                  <a:pt x="0" y="176"/>
                </a:cubicBezTo>
                <a:cubicBezTo>
                  <a:pt x="0" y="828"/>
                  <a:pt x="0" y="828"/>
                  <a:pt x="0" y="828"/>
                </a:cubicBezTo>
                <a:cubicBezTo>
                  <a:pt x="312" y="960"/>
                  <a:pt x="312" y="960"/>
                  <a:pt x="312" y="960"/>
                </a:cubicBezTo>
                <a:cubicBezTo>
                  <a:pt x="660" y="752"/>
                  <a:pt x="660" y="752"/>
                  <a:pt x="660" y="752"/>
                </a:cubicBezTo>
                <a:cubicBezTo>
                  <a:pt x="660" y="100"/>
                  <a:pt x="660" y="100"/>
                  <a:pt x="660" y="100"/>
                </a:cubicBezTo>
                <a:lnTo>
                  <a:pt x="396" y="0"/>
                </a:lnTo>
                <a:close/>
                <a:moveTo>
                  <a:pt x="159" y="820"/>
                </a:moveTo>
                <a:cubicBezTo>
                  <a:pt x="150" y="820"/>
                  <a:pt x="142" y="813"/>
                  <a:pt x="142" y="803"/>
                </a:cubicBezTo>
                <a:cubicBezTo>
                  <a:pt x="142" y="794"/>
                  <a:pt x="150" y="786"/>
                  <a:pt x="159" y="786"/>
                </a:cubicBezTo>
                <a:cubicBezTo>
                  <a:pt x="168" y="786"/>
                  <a:pt x="176" y="794"/>
                  <a:pt x="176" y="803"/>
                </a:cubicBezTo>
                <a:cubicBezTo>
                  <a:pt x="176" y="813"/>
                  <a:pt x="168" y="820"/>
                  <a:pt x="159" y="820"/>
                </a:cubicBezTo>
                <a:close/>
                <a:moveTo>
                  <a:pt x="252" y="778"/>
                </a:moveTo>
                <a:cubicBezTo>
                  <a:pt x="64" y="698"/>
                  <a:pt x="64" y="698"/>
                  <a:pt x="64" y="698"/>
                </a:cubicBezTo>
                <a:cubicBezTo>
                  <a:pt x="68" y="630"/>
                  <a:pt x="68" y="630"/>
                  <a:pt x="68" y="630"/>
                </a:cubicBezTo>
                <a:cubicBezTo>
                  <a:pt x="256" y="706"/>
                  <a:pt x="256" y="706"/>
                  <a:pt x="256" y="706"/>
                </a:cubicBezTo>
                <a:lnTo>
                  <a:pt x="252" y="778"/>
                </a:lnTo>
                <a:close/>
                <a:moveTo>
                  <a:pt x="288" y="636"/>
                </a:moveTo>
                <a:cubicBezTo>
                  <a:pt x="20" y="530"/>
                  <a:pt x="20" y="530"/>
                  <a:pt x="20" y="530"/>
                </a:cubicBezTo>
                <a:cubicBezTo>
                  <a:pt x="20" y="464"/>
                  <a:pt x="20" y="464"/>
                  <a:pt x="20" y="464"/>
                </a:cubicBezTo>
                <a:cubicBezTo>
                  <a:pt x="288" y="568"/>
                  <a:pt x="288" y="568"/>
                  <a:pt x="288" y="568"/>
                </a:cubicBezTo>
                <a:lnTo>
                  <a:pt x="288" y="636"/>
                </a:lnTo>
                <a:close/>
                <a:moveTo>
                  <a:pt x="288" y="550"/>
                </a:moveTo>
                <a:cubicBezTo>
                  <a:pt x="20" y="448"/>
                  <a:pt x="20" y="448"/>
                  <a:pt x="20" y="448"/>
                </a:cubicBezTo>
                <a:cubicBezTo>
                  <a:pt x="20" y="392"/>
                  <a:pt x="20" y="392"/>
                  <a:pt x="20" y="392"/>
                </a:cubicBezTo>
                <a:cubicBezTo>
                  <a:pt x="288" y="490"/>
                  <a:pt x="288" y="490"/>
                  <a:pt x="288" y="490"/>
                </a:cubicBezTo>
                <a:lnTo>
                  <a:pt x="288" y="550"/>
                </a:lnTo>
                <a:close/>
                <a:moveTo>
                  <a:pt x="288" y="471"/>
                </a:moveTo>
                <a:cubicBezTo>
                  <a:pt x="20" y="357"/>
                  <a:pt x="20" y="357"/>
                  <a:pt x="20" y="357"/>
                </a:cubicBezTo>
                <a:cubicBezTo>
                  <a:pt x="20" y="306"/>
                  <a:pt x="20" y="306"/>
                  <a:pt x="20" y="306"/>
                </a:cubicBezTo>
                <a:cubicBezTo>
                  <a:pt x="288" y="408"/>
                  <a:pt x="288" y="408"/>
                  <a:pt x="288" y="408"/>
                </a:cubicBezTo>
                <a:lnTo>
                  <a:pt x="288" y="471"/>
                </a:lnTo>
                <a:close/>
                <a:moveTo>
                  <a:pt x="288" y="392"/>
                </a:moveTo>
                <a:cubicBezTo>
                  <a:pt x="20" y="296"/>
                  <a:pt x="20" y="296"/>
                  <a:pt x="20" y="296"/>
                </a:cubicBezTo>
                <a:cubicBezTo>
                  <a:pt x="20" y="220"/>
                  <a:pt x="20" y="220"/>
                  <a:pt x="20" y="220"/>
                </a:cubicBezTo>
                <a:cubicBezTo>
                  <a:pt x="288" y="328"/>
                  <a:pt x="288" y="328"/>
                  <a:pt x="288" y="328"/>
                </a:cubicBezTo>
                <a:lnTo>
                  <a:pt x="288" y="392"/>
                </a:lnTo>
                <a:close/>
              </a:path>
            </a:pathLst>
          </a:custGeom>
          <a:solidFill>
            <a:schemeClr val="bg1">
              <a:lumMod val="50000"/>
            </a:schemeClr>
          </a:solidFill>
          <a:ln w="9525">
            <a:noFill/>
            <a:round/>
          </a:ln>
        </p:spPr>
        <p:txBody>
          <a:bodyPr vert="horz" wrap="square" lIns="121813" tIns="60907" rIns="121813" bIns="60907" numCol="1" anchor="t" anchorCtr="0" compatLnSpc="1">
            <a:noAutofit/>
          </a:bodyPr>
          <a:lstStyle/>
          <a:p>
            <a:pPr fontAlgn="ctr"/>
            <a:endParaRPr lang="en-US"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6" name="矩形 145"/>
          <p:cNvSpPr/>
          <p:nvPr/>
        </p:nvSpPr>
        <p:spPr bwMode="gray">
          <a:xfrm>
            <a:off x="5966802" y="3818817"/>
            <a:ext cx="1305988" cy="377881"/>
          </a:xfrm>
          <a:prstGeom prst="rect">
            <a:avLst/>
          </a:prstGeom>
        </p:spPr>
        <p:txBody>
          <a:bodyPr wrap="square">
            <a:noAutofit/>
          </a:bodyPr>
          <a:lstStyle/>
          <a:p>
            <a:pPr algn="ctr" fontAlgn="ctr"/>
            <a:r>
              <a:rPr lang="en-US" sz="1200" dirty="0" smtClean="0">
                <a:solidFill>
                  <a:srgbClr val="000000"/>
                </a:solidFill>
                <a:latin typeface="Huawei Sans" panose="020C0503030203020204" pitchFamily="34" charset="0"/>
              </a:rPr>
              <a:t>R&amp;D code library</a:t>
            </a:r>
            <a:endParaRPr lang="en-US" altLang="zh-CN"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solidFill>
                  <a:srgbClr val="000000"/>
                </a:solidFill>
                <a:latin typeface="Huawei Sans" panose="020C0503030203020204" pitchFamily="34" charset="0"/>
              </a:rPr>
              <a:t>resource group</a:t>
            </a:r>
            <a:endParaRPr lang="en-US" altLang="zh-CN"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7" name="矩形 146"/>
          <p:cNvSpPr/>
          <p:nvPr/>
        </p:nvSpPr>
        <p:spPr bwMode="gray">
          <a:xfrm>
            <a:off x="3980093" y="4747842"/>
            <a:ext cx="1155226" cy="274594"/>
          </a:xfrm>
          <a:prstGeom prst="rect">
            <a:avLst/>
          </a:prstGeom>
        </p:spPr>
        <p:txBody>
          <a:bodyPr wrap="square">
            <a:noAutofit/>
          </a:bodyPr>
          <a:lstStyle/>
          <a:p>
            <a:pPr algn="ctr" fontAlgn="ctr"/>
            <a:r>
              <a:rPr lang="en-US" sz="1200" dirty="0" smtClean="0">
                <a:solidFill>
                  <a:srgbClr val="000000"/>
                </a:solidFill>
                <a:latin typeface="Huawei Sans" panose="020C0503030203020204" pitchFamily="34" charset="0"/>
              </a:rPr>
              <a:t>R&amp;D group 2</a:t>
            </a:r>
            <a:endParaRPr lang="en-US" altLang="zh-CN"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52" name="组合 28"/>
          <p:cNvGrpSpPr/>
          <p:nvPr/>
        </p:nvGrpSpPr>
        <p:grpSpPr bwMode="gray">
          <a:xfrm>
            <a:off x="2229093" y="5001204"/>
            <a:ext cx="114976" cy="114976"/>
            <a:chOff x="5076056" y="3356992"/>
            <a:chExt cx="436268" cy="436268"/>
          </a:xfrm>
        </p:grpSpPr>
        <p:sp>
          <p:nvSpPr>
            <p:cNvPr id="153" name="椭圆 27"/>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784225" rtl="0" eaLnBrk="0" fontAlgn="ctr" latinLnBrk="0" hangingPunct="0">
                <a:lnSpc>
                  <a:spcPct val="100000"/>
                </a:lnSpc>
                <a:spcBef>
                  <a:spcPct val="0"/>
                </a:spcBef>
                <a:spcAft>
                  <a:spcPct val="0"/>
                </a:spcAft>
                <a:buClrTx/>
                <a:buSzTx/>
                <a:buFontTx/>
                <a:buNone/>
              </a:pPr>
              <a:endParaRPr kumimoji="0" lang="en-US" altLang="zh-CN" sz="24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4" name="禁止符 23"/>
            <p:cNvSpPr/>
            <p:nvPr/>
          </p:nvSpPr>
          <p:spPr bwMode="gray">
            <a:xfrm>
              <a:off x="5076056" y="3356992"/>
              <a:ext cx="436268" cy="436268"/>
            </a:xfrm>
            <a:prstGeom prst="noSmoking">
              <a:avLst>
                <a:gd name="adj" fmla="val 15475"/>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55" name="组合 28"/>
          <p:cNvGrpSpPr/>
          <p:nvPr/>
        </p:nvGrpSpPr>
        <p:grpSpPr bwMode="gray">
          <a:xfrm>
            <a:off x="5588319" y="4708512"/>
            <a:ext cx="114976" cy="114976"/>
            <a:chOff x="5076056" y="3356992"/>
            <a:chExt cx="436268" cy="436268"/>
          </a:xfrm>
        </p:grpSpPr>
        <p:sp>
          <p:nvSpPr>
            <p:cNvPr id="156" name="椭圆 27"/>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784225" rtl="0" eaLnBrk="0" fontAlgn="ctr" latinLnBrk="0" hangingPunct="0">
                <a:lnSpc>
                  <a:spcPct val="100000"/>
                </a:lnSpc>
                <a:spcBef>
                  <a:spcPct val="0"/>
                </a:spcBef>
                <a:spcAft>
                  <a:spcPct val="0"/>
                </a:spcAft>
                <a:buClrTx/>
                <a:buSzTx/>
                <a:buFontTx/>
                <a:buNone/>
              </a:pPr>
              <a:endParaRPr kumimoji="0" lang="en-US" altLang="zh-CN" sz="24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7" name="禁止符 23"/>
            <p:cNvSpPr/>
            <p:nvPr/>
          </p:nvSpPr>
          <p:spPr bwMode="gray">
            <a:xfrm>
              <a:off x="5076056" y="3356992"/>
              <a:ext cx="436268" cy="436268"/>
            </a:xfrm>
            <a:prstGeom prst="noSmoking">
              <a:avLst>
                <a:gd name="adj" fmla="val 15475"/>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04" name="五边形 103"/>
          <p:cNvSpPr/>
          <p:nvPr/>
        </p:nvSpPr>
        <p:spPr bwMode="gray">
          <a:xfrm>
            <a:off x="5941177" y="22542"/>
            <a:ext cx="1548000" cy="378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noAutofit/>
          </a:bodyPr>
          <a:lstStyle/>
          <a:p>
            <a:pPr algn="ctr" fontAlgn="ctr">
              <a:lnSpc>
                <a:spcPct val="95000"/>
              </a:lnSpc>
            </a:pPr>
            <a:r>
              <a:rPr lang="en-US" sz="1200" dirty="0" smtClean="0">
                <a:latin typeface="Huawei Sans" panose="020C0503030203020204" pitchFamily="34" charset="0"/>
              </a:rPr>
              <a:t>User Management </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燕尾形 104"/>
          <p:cNvSpPr/>
          <p:nvPr/>
        </p:nvSpPr>
        <p:spPr bwMode="gray">
          <a:xfrm>
            <a:off x="7360852" y="22542"/>
            <a:ext cx="1548000" cy="378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5000"/>
              </a:lnSpc>
            </a:pPr>
            <a:r>
              <a:rPr lang="en-US" sz="1200" dirty="0" smtClean="0">
                <a:latin typeface="Huawei Sans" panose="020C0503030203020204" pitchFamily="34" charset="0"/>
              </a:rPr>
              <a:t>User Authentication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燕尾形 105"/>
          <p:cNvSpPr/>
          <p:nvPr/>
        </p:nvSpPr>
        <p:spPr bwMode="gray">
          <a:xfrm>
            <a:off x="10200203" y="22542"/>
            <a:ext cx="1548000" cy="37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5000"/>
              </a:lnSpc>
              <a:spcBef>
                <a:spcPts val="0"/>
              </a:spcBef>
              <a:defRPr/>
            </a:pPr>
            <a:r>
              <a:rPr lang="en-US" sz="1200" dirty="0" smtClean="0">
                <a:latin typeface="Huawei Sans" panose="020C0503030203020204" pitchFamily="34" charset="0"/>
              </a:rPr>
              <a:t>Terminal Identification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燕尾形 106"/>
          <p:cNvSpPr/>
          <p:nvPr/>
        </p:nvSpPr>
        <p:spPr bwMode="gray">
          <a:xfrm>
            <a:off x="8780527" y="22542"/>
            <a:ext cx="1548000" cy="37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5000"/>
              </a:lnSpc>
              <a:spcBef>
                <a:spcPts val="0"/>
              </a:spcBef>
              <a:defRPr/>
            </a:pPr>
            <a:r>
              <a:rPr lang="en-US" sz="1200" b="1" dirty="0" smtClean="0">
                <a:solidFill>
                  <a:schemeClr val="bg1"/>
                </a:solidFill>
                <a:latin typeface="Huawei Sans" panose="020C0503030203020204" pitchFamily="34" charset="0"/>
              </a:rPr>
              <a:t>Policy Control</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475285037"/>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bwMode="gray">
          <a:xfrm>
            <a:off x="477521" y="1840963"/>
            <a:ext cx="5508000" cy="461665"/>
          </a:xfrm>
          <a:prstGeom prst="rect">
            <a:avLst/>
          </a:prstGeom>
          <a:solidFill>
            <a:schemeClr val="bg1">
              <a:lumMod val="95000"/>
            </a:schemeClr>
          </a:solidFill>
        </p:spPr>
        <p:txBody>
          <a:bodyPr wrap="square">
            <a:spAutoFit/>
          </a:bodyPr>
          <a:lstStyle/>
          <a:p>
            <a:pPr marL="180000" indent="-180000" fontAlgn="ctr">
              <a:buFont typeface="Arial" panose="020B0604020202020204" pitchFamily="34" charset="0"/>
              <a:buChar char="•"/>
            </a:pPr>
            <a:r>
              <a:rPr lang="en-US" sz="1200" dirty="0" smtClean="0">
                <a:latin typeface="Huawei Sans" panose="020C0503030203020204" pitchFamily="34" charset="0"/>
              </a:rPr>
              <a:t>Define security groups for enterprise employees based on the enterprise organizational structure.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矩形 23"/>
          <p:cNvSpPr/>
          <p:nvPr/>
        </p:nvSpPr>
        <p:spPr bwMode="gray">
          <a:xfrm>
            <a:off x="477521" y="4311149"/>
            <a:ext cx="5508000" cy="1200329"/>
          </a:xfrm>
          <a:prstGeom prst="rect">
            <a:avLst/>
          </a:prstGeom>
          <a:solidFill>
            <a:schemeClr val="bg1">
              <a:lumMod val="95000"/>
            </a:schemeClr>
          </a:solidFill>
        </p:spPr>
        <p:txBody>
          <a:bodyPr wrap="square">
            <a:spAutoFit/>
          </a:bodyPr>
          <a:lstStyle/>
          <a:p>
            <a:pPr marL="180000" indent="-180000" fontAlgn="ctr">
              <a:buFont typeface="Arial" panose="020B0604020202020204" pitchFamily="34" charset="0"/>
              <a:buChar char="•"/>
            </a:pPr>
            <a:r>
              <a:rPr lang="en-US" sz="1200" dirty="0" smtClean="0">
                <a:latin typeface="Huawei Sans" panose="020C0503030203020204" pitchFamily="34" charset="0"/>
              </a:rPr>
              <a:t>Define a security group for a special group of people in the organizational structure, such as the VIP group.</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80000" indent="-180000" fontAlgn="ctr">
              <a:buFont typeface="Arial" panose="020B0604020202020204" pitchFamily="34" charset="0"/>
              <a:buChar char="•"/>
            </a:pPr>
            <a:r>
              <a:rPr lang="en-US" sz="1200" dirty="0" smtClean="0">
                <a:latin typeface="Huawei Sans" panose="020C0503030203020204" pitchFamily="34" charset="0"/>
              </a:rPr>
              <a:t>Define a security group for non-employees that access the network, such as the guest group.</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80000" indent="-180000" fontAlgn="ctr">
              <a:buFont typeface="Arial" panose="020B0604020202020204" pitchFamily="34" charset="0"/>
              <a:buChar char="•"/>
            </a:pPr>
            <a:r>
              <a:rPr lang="en-US" sz="1200" dirty="0" smtClean="0">
                <a:latin typeface="Huawei Sans" panose="020C0503030203020204" pitchFamily="34" charset="0"/>
              </a:rPr>
              <a:t>Define a security group for dumb terminals connected to the network, such as printers and access control devices.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t>Policy Design: Create Security Groups</a:t>
            </a:r>
            <a:endParaRPr lang="en-US" dirty="0"/>
          </a:p>
        </p:txBody>
      </p:sp>
      <p:sp>
        <p:nvSpPr>
          <p:cNvPr id="3" name="圆角矩形 75"/>
          <p:cNvSpPr/>
          <p:nvPr/>
        </p:nvSpPr>
        <p:spPr bwMode="gray">
          <a:xfrm>
            <a:off x="477521" y="1002924"/>
            <a:ext cx="5508000" cy="750720"/>
          </a:xfrm>
          <a:prstGeom prst="roundRect">
            <a:avLst>
              <a:gd name="adj" fmla="val 8676"/>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b="1" dirty="0" smtClean="0">
                <a:solidFill>
                  <a:schemeClr val="tx1"/>
                </a:solidFill>
                <a:latin typeface="Huawei Sans" panose="020C0503030203020204" pitchFamily="34" charset="0"/>
              </a:rPr>
              <a:t>Dynamic security groups</a:t>
            </a:r>
            <a:endParaRPr lang="en-US" altLang="zh-CN" sz="16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400" dirty="0" smtClean="0">
                <a:solidFill>
                  <a:schemeClr val="tx1"/>
                </a:solidFill>
                <a:latin typeface="Huawei Sans" panose="020C0503030203020204" pitchFamily="34" charset="0"/>
              </a:rPr>
              <a:t>Terminals and users accessing the network are divided into different security groups through NAC authorization.</a:t>
            </a:r>
            <a:endParaRPr lang="en-US" sz="1400" dirty="0">
              <a:solidFill>
                <a:schemeClr val="tx1"/>
              </a:solidFill>
              <a:latin typeface="Huawei Sans" panose="020C0503030203020204" pitchFamily="34" charset="0"/>
            </a:endParaRPr>
          </a:p>
        </p:txBody>
      </p:sp>
      <p:sp>
        <p:nvSpPr>
          <p:cNvPr id="4" name="圆角矩形 75"/>
          <p:cNvSpPr/>
          <p:nvPr/>
        </p:nvSpPr>
        <p:spPr bwMode="gray">
          <a:xfrm>
            <a:off x="6206479" y="1002924"/>
            <a:ext cx="5508000" cy="75072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b="1" dirty="0" smtClean="0">
                <a:solidFill>
                  <a:schemeClr val="tx1"/>
                </a:solidFill>
                <a:latin typeface="Huawei Sans" panose="020C0503030203020204" pitchFamily="34" charset="0"/>
              </a:rPr>
              <a:t>Static resource groups</a:t>
            </a:r>
            <a:endParaRPr lang="en-US" altLang="zh-CN" sz="16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400" dirty="0" smtClean="0">
                <a:solidFill>
                  <a:schemeClr val="tx1"/>
                </a:solidFill>
                <a:latin typeface="Huawei Sans" panose="020C0503030203020204" pitchFamily="34" charset="0"/>
              </a:rPr>
              <a:t>Configure a group of IP address resources as a static resource group.</a:t>
            </a:r>
            <a:endParaRPr lang="en-US" sz="1400" dirty="0">
              <a:solidFill>
                <a:schemeClr val="tx1"/>
              </a:solidFill>
              <a:latin typeface="Huawei Sans" panose="020C0503030203020204" pitchFamily="34" charset="0"/>
            </a:endParaRPr>
          </a:p>
        </p:txBody>
      </p:sp>
      <p:sp>
        <p:nvSpPr>
          <p:cNvPr id="5" name="圆角矩形 75"/>
          <p:cNvSpPr/>
          <p:nvPr/>
        </p:nvSpPr>
        <p:spPr bwMode="gray">
          <a:xfrm>
            <a:off x="477521" y="1816274"/>
            <a:ext cx="5508000" cy="4345617"/>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2000" b="1"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6" name="圆角矩形 75"/>
          <p:cNvSpPr/>
          <p:nvPr/>
        </p:nvSpPr>
        <p:spPr bwMode="gray">
          <a:xfrm>
            <a:off x="6206479" y="1816274"/>
            <a:ext cx="5508000" cy="4345617"/>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2000" b="1"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pic>
        <p:nvPicPr>
          <p:cNvPr id="8" name="图片 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125187" y="2489445"/>
            <a:ext cx="419431" cy="347125"/>
          </a:xfrm>
          <a:prstGeom prst="rect">
            <a:avLst/>
          </a:prstGeom>
        </p:spPr>
      </p:pic>
      <p:pic>
        <p:nvPicPr>
          <p:cNvPr id="9" name="图片 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748221" y="2489445"/>
            <a:ext cx="419431" cy="347125"/>
          </a:xfrm>
          <a:prstGeom prst="rect">
            <a:avLst/>
          </a:prstGeom>
        </p:spPr>
      </p:pic>
      <p:pic>
        <p:nvPicPr>
          <p:cNvPr id="10" name="图片 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939795" y="2489445"/>
            <a:ext cx="419431" cy="347125"/>
          </a:xfrm>
          <a:prstGeom prst="rect">
            <a:avLst/>
          </a:prstGeom>
        </p:spPr>
      </p:pic>
      <p:sp>
        <p:nvSpPr>
          <p:cNvPr id="11" name="文本框 10"/>
          <p:cNvSpPr txBox="1"/>
          <p:nvPr/>
        </p:nvSpPr>
        <p:spPr bwMode="gray">
          <a:xfrm>
            <a:off x="568865" y="2807911"/>
            <a:ext cx="1532073" cy="461665"/>
          </a:xfrm>
          <a:prstGeom prst="rect">
            <a:avLst/>
          </a:prstGeom>
          <a:noFill/>
        </p:spPr>
        <p:txBody>
          <a:bodyPr wrap="square" rtlCol="0">
            <a:spAutoFit/>
          </a:bodyPr>
          <a:lstStyle/>
          <a:p>
            <a:pPr algn="ctr" fontAlgn="ctr"/>
            <a:r>
              <a:rPr lang="en-US" sz="1200" dirty="0" smtClean="0">
                <a:latin typeface="Huawei Sans" panose="020C0503030203020204" pitchFamily="34" charset="0"/>
              </a:rPr>
              <a:t>Hardware development Dept.</a:t>
            </a:r>
            <a:endParaRPr lang="en-US" sz="1200" dirty="0">
              <a:latin typeface="Huawei Sans" panose="020C0503030203020204" pitchFamily="34" charset="0"/>
            </a:endParaRPr>
          </a:p>
        </p:txBody>
      </p:sp>
      <p:sp>
        <p:nvSpPr>
          <p:cNvPr id="12" name="文本框 11"/>
          <p:cNvSpPr txBox="1"/>
          <p:nvPr/>
        </p:nvSpPr>
        <p:spPr bwMode="gray">
          <a:xfrm>
            <a:off x="2350318" y="2807911"/>
            <a:ext cx="1592203" cy="461665"/>
          </a:xfrm>
          <a:prstGeom prst="rect">
            <a:avLst/>
          </a:prstGeom>
          <a:noFill/>
        </p:spPr>
        <p:txBody>
          <a:bodyPr wrap="square" rtlCol="0">
            <a:spAutoFit/>
          </a:bodyPr>
          <a:lstStyle/>
          <a:p>
            <a:pPr algn="ctr" fontAlgn="ctr"/>
            <a:r>
              <a:rPr lang="en-US" sz="1200" dirty="0" smtClean="0">
                <a:latin typeface="Huawei Sans" panose="020C0503030203020204" pitchFamily="34" charset="0"/>
              </a:rPr>
              <a:t>Software development Dept.</a:t>
            </a:r>
            <a:endParaRPr lang="en-US" sz="1200" dirty="0">
              <a:latin typeface="Huawei Sans" panose="020C0503030203020204" pitchFamily="34" charset="0"/>
            </a:endParaRPr>
          </a:p>
        </p:txBody>
      </p:sp>
      <p:sp>
        <p:nvSpPr>
          <p:cNvPr id="13" name="文本框 12"/>
          <p:cNvSpPr txBox="1"/>
          <p:nvPr/>
        </p:nvSpPr>
        <p:spPr bwMode="gray">
          <a:xfrm>
            <a:off x="4395876" y="2807911"/>
            <a:ext cx="1124119" cy="276999"/>
          </a:xfrm>
          <a:prstGeom prst="rect">
            <a:avLst/>
          </a:prstGeom>
          <a:noFill/>
        </p:spPr>
        <p:txBody>
          <a:bodyPr wrap="square" rtlCol="0">
            <a:spAutoFit/>
          </a:bodyPr>
          <a:lstStyle/>
          <a:p>
            <a:pPr algn="ctr" fontAlgn="ctr"/>
            <a:r>
              <a:rPr lang="en-US" sz="1200" dirty="0" smtClean="0">
                <a:latin typeface="Huawei Sans" panose="020C0503030203020204" pitchFamily="34" charset="0"/>
              </a:rPr>
              <a:t>Testing Dept.</a:t>
            </a:r>
            <a:endParaRPr lang="en-US" sz="1200" dirty="0">
              <a:latin typeface="Huawei Sans" panose="020C0503030203020204" pitchFamily="34" charset="0"/>
            </a:endParaRPr>
          </a:p>
        </p:txBody>
      </p:sp>
      <p:pic>
        <p:nvPicPr>
          <p:cNvPr id="14" name="图片 1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125187" y="3435599"/>
            <a:ext cx="419431" cy="347125"/>
          </a:xfrm>
          <a:prstGeom prst="rect">
            <a:avLst/>
          </a:prstGeom>
        </p:spPr>
      </p:pic>
      <p:pic>
        <p:nvPicPr>
          <p:cNvPr id="15" name="图片 1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748221" y="3435599"/>
            <a:ext cx="419431" cy="347125"/>
          </a:xfrm>
          <a:prstGeom prst="rect">
            <a:avLst/>
          </a:prstGeom>
        </p:spPr>
      </p:pic>
      <p:pic>
        <p:nvPicPr>
          <p:cNvPr id="16" name="图片 1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939795" y="3435599"/>
            <a:ext cx="419431" cy="347125"/>
          </a:xfrm>
          <a:prstGeom prst="rect">
            <a:avLst/>
          </a:prstGeom>
        </p:spPr>
      </p:pic>
      <p:sp>
        <p:nvSpPr>
          <p:cNvPr id="17" name="文本框 16"/>
          <p:cNvSpPr txBox="1"/>
          <p:nvPr/>
        </p:nvSpPr>
        <p:spPr bwMode="gray">
          <a:xfrm>
            <a:off x="2488816" y="3799031"/>
            <a:ext cx="1315206" cy="276999"/>
          </a:xfrm>
          <a:prstGeom prst="rect">
            <a:avLst/>
          </a:prstGeom>
          <a:noFill/>
        </p:spPr>
        <p:txBody>
          <a:bodyPr wrap="square" rtlCol="0">
            <a:spAutoFit/>
          </a:bodyPr>
          <a:lstStyle/>
          <a:p>
            <a:pPr algn="ctr" fontAlgn="ctr"/>
            <a:r>
              <a:rPr lang="en-US" sz="1200" dirty="0" smtClean="0">
                <a:latin typeface="Huawei Sans" panose="020C0503030203020204" pitchFamily="34" charset="0"/>
              </a:rPr>
              <a:t>Financial Dept.</a:t>
            </a:r>
            <a:endParaRPr lang="en-US" sz="1200" dirty="0">
              <a:latin typeface="Huawei Sans" panose="020C0503030203020204" pitchFamily="34" charset="0"/>
            </a:endParaRPr>
          </a:p>
        </p:txBody>
      </p:sp>
      <p:sp>
        <p:nvSpPr>
          <p:cNvPr id="18" name="文本框 17"/>
          <p:cNvSpPr txBox="1"/>
          <p:nvPr/>
        </p:nvSpPr>
        <p:spPr bwMode="gray">
          <a:xfrm>
            <a:off x="4275731" y="3799031"/>
            <a:ext cx="1314308" cy="461665"/>
          </a:xfrm>
          <a:prstGeom prst="rect">
            <a:avLst/>
          </a:prstGeom>
          <a:noFill/>
        </p:spPr>
        <p:txBody>
          <a:bodyPr wrap="square" rtlCol="0">
            <a:spAutoFit/>
          </a:bodyPr>
          <a:lstStyle/>
          <a:p>
            <a:pPr algn="ctr" fontAlgn="ctr"/>
            <a:r>
              <a:rPr lang="en-US" sz="1200" dirty="0" smtClean="0">
                <a:latin typeface="Huawei Sans" panose="020C0503030203020204" pitchFamily="34" charset="0"/>
              </a:rPr>
              <a:t>Human resources Dept.</a:t>
            </a:r>
            <a:endParaRPr lang="en-US" sz="1200" dirty="0">
              <a:latin typeface="Huawei Sans" panose="020C0503030203020204" pitchFamily="34" charset="0"/>
            </a:endParaRPr>
          </a:p>
        </p:txBody>
      </p:sp>
      <p:sp>
        <p:nvSpPr>
          <p:cNvPr id="19" name="文本框 18"/>
          <p:cNvSpPr txBox="1"/>
          <p:nvPr/>
        </p:nvSpPr>
        <p:spPr bwMode="gray">
          <a:xfrm>
            <a:off x="674470" y="3799031"/>
            <a:ext cx="1320861" cy="276999"/>
          </a:xfrm>
          <a:prstGeom prst="rect">
            <a:avLst/>
          </a:prstGeom>
          <a:noFill/>
        </p:spPr>
        <p:txBody>
          <a:bodyPr wrap="square" rtlCol="0">
            <a:spAutoFit/>
          </a:bodyPr>
          <a:lstStyle/>
          <a:p>
            <a:pPr algn="ctr" fontAlgn="ctr"/>
            <a:r>
              <a:rPr lang="en-US" sz="1200" dirty="0" smtClean="0">
                <a:latin typeface="Huawei Sans" panose="020C0503030203020204" pitchFamily="34" charset="0"/>
              </a:rPr>
              <a:t>Marketing Dept.</a:t>
            </a:r>
            <a:endParaRPr lang="en-US" sz="1200" dirty="0">
              <a:latin typeface="Huawei Sans" panose="020C0503030203020204" pitchFamily="34" charset="0"/>
            </a:endParaRPr>
          </a:p>
        </p:txBody>
      </p:sp>
      <p:sp>
        <p:nvSpPr>
          <p:cNvPr id="25" name="矩形 24"/>
          <p:cNvSpPr/>
          <p:nvPr/>
        </p:nvSpPr>
        <p:spPr bwMode="gray">
          <a:xfrm>
            <a:off x="765982" y="5658739"/>
            <a:ext cx="4931078" cy="523220"/>
          </a:xfrm>
          <a:prstGeom prst="rect">
            <a:avLst/>
          </a:prstGeom>
        </p:spPr>
        <p:txBody>
          <a:bodyPr wrap="square">
            <a:spAutoFit/>
          </a:bodyPr>
          <a:lstStyle/>
          <a:p>
            <a:pPr algn="ctr" fontAlgn="ctr">
              <a:spcAft>
                <a:spcPts val="600"/>
              </a:spcAft>
            </a:pPr>
            <a:r>
              <a:rPr lang="en-US" sz="1400" dirty="0" smtClean="0">
                <a:solidFill>
                  <a:srgbClr val="C7000B"/>
                </a:solidFill>
                <a:latin typeface="Huawei Sans" panose="020C0503030203020204" pitchFamily="34" charset="0"/>
              </a:rPr>
              <a:t>Dynamic security groups are authorized based on the 5W1H principle.</a:t>
            </a:r>
            <a:endParaRPr lang="en-US" altLang="zh-CN" sz="14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矩形 25"/>
          <p:cNvSpPr/>
          <p:nvPr/>
        </p:nvSpPr>
        <p:spPr bwMode="gray">
          <a:xfrm>
            <a:off x="6171869" y="5658739"/>
            <a:ext cx="5577220" cy="523220"/>
          </a:xfrm>
          <a:prstGeom prst="rect">
            <a:avLst/>
          </a:prstGeom>
        </p:spPr>
        <p:txBody>
          <a:bodyPr wrap="square">
            <a:spAutoFit/>
          </a:bodyPr>
          <a:lstStyle/>
          <a:p>
            <a:pPr algn="ctr" fontAlgn="ctr">
              <a:spcAft>
                <a:spcPts val="600"/>
              </a:spcAft>
            </a:pPr>
            <a:r>
              <a:rPr lang="en-US" sz="1400" dirty="0" smtClean="0">
                <a:solidFill>
                  <a:srgbClr val="C7000B"/>
                </a:solidFill>
                <a:latin typeface="Huawei Sans" panose="020C0503030203020204" pitchFamily="34" charset="0"/>
              </a:rPr>
              <a:t>Aggregate the IP addresses of dispersed data center applications into a resource group, thereby simplifying deployment.</a:t>
            </a:r>
            <a:endParaRPr lang="en-US" altLang="zh-CN" sz="14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矩形 26"/>
          <p:cNvSpPr/>
          <p:nvPr/>
        </p:nvSpPr>
        <p:spPr bwMode="gray">
          <a:xfrm>
            <a:off x="6206479" y="4311149"/>
            <a:ext cx="5508000" cy="646331"/>
          </a:xfrm>
          <a:prstGeom prst="rect">
            <a:avLst/>
          </a:prstGeom>
          <a:solidFill>
            <a:schemeClr val="bg1">
              <a:lumMod val="95000"/>
            </a:schemeClr>
          </a:solidFill>
        </p:spPr>
        <p:txBody>
          <a:bodyPr wrap="square">
            <a:spAutoFit/>
          </a:bodyPr>
          <a:lstStyle/>
          <a:p>
            <a:pPr marL="180000" indent="-180000" fontAlgn="ctr">
              <a:buFont typeface="Arial" panose="020B0604020202020204" pitchFamily="34" charset="0"/>
              <a:buChar char="•"/>
            </a:pPr>
            <a:r>
              <a:rPr lang="en-US" sz="1200" dirty="0" smtClean="0">
                <a:latin typeface="Huawei Sans" panose="020C0503030203020204" pitchFamily="34" charset="0"/>
              </a:rPr>
              <a:t>Define security groups, such as the OA resource group and R&amp;D resource group, for intranet resources based on security requirements.</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80000" indent="-180000" fontAlgn="ctr">
              <a:buFont typeface="Arial" panose="020B0604020202020204" pitchFamily="34" charset="0"/>
              <a:buChar char="•"/>
            </a:pPr>
            <a:r>
              <a:rPr lang="en-US" sz="1200" dirty="0" smtClean="0">
                <a:latin typeface="Huawei Sans" panose="020C0503030203020204" pitchFamily="34" charset="0"/>
              </a:rPr>
              <a:t>If Internet access control is required, define an Internet resource group.</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Freeform 159"/>
          <p:cNvSpPr/>
          <p:nvPr/>
        </p:nvSpPr>
        <p:spPr bwMode="gray">
          <a:xfrm flipH="1">
            <a:off x="7169569" y="2090578"/>
            <a:ext cx="751638" cy="3929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smtClean="0">
                <a:solidFill>
                  <a:schemeClr val="bg1">
                    <a:lumMod val="50000"/>
                  </a:schemeClr>
                </a:solidFill>
                <a:latin typeface="Huawei Sans" panose="020C0503030203020204" pitchFamily="34" charset="0"/>
              </a:rPr>
              <a:t>Internet</a:t>
            </a:r>
            <a:endPar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Right Arrow 158"/>
          <p:cNvSpPr/>
          <p:nvPr/>
        </p:nvSpPr>
        <p:spPr bwMode="gray">
          <a:xfrm>
            <a:off x="8844960" y="2179029"/>
            <a:ext cx="612000" cy="216000"/>
          </a:xfrm>
          <a:prstGeom prst="rightArrow">
            <a:avLst>
              <a:gd name="adj1" fmla="val 60911"/>
              <a:gd name="adj2" fmla="val 50000"/>
            </a:avLst>
          </a:prstGeom>
          <a:gradFill flip="none" rotWithShape="1">
            <a:gsLst>
              <a:gs pos="15000">
                <a:schemeClr val="accent1">
                  <a:lumMod val="5000"/>
                  <a:lumOff val="95000"/>
                  <a:alpha val="0"/>
                </a:schemeClr>
              </a:gs>
              <a:gs pos="81000">
                <a:srgbClr val="FFCC66"/>
              </a:gs>
            </a:gsLst>
            <a:lin ang="0" scaled="1"/>
            <a:tileRect/>
          </a:gradFill>
          <a:ln w="9525">
            <a:gradFill flip="none" rotWithShape="1">
              <a:gsLst>
                <a:gs pos="11000">
                  <a:schemeClr val="accent1">
                    <a:lumMod val="0"/>
                    <a:lumOff val="100000"/>
                    <a:alpha val="0"/>
                  </a:schemeClr>
                </a:gs>
                <a:gs pos="67000">
                  <a:srgbClr val="FF9933"/>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矩形 31"/>
          <p:cNvSpPr/>
          <p:nvPr/>
        </p:nvSpPr>
        <p:spPr bwMode="gray">
          <a:xfrm>
            <a:off x="9528662" y="2139005"/>
            <a:ext cx="2247731" cy="307777"/>
          </a:xfrm>
          <a:prstGeom prst="rect">
            <a:avLst/>
          </a:prstGeom>
        </p:spPr>
        <p:txBody>
          <a:bodyPr wrap="none">
            <a:spAutoFit/>
          </a:bodyPr>
          <a:lstStyle/>
          <a:p>
            <a:pPr fontAlgn="ctr"/>
            <a:r>
              <a:rPr lang="en-US" sz="1400" b="1" dirty="0" smtClean="0">
                <a:solidFill>
                  <a:srgbClr val="ED6D00"/>
                </a:solidFill>
                <a:latin typeface="Huawei Sans" panose="020C0503030203020204" pitchFamily="34" charset="0"/>
              </a:rPr>
              <a:t>Internet resource group</a:t>
            </a:r>
            <a:endParaRPr lang="en-US" sz="1400" b="1" dirty="0">
              <a:solidFill>
                <a:srgbClr val="ED6D00"/>
              </a:solidFill>
              <a:latin typeface="Huawei Sans" panose="020C0503030203020204" pitchFamily="34" charset="0"/>
            </a:endParaRPr>
          </a:p>
        </p:txBody>
      </p:sp>
      <p:pic>
        <p:nvPicPr>
          <p:cNvPr id="33" name="图片 40" descr="交换机.png"/>
          <p:cNvPicPr>
            <a:picLocks noChangeAspect="1"/>
          </p:cNvPicPr>
          <p:nvPr/>
        </p:nvPicPr>
        <p:blipFill>
          <a:blip r:embed="rId4" cstate="print"/>
          <a:stretch>
            <a:fillRect/>
          </a:stretch>
        </p:blipFill>
        <p:spPr bwMode="gray">
          <a:xfrm>
            <a:off x="7342533" y="2733974"/>
            <a:ext cx="405710" cy="331944"/>
          </a:xfrm>
          <a:prstGeom prst="rect">
            <a:avLst/>
          </a:prstGeom>
        </p:spPr>
      </p:pic>
      <p:sp>
        <p:nvSpPr>
          <p:cNvPr id="34" name="矩形 33"/>
          <p:cNvSpPr/>
          <p:nvPr/>
        </p:nvSpPr>
        <p:spPr bwMode="gray">
          <a:xfrm>
            <a:off x="6250411" y="3062965"/>
            <a:ext cx="2472551" cy="461665"/>
          </a:xfrm>
          <a:prstGeom prst="rect">
            <a:avLst/>
          </a:prstGeom>
        </p:spPr>
        <p:txBody>
          <a:bodyPr wrap="square">
            <a:spAutoFit/>
          </a:bodyPr>
          <a:lstStyle/>
          <a:p>
            <a:pPr algn="ctr" fontAlgn="ctr"/>
            <a:r>
              <a:rPr lang="en-US" sz="1200" dirty="0" smtClean="0">
                <a:latin typeface="Huawei Sans" panose="020C0503030203020204" pitchFamily="34" charset="0"/>
              </a:rPr>
              <a:t>General office resources, such as websites and email addresses</a:t>
            </a:r>
            <a:endParaRPr lang="en-US" sz="1200" dirty="0">
              <a:latin typeface="Huawei Sans" panose="020C0503030203020204" pitchFamily="34" charset="0"/>
            </a:endParaRPr>
          </a:p>
        </p:txBody>
      </p:sp>
      <p:sp>
        <p:nvSpPr>
          <p:cNvPr id="35" name="矩形 34"/>
          <p:cNvSpPr/>
          <p:nvPr/>
        </p:nvSpPr>
        <p:spPr bwMode="gray">
          <a:xfrm>
            <a:off x="9528662" y="2911049"/>
            <a:ext cx="1811714" cy="307777"/>
          </a:xfrm>
          <a:prstGeom prst="rect">
            <a:avLst/>
          </a:prstGeom>
        </p:spPr>
        <p:txBody>
          <a:bodyPr wrap="none">
            <a:spAutoFit/>
          </a:bodyPr>
          <a:lstStyle/>
          <a:p>
            <a:pPr fontAlgn="ctr"/>
            <a:r>
              <a:rPr lang="en-US" sz="1400" b="1" dirty="0" smtClean="0">
                <a:solidFill>
                  <a:srgbClr val="ED6D00"/>
                </a:solidFill>
                <a:latin typeface="Huawei Sans" panose="020C0503030203020204" pitchFamily="34" charset="0"/>
              </a:rPr>
              <a:t>OA resource group</a:t>
            </a:r>
            <a:endParaRPr lang="en-US" sz="1400" b="1" dirty="0">
              <a:solidFill>
                <a:srgbClr val="ED6D00"/>
              </a:solidFill>
              <a:latin typeface="Huawei Sans" panose="020C0503030203020204" pitchFamily="34" charset="0"/>
            </a:endParaRPr>
          </a:p>
        </p:txBody>
      </p:sp>
      <p:pic>
        <p:nvPicPr>
          <p:cNvPr id="36" name="图片 40" descr="交换机.png"/>
          <p:cNvPicPr>
            <a:picLocks noChangeAspect="1"/>
          </p:cNvPicPr>
          <p:nvPr/>
        </p:nvPicPr>
        <p:blipFill>
          <a:blip r:embed="rId4" cstate="print"/>
          <a:stretch>
            <a:fillRect/>
          </a:stretch>
        </p:blipFill>
        <p:spPr bwMode="gray">
          <a:xfrm>
            <a:off x="7342533" y="3480124"/>
            <a:ext cx="405710" cy="331944"/>
          </a:xfrm>
          <a:prstGeom prst="rect">
            <a:avLst/>
          </a:prstGeom>
        </p:spPr>
      </p:pic>
      <p:sp>
        <p:nvSpPr>
          <p:cNvPr id="37" name="矩形 36"/>
          <p:cNvSpPr/>
          <p:nvPr/>
        </p:nvSpPr>
        <p:spPr bwMode="gray">
          <a:xfrm>
            <a:off x="6367816" y="3809115"/>
            <a:ext cx="2355146" cy="461665"/>
          </a:xfrm>
          <a:prstGeom prst="rect">
            <a:avLst/>
          </a:prstGeom>
        </p:spPr>
        <p:txBody>
          <a:bodyPr wrap="square">
            <a:spAutoFit/>
          </a:bodyPr>
          <a:lstStyle/>
          <a:p>
            <a:pPr algn="ctr" fontAlgn="ctr"/>
            <a:r>
              <a:rPr lang="en-US" sz="1200" dirty="0" smtClean="0">
                <a:latin typeface="Huawei Sans" panose="020C0503030203020204" pitchFamily="34" charset="0"/>
              </a:rPr>
              <a:t>Internal private applications, files, code, etc.</a:t>
            </a:r>
            <a:endParaRPr lang="en-US" sz="1200" dirty="0">
              <a:latin typeface="Huawei Sans" panose="020C0503030203020204" pitchFamily="34" charset="0"/>
            </a:endParaRPr>
          </a:p>
        </p:txBody>
      </p:sp>
      <p:sp>
        <p:nvSpPr>
          <p:cNvPr id="38" name="矩形 37"/>
          <p:cNvSpPr/>
          <p:nvPr/>
        </p:nvSpPr>
        <p:spPr bwMode="gray">
          <a:xfrm>
            <a:off x="9528662" y="3683093"/>
            <a:ext cx="1931939" cy="307777"/>
          </a:xfrm>
          <a:prstGeom prst="rect">
            <a:avLst/>
          </a:prstGeom>
        </p:spPr>
        <p:txBody>
          <a:bodyPr wrap="none">
            <a:spAutoFit/>
          </a:bodyPr>
          <a:lstStyle/>
          <a:p>
            <a:pPr fontAlgn="ctr"/>
            <a:r>
              <a:rPr lang="en-US" sz="1400" b="1" dirty="0" smtClean="0">
                <a:solidFill>
                  <a:srgbClr val="ED6D00"/>
                </a:solidFill>
                <a:latin typeface="Huawei Sans" panose="020C0503030203020204" pitchFamily="34" charset="0"/>
              </a:rPr>
              <a:t>R&amp;D resource group</a:t>
            </a:r>
            <a:endParaRPr lang="en-US" sz="1400" b="1" dirty="0">
              <a:solidFill>
                <a:srgbClr val="ED6D00"/>
              </a:solidFill>
              <a:latin typeface="Huawei Sans" panose="020C0503030203020204" pitchFamily="34" charset="0"/>
            </a:endParaRPr>
          </a:p>
        </p:txBody>
      </p:sp>
      <p:sp>
        <p:nvSpPr>
          <p:cNvPr id="39" name="Right Arrow 158"/>
          <p:cNvSpPr/>
          <p:nvPr/>
        </p:nvSpPr>
        <p:spPr bwMode="gray">
          <a:xfrm>
            <a:off x="8844960" y="2977819"/>
            <a:ext cx="612000" cy="216000"/>
          </a:xfrm>
          <a:prstGeom prst="rightArrow">
            <a:avLst>
              <a:gd name="adj1" fmla="val 60911"/>
              <a:gd name="adj2" fmla="val 50000"/>
            </a:avLst>
          </a:prstGeom>
          <a:gradFill flip="none" rotWithShape="1">
            <a:gsLst>
              <a:gs pos="15000">
                <a:schemeClr val="accent1">
                  <a:lumMod val="5000"/>
                  <a:lumOff val="95000"/>
                  <a:alpha val="0"/>
                </a:schemeClr>
              </a:gs>
              <a:gs pos="81000">
                <a:srgbClr val="FFCC66"/>
              </a:gs>
            </a:gsLst>
            <a:lin ang="0" scaled="1"/>
            <a:tileRect/>
          </a:gradFill>
          <a:ln w="9525">
            <a:gradFill flip="none" rotWithShape="1">
              <a:gsLst>
                <a:gs pos="11000">
                  <a:schemeClr val="accent1">
                    <a:lumMod val="0"/>
                    <a:lumOff val="100000"/>
                    <a:alpha val="0"/>
                  </a:schemeClr>
                </a:gs>
                <a:gs pos="67000">
                  <a:srgbClr val="FF9933"/>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Right Arrow 158"/>
          <p:cNvSpPr/>
          <p:nvPr/>
        </p:nvSpPr>
        <p:spPr bwMode="gray">
          <a:xfrm>
            <a:off x="8844960" y="3731614"/>
            <a:ext cx="612000" cy="216000"/>
          </a:xfrm>
          <a:prstGeom prst="rightArrow">
            <a:avLst>
              <a:gd name="adj1" fmla="val 60911"/>
              <a:gd name="adj2" fmla="val 50000"/>
            </a:avLst>
          </a:prstGeom>
          <a:gradFill flip="none" rotWithShape="1">
            <a:gsLst>
              <a:gs pos="15000">
                <a:schemeClr val="accent1">
                  <a:lumMod val="5000"/>
                  <a:lumOff val="95000"/>
                  <a:alpha val="0"/>
                </a:schemeClr>
              </a:gs>
              <a:gs pos="81000">
                <a:srgbClr val="FFCC66"/>
              </a:gs>
            </a:gsLst>
            <a:lin ang="0" scaled="1"/>
            <a:tileRect/>
          </a:gradFill>
          <a:ln w="9525">
            <a:gradFill flip="none" rotWithShape="1">
              <a:gsLst>
                <a:gs pos="11000">
                  <a:schemeClr val="accent1">
                    <a:lumMod val="0"/>
                    <a:lumOff val="100000"/>
                    <a:alpha val="0"/>
                  </a:schemeClr>
                </a:gs>
                <a:gs pos="67000">
                  <a:srgbClr val="FF9933"/>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五边形 41"/>
          <p:cNvSpPr/>
          <p:nvPr/>
        </p:nvSpPr>
        <p:spPr bwMode="gray">
          <a:xfrm>
            <a:off x="5941177" y="22542"/>
            <a:ext cx="1548000" cy="378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noAutofit/>
          </a:bodyPr>
          <a:lstStyle/>
          <a:p>
            <a:pPr algn="ctr" fontAlgn="ctr">
              <a:lnSpc>
                <a:spcPct val="95000"/>
              </a:lnSpc>
            </a:pPr>
            <a:r>
              <a:rPr lang="en-US" sz="1200" dirty="0" smtClean="0">
                <a:latin typeface="Huawei Sans" panose="020C0503030203020204" pitchFamily="34" charset="0"/>
              </a:rPr>
              <a:t>User Management </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燕尾形 42"/>
          <p:cNvSpPr/>
          <p:nvPr/>
        </p:nvSpPr>
        <p:spPr bwMode="gray">
          <a:xfrm>
            <a:off x="7360852" y="22542"/>
            <a:ext cx="1548000" cy="378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5000"/>
              </a:lnSpc>
            </a:pPr>
            <a:r>
              <a:rPr lang="en-US" sz="1200" dirty="0" smtClean="0">
                <a:latin typeface="Huawei Sans" panose="020C0503030203020204" pitchFamily="34" charset="0"/>
              </a:rPr>
              <a:t>User Authentication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燕尾形 43"/>
          <p:cNvSpPr/>
          <p:nvPr/>
        </p:nvSpPr>
        <p:spPr bwMode="gray">
          <a:xfrm>
            <a:off x="10200203" y="22542"/>
            <a:ext cx="1548000" cy="37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5000"/>
              </a:lnSpc>
              <a:spcBef>
                <a:spcPts val="0"/>
              </a:spcBef>
              <a:defRPr/>
            </a:pPr>
            <a:r>
              <a:rPr lang="en-US" sz="1200" dirty="0" smtClean="0">
                <a:latin typeface="Huawei Sans" panose="020C0503030203020204" pitchFamily="34" charset="0"/>
              </a:rPr>
              <a:t>Terminal Identification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燕尾形 44"/>
          <p:cNvSpPr/>
          <p:nvPr/>
        </p:nvSpPr>
        <p:spPr bwMode="gray">
          <a:xfrm>
            <a:off x="8780527" y="22542"/>
            <a:ext cx="1548000" cy="37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5000"/>
              </a:lnSpc>
              <a:spcBef>
                <a:spcPts val="0"/>
              </a:spcBef>
              <a:defRPr/>
            </a:pPr>
            <a:r>
              <a:rPr lang="en-US" sz="1200" b="1" dirty="0" smtClean="0">
                <a:solidFill>
                  <a:schemeClr val="bg1"/>
                </a:solidFill>
                <a:latin typeface="Huawei Sans" panose="020C0503030203020204" pitchFamily="34" charset="0"/>
              </a:rPr>
              <a:t>Policy Control</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661358972"/>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t>Policy Design: Design the Policy Control Matrix</a:t>
            </a:r>
            <a:endParaRPr lang="en-US" altLang="zh-CN" dirty="0"/>
          </a:p>
        </p:txBody>
      </p:sp>
      <p:sp>
        <p:nvSpPr>
          <p:cNvPr id="11" name="圆角矩形 75"/>
          <p:cNvSpPr/>
          <p:nvPr/>
        </p:nvSpPr>
        <p:spPr bwMode="gray">
          <a:xfrm>
            <a:off x="761526" y="1111749"/>
            <a:ext cx="10774838" cy="618708"/>
          </a:xfrm>
          <a:prstGeom prst="roundRect">
            <a:avLst>
              <a:gd name="adj" fmla="val 10604"/>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txBody>
          <a:bodyPr wrap="square">
            <a:spAutoFit/>
          </a:bodyPr>
          <a:lstStyle/>
          <a:p>
            <a:pPr algn="ctr" fontAlgn="ctr"/>
            <a:r>
              <a:rPr lang="en-US" sz="1600" dirty="0" smtClean="0">
                <a:latin typeface="Huawei Sans" panose="020C0503030203020204" pitchFamily="34" charset="0"/>
              </a:rPr>
              <a:t>Create dynamic and static security groups for free mobility based on actual requirements, and design the policy control matrix based on network access permissions.</a:t>
            </a:r>
            <a:endParaRPr lang="en-US" sz="1600" dirty="0">
              <a:latin typeface="Huawei Sans" panose="020C0503030203020204" pitchFamily="34" charset="0"/>
            </a:endParaRPr>
          </a:p>
        </p:txBody>
      </p:sp>
      <p:sp>
        <p:nvSpPr>
          <p:cNvPr id="12" name="圆角矩形 75"/>
          <p:cNvSpPr/>
          <p:nvPr/>
        </p:nvSpPr>
        <p:spPr bwMode="gray">
          <a:xfrm>
            <a:off x="761526" y="1912114"/>
            <a:ext cx="3022600" cy="395245"/>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Dynamic security groups</a:t>
            </a:r>
            <a:endParaRPr lang="en-US" sz="1600" dirty="0">
              <a:solidFill>
                <a:srgbClr val="30B5C5"/>
              </a:solidFill>
              <a:latin typeface="Huawei Sans" panose="020C0503030203020204" pitchFamily="34" charset="0"/>
            </a:endParaRPr>
          </a:p>
        </p:txBody>
      </p:sp>
      <p:sp>
        <p:nvSpPr>
          <p:cNvPr id="13" name="圆角矩形 75"/>
          <p:cNvSpPr/>
          <p:nvPr/>
        </p:nvSpPr>
        <p:spPr bwMode="gray">
          <a:xfrm>
            <a:off x="761526" y="2355438"/>
            <a:ext cx="3022600" cy="1303611"/>
          </a:xfrm>
          <a:prstGeom prst="roundRect">
            <a:avLst>
              <a:gd name="adj" fmla="val 1513"/>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marL="285750" indent="-285750" fontAlgn="ctr">
              <a:lnSpc>
                <a:spcPts val="2400"/>
              </a:lnSpc>
              <a:buFont typeface="Arial" panose="020B0604020202020204" pitchFamily="34" charset="0"/>
              <a:buChar char="•"/>
            </a:pPr>
            <a:r>
              <a:rPr lang="en-US" sz="1400" dirty="0" smtClean="0">
                <a:solidFill>
                  <a:schemeClr val="tx1">
                    <a:lumMod val="95000"/>
                    <a:lumOff val="5000"/>
                  </a:schemeClr>
                </a:solidFill>
                <a:latin typeface="Huawei Sans" panose="020C0503030203020204" pitchFamily="34" charset="0"/>
              </a:rPr>
              <a:t>HR</a:t>
            </a:r>
            <a:endParaRPr lang="en-US" altLang="zh-CN" sz="1400" dirty="0" smtClean="0">
              <a:solidFill>
                <a:schemeClr val="tx1">
                  <a:lumMod val="95000"/>
                  <a:lumOff val="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ts val="2400"/>
              </a:lnSpc>
              <a:buFont typeface="Arial" panose="020B0604020202020204" pitchFamily="34" charset="0"/>
              <a:buChar char="•"/>
            </a:pPr>
            <a:r>
              <a:rPr lang="en-US" sz="1400" dirty="0" smtClean="0">
                <a:solidFill>
                  <a:schemeClr val="tx1">
                    <a:lumMod val="95000"/>
                    <a:lumOff val="5000"/>
                  </a:schemeClr>
                </a:solidFill>
                <a:latin typeface="Huawei Sans" panose="020C0503030203020204" pitchFamily="34" charset="0"/>
              </a:rPr>
              <a:t>R&amp;D</a:t>
            </a:r>
            <a:endParaRPr lang="en-US" altLang="zh-CN" sz="1400" dirty="0" smtClean="0">
              <a:solidFill>
                <a:schemeClr val="tx1">
                  <a:lumMod val="95000"/>
                  <a:lumOff val="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ts val="2400"/>
              </a:lnSpc>
              <a:buFont typeface="Arial" panose="020B0604020202020204" pitchFamily="34" charset="0"/>
              <a:buChar char="•"/>
            </a:pPr>
            <a:r>
              <a:rPr lang="en-US" sz="1400" dirty="0" smtClean="0">
                <a:solidFill>
                  <a:schemeClr val="tx1">
                    <a:lumMod val="95000"/>
                    <a:lumOff val="5000"/>
                  </a:schemeClr>
                </a:solidFill>
                <a:latin typeface="Huawei Sans" panose="020C0503030203020204" pitchFamily="34" charset="0"/>
              </a:rPr>
              <a:t>Sales</a:t>
            </a:r>
            <a:endParaRPr lang="en-US" altLang="zh-CN" sz="1400" dirty="0" smtClean="0">
              <a:solidFill>
                <a:schemeClr val="tx1">
                  <a:lumMod val="95000"/>
                  <a:lumOff val="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ts val="2400"/>
              </a:lnSpc>
              <a:buFont typeface="Arial" panose="020B0604020202020204" pitchFamily="34" charset="0"/>
              <a:buChar char="•"/>
            </a:pPr>
            <a:r>
              <a:rPr lang="en-US" sz="1400" dirty="0" smtClean="0">
                <a:solidFill>
                  <a:schemeClr val="tx1">
                    <a:lumMod val="95000"/>
                    <a:lumOff val="5000"/>
                  </a:schemeClr>
                </a:solidFill>
                <a:latin typeface="Huawei Sans" panose="020C0503030203020204" pitchFamily="34" charset="0"/>
              </a:rPr>
              <a:t>Guest</a:t>
            </a:r>
            <a:endParaRPr lang="en-US" sz="1400" dirty="0">
              <a:solidFill>
                <a:schemeClr val="tx1">
                  <a:lumMod val="95000"/>
                  <a:lumOff val="5000"/>
                </a:schemeClr>
              </a:solidFill>
              <a:latin typeface="Huawei Sans" panose="020C0503030203020204" pitchFamily="34" charset="0"/>
            </a:endParaRPr>
          </a:p>
        </p:txBody>
      </p:sp>
      <p:sp>
        <p:nvSpPr>
          <p:cNvPr id="14" name="圆角矩形 75"/>
          <p:cNvSpPr/>
          <p:nvPr/>
        </p:nvSpPr>
        <p:spPr bwMode="gray">
          <a:xfrm>
            <a:off x="761526" y="3932706"/>
            <a:ext cx="3022600" cy="395245"/>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Static security groups</a:t>
            </a:r>
            <a:endParaRPr lang="en-US" sz="1600" dirty="0">
              <a:solidFill>
                <a:srgbClr val="30B5C5"/>
              </a:solidFill>
              <a:latin typeface="Huawei Sans" panose="020C0503030203020204" pitchFamily="34" charset="0"/>
            </a:endParaRPr>
          </a:p>
        </p:txBody>
      </p:sp>
      <p:sp>
        <p:nvSpPr>
          <p:cNvPr id="15" name="圆角矩形 75"/>
          <p:cNvSpPr/>
          <p:nvPr/>
        </p:nvSpPr>
        <p:spPr bwMode="gray">
          <a:xfrm>
            <a:off x="761526" y="4376030"/>
            <a:ext cx="3022600" cy="1307299"/>
          </a:xfrm>
          <a:prstGeom prst="roundRect">
            <a:avLst>
              <a:gd name="adj" fmla="val 1513"/>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marL="285750" indent="-285750" fontAlgn="ctr">
              <a:lnSpc>
                <a:spcPts val="2400"/>
              </a:lnSpc>
              <a:buFont typeface="Arial" panose="020B0604020202020204" pitchFamily="34" charset="0"/>
              <a:buChar char="•"/>
            </a:pPr>
            <a:r>
              <a:rPr lang="en-US" sz="1400" dirty="0" smtClean="0">
                <a:solidFill>
                  <a:schemeClr val="tx1">
                    <a:lumMod val="95000"/>
                    <a:lumOff val="5000"/>
                  </a:schemeClr>
                </a:solidFill>
                <a:latin typeface="Huawei Sans" panose="020C0503030203020204" pitchFamily="34" charset="0"/>
              </a:rPr>
              <a:t>OA server</a:t>
            </a:r>
            <a:endParaRPr lang="en-US" altLang="zh-CN" sz="1400" dirty="0" smtClean="0">
              <a:solidFill>
                <a:schemeClr val="tx1">
                  <a:lumMod val="95000"/>
                  <a:lumOff val="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ts val="2400"/>
              </a:lnSpc>
              <a:buFont typeface="Arial" panose="020B0604020202020204" pitchFamily="34" charset="0"/>
              <a:buChar char="•"/>
            </a:pPr>
            <a:r>
              <a:rPr lang="en-US" sz="1400" dirty="0" smtClean="0">
                <a:solidFill>
                  <a:schemeClr val="tx1">
                    <a:lumMod val="95000"/>
                    <a:lumOff val="5000"/>
                  </a:schemeClr>
                </a:solidFill>
                <a:latin typeface="Huawei Sans" panose="020C0503030203020204" pitchFamily="34" charset="0"/>
              </a:rPr>
              <a:t>R&amp;D code library</a:t>
            </a:r>
            <a:endParaRPr lang="en-US" altLang="zh-CN" sz="1400" dirty="0" smtClean="0">
              <a:solidFill>
                <a:schemeClr val="tx1">
                  <a:lumMod val="95000"/>
                  <a:lumOff val="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ts val="2400"/>
              </a:lnSpc>
              <a:buFont typeface="Arial" panose="020B0604020202020204" pitchFamily="34" charset="0"/>
              <a:buChar char="•"/>
            </a:pPr>
            <a:r>
              <a:rPr lang="en-US" sz="1400" dirty="0" smtClean="0">
                <a:solidFill>
                  <a:schemeClr val="tx1">
                    <a:lumMod val="95000"/>
                    <a:lumOff val="5000"/>
                  </a:schemeClr>
                </a:solidFill>
                <a:latin typeface="Huawei Sans" panose="020C0503030203020204" pitchFamily="34" charset="0"/>
              </a:rPr>
              <a:t>Marketing document library</a:t>
            </a:r>
            <a:endParaRPr lang="en-US" altLang="zh-CN" sz="1400" dirty="0" smtClean="0">
              <a:solidFill>
                <a:schemeClr val="tx1">
                  <a:lumMod val="95000"/>
                  <a:lumOff val="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ts val="2400"/>
              </a:lnSpc>
              <a:buFont typeface="Arial" panose="020B0604020202020204" pitchFamily="34" charset="0"/>
              <a:buChar char="•"/>
            </a:pPr>
            <a:r>
              <a:rPr lang="en-US" sz="1400" dirty="0" smtClean="0">
                <a:solidFill>
                  <a:schemeClr val="tx1">
                    <a:lumMod val="95000"/>
                    <a:lumOff val="5000"/>
                  </a:schemeClr>
                </a:solidFill>
                <a:latin typeface="Huawei Sans" panose="020C0503030203020204" pitchFamily="34" charset="0"/>
              </a:rPr>
              <a:t>Internet</a:t>
            </a:r>
            <a:endParaRPr lang="en-US" altLang="zh-CN" sz="1400" dirty="0">
              <a:solidFill>
                <a:schemeClr val="tx1">
                  <a:lumMod val="95000"/>
                  <a:lumOff val="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16" name="表格 15"/>
          <p:cNvGraphicFramePr>
            <a:graphicFrameLocks noGrp="1"/>
          </p:cNvGraphicFramePr>
          <p:nvPr>
            <p:extLst>
              <p:ext uri="{D42A27DB-BD31-4B8C-83A1-F6EECF244321}">
                <p14:modId xmlns:p14="http://schemas.microsoft.com/office/powerpoint/2010/main" val="939749583"/>
              </p:ext>
            </p:extLst>
          </p:nvPr>
        </p:nvGraphicFramePr>
        <p:xfrm>
          <a:off x="3928533" y="2904701"/>
          <a:ext cx="7607831" cy="1737360"/>
        </p:xfrm>
        <a:graphic>
          <a:graphicData uri="http://schemas.openxmlformats.org/drawingml/2006/table">
            <a:tbl>
              <a:tblPr firstRow="1" bandRow="1">
                <a:tableStyleId>{5940675A-B579-460E-94D1-54222C63F5DA}</a:tableStyleId>
              </a:tblPr>
              <a:tblGrid>
                <a:gridCol w="1291167"/>
                <a:gridCol w="714375"/>
                <a:gridCol w="743507"/>
                <a:gridCol w="964297"/>
                <a:gridCol w="964297"/>
                <a:gridCol w="732547"/>
                <a:gridCol w="732547"/>
                <a:gridCol w="732547"/>
                <a:gridCol w="732547"/>
              </a:tblGrid>
              <a:tr h="417618">
                <a:tc>
                  <a:txBody>
                    <a:bodyPr/>
                    <a:lstStyle/>
                    <a:p>
                      <a:pPr algn="ctr" fontAlgn="ct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solidFill>
                        <a:schemeClr val="tx1"/>
                      </a:solidFill>
                      <a:prstDash val="solid"/>
                      <a:round/>
                      <a:headEnd type="none" w="med" len="med"/>
                      <a:tailEnd type="none" w="med" len="med"/>
                    </a:lnTlToBr>
                    <a:solidFill>
                      <a:schemeClr val="bg1">
                        <a:lumMod val="85000"/>
                      </a:schemeClr>
                    </a:solidFill>
                  </a:tcPr>
                </a:tc>
                <a:tc>
                  <a:txBody>
                    <a:bodyPr/>
                    <a:lstStyle/>
                    <a:p>
                      <a:pPr algn="ctr" fontAlgn="ctr"/>
                      <a:r>
                        <a:rPr lang="en-US" sz="1200" b="1" dirty="0" smtClean="0">
                          <a:solidFill>
                            <a:schemeClr val="tx1"/>
                          </a:solidFill>
                          <a:latin typeface="Huawei Sans" panose="020C0503030203020204" pitchFamily="34" charset="0"/>
                        </a:rPr>
                        <a:t>OA</a:t>
                      </a:r>
                    </a:p>
                    <a:p>
                      <a:pPr algn="ctr" fontAlgn="ctr"/>
                      <a:r>
                        <a:rPr lang="en-US" sz="1200" b="1" dirty="0" smtClean="0">
                          <a:solidFill>
                            <a:schemeClr val="tx1"/>
                          </a:solidFill>
                          <a:latin typeface="Huawei Sans" panose="020C0503030203020204" pitchFamily="34" charset="0"/>
                        </a:rPr>
                        <a:t>server</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1" dirty="0" smtClean="0">
                          <a:solidFill>
                            <a:schemeClr val="tx1"/>
                          </a:solidFill>
                          <a:latin typeface="Huawei Sans" panose="020C0503030203020204" pitchFamily="34" charset="0"/>
                        </a:rPr>
                        <a:t>R&amp;D</a:t>
                      </a:r>
                      <a:endParaRPr lang="en-US" altLang="zh-CN"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b="1" dirty="0" smtClean="0">
                          <a:solidFill>
                            <a:schemeClr val="tx1"/>
                          </a:solidFill>
                          <a:latin typeface="Huawei Sans" panose="020C0503030203020204" pitchFamily="34" charset="0"/>
                        </a:rPr>
                        <a:t>code library</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1" dirty="0" smtClean="0">
                          <a:solidFill>
                            <a:schemeClr val="tx1"/>
                          </a:solidFill>
                          <a:latin typeface="Huawei Sans" panose="020C0503030203020204" pitchFamily="34" charset="0"/>
                        </a:rPr>
                        <a:t>Marketing</a:t>
                      </a:r>
                      <a:endParaRPr lang="en-US" altLang="zh-CN"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b="1" dirty="0" smtClean="0">
                          <a:solidFill>
                            <a:schemeClr val="tx1"/>
                          </a:solidFill>
                          <a:latin typeface="Huawei Sans" panose="020C0503030203020204" pitchFamily="34" charset="0"/>
                        </a:rPr>
                        <a:t>document library</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1" dirty="0" smtClean="0">
                          <a:solidFill>
                            <a:schemeClr val="tx1"/>
                          </a:solidFill>
                          <a:latin typeface="Huawei Sans" panose="020C0503030203020204" pitchFamily="34" charset="0"/>
                        </a:rPr>
                        <a:t>Internet</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1" dirty="0" smtClean="0">
                          <a:solidFill>
                            <a:schemeClr val="tx1"/>
                          </a:solidFill>
                          <a:latin typeface="Huawei Sans" panose="020C0503030203020204" pitchFamily="34" charset="0"/>
                        </a:rPr>
                        <a:t>HR</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1" dirty="0" smtClean="0">
                          <a:solidFill>
                            <a:schemeClr val="tx1"/>
                          </a:solidFill>
                          <a:latin typeface="Huawei Sans" panose="020C0503030203020204" pitchFamily="34" charset="0"/>
                        </a:rPr>
                        <a:t>R&amp;D</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1" dirty="0" smtClean="0">
                          <a:solidFill>
                            <a:schemeClr val="tx1"/>
                          </a:solidFill>
                          <a:latin typeface="Huawei Sans" panose="020C0503030203020204" pitchFamily="34" charset="0"/>
                        </a:rPr>
                        <a:t>Sales</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1" dirty="0" smtClean="0">
                          <a:solidFill>
                            <a:schemeClr val="tx1"/>
                          </a:solidFill>
                          <a:latin typeface="Huawei Sans" panose="020C0503030203020204" pitchFamily="34" charset="0"/>
                        </a:rPr>
                        <a:t>Guest</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237491">
                <a:tc>
                  <a:txBody>
                    <a:bodyPr/>
                    <a:lstStyle/>
                    <a:p>
                      <a:pPr algn="ctr" fontAlgn="ctr"/>
                      <a:r>
                        <a:rPr lang="en-US" sz="1200" b="1" dirty="0" smtClean="0">
                          <a:solidFill>
                            <a:schemeClr val="tx1"/>
                          </a:solidFill>
                          <a:latin typeface="Huawei Sans" panose="020C0503030203020204" pitchFamily="34" charset="0"/>
                        </a:rPr>
                        <a:t>HR</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dirty="0" smtClean="0">
                          <a:latin typeface="Huawei Sans" panose="020C0503030203020204" pitchFamily="34" charset="0"/>
                        </a:rPr>
                        <a:t>Permit</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dirty="0" smtClean="0">
                          <a:latin typeface="Huawei Sans" panose="020C0503030203020204" pitchFamily="34" charset="0"/>
                        </a:rPr>
                        <a:t>Deny</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dirty="0" smtClean="0">
                          <a:latin typeface="Huawei Sans" panose="020C0503030203020204" pitchFamily="34" charset="0"/>
                        </a:rPr>
                        <a:t>Deny</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Permit</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Permit</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Permit</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Deny</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11365">
                <a:tc>
                  <a:txBody>
                    <a:bodyPr/>
                    <a:lstStyle/>
                    <a:p>
                      <a:pPr algn="ctr" fontAlgn="ctr"/>
                      <a:r>
                        <a:rPr lang="en-US" sz="1200" b="1" dirty="0" smtClean="0">
                          <a:solidFill>
                            <a:schemeClr val="tx1"/>
                          </a:solidFill>
                          <a:latin typeface="Huawei Sans" panose="020C0503030203020204" pitchFamily="34" charset="0"/>
                        </a:rPr>
                        <a:t>R&amp;D</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indent="0" algn="ctr" defTabSz="913706" rtl="0"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rPr>
                        <a:t>Permit</a:t>
                      </a:r>
                      <a:endParaRPr lang="en-US" altLang="zh-CN" sz="1200" b="0" dirty="0" smtClean="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Permit</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dirty="0" smtClean="0">
                          <a:latin typeface="Huawei Sans" panose="020C0503030203020204" pitchFamily="34" charset="0"/>
                        </a:rPr>
                        <a:t>Deny</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3706" rtl="0" eaLnBrk="1" fontAlgn="ctr" latinLnBrk="0" hangingPunct="1">
                        <a:lnSpc>
                          <a:spcPct val="100000"/>
                        </a:lnSpc>
                        <a:spcBef>
                          <a:spcPts val="0"/>
                        </a:spcBef>
                        <a:spcAft>
                          <a:spcPts val="0"/>
                        </a:spcAft>
                        <a:buClrTx/>
                        <a:buSzTx/>
                        <a:buFontTx/>
                        <a:buNone/>
                        <a:tabLst/>
                        <a:defRPr/>
                      </a:pPr>
                      <a:r>
                        <a:rPr lang="en-US" sz="1200" b="0" dirty="0" smtClean="0">
                          <a:latin typeface="Huawei Sans" panose="020C0503030203020204" pitchFamily="34" charset="0"/>
                        </a:rPr>
                        <a:t>Permit</a:t>
                      </a:r>
                      <a:endParaRPr lang="en-US" sz="1200" b="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Permit</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dirty="0" smtClean="0">
                          <a:latin typeface="Huawei Sans" panose="020C0503030203020204" pitchFamily="34" charset="0"/>
                        </a:rPr>
                        <a:t>Permit</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Deny</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98302">
                <a:tc>
                  <a:txBody>
                    <a:bodyPr/>
                    <a:lstStyle/>
                    <a:p>
                      <a:pPr algn="ctr" fontAlgn="ctr"/>
                      <a:r>
                        <a:rPr lang="en-US" sz="1200" b="1" dirty="0" smtClean="0">
                          <a:solidFill>
                            <a:schemeClr val="tx1"/>
                          </a:solidFill>
                          <a:latin typeface="Huawei Sans" panose="020C0503030203020204" pitchFamily="34" charset="0"/>
                        </a:rPr>
                        <a:t>Sales</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0" dirty="0" smtClean="0">
                          <a:latin typeface="Huawei Sans" panose="020C0503030203020204" pitchFamily="34" charset="0"/>
                        </a:rPr>
                        <a:t>Permit</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3706" rtl="0" eaLnBrk="1" fontAlgn="ctr" latinLnBrk="0" hangingPunct="1">
                        <a:lnSpc>
                          <a:spcPct val="100000"/>
                        </a:lnSpc>
                        <a:spcBef>
                          <a:spcPts val="0"/>
                        </a:spcBef>
                        <a:spcAft>
                          <a:spcPts val="0"/>
                        </a:spcAft>
                        <a:buClrTx/>
                        <a:buSzTx/>
                        <a:buFontTx/>
                        <a:buNone/>
                        <a:tabLst/>
                        <a:defRPr/>
                      </a:pPr>
                      <a:r>
                        <a:rPr lang="en-US" sz="1200" b="0" dirty="0" smtClean="0">
                          <a:latin typeface="Huawei Sans" panose="020C0503030203020204" pitchFamily="34" charset="0"/>
                        </a:rPr>
                        <a:t>Deny</a:t>
                      </a:r>
                      <a:endParaRPr lang="en-US" sz="1200" b="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3706" rtl="0" eaLnBrk="1" fontAlgn="ctr" latinLnBrk="0" hangingPunct="1">
                        <a:lnSpc>
                          <a:spcPct val="100000"/>
                        </a:lnSpc>
                        <a:spcBef>
                          <a:spcPts val="0"/>
                        </a:spcBef>
                        <a:spcAft>
                          <a:spcPts val="0"/>
                        </a:spcAft>
                        <a:buClrTx/>
                        <a:buSzTx/>
                        <a:buFontTx/>
                        <a:buNone/>
                        <a:tabLst/>
                        <a:defRPr/>
                      </a:pPr>
                      <a:r>
                        <a:rPr lang="en-US" sz="1200" b="0" dirty="0" smtClean="0">
                          <a:latin typeface="Huawei Sans" panose="020C0503030203020204" pitchFamily="34" charset="0"/>
                        </a:rPr>
                        <a:t>Permit</a:t>
                      </a:r>
                      <a:endParaRPr lang="en-US" sz="1200" b="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dirty="0" smtClean="0">
                          <a:latin typeface="Huawei Sans" panose="020C0503030203020204" pitchFamily="34" charset="0"/>
                        </a:rPr>
                        <a:t>Permit</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dirty="0" smtClean="0">
                          <a:latin typeface="Huawei Sans" panose="020C0503030203020204" pitchFamily="34" charset="0"/>
                        </a:rPr>
                        <a:t>Permit</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dirty="0" smtClean="0">
                          <a:latin typeface="Huawei Sans" panose="020C0503030203020204" pitchFamily="34" charset="0"/>
                        </a:rPr>
                        <a:t>Permit</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Deny</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30959">
                <a:tc>
                  <a:txBody>
                    <a:bodyPr/>
                    <a:lstStyle/>
                    <a:p>
                      <a:pPr algn="ctr" fontAlgn="ctr"/>
                      <a:r>
                        <a:rPr lang="en-US" sz="1200" b="1" dirty="0" smtClean="0">
                          <a:solidFill>
                            <a:schemeClr val="tx1"/>
                          </a:solidFill>
                          <a:latin typeface="Huawei Sans" panose="020C0503030203020204" pitchFamily="34" charset="0"/>
                        </a:rPr>
                        <a:t>Guest</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dirty="0" smtClean="0">
                          <a:latin typeface="Huawei Sans" panose="020C0503030203020204" pitchFamily="34" charset="0"/>
                        </a:rPr>
                        <a:t>Deny</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Deny</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Deny</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Permit</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Deny</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Deny</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Deny</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
        <p:nvSpPr>
          <p:cNvPr id="17" name="矩形 16"/>
          <p:cNvSpPr/>
          <p:nvPr/>
        </p:nvSpPr>
        <p:spPr bwMode="gray">
          <a:xfrm>
            <a:off x="3928532" y="4497907"/>
            <a:ext cx="7607831" cy="400110"/>
          </a:xfrm>
          <a:prstGeom prst="rect">
            <a:avLst/>
          </a:prstGeom>
        </p:spPr>
        <p:txBody>
          <a:bodyPr wrap="square">
            <a:spAutoFit/>
          </a:bodyPr>
          <a:lstStyle/>
          <a:p>
            <a:pPr fontAlgn="ctr">
              <a:lnSpc>
                <a:spcPts val="2400"/>
              </a:lnSpc>
            </a:pPr>
            <a:r>
              <a:rPr lang="en-US" sz="1400" dirty="0" smtClean="0">
                <a:latin typeface="Huawei Sans" panose="020C0503030203020204" pitchFamily="34" charset="0"/>
              </a:rPr>
              <a:t> </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矩形 17"/>
          <p:cNvSpPr/>
          <p:nvPr/>
        </p:nvSpPr>
        <p:spPr bwMode="gray">
          <a:xfrm>
            <a:off x="3928532" y="3158463"/>
            <a:ext cx="984236" cy="400110"/>
          </a:xfrm>
          <a:prstGeom prst="rect">
            <a:avLst/>
          </a:prstGeom>
        </p:spPr>
        <p:txBody>
          <a:bodyPr wrap="square">
            <a:spAutoFit/>
          </a:bodyPr>
          <a:lstStyle/>
          <a:p>
            <a:pPr fontAlgn="ctr">
              <a:lnSpc>
                <a:spcPts val="2400"/>
              </a:lnSpc>
            </a:pPr>
            <a:r>
              <a:rPr lang="en-US" sz="1200" b="1" dirty="0" smtClean="0">
                <a:latin typeface="Huawei Sans" panose="020C0503030203020204" pitchFamily="34" charset="0"/>
              </a:rPr>
              <a:t>Source</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矩形 18"/>
          <p:cNvSpPr/>
          <p:nvPr/>
        </p:nvSpPr>
        <p:spPr bwMode="gray">
          <a:xfrm>
            <a:off x="4232294" y="2763608"/>
            <a:ext cx="1249844" cy="400110"/>
          </a:xfrm>
          <a:prstGeom prst="rect">
            <a:avLst/>
          </a:prstGeom>
        </p:spPr>
        <p:txBody>
          <a:bodyPr wrap="square">
            <a:spAutoFit/>
          </a:bodyPr>
          <a:lstStyle/>
          <a:p>
            <a:pPr fontAlgn="ctr">
              <a:lnSpc>
                <a:spcPts val="2400"/>
              </a:lnSpc>
            </a:pPr>
            <a:r>
              <a:rPr lang="en-US" sz="1200" b="1" dirty="0" smtClean="0">
                <a:latin typeface="Huawei Sans" panose="020C0503030203020204" pitchFamily="34" charset="0"/>
              </a:rPr>
              <a:t>Destination</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矩形 23"/>
          <p:cNvSpPr/>
          <p:nvPr/>
        </p:nvSpPr>
        <p:spPr bwMode="gray">
          <a:xfrm>
            <a:off x="3814659" y="2503691"/>
            <a:ext cx="2881415" cy="400110"/>
          </a:xfrm>
          <a:prstGeom prst="rect">
            <a:avLst/>
          </a:prstGeom>
        </p:spPr>
        <p:txBody>
          <a:bodyPr wrap="square">
            <a:spAutoFit/>
          </a:bodyPr>
          <a:lstStyle/>
          <a:p>
            <a:pPr fontAlgn="ctr">
              <a:lnSpc>
                <a:spcPts val="2400"/>
              </a:lnSpc>
            </a:pPr>
            <a:r>
              <a:rPr lang="en-US" sz="1400" b="1" dirty="0" smtClean="0">
                <a:latin typeface="Huawei Sans" panose="020C0503030203020204" pitchFamily="34" charset="0"/>
              </a:rPr>
              <a:t>Policy control matrix:</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五边形 19"/>
          <p:cNvSpPr/>
          <p:nvPr/>
        </p:nvSpPr>
        <p:spPr bwMode="gray">
          <a:xfrm>
            <a:off x="5941177" y="22542"/>
            <a:ext cx="1548000" cy="378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noAutofit/>
          </a:bodyPr>
          <a:lstStyle/>
          <a:p>
            <a:pPr algn="ctr" fontAlgn="ctr">
              <a:lnSpc>
                <a:spcPct val="95000"/>
              </a:lnSpc>
            </a:pPr>
            <a:r>
              <a:rPr lang="en-US" sz="1200" dirty="0" smtClean="0">
                <a:latin typeface="Huawei Sans" panose="020C0503030203020204" pitchFamily="34" charset="0"/>
              </a:rPr>
              <a:t>User Management </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燕尾形 20"/>
          <p:cNvSpPr/>
          <p:nvPr/>
        </p:nvSpPr>
        <p:spPr bwMode="gray">
          <a:xfrm>
            <a:off x="7360852" y="22542"/>
            <a:ext cx="1548000" cy="378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5000"/>
              </a:lnSpc>
            </a:pPr>
            <a:r>
              <a:rPr lang="en-US" sz="1200" dirty="0" smtClean="0">
                <a:latin typeface="Huawei Sans" panose="020C0503030203020204" pitchFamily="34" charset="0"/>
              </a:rPr>
              <a:t>User Authentication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燕尾形 21"/>
          <p:cNvSpPr/>
          <p:nvPr/>
        </p:nvSpPr>
        <p:spPr bwMode="gray">
          <a:xfrm>
            <a:off x="10200203" y="22542"/>
            <a:ext cx="1548000" cy="37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5000"/>
              </a:lnSpc>
              <a:spcBef>
                <a:spcPts val="0"/>
              </a:spcBef>
              <a:defRPr/>
            </a:pPr>
            <a:r>
              <a:rPr lang="en-US" sz="1200" dirty="0" smtClean="0">
                <a:latin typeface="Huawei Sans" panose="020C0503030203020204" pitchFamily="34" charset="0"/>
              </a:rPr>
              <a:t>Terminal Identification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燕尾形 22"/>
          <p:cNvSpPr/>
          <p:nvPr/>
        </p:nvSpPr>
        <p:spPr bwMode="gray">
          <a:xfrm>
            <a:off x="8780527" y="22542"/>
            <a:ext cx="1548000" cy="37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5000"/>
              </a:lnSpc>
              <a:spcBef>
                <a:spcPts val="0"/>
              </a:spcBef>
              <a:defRPr/>
            </a:pPr>
            <a:r>
              <a:rPr lang="en-US" sz="1200" b="1" dirty="0" smtClean="0">
                <a:solidFill>
                  <a:schemeClr val="bg1"/>
                </a:solidFill>
                <a:latin typeface="Huawei Sans" panose="020C0503030203020204" pitchFamily="34" charset="0"/>
              </a:rPr>
              <a:t>Policy Control</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566226388"/>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Location Selection for Authentication Points and Policy Enforcement Points</a:t>
            </a:r>
            <a:endParaRPr lang="en-US" dirty="0"/>
          </a:p>
        </p:txBody>
      </p:sp>
      <p:sp>
        <p:nvSpPr>
          <p:cNvPr id="3" name="文本占位符 2"/>
          <p:cNvSpPr>
            <a:spLocks noGrp="1"/>
          </p:cNvSpPr>
          <p:nvPr>
            <p:ph type="body" sz="quarter" idx="10"/>
          </p:nvPr>
        </p:nvSpPr>
        <p:spPr/>
        <p:txBody>
          <a:bodyPr/>
          <a:lstStyle/>
          <a:p>
            <a:r>
              <a:rPr lang="en-US" sz="1800" dirty="0" smtClean="0"/>
              <a:t>Typically, the user gateway functions as both an authentication point and policy enforcement point, on which the free mobility function is deployed, due to the following considerations:</a:t>
            </a:r>
          </a:p>
          <a:p>
            <a:pPr lvl="1"/>
            <a:r>
              <a:rPr lang="en-US" sz="1600" dirty="0" smtClean="0"/>
              <a:t>There are a large number of access switches. Configuring the authentication function on each access switch brings a heavy workload and leads to difficulties in management.</a:t>
            </a:r>
          </a:p>
          <a:p>
            <a:pPr lvl="1"/>
            <a:r>
              <a:rPr lang="en-US" sz="1600" dirty="0" smtClean="0"/>
              <a:t>iMaster NCE-Campus needs to synchronize permission control policies to policy enforcement points. If access switches are used as authentication points, the number of policy enforcement points will increase significantly due to the large number of access switches. This increases the workload and difficulty in device management on iMaster NCE-Campus and prolongs the policy synchronization time as well.</a:t>
            </a:r>
          </a:p>
          <a:p>
            <a:r>
              <a:rPr lang="en-US" sz="1800" dirty="0" smtClean="0"/>
              <a:t>To prevent users connected to the same upstream user gateway from communicating with each other at Layer 2, you can configure Layer 2 isolation. In this way, traffic between these users must pass through the user gateway.</a:t>
            </a:r>
          </a:p>
          <a:p>
            <a:endParaRPr lang="en-US" altLang="zh-CN" sz="1800" dirty="0"/>
          </a:p>
        </p:txBody>
      </p:sp>
      <p:sp>
        <p:nvSpPr>
          <p:cNvPr id="10" name="五边形 9"/>
          <p:cNvSpPr/>
          <p:nvPr/>
        </p:nvSpPr>
        <p:spPr bwMode="gray">
          <a:xfrm>
            <a:off x="5941177" y="22542"/>
            <a:ext cx="1548000" cy="378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noAutofit/>
          </a:bodyPr>
          <a:lstStyle/>
          <a:p>
            <a:pPr algn="ctr" fontAlgn="ctr">
              <a:lnSpc>
                <a:spcPct val="95000"/>
              </a:lnSpc>
            </a:pPr>
            <a:r>
              <a:rPr lang="en-US" sz="1200" dirty="0" smtClean="0">
                <a:latin typeface="Huawei Sans" panose="020C0503030203020204" pitchFamily="34" charset="0"/>
              </a:rPr>
              <a:t>User Management </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燕尾形 10"/>
          <p:cNvSpPr/>
          <p:nvPr/>
        </p:nvSpPr>
        <p:spPr bwMode="gray">
          <a:xfrm>
            <a:off x="7360852" y="22542"/>
            <a:ext cx="1548000" cy="378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5000"/>
              </a:lnSpc>
            </a:pPr>
            <a:r>
              <a:rPr lang="en-US" sz="1200" dirty="0" smtClean="0">
                <a:latin typeface="Huawei Sans" panose="020C0503030203020204" pitchFamily="34" charset="0"/>
              </a:rPr>
              <a:t>User Authentication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燕尾形 15"/>
          <p:cNvSpPr/>
          <p:nvPr/>
        </p:nvSpPr>
        <p:spPr bwMode="gray">
          <a:xfrm>
            <a:off x="10200203" y="22542"/>
            <a:ext cx="1548000" cy="37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5000"/>
              </a:lnSpc>
              <a:spcBef>
                <a:spcPts val="0"/>
              </a:spcBef>
              <a:defRPr/>
            </a:pPr>
            <a:r>
              <a:rPr lang="en-US" sz="1200" dirty="0" smtClean="0">
                <a:latin typeface="Huawei Sans" panose="020C0503030203020204" pitchFamily="34" charset="0"/>
              </a:rPr>
              <a:t>Terminal Identification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燕尾形 16"/>
          <p:cNvSpPr/>
          <p:nvPr/>
        </p:nvSpPr>
        <p:spPr bwMode="gray">
          <a:xfrm>
            <a:off x="8780527" y="22542"/>
            <a:ext cx="1548000" cy="37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5000"/>
              </a:lnSpc>
              <a:spcBef>
                <a:spcPts val="0"/>
              </a:spcBef>
              <a:defRPr/>
            </a:pPr>
            <a:r>
              <a:rPr lang="en-US" sz="1200" b="1" dirty="0" smtClean="0">
                <a:solidFill>
                  <a:schemeClr val="bg1"/>
                </a:solidFill>
                <a:latin typeface="Huawei Sans" panose="020C0503030203020204" pitchFamily="34" charset="0"/>
              </a:rPr>
              <a:t>Policy Control</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921126003"/>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2" name="Straight Connector 167"/>
          <p:cNvCxnSpPr/>
          <p:nvPr/>
        </p:nvCxnSpPr>
        <p:spPr bwMode="gray">
          <a:xfrm flipH="1">
            <a:off x="2772023" y="2069833"/>
            <a:ext cx="1" cy="1025729"/>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50" name="Straight Connector 167"/>
          <p:cNvCxnSpPr/>
          <p:nvPr/>
        </p:nvCxnSpPr>
        <p:spPr bwMode="gray">
          <a:xfrm flipH="1">
            <a:off x="1936109" y="3025261"/>
            <a:ext cx="2023849" cy="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nvGrpSpPr>
          <p:cNvPr id="47" name="Group 165"/>
          <p:cNvGrpSpPr/>
          <p:nvPr/>
        </p:nvGrpSpPr>
        <p:grpSpPr bwMode="gray">
          <a:xfrm rot="16200000">
            <a:off x="1817320" y="2481950"/>
            <a:ext cx="1056786" cy="1097283"/>
            <a:chOff x="-1233037" y="914446"/>
            <a:chExt cx="1573823" cy="778776"/>
          </a:xfrm>
        </p:grpSpPr>
        <p:cxnSp>
          <p:nvCxnSpPr>
            <p:cNvPr id="48"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sp>
        <p:nvSpPr>
          <p:cNvPr id="2" name="标题 1"/>
          <p:cNvSpPr>
            <a:spLocks noGrp="1"/>
          </p:cNvSpPr>
          <p:nvPr>
            <p:ph type="title"/>
          </p:nvPr>
        </p:nvSpPr>
        <p:spPr/>
        <p:txBody>
          <a:bodyPr/>
          <a:lstStyle/>
          <a:p>
            <a:r>
              <a:rPr lang="en-US" smtClean="0"/>
              <a:t>IP-Security Group Entry Synchronization</a:t>
            </a:r>
            <a:endParaRPr lang="en-US" altLang="zh-CN" dirty="0">
              <a:sym typeface="Huawei Sans" panose="020C0503030203020204" pitchFamily="34" charset="0"/>
            </a:endParaRPr>
          </a:p>
        </p:txBody>
      </p:sp>
      <p:sp>
        <p:nvSpPr>
          <p:cNvPr id="3" name="圆角矩形 75"/>
          <p:cNvSpPr/>
          <p:nvPr/>
        </p:nvSpPr>
        <p:spPr bwMode="gray">
          <a:xfrm>
            <a:off x="477521" y="1029817"/>
            <a:ext cx="5112839" cy="360000"/>
          </a:xfrm>
          <a:prstGeom prst="roundRect">
            <a:avLst>
              <a:gd name="adj" fmla="val 8676"/>
            </a:avLst>
          </a:prstGeom>
          <a:gradFill>
            <a:gsLst>
              <a:gs pos="0">
                <a:schemeClr val="bg1"/>
              </a:gs>
              <a:gs pos="100000">
                <a:schemeClr val="bg1">
                  <a:lumMod val="95000"/>
                </a:schemeClr>
              </a:gs>
            </a:gsLst>
            <a:lin ang="5400000" scaled="1"/>
          </a:grad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chemeClr val="bg1">
                    <a:lumMod val="50000"/>
                  </a:schemeClr>
                </a:solidFill>
                <a:latin typeface="Huawei Sans" panose="020C0503030203020204" pitchFamily="34" charset="0"/>
              </a:rPr>
              <a:t>Technical background</a:t>
            </a:r>
            <a:endParaRPr lang="en-US" sz="1600" dirty="0">
              <a:solidFill>
                <a:schemeClr val="bg1">
                  <a:lumMod val="50000"/>
                </a:schemeClr>
              </a:solidFill>
              <a:latin typeface="Huawei Sans" panose="020C0503030203020204" pitchFamily="34" charset="0"/>
            </a:endParaRPr>
          </a:p>
        </p:txBody>
      </p:sp>
      <p:sp>
        <p:nvSpPr>
          <p:cNvPr id="4" name="圆角矩形 75"/>
          <p:cNvSpPr/>
          <p:nvPr/>
        </p:nvSpPr>
        <p:spPr bwMode="gray">
          <a:xfrm>
            <a:off x="5684520" y="1029817"/>
            <a:ext cx="6029959"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IP-security group entry synchronization principle</a:t>
            </a:r>
            <a:endParaRPr lang="en-US" sz="1600" dirty="0">
              <a:solidFill>
                <a:srgbClr val="30B5C5"/>
              </a:solidFill>
              <a:latin typeface="Huawei Sans" panose="020C0503030203020204" pitchFamily="34" charset="0"/>
            </a:endParaRPr>
          </a:p>
        </p:txBody>
      </p:sp>
      <p:sp>
        <p:nvSpPr>
          <p:cNvPr id="5" name="圆角矩形 75"/>
          <p:cNvSpPr/>
          <p:nvPr/>
        </p:nvSpPr>
        <p:spPr bwMode="gray">
          <a:xfrm>
            <a:off x="477521" y="1433773"/>
            <a:ext cx="5112839" cy="4767002"/>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400" b="1"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6" name="圆角矩形 75"/>
          <p:cNvSpPr/>
          <p:nvPr/>
        </p:nvSpPr>
        <p:spPr bwMode="gray">
          <a:xfrm>
            <a:off x="5684520" y="1433773"/>
            <a:ext cx="6029959" cy="4767002"/>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400" b="1"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7" name="矩形 6"/>
          <p:cNvSpPr/>
          <p:nvPr/>
        </p:nvSpPr>
        <p:spPr bwMode="gray">
          <a:xfrm>
            <a:off x="5697327" y="1408355"/>
            <a:ext cx="6017152" cy="1374735"/>
          </a:xfrm>
          <a:prstGeom prst="rect">
            <a:avLst/>
          </a:prstGeom>
        </p:spPr>
        <p:txBody>
          <a:bodyPr wrap="square">
            <a:spAutoFit/>
          </a:bodyPr>
          <a:lstStyle/>
          <a:p>
            <a:pPr fontAlgn="ctr">
              <a:lnSpc>
                <a:spcPts val="2000"/>
              </a:lnSpc>
            </a:pPr>
            <a:r>
              <a:rPr lang="en-US" sz="1200" dirty="0" smtClean="0">
                <a:latin typeface="Huawei Sans" panose="020C0503030203020204" pitchFamily="34" charset="0"/>
              </a:rPr>
              <a:t>iMaster NCE-Campus synchronizes the mappings between user IP addresses and security groups to the switches functioning as policy enforcement points. In this way, authentication points and policy enforcement points can be separated, thereby implementing flexible networking. In addition, hybrid networking with third-party devices can be easily achieved.</a:t>
            </a:r>
            <a:endParaRPr lang="en-US" sz="1200" dirty="0">
              <a:latin typeface="Huawei Sans" panose="020C0503030203020204" pitchFamily="34" charset="0"/>
            </a:endParaRPr>
          </a:p>
        </p:txBody>
      </p:sp>
      <p:grpSp>
        <p:nvGrpSpPr>
          <p:cNvPr id="8" name="Group 165"/>
          <p:cNvGrpSpPr/>
          <p:nvPr/>
        </p:nvGrpSpPr>
        <p:grpSpPr bwMode="gray">
          <a:xfrm rot="10800000">
            <a:off x="7736729" y="4193098"/>
            <a:ext cx="1972656" cy="797524"/>
            <a:chOff x="-1233037" y="914446"/>
            <a:chExt cx="1573823" cy="778776"/>
          </a:xfrm>
        </p:grpSpPr>
        <p:cxnSp>
          <p:nvCxnSpPr>
            <p:cNvPr id="9"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11" name="图片 86" descr="核心交换机.png"/>
          <p:cNvPicPr>
            <a:picLocks noChangeAspect="1"/>
          </p:cNvPicPr>
          <p:nvPr/>
        </p:nvPicPr>
        <p:blipFill>
          <a:blip r:embed="rId3" cstate="print"/>
          <a:stretch>
            <a:fillRect/>
          </a:stretch>
        </p:blipFill>
        <p:spPr bwMode="gray">
          <a:xfrm>
            <a:off x="8503267" y="4040530"/>
            <a:ext cx="405710" cy="331945"/>
          </a:xfrm>
          <a:prstGeom prst="rect">
            <a:avLst/>
          </a:prstGeom>
        </p:spPr>
      </p:pic>
      <p:sp>
        <p:nvSpPr>
          <p:cNvPr id="13" name="Oval 4"/>
          <p:cNvSpPr>
            <a:spLocks noChangeAspect="1"/>
          </p:cNvSpPr>
          <p:nvPr/>
        </p:nvSpPr>
        <p:spPr bwMode="gray">
          <a:xfrm>
            <a:off x="6980264" y="5449336"/>
            <a:ext cx="211977" cy="211977"/>
          </a:xfrm>
          <a:prstGeom prst="ellipse">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smtClean="0">
                <a:solidFill>
                  <a:schemeClr val="bg1"/>
                </a:solidFill>
                <a:latin typeface="Huawei Sans" panose="020C0503030203020204" pitchFamily="34" charset="0"/>
              </a:rPr>
              <a:t>1</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Oval 4"/>
          <p:cNvSpPr>
            <a:spLocks noChangeAspect="1"/>
          </p:cNvSpPr>
          <p:nvPr/>
        </p:nvSpPr>
        <p:spPr bwMode="gray">
          <a:xfrm>
            <a:off x="9777397" y="2692232"/>
            <a:ext cx="211977" cy="211977"/>
          </a:xfrm>
          <a:prstGeom prst="ellipse">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smtClean="0">
                <a:solidFill>
                  <a:schemeClr val="bg1"/>
                </a:solidFill>
                <a:latin typeface="Huawei Sans" panose="020C0503030203020204" pitchFamily="34" charset="0"/>
              </a:rPr>
              <a:t>3</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5" name="图片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7926374" y="2964314"/>
            <a:ext cx="1629683" cy="300556"/>
          </a:xfrm>
          <a:prstGeom prst="rect">
            <a:avLst/>
          </a:prstGeom>
        </p:spPr>
      </p:pic>
      <p:cxnSp>
        <p:nvCxnSpPr>
          <p:cNvPr id="19" name="Straight Connector 167"/>
          <p:cNvCxnSpPr/>
          <p:nvPr/>
        </p:nvCxnSpPr>
        <p:spPr bwMode="gray">
          <a:xfrm flipH="1">
            <a:off x="7680921" y="5109050"/>
            <a:ext cx="1" cy="52636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20" name="Straight Connector 167"/>
          <p:cNvCxnSpPr/>
          <p:nvPr/>
        </p:nvCxnSpPr>
        <p:spPr bwMode="gray">
          <a:xfrm flipH="1">
            <a:off x="9759036" y="5109050"/>
            <a:ext cx="1" cy="52636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aphicFrame>
        <p:nvGraphicFramePr>
          <p:cNvPr id="21" name="Table 84"/>
          <p:cNvGraphicFramePr>
            <a:graphicFrameLocks noGrp="1"/>
          </p:cNvGraphicFramePr>
          <p:nvPr>
            <p:extLst>
              <p:ext uri="{D42A27DB-BD31-4B8C-83A1-F6EECF244321}">
                <p14:modId xmlns:p14="http://schemas.microsoft.com/office/powerpoint/2010/main" val="1444584783"/>
              </p:ext>
            </p:extLst>
          </p:nvPr>
        </p:nvGraphicFramePr>
        <p:xfrm>
          <a:off x="9876770" y="2969626"/>
          <a:ext cx="1581805" cy="822960"/>
        </p:xfrm>
        <a:graphic>
          <a:graphicData uri="http://schemas.openxmlformats.org/drawingml/2006/table">
            <a:tbl>
              <a:tblPr firstRow="1" bandRow="1">
                <a:tableStyleId>{5940675A-B579-460E-94D1-54222C63F5DA}</a:tableStyleId>
              </a:tblPr>
              <a:tblGrid>
                <a:gridCol w="763630"/>
                <a:gridCol w="818175"/>
              </a:tblGrid>
              <a:tr h="0">
                <a:tc>
                  <a:txBody>
                    <a:bodyPr/>
                    <a:lstStyle/>
                    <a:p>
                      <a:pPr algn="ctr" fontAlgn="ctr"/>
                      <a:r>
                        <a:rPr lang="en-US" sz="1200" b="1" dirty="0" smtClean="0">
                          <a:latin typeface="Huawei Sans" panose="020C0503030203020204" pitchFamily="34" charset="0"/>
                        </a:rPr>
                        <a:t>IP</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1" dirty="0" smtClean="0">
                          <a:latin typeface="Huawei Sans" panose="020C0503030203020204" pitchFamily="34" charset="0"/>
                        </a:rPr>
                        <a:t>Group</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0">
                <a:tc>
                  <a:txBody>
                    <a:bodyPr/>
                    <a:lstStyle/>
                    <a:p>
                      <a:pPr algn="ctr" fontAlgn="ctr"/>
                      <a:r>
                        <a:rPr lang="en-US" sz="1200" dirty="0" smtClean="0">
                          <a:solidFill>
                            <a:schemeClr val="bg1"/>
                          </a:solidFill>
                          <a:latin typeface="Huawei Sans" panose="020C0503030203020204" pitchFamily="34" charset="0"/>
                        </a:rPr>
                        <a:t>1.1.1.1</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en-US" sz="1200" dirty="0" smtClean="0">
                          <a:solidFill>
                            <a:schemeClr val="bg1"/>
                          </a:solidFill>
                          <a:latin typeface="Huawei Sans" panose="020C0503030203020204" pitchFamily="34" charset="0"/>
                        </a:rPr>
                        <a:t>Group1</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r>
              <a:tr h="0">
                <a:tc>
                  <a:txBody>
                    <a:bodyPr/>
                    <a:lstStyle/>
                    <a:p>
                      <a:pPr algn="ctr" fontAlgn="ctr"/>
                      <a:r>
                        <a:rPr lang="en-US" sz="1200" dirty="0" smtClean="0">
                          <a:latin typeface="Huawei Sans" panose="020C0503030203020204" pitchFamily="34" charset="0"/>
                        </a:rPr>
                        <a:t>2.2.2.2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200" dirty="0" smtClean="0">
                          <a:latin typeface="Huawei Sans" panose="020C0503030203020204" pitchFamily="34" charset="0"/>
                        </a:rPr>
                        <a:t>Group2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bl>
          </a:graphicData>
        </a:graphic>
      </p:graphicFrame>
      <p:sp>
        <p:nvSpPr>
          <p:cNvPr id="22" name="文本框 21"/>
          <p:cNvSpPr txBox="1"/>
          <p:nvPr/>
        </p:nvSpPr>
        <p:spPr bwMode="gray">
          <a:xfrm>
            <a:off x="7136323" y="5942563"/>
            <a:ext cx="962123" cy="276999"/>
          </a:xfrm>
          <a:prstGeom prst="rect">
            <a:avLst/>
          </a:prstGeom>
          <a:noFill/>
        </p:spPr>
        <p:txBody>
          <a:bodyPr wrap="none" rtlCol="0">
            <a:spAutoFit/>
          </a:bodyPr>
          <a:lstStyle/>
          <a:p>
            <a:pPr fontAlgn="ctr"/>
            <a:r>
              <a:rPr lang="en-US" sz="1200" b="1" dirty="0" smtClean="0">
                <a:latin typeface="Huawei Sans" panose="020C0503030203020204" pitchFamily="34" charset="0"/>
              </a:rPr>
              <a:t>PC1</a:t>
            </a:r>
            <a:r>
              <a:rPr lang="en-US" sz="1200" dirty="0" smtClean="0">
                <a:latin typeface="Huawei Sans" panose="020C0503030203020204" pitchFamily="34" charset="0"/>
              </a:rPr>
              <a:t> 1.1.1.1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文本框 22"/>
          <p:cNvSpPr txBox="1"/>
          <p:nvPr/>
        </p:nvSpPr>
        <p:spPr bwMode="gray">
          <a:xfrm>
            <a:off x="9216220" y="5942563"/>
            <a:ext cx="962123" cy="276999"/>
          </a:xfrm>
          <a:prstGeom prst="rect">
            <a:avLst/>
          </a:prstGeom>
          <a:noFill/>
        </p:spPr>
        <p:txBody>
          <a:bodyPr wrap="none" rtlCol="0">
            <a:spAutoFit/>
          </a:bodyPr>
          <a:lstStyle/>
          <a:p>
            <a:pPr fontAlgn="ctr"/>
            <a:r>
              <a:rPr lang="en-US" sz="1200" b="1" dirty="0" smtClean="0">
                <a:latin typeface="Huawei Sans" panose="020C0503030203020204" pitchFamily="34" charset="0"/>
              </a:rPr>
              <a:t>PC2</a:t>
            </a:r>
            <a:r>
              <a:rPr lang="en-US" sz="1200" dirty="0" smtClean="0">
                <a:latin typeface="Huawei Sans" panose="020C0503030203020204" pitchFamily="34" charset="0"/>
              </a:rPr>
              <a:t> 2.2.2.2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任意多边形 23"/>
          <p:cNvSpPr/>
          <p:nvPr/>
        </p:nvSpPr>
        <p:spPr bwMode="gray">
          <a:xfrm>
            <a:off x="7243508" y="3265545"/>
            <a:ext cx="608709" cy="1557867"/>
          </a:xfrm>
          <a:custGeom>
            <a:avLst/>
            <a:gdLst>
              <a:gd name="connsiteX0" fmla="*/ 0 w 3530601"/>
              <a:gd name="connsiteY0" fmla="*/ 779713 h 779713"/>
              <a:gd name="connsiteX1" fmla="*/ 3530601 w 3530601"/>
              <a:gd name="connsiteY1" fmla="*/ 754313 h 779713"/>
              <a:gd name="connsiteX0" fmla="*/ 0 w 1380068"/>
              <a:gd name="connsiteY0" fmla="*/ 1107384 h 1107384"/>
              <a:gd name="connsiteX1" fmla="*/ 1380068 w 1380068"/>
              <a:gd name="connsiteY1" fmla="*/ 557051 h 1107384"/>
              <a:gd name="connsiteX0" fmla="*/ 0 w 1380068"/>
              <a:gd name="connsiteY0" fmla="*/ 1111639 h 1111639"/>
              <a:gd name="connsiteX1" fmla="*/ 1380068 w 1380068"/>
              <a:gd name="connsiteY1" fmla="*/ 561306 h 1111639"/>
              <a:gd name="connsiteX0" fmla="*/ 101475 w 567143"/>
              <a:gd name="connsiteY0" fmla="*/ 1899472 h 1899472"/>
              <a:gd name="connsiteX1" fmla="*/ 567143 w 567143"/>
              <a:gd name="connsiteY1" fmla="*/ 358539 h 1899472"/>
              <a:gd name="connsiteX0" fmla="*/ 79364 w 545032"/>
              <a:gd name="connsiteY0" fmla="*/ 1540933 h 1540933"/>
              <a:gd name="connsiteX1" fmla="*/ 545032 w 545032"/>
              <a:gd name="connsiteY1" fmla="*/ 0 h 1540933"/>
              <a:gd name="connsiteX0" fmla="*/ 148464 w 529465"/>
              <a:gd name="connsiteY0" fmla="*/ 1557867 h 1557867"/>
              <a:gd name="connsiteX1" fmla="*/ 529465 w 529465"/>
              <a:gd name="connsiteY1" fmla="*/ 0 h 1557867"/>
              <a:gd name="connsiteX0" fmla="*/ 522234 w 903235"/>
              <a:gd name="connsiteY0" fmla="*/ 1557867 h 1557867"/>
              <a:gd name="connsiteX1" fmla="*/ 903235 w 903235"/>
              <a:gd name="connsiteY1" fmla="*/ 0 h 1557867"/>
              <a:gd name="connsiteX0" fmla="*/ 227708 w 608709"/>
              <a:gd name="connsiteY0" fmla="*/ 1557867 h 1557867"/>
              <a:gd name="connsiteX1" fmla="*/ 608709 w 608709"/>
              <a:gd name="connsiteY1" fmla="*/ 0 h 1557867"/>
            </a:gdLst>
            <a:ahLst/>
            <a:cxnLst>
              <a:cxn ang="0">
                <a:pos x="connsiteX0" y="connsiteY0"/>
              </a:cxn>
              <a:cxn ang="0">
                <a:pos x="connsiteX1" y="connsiteY1"/>
              </a:cxn>
            </a:cxnLst>
            <a:rect l="l" t="t" r="r" b="b"/>
            <a:pathLst>
              <a:path w="608709" h="1557867">
                <a:moveTo>
                  <a:pt x="227708" y="1557867"/>
                </a:moveTo>
                <a:cubicBezTo>
                  <a:pt x="-178692" y="1205091"/>
                  <a:pt x="-34757" y="522110"/>
                  <a:pt x="608709" y="0"/>
                </a:cubicBezTo>
              </a:path>
            </a:pathLst>
          </a:custGeom>
          <a:ln w="38100">
            <a:solidFill>
              <a:srgbClr val="30B5C5"/>
            </a:solidFill>
            <a:headEnd type="triangle"/>
            <a:tail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5" name="Straight Connector 167"/>
          <p:cNvCxnSpPr/>
          <p:nvPr/>
        </p:nvCxnSpPr>
        <p:spPr bwMode="gray">
          <a:xfrm flipV="1">
            <a:off x="7309927" y="5235459"/>
            <a:ext cx="1" cy="395462"/>
          </a:xfrm>
          <a:prstGeom prst="line">
            <a:avLst/>
          </a:prstGeom>
          <a:ln w="38100">
            <a:solidFill>
              <a:srgbClr val="30B5C5"/>
            </a:solidFill>
            <a:tailEnd type="triangle"/>
          </a:ln>
        </p:spPr>
        <p:style>
          <a:lnRef idx="1">
            <a:schemeClr val="accent1"/>
          </a:lnRef>
          <a:fillRef idx="0">
            <a:schemeClr val="accent1"/>
          </a:fillRef>
          <a:effectRef idx="0">
            <a:schemeClr val="accent1"/>
          </a:effectRef>
          <a:fontRef idx="minor">
            <a:schemeClr val="tx1"/>
          </a:fontRef>
        </p:style>
      </p:cxnSp>
      <p:sp>
        <p:nvSpPr>
          <p:cNvPr id="26" name="文本框 25"/>
          <p:cNvSpPr txBox="1"/>
          <p:nvPr/>
        </p:nvSpPr>
        <p:spPr bwMode="gray">
          <a:xfrm>
            <a:off x="6069051" y="5420762"/>
            <a:ext cx="989373" cy="276999"/>
          </a:xfrm>
          <a:prstGeom prst="rect">
            <a:avLst/>
          </a:prstGeom>
          <a:noFill/>
        </p:spPr>
        <p:txBody>
          <a:bodyPr wrap="none" rtlCol="0">
            <a:spAutoFit/>
          </a:bodyPr>
          <a:lstStyle/>
          <a:p>
            <a:pPr algn="r" fontAlgn="ctr"/>
            <a:r>
              <a:rPr lang="en-US" sz="1200" dirty="0" smtClean="0">
                <a:latin typeface="Huawei Sans" panose="020C0503030203020204" pitchFamily="34" charset="0"/>
              </a:rPr>
              <a:t>User access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Oval 4"/>
          <p:cNvSpPr>
            <a:spLocks noChangeAspect="1"/>
          </p:cNvSpPr>
          <p:nvPr/>
        </p:nvSpPr>
        <p:spPr bwMode="gray">
          <a:xfrm>
            <a:off x="7136323" y="4193099"/>
            <a:ext cx="211977" cy="211977"/>
          </a:xfrm>
          <a:prstGeom prst="ellipse">
            <a:avLst/>
          </a:prstGeom>
          <a:solidFill>
            <a:srgbClr val="30B5C5"/>
          </a:solidFill>
          <a:ln w="19050">
            <a:noFill/>
            <a:tail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smtClean="0">
                <a:solidFill>
                  <a:schemeClr val="bg1"/>
                </a:solidFill>
                <a:latin typeface="Huawei Sans" panose="020C0503030203020204" pitchFamily="34" charset="0"/>
              </a:rPr>
              <a:t>2</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文本框 27"/>
          <p:cNvSpPr txBox="1"/>
          <p:nvPr/>
        </p:nvSpPr>
        <p:spPr bwMode="gray">
          <a:xfrm>
            <a:off x="5700918" y="4088048"/>
            <a:ext cx="1419208" cy="461665"/>
          </a:xfrm>
          <a:prstGeom prst="rect">
            <a:avLst/>
          </a:prstGeom>
          <a:noFill/>
        </p:spPr>
        <p:txBody>
          <a:bodyPr wrap="square" rtlCol="0">
            <a:spAutoFit/>
          </a:bodyPr>
          <a:lstStyle/>
          <a:p>
            <a:pPr algn="r" fontAlgn="ctr"/>
            <a:r>
              <a:rPr lang="en-US" sz="1200" dirty="0" smtClean="0">
                <a:latin typeface="Huawei Sans" panose="020C0503030203020204" pitchFamily="34" charset="0"/>
              </a:rPr>
              <a:t>User authentication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任意多边形 28"/>
          <p:cNvSpPr/>
          <p:nvPr/>
        </p:nvSpPr>
        <p:spPr bwMode="gray">
          <a:xfrm flipH="1" flipV="1">
            <a:off x="9028927" y="3324812"/>
            <a:ext cx="506589" cy="890150"/>
          </a:xfrm>
          <a:custGeom>
            <a:avLst/>
            <a:gdLst>
              <a:gd name="connsiteX0" fmla="*/ 0 w 3530601"/>
              <a:gd name="connsiteY0" fmla="*/ 779713 h 779713"/>
              <a:gd name="connsiteX1" fmla="*/ 3530601 w 3530601"/>
              <a:gd name="connsiteY1" fmla="*/ 754313 h 779713"/>
              <a:gd name="connsiteX0" fmla="*/ 0 w 1380068"/>
              <a:gd name="connsiteY0" fmla="*/ 1107384 h 1107384"/>
              <a:gd name="connsiteX1" fmla="*/ 1380068 w 1380068"/>
              <a:gd name="connsiteY1" fmla="*/ 557051 h 1107384"/>
              <a:gd name="connsiteX0" fmla="*/ 0 w 1380068"/>
              <a:gd name="connsiteY0" fmla="*/ 1111639 h 1111639"/>
              <a:gd name="connsiteX1" fmla="*/ 1380068 w 1380068"/>
              <a:gd name="connsiteY1" fmla="*/ 561306 h 1111639"/>
              <a:gd name="connsiteX0" fmla="*/ 101475 w 567143"/>
              <a:gd name="connsiteY0" fmla="*/ 1899472 h 1899472"/>
              <a:gd name="connsiteX1" fmla="*/ 567143 w 567143"/>
              <a:gd name="connsiteY1" fmla="*/ 358539 h 1899472"/>
              <a:gd name="connsiteX0" fmla="*/ 79364 w 545032"/>
              <a:gd name="connsiteY0" fmla="*/ 1540933 h 1540933"/>
              <a:gd name="connsiteX1" fmla="*/ 545032 w 545032"/>
              <a:gd name="connsiteY1" fmla="*/ 0 h 1540933"/>
              <a:gd name="connsiteX0" fmla="*/ 148464 w 529465"/>
              <a:gd name="connsiteY0" fmla="*/ 1557867 h 1557867"/>
              <a:gd name="connsiteX1" fmla="*/ 529465 w 529465"/>
              <a:gd name="connsiteY1" fmla="*/ 0 h 1557867"/>
              <a:gd name="connsiteX0" fmla="*/ 522234 w 903235"/>
              <a:gd name="connsiteY0" fmla="*/ 1557867 h 1557867"/>
              <a:gd name="connsiteX1" fmla="*/ 903235 w 903235"/>
              <a:gd name="connsiteY1" fmla="*/ 0 h 1557867"/>
              <a:gd name="connsiteX0" fmla="*/ 227708 w 608709"/>
              <a:gd name="connsiteY0" fmla="*/ 1557867 h 1557867"/>
              <a:gd name="connsiteX1" fmla="*/ 608709 w 608709"/>
              <a:gd name="connsiteY1" fmla="*/ 0 h 1557867"/>
              <a:gd name="connsiteX0" fmla="*/ 214835 w 638095"/>
              <a:gd name="connsiteY0" fmla="*/ 1609718 h 1609718"/>
              <a:gd name="connsiteX1" fmla="*/ 638095 w 638095"/>
              <a:gd name="connsiteY1" fmla="*/ 0 h 1609718"/>
              <a:gd name="connsiteX0" fmla="*/ 99200 w 522460"/>
              <a:gd name="connsiteY0" fmla="*/ 1609718 h 1609718"/>
              <a:gd name="connsiteX1" fmla="*/ 522460 w 522460"/>
              <a:gd name="connsiteY1" fmla="*/ 0 h 1609718"/>
              <a:gd name="connsiteX0" fmla="*/ 99200 w 522460"/>
              <a:gd name="connsiteY0" fmla="*/ 1817121 h 1817121"/>
              <a:gd name="connsiteX1" fmla="*/ 522460 w 522460"/>
              <a:gd name="connsiteY1" fmla="*/ 0 h 1817121"/>
              <a:gd name="connsiteX0" fmla="*/ 82446 w 505706"/>
              <a:gd name="connsiteY0" fmla="*/ 1817121 h 1817121"/>
              <a:gd name="connsiteX1" fmla="*/ 505706 w 505706"/>
              <a:gd name="connsiteY1" fmla="*/ 0 h 1817121"/>
            </a:gdLst>
            <a:ahLst/>
            <a:cxnLst>
              <a:cxn ang="0">
                <a:pos x="connsiteX0" y="connsiteY0"/>
              </a:cxn>
              <a:cxn ang="0">
                <a:pos x="connsiteX1" y="connsiteY1"/>
              </a:cxn>
            </a:cxnLst>
            <a:rect l="l" t="t" r="r" b="b"/>
            <a:pathLst>
              <a:path w="505706" h="1817121">
                <a:moveTo>
                  <a:pt x="82446" y="1817121"/>
                </a:moveTo>
                <a:cubicBezTo>
                  <a:pt x="-61945" y="1049539"/>
                  <a:pt x="-70145" y="522110"/>
                  <a:pt x="505706" y="0"/>
                </a:cubicBezTo>
              </a:path>
            </a:pathLst>
          </a:custGeom>
          <a:ln w="38100">
            <a:solidFill>
              <a:srgbClr val="30B5C5"/>
            </a:solidFill>
            <a:tail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Oval 4"/>
          <p:cNvSpPr>
            <a:spLocks noChangeAspect="1"/>
          </p:cNvSpPr>
          <p:nvPr/>
        </p:nvSpPr>
        <p:spPr bwMode="gray">
          <a:xfrm>
            <a:off x="9379882" y="3838022"/>
            <a:ext cx="211977" cy="211977"/>
          </a:xfrm>
          <a:prstGeom prst="ellipse">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smtClean="0">
                <a:solidFill>
                  <a:schemeClr val="bg1"/>
                </a:solidFill>
                <a:latin typeface="Huawei Sans" panose="020C0503030203020204" pitchFamily="34" charset="0"/>
              </a:rPr>
              <a:t>4</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文本框 30"/>
          <p:cNvSpPr txBox="1"/>
          <p:nvPr/>
        </p:nvSpPr>
        <p:spPr bwMode="gray">
          <a:xfrm>
            <a:off x="9581970" y="3835122"/>
            <a:ext cx="1876606" cy="646331"/>
          </a:xfrm>
          <a:prstGeom prst="rect">
            <a:avLst/>
          </a:prstGeom>
          <a:noFill/>
        </p:spPr>
        <p:txBody>
          <a:bodyPr wrap="square" rtlCol="0">
            <a:spAutoFit/>
          </a:bodyPr>
          <a:lstStyle/>
          <a:p>
            <a:pPr fontAlgn="ctr"/>
            <a:r>
              <a:rPr lang="en-US" sz="1200" dirty="0" smtClean="0">
                <a:latin typeface="Huawei Sans" panose="020C0503030203020204" pitchFamily="34" charset="0"/>
              </a:rPr>
              <a:t>Proactively synchronize IP-security group entries through HTTP/2.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任意多边形 31"/>
          <p:cNvSpPr/>
          <p:nvPr/>
        </p:nvSpPr>
        <p:spPr bwMode="gray">
          <a:xfrm>
            <a:off x="7995311" y="4517472"/>
            <a:ext cx="1464733" cy="1265040"/>
          </a:xfrm>
          <a:custGeom>
            <a:avLst/>
            <a:gdLst>
              <a:gd name="connsiteX0" fmla="*/ 0 w 3530601"/>
              <a:gd name="connsiteY0" fmla="*/ 779713 h 779713"/>
              <a:gd name="connsiteX1" fmla="*/ 3530601 w 3530601"/>
              <a:gd name="connsiteY1" fmla="*/ 754313 h 779713"/>
              <a:gd name="connsiteX0" fmla="*/ 0 w 1380068"/>
              <a:gd name="connsiteY0" fmla="*/ 1107384 h 1107384"/>
              <a:gd name="connsiteX1" fmla="*/ 1380068 w 1380068"/>
              <a:gd name="connsiteY1" fmla="*/ 557051 h 1107384"/>
              <a:gd name="connsiteX0" fmla="*/ 0 w 1380068"/>
              <a:gd name="connsiteY0" fmla="*/ 1111639 h 1111639"/>
              <a:gd name="connsiteX1" fmla="*/ 1380068 w 1380068"/>
              <a:gd name="connsiteY1" fmla="*/ 561306 h 1111639"/>
              <a:gd name="connsiteX0" fmla="*/ 101475 w 567143"/>
              <a:gd name="connsiteY0" fmla="*/ 1899472 h 1899472"/>
              <a:gd name="connsiteX1" fmla="*/ 567143 w 567143"/>
              <a:gd name="connsiteY1" fmla="*/ 358539 h 1899472"/>
              <a:gd name="connsiteX0" fmla="*/ 79364 w 545032"/>
              <a:gd name="connsiteY0" fmla="*/ 1540933 h 1540933"/>
              <a:gd name="connsiteX1" fmla="*/ 545032 w 545032"/>
              <a:gd name="connsiteY1" fmla="*/ 0 h 1540933"/>
              <a:gd name="connsiteX0" fmla="*/ 148464 w 529465"/>
              <a:gd name="connsiteY0" fmla="*/ 1557867 h 1557867"/>
              <a:gd name="connsiteX1" fmla="*/ 529465 w 529465"/>
              <a:gd name="connsiteY1" fmla="*/ 0 h 1557867"/>
              <a:gd name="connsiteX0" fmla="*/ 522234 w 903235"/>
              <a:gd name="connsiteY0" fmla="*/ 1557867 h 1557867"/>
              <a:gd name="connsiteX1" fmla="*/ 903235 w 903235"/>
              <a:gd name="connsiteY1" fmla="*/ 0 h 1557867"/>
              <a:gd name="connsiteX0" fmla="*/ 227708 w 608709"/>
              <a:gd name="connsiteY0" fmla="*/ 1557867 h 1557867"/>
              <a:gd name="connsiteX1" fmla="*/ 608709 w 608709"/>
              <a:gd name="connsiteY1" fmla="*/ 0 h 1557867"/>
              <a:gd name="connsiteX0" fmla="*/ 86775 w 1441442"/>
              <a:gd name="connsiteY0" fmla="*/ 211667 h 211667"/>
              <a:gd name="connsiteX1" fmla="*/ 1441442 w 1441442"/>
              <a:gd name="connsiteY1" fmla="*/ 0 h 211667"/>
              <a:gd name="connsiteX0" fmla="*/ 92257 w 1446924"/>
              <a:gd name="connsiteY0" fmla="*/ 1252616 h 1252616"/>
              <a:gd name="connsiteX1" fmla="*/ 1446924 w 1446924"/>
              <a:gd name="connsiteY1" fmla="*/ 1040949 h 1252616"/>
              <a:gd name="connsiteX0" fmla="*/ 0 w 1354667"/>
              <a:gd name="connsiteY0" fmla="*/ 1348814 h 1348814"/>
              <a:gd name="connsiteX1" fmla="*/ 1354667 w 1354667"/>
              <a:gd name="connsiteY1" fmla="*/ 1137147 h 1348814"/>
              <a:gd name="connsiteX0" fmla="*/ 0 w 1498600"/>
              <a:gd name="connsiteY0" fmla="*/ 1342946 h 1342946"/>
              <a:gd name="connsiteX1" fmla="*/ 1498600 w 1498600"/>
              <a:gd name="connsiteY1" fmla="*/ 1139745 h 1342946"/>
              <a:gd name="connsiteX0" fmla="*/ 0 w 1498600"/>
              <a:gd name="connsiteY0" fmla="*/ 1358329 h 1358329"/>
              <a:gd name="connsiteX1" fmla="*/ 1498600 w 1498600"/>
              <a:gd name="connsiteY1" fmla="*/ 1155128 h 1358329"/>
              <a:gd name="connsiteX0" fmla="*/ 0 w 1464733"/>
              <a:gd name="connsiteY0" fmla="*/ 1272425 h 1272425"/>
              <a:gd name="connsiteX1" fmla="*/ 1464733 w 1464733"/>
              <a:gd name="connsiteY1" fmla="*/ 1196224 h 1272425"/>
              <a:gd name="connsiteX0" fmla="*/ 0 w 1464733"/>
              <a:gd name="connsiteY0" fmla="*/ 1265040 h 1265040"/>
              <a:gd name="connsiteX1" fmla="*/ 1464733 w 1464733"/>
              <a:gd name="connsiteY1" fmla="*/ 1188839 h 1265040"/>
            </a:gdLst>
            <a:ahLst/>
            <a:cxnLst>
              <a:cxn ang="0">
                <a:pos x="connsiteX0" y="connsiteY0"/>
              </a:cxn>
              <a:cxn ang="0">
                <a:pos x="connsiteX1" y="connsiteY1"/>
              </a:cxn>
            </a:cxnLst>
            <a:rect l="l" t="t" r="r" b="b"/>
            <a:pathLst>
              <a:path w="1464733" h="1265040">
                <a:moveTo>
                  <a:pt x="0" y="1265040"/>
                </a:moveTo>
                <a:cubicBezTo>
                  <a:pt x="25400" y="455065"/>
                  <a:pt x="931334" y="-1083052"/>
                  <a:pt x="1464733" y="1188839"/>
                </a:cubicBezTo>
              </a:path>
            </a:pathLst>
          </a:custGeom>
          <a:ln w="38100">
            <a:solidFill>
              <a:srgbClr val="30B5C5"/>
            </a:solidFill>
            <a:tail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Oval 4"/>
          <p:cNvSpPr>
            <a:spLocks noChangeAspect="1"/>
          </p:cNvSpPr>
          <p:nvPr/>
        </p:nvSpPr>
        <p:spPr bwMode="gray">
          <a:xfrm>
            <a:off x="8629981" y="4456323"/>
            <a:ext cx="211977" cy="211977"/>
          </a:xfrm>
          <a:prstGeom prst="ellipse">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smtClean="0">
                <a:solidFill>
                  <a:schemeClr val="bg1"/>
                </a:solidFill>
                <a:latin typeface="Huawei Sans" panose="020C0503030203020204" pitchFamily="34" charset="0"/>
              </a:rPr>
              <a:t>5</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文本框 33"/>
          <p:cNvSpPr txBox="1"/>
          <p:nvPr/>
        </p:nvSpPr>
        <p:spPr bwMode="gray">
          <a:xfrm>
            <a:off x="8229397" y="4752148"/>
            <a:ext cx="1050092" cy="1015663"/>
          </a:xfrm>
          <a:prstGeom prst="rect">
            <a:avLst/>
          </a:prstGeom>
          <a:noFill/>
        </p:spPr>
        <p:txBody>
          <a:bodyPr wrap="square" rtlCol="0">
            <a:spAutoFit/>
          </a:bodyPr>
          <a:lstStyle/>
          <a:p>
            <a:pPr fontAlgn="ctr"/>
            <a:r>
              <a:rPr lang="en-US" sz="1200" dirty="0" smtClean="0">
                <a:latin typeface="Huawei Sans" panose="020C0503030203020204" pitchFamily="34" charset="0"/>
              </a:rPr>
              <a:t>Enforce the inter-group policy when the traffic arrives.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文本框 34"/>
          <p:cNvSpPr txBox="1"/>
          <p:nvPr/>
        </p:nvSpPr>
        <p:spPr bwMode="gray">
          <a:xfrm>
            <a:off x="6043174" y="4875510"/>
            <a:ext cx="1452642" cy="276999"/>
          </a:xfrm>
          <a:prstGeom prst="rect">
            <a:avLst/>
          </a:prstGeom>
          <a:noFill/>
        </p:spPr>
        <p:txBody>
          <a:bodyPr wrap="none" rtlCol="0">
            <a:spAutoFit/>
          </a:bodyPr>
          <a:lstStyle/>
          <a:p>
            <a:pPr fontAlgn="ctr"/>
            <a:r>
              <a:rPr lang="en-US" sz="1200" dirty="0" smtClean="0">
                <a:solidFill>
                  <a:srgbClr val="ED6D00"/>
                </a:solidFill>
                <a:latin typeface="Huawei Sans" panose="020C0503030203020204" pitchFamily="34" charset="0"/>
              </a:rPr>
              <a:t>Third-party device</a:t>
            </a:r>
            <a:endParaRPr lang="en-US" altLang="zh-CN" sz="1200" dirty="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7" name="图片 3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828696" y="1793916"/>
            <a:ext cx="1629683" cy="300556"/>
          </a:xfrm>
          <a:prstGeom prst="rect">
            <a:avLst/>
          </a:prstGeom>
        </p:spPr>
      </p:pic>
      <p:pic>
        <p:nvPicPr>
          <p:cNvPr id="38" name="图片 123" descr="AC-黄.png"/>
          <p:cNvPicPr>
            <a:picLocks noChangeAspect="1"/>
          </p:cNvPicPr>
          <p:nvPr/>
        </p:nvPicPr>
        <p:blipFill>
          <a:blip r:embed="rId5" cstate="print"/>
          <a:stretch>
            <a:fillRect/>
          </a:stretch>
        </p:blipFill>
        <p:spPr bwMode="gray">
          <a:xfrm>
            <a:off x="1567282" y="2882172"/>
            <a:ext cx="368827" cy="301768"/>
          </a:xfrm>
          <a:prstGeom prst="rect">
            <a:avLst/>
          </a:prstGeom>
        </p:spPr>
      </p:pic>
      <p:pic>
        <p:nvPicPr>
          <p:cNvPr id="39" name="图片 97" descr="接入交换机.png"/>
          <p:cNvPicPr>
            <a:picLocks noChangeAspect="1"/>
          </p:cNvPicPr>
          <p:nvPr/>
        </p:nvPicPr>
        <p:blipFill>
          <a:blip r:embed="rId6" cstate="print"/>
          <a:stretch>
            <a:fillRect/>
          </a:stretch>
        </p:blipFill>
        <p:spPr bwMode="gray">
          <a:xfrm>
            <a:off x="1567283" y="3467286"/>
            <a:ext cx="368827" cy="301768"/>
          </a:xfrm>
          <a:prstGeom prst="rect">
            <a:avLst/>
          </a:prstGeom>
        </p:spPr>
      </p:pic>
      <p:pic>
        <p:nvPicPr>
          <p:cNvPr id="40" name="Picture 2" descr="G:\做的项目\公共\扁平图标切换\更新2015_01_21\oss扁平图标库2015_01_21更新-04.png"/>
          <p:cNvPicPr>
            <a:picLocks noChangeAspect="1" noChangeArrowheads="1"/>
          </p:cNvPicPr>
          <p:nvPr/>
        </p:nvPicPr>
        <p:blipFill>
          <a:blip r:embed="rId7" cstate="print"/>
          <a:srcRect/>
          <a:stretch>
            <a:fillRect/>
          </a:stretch>
        </p:blipFill>
        <p:spPr bwMode="gray">
          <a:xfrm>
            <a:off x="1567284" y="2297057"/>
            <a:ext cx="368827" cy="301768"/>
          </a:xfrm>
          <a:prstGeom prst="rect">
            <a:avLst/>
          </a:prstGeom>
          <a:noFill/>
        </p:spPr>
      </p:pic>
      <p:sp>
        <p:nvSpPr>
          <p:cNvPr id="41" name="文本框 40"/>
          <p:cNvSpPr txBox="1"/>
          <p:nvPr/>
        </p:nvSpPr>
        <p:spPr bwMode="gray">
          <a:xfrm>
            <a:off x="552261" y="4078600"/>
            <a:ext cx="5037120" cy="1978415"/>
          </a:xfrm>
          <a:prstGeom prst="rect">
            <a:avLst/>
          </a:prstGeom>
          <a:noFill/>
        </p:spPr>
        <p:txBody>
          <a:bodyPr wrap="square" rtlCol="0">
            <a:noAutofit/>
          </a:bodyPr>
          <a:lstStyle/>
          <a:p>
            <a:pPr fontAlgn="ctr">
              <a:lnSpc>
                <a:spcPts val="2000"/>
              </a:lnSpc>
            </a:pPr>
            <a:r>
              <a:rPr lang="en-US" sz="1200" dirty="0" smtClean="0">
                <a:latin typeface="Huawei Sans" panose="020C0503030203020204" pitchFamily="34" charset="0"/>
              </a:rPr>
              <a:t>These devices do not support free mobility, so how to realize free mobility if a solution includes these devices?</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80000" indent="-180000" fontAlgn="ctr">
              <a:lnSpc>
                <a:spcPts val="2000"/>
              </a:lnSpc>
              <a:buFont typeface="Arial" panose="020B0604020202020204" pitchFamily="34" charset="0"/>
              <a:buChar char="•"/>
            </a:pPr>
            <a:r>
              <a:rPr lang="en-US" sz="1200" dirty="0" smtClean="0">
                <a:latin typeface="Huawei Sans" panose="020C0503030203020204" pitchFamily="34" charset="0"/>
              </a:rPr>
              <a:t>Switches that do not support free mobility</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80000" indent="-180000" fontAlgn="ctr">
              <a:lnSpc>
                <a:spcPts val="2000"/>
              </a:lnSpc>
              <a:buFont typeface="Arial" panose="020B0604020202020204" pitchFamily="34" charset="0"/>
              <a:buChar char="•"/>
            </a:pPr>
            <a:r>
              <a:rPr lang="en-US" sz="1200" dirty="0" smtClean="0">
                <a:latin typeface="Huawei Sans" panose="020C0503030203020204" pitchFamily="34" charset="0"/>
              </a:rPr>
              <a:t>ACs</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80000" indent="-180000" fontAlgn="ctr">
              <a:lnSpc>
                <a:spcPts val="2000"/>
              </a:lnSpc>
              <a:buFont typeface="Arial" panose="020B0604020202020204" pitchFamily="34" charset="0"/>
              <a:buChar char="•"/>
            </a:pPr>
            <a:r>
              <a:rPr lang="en-US" sz="1200" dirty="0" smtClean="0">
                <a:latin typeface="Huawei Sans" panose="020C0503030203020204" pitchFamily="34" charset="0"/>
              </a:rPr>
              <a:t>Routers</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80000" indent="-180000" fontAlgn="ctr">
              <a:lnSpc>
                <a:spcPts val="2000"/>
              </a:lnSpc>
              <a:buFont typeface="Arial" panose="020B0604020202020204" pitchFamily="34" charset="0"/>
              <a:buChar char="•"/>
            </a:pPr>
            <a:r>
              <a:rPr lang="en-US" sz="1200" dirty="0" smtClean="0">
                <a:latin typeface="Huawei Sans" panose="020C0503030203020204" pitchFamily="34" charset="0"/>
              </a:rPr>
              <a:t>Third-party devices (non-Huawei)</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2" name="图片 11" descr="开放网络-蓝.png"/>
          <p:cNvPicPr>
            <a:picLocks noChangeAspect="1"/>
          </p:cNvPicPr>
          <p:nvPr/>
        </p:nvPicPr>
        <p:blipFill>
          <a:blip r:embed="rId8" cstate="print"/>
          <a:stretch>
            <a:fillRect/>
          </a:stretch>
        </p:blipFill>
        <p:spPr bwMode="gray">
          <a:xfrm>
            <a:off x="7433592" y="5585201"/>
            <a:ext cx="445956" cy="343290"/>
          </a:xfrm>
          <a:prstGeom prst="rect">
            <a:avLst/>
          </a:prstGeom>
        </p:spPr>
      </p:pic>
      <p:pic>
        <p:nvPicPr>
          <p:cNvPr id="43" name="图片 11" descr="开放网络-蓝.png"/>
          <p:cNvPicPr>
            <a:picLocks noChangeAspect="1"/>
          </p:cNvPicPr>
          <p:nvPr/>
        </p:nvPicPr>
        <p:blipFill>
          <a:blip r:embed="rId8" cstate="print"/>
          <a:stretch>
            <a:fillRect/>
          </a:stretch>
        </p:blipFill>
        <p:spPr bwMode="gray">
          <a:xfrm>
            <a:off x="9532696" y="5585201"/>
            <a:ext cx="445956" cy="343290"/>
          </a:xfrm>
          <a:prstGeom prst="rect">
            <a:avLst/>
          </a:prstGeom>
        </p:spPr>
      </p:pic>
      <p:pic>
        <p:nvPicPr>
          <p:cNvPr id="44" name="图片 97" descr="接入交换机.png"/>
          <p:cNvPicPr>
            <a:picLocks noChangeAspect="1"/>
          </p:cNvPicPr>
          <p:nvPr/>
        </p:nvPicPr>
        <p:blipFill>
          <a:blip r:embed="rId6" cstate="print"/>
          <a:stretch>
            <a:fillRect/>
          </a:stretch>
        </p:blipFill>
        <p:spPr bwMode="gray">
          <a:xfrm>
            <a:off x="7478064" y="4868660"/>
            <a:ext cx="405710" cy="331945"/>
          </a:xfrm>
          <a:prstGeom prst="rect">
            <a:avLst/>
          </a:prstGeom>
        </p:spPr>
      </p:pic>
      <p:pic>
        <p:nvPicPr>
          <p:cNvPr id="45" name="图片 76" descr="接入交换机.png"/>
          <p:cNvPicPr>
            <a:picLocks noChangeAspect="1"/>
          </p:cNvPicPr>
          <p:nvPr/>
        </p:nvPicPr>
        <p:blipFill>
          <a:blip r:embed="rId9" cstate="print"/>
          <a:stretch>
            <a:fillRect/>
          </a:stretch>
        </p:blipFill>
        <p:spPr bwMode="gray">
          <a:xfrm>
            <a:off x="9551330" y="4868660"/>
            <a:ext cx="405710" cy="331945"/>
          </a:xfrm>
          <a:prstGeom prst="rect">
            <a:avLst/>
          </a:prstGeom>
        </p:spPr>
      </p:pic>
      <p:pic>
        <p:nvPicPr>
          <p:cNvPr id="46" name="图片 86" descr="核心交换机.png"/>
          <p:cNvPicPr>
            <a:picLocks noChangeAspect="1"/>
          </p:cNvPicPr>
          <p:nvPr/>
        </p:nvPicPr>
        <p:blipFill>
          <a:blip r:embed="rId3" cstate="print"/>
          <a:stretch>
            <a:fillRect/>
          </a:stretch>
        </p:blipFill>
        <p:spPr bwMode="gray">
          <a:xfrm>
            <a:off x="2576877" y="2849354"/>
            <a:ext cx="405710" cy="331945"/>
          </a:xfrm>
          <a:prstGeom prst="rect">
            <a:avLst/>
          </a:prstGeom>
        </p:spPr>
      </p:pic>
      <p:pic>
        <p:nvPicPr>
          <p:cNvPr id="55" name="图片 76" descr="接入交换机.png"/>
          <p:cNvPicPr>
            <a:picLocks noChangeAspect="1"/>
          </p:cNvPicPr>
          <p:nvPr/>
        </p:nvPicPr>
        <p:blipFill>
          <a:blip r:embed="rId9" cstate="print"/>
          <a:stretch>
            <a:fillRect/>
          </a:stretch>
        </p:blipFill>
        <p:spPr bwMode="gray">
          <a:xfrm>
            <a:off x="3759416" y="2851995"/>
            <a:ext cx="405710" cy="331945"/>
          </a:xfrm>
          <a:prstGeom prst="rect">
            <a:avLst/>
          </a:prstGeom>
        </p:spPr>
      </p:pic>
      <p:grpSp>
        <p:nvGrpSpPr>
          <p:cNvPr id="79" name="组合 78"/>
          <p:cNvGrpSpPr>
            <a:grpSpLocks noChangeAspect="1"/>
          </p:cNvGrpSpPr>
          <p:nvPr/>
        </p:nvGrpSpPr>
        <p:grpSpPr bwMode="gray">
          <a:xfrm>
            <a:off x="2838016" y="3089596"/>
            <a:ext cx="178825" cy="178825"/>
            <a:chOff x="10467178" y="5640414"/>
            <a:chExt cx="213540" cy="213540"/>
          </a:xfrm>
        </p:grpSpPr>
        <p:sp>
          <p:nvSpPr>
            <p:cNvPr id="80" name="椭圆 79"/>
            <p:cNvSpPr>
              <a:spLocks noChangeAspect="1"/>
            </p:cNvSpPr>
            <p:nvPr/>
          </p:nvSpPr>
          <p:spPr bwMode="gray">
            <a:xfrm>
              <a:off x="10467178" y="5640414"/>
              <a:ext cx="213540" cy="213540"/>
            </a:xfrm>
            <a:prstGeom prst="ellipse">
              <a:avLst/>
            </a:prstGeom>
            <a:solidFill>
              <a:schemeClr val="bg1">
                <a:lumMod val="65000"/>
              </a:schemeClr>
            </a:solidFill>
            <a:ln w="1905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4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任意多边形 80"/>
            <p:cNvSpPr/>
            <p:nvPr/>
          </p:nvSpPr>
          <p:spPr bwMode="gray">
            <a:xfrm>
              <a:off x="10513146" y="5723327"/>
              <a:ext cx="126327" cy="66895"/>
            </a:xfrm>
            <a:custGeom>
              <a:avLst/>
              <a:gdLst>
                <a:gd name="connsiteX0" fmla="*/ 0 w 221456"/>
                <a:gd name="connsiteY0" fmla="*/ 47625 h 126206"/>
                <a:gd name="connsiteX1" fmla="*/ 83344 w 221456"/>
                <a:gd name="connsiteY1" fmla="*/ 126206 h 126206"/>
                <a:gd name="connsiteX2" fmla="*/ 221456 w 221456"/>
                <a:gd name="connsiteY2" fmla="*/ 0 h 126206"/>
                <a:gd name="connsiteX0" fmla="*/ 0 w 250659"/>
                <a:gd name="connsiteY0" fmla="*/ 33024 h 126206"/>
                <a:gd name="connsiteX1" fmla="*/ 112547 w 250659"/>
                <a:gd name="connsiteY1" fmla="*/ 126206 h 126206"/>
                <a:gd name="connsiteX2" fmla="*/ 250659 w 250659"/>
                <a:gd name="connsiteY2" fmla="*/ 0 h 126206"/>
                <a:gd name="connsiteX0" fmla="*/ 0 w 259419"/>
                <a:gd name="connsiteY0" fmla="*/ 35944 h 126206"/>
                <a:gd name="connsiteX1" fmla="*/ 121307 w 259419"/>
                <a:gd name="connsiteY1" fmla="*/ 126206 h 126206"/>
                <a:gd name="connsiteX2" fmla="*/ 259419 w 259419"/>
                <a:gd name="connsiteY2" fmla="*/ 0 h 126206"/>
                <a:gd name="connsiteX0" fmla="*/ 0 w 259419"/>
                <a:gd name="connsiteY0" fmla="*/ 35944 h 126206"/>
                <a:gd name="connsiteX1" fmla="*/ 106706 w 259419"/>
                <a:gd name="connsiteY1" fmla="*/ 126206 h 126206"/>
                <a:gd name="connsiteX2" fmla="*/ 259419 w 259419"/>
                <a:gd name="connsiteY2" fmla="*/ 0 h 126206"/>
                <a:gd name="connsiteX0" fmla="*/ 0 w 279861"/>
                <a:gd name="connsiteY0" fmla="*/ 35944 h 126206"/>
                <a:gd name="connsiteX1" fmla="*/ 106706 w 279861"/>
                <a:gd name="connsiteY1" fmla="*/ 126206 h 126206"/>
                <a:gd name="connsiteX2" fmla="*/ 279861 w 279861"/>
                <a:gd name="connsiteY2" fmla="*/ 0 h 126206"/>
                <a:gd name="connsiteX0" fmla="*/ 0 w 276940"/>
                <a:gd name="connsiteY0" fmla="*/ 56386 h 146648"/>
                <a:gd name="connsiteX1" fmla="*/ 106706 w 276940"/>
                <a:gd name="connsiteY1" fmla="*/ 146648 h 146648"/>
                <a:gd name="connsiteX2" fmla="*/ 276940 w 276940"/>
                <a:gd name="connsiteY2" fmla="*/ 0 h 146648"/>
                <a:gd name="connsiteX0" fmla="*/ 0 w 276940"/>
                <a:gd name="connsiteY0" fmla="*/ 56386 h 146648"/>
                <a:gd name="connsiteX1" fmla="*/ 121308 w 276940"/>
                <a:gd name="connsiteY1" fmla="*/ 146648 h 146648"/>
                <a:gd name="connsiteX2" fmla="*/ 276940 w 276940"/>
                <a:gd name="connsiteY2" fmla="*/ 0 h 146648"/>
              </a:gdLst>
              <a:ahLst/>
              <a:cxnLst>
                <a:cxn ang="0">
                  <a:pos x="connsiteX0" y="connsiteY0"/>
                </a:cxn>
                <a:cxn ang="0">
                  <a:pos x="connsiteX1" y="connsiteY1"/>
                </a:cxn>
                <a:cxn ang="0">
                  <a:pos x="connsiteX2" y="connsiteY2"/>
                </a:cxn>
              </a:cxnLst>
              <a:rect l="l" t="t" r="r" b="b"/>
              <a:pathLst>
                <a:path w="276940" h="146648">
                  <a:moveTo>
                    <a:pt x="0" y="56386"/>
                  </a:moveTo>
                  <a:lnTo>
                    <a:pt x="121308" y="146648"/>
                  </a:lnTo>
                  <a:lnTo>
                    <a:pt x="276940" y="0"/>
                  </a:lnTo>
                </a:path>
              </a:pathLst>
            </a:custGeom>
            <a:noFill/>
            <a:ln w="28575" cap="rnd" cmpd="sng" algn="ctr">
              <a:solidFill>
                <a:sysClr val="window" lastClr="FFFFFF"/>
              </a:solidFill>
              <a:prstDash val="solid"/>
              <a:round/>
            </a:ln>
            <a:effectLst/>
          </p:spPr>
          <p:txBody>
            <a:bodyPr rtlCol="0" anchor="ct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82" name="组合 81"/>
          <p:cNvGrpSpPr>
            <a:grpSpLocks noChangeAspect="1"/>
          </p:cNvGrpSpPr>
          <p:nvPr/>
        </p:nvGrpSpPr>
        <p:grpSpPr bwMode="gray">
          <a:xfrm>
            <a:off x="4065572" y="3089596"/>
            <a:ext cx="178825" cy="178825"/>
            <a:chOff x="10467178" y="5640414"/>
            <a:chExt cx="213540" cy="213540"/>
          </a:xfrm>
        </p:grpSpPr>
        <p:sp>
          <p:nvSpPr>
            <p:cNvPr id="83" name="椭圆 82"/>
            <p:cNvSpPr>
              <a:spLocks noChangeAspect="1"/>
            </p:cNvSpPr>
            <p:nvPr/>
          </p:nvSpPr>
          <p:spPr bwMode="gray">
            <a:xfrm>
              <a:off x="10467178" y="5640414"/>
              <a:ext cx="213540" cy="213540"/>
            </a:xfrm>
            <a:prstGeom prst="ellipse">
              <a:avLst/>
            </a:prstGeom>
            <a:solidFill>
              <a:schemeClr val="bg1">
                <a:lumMod val="65000"/>
              </a:schemeClr>
            </a:solidFill>
            <a:ln w="1905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4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任意多边形 83"/>
            <p:cNvSpPr/>
            <p:nvPr/>
          </p:nvSpPr>
          <p:spPr bwMode="gray">
            <a:xfrm>
              <a:off x="10513146" y="5723327"/>
              <a:ext cx="126327" cy="66895"/>
            </a:xfrm>
            <a:custGeom>
              <a:avLst/>
              <a:gdLst>
                <a:gd name="connsiteX0" fmla="*/ 0 w 221456"/>
                <a:gd name="connsiteY0" fmla="*/ 47625 h 126206"/>
                <a:gd name="connsiteX1" fmla="*/ 83344 w 221456"/>
                <a:gd name="connsiteY1" fmla="*/ 126206 h 126206"/>
                <a:gd name="connsiteX2" fmla="*/ 221456 w 221456"/>
                <a:gd name="connsiteY2" fmla="*/ 0 h 126206"/>
                <a:gd name="connsiteX0" fmla="*/ 0 w 250659"/>
                <a:gd name="connsiteY0" fmla="*/ 33024 h 126206"/>
                <a:gd name="connsiteX1" fmla="*/ 112547 w 250659"/>
                <a:gd name="connsiteY1" fmla="*/ 126206 h 126206"/>
                <a:gd name="connsiteX2" fmla="*/ 250659 w 250659"/>
                <a:gd name="connsiteY2" fmla="*/ 0 h 126206"/>
                <a:gd name="connsiteX0" fmla="*/ 0 w 259419"/>
                <a:gd name="connsiteY0" fmla="*/ 35944 h 126206"/>
                <a:gd name="connsiteX1" fmla="*/ 121307 w 259419"/>
                <a:gd name="connsiteY1" fmla="*/ 126206 h 126206"/>
                <a:gd name="connsiteX2" fmla="*/ 259419 w 259419"/>
                <a:gd name="connsiteY2" fmla="*/ 0 h 126206"/>
                <a:gd name="connsiteX0" fmla="*/ 0 w 259419"/>
                <a:gd name="connsiteY0" fmla="*/ 35944 h 126206"/>
                <a:gd name="connsiteX1" fmla="*/ 106706 w 259419"/>
                <a:gd name="connsiteY1" fmla="*/ 126206 h 126206"/>
                <a:gd name="connsiteX2" fmla="*/ 259419 w 259419"/>
                <a:gd name="connsiteY2" fmla="*/ 0 h 126206"/>
                <a:gd name="connsiteX0" fmla="*/ 0 w 279861"/>
                <a:gd name="connsiteY0" fmla="*/ 35944 h 126206"/>
                <a:gd name="connsiteX1" fmla="*/ 106706 w 279861"/>
                <a:gd name="connsiteY1" fmla="*/ 126206 h 126206"/>
                <a:gd name="connsiteX2" fmla="*/ 279861 w 279861"/>
                <a:gd name="connsiteY2" fmla="*/ 0 h 126206"/>
                <a:gd name="connsiteX0" fmla="*/ 0 w 276940"/>
                <a:gd name="connsiteY0" fmla="*/ 56386 h 146648"/>
                <a:gd name="connsiteX1" fmla="*/ 106706 w 276940"/>
                <a:gd name="connsiteY1" fmla="*/ 146648 h 146648"/>
                <a:gd name="connsiteX2" fmla="*/ 276940 w 276940"/>
                <a:gd name="connsiteY2" fmla="*/ 0 h 146648"/>
                <a:gd name="connsiteX0" fmla="*/ 0 w 276940"/>
                <a:gd name="connsiteY0" fmla="*/ 56386 h 146648"/>
                <a:gd name="connsiteX1" fmla="*/ 121308 w 276940"/>
                <a:gd name="connsiteY1" fmla="*/ 146648 h 146648"/>
                <a:gd name="connsiteX2" fmla="*/ 276940 w 276940"/>
                <a:gd name="connsiteY2" fmla="*/ 0 h 146648"/>
              </a:gdLst>
              <a:ahLst/>
              <a:cxnLst>
                <a:cxn ang="0">
                  <a:pos x="connsiteX0" y="connsiteY0"/>
                </a:cxn>
                <a:cxn ang="0">
                  <a:pos x="connsiteX1" y="connsiteY1"/>
                </a:cxn>
                <a:cxn ang="0">
                  <a:pos x="connsiteX2" y="connsiteY2"/>
                </a:cxn>
              </a:cxnLst>
              <a:rect l="l" t="t" r="r" b="b"/>
              <a:pathLst>
                <a:path w="276940" h="146648">
                  <a:moveTo>
                    <a:pt x="0" y="56386"/>
                  </a:moveTo>
                  <a:lnTo>
                    <a:pt x="121308" y="146648"/>
                  </a:lnTo>
                  <a:lnTo>
                    <a:pt x="276940" y="0"/>
                  </a:lnTo>
                </a:path>
              </a:pathLst>
            </a:custGeom>
            <a:noFill/>
            <a:ln w="28575" cap="rnd" cmpd="sng" algn="ctr">
              <a:solidFill>
                <a:sysClr val="window" lastClr="FFFFFF"/>
              </a:solidFill>
              <a:prstDash val="solid"/>
              <a:round/>
            </a:ln>
            <a:effectLst/>
          </p:spPr>
          <p:txBody>
            <a:bodyPr rtlCol="0" anchor="ct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85" name="组合 84"/>
          <p:cNvGrpSpPr>
            <a:grpSpLocks noChangeAspect="1"/>
          </p:cNvGrpSpPr>
          <p:nvPr/>
        </p:nvGrpSpPr>
        <p:grpSpPr bwMode="gray">
          <a:xfrm>
            <a:off x="1498778" y="2491812"/>
            <a:ext cx="196708" cy="196708"/>
            <a:chOff x="3737918" y="3408078"/>
            <a:chExt cx="238017" cy="238017"/>
          </a:xfrm>
        </p:grpSpPr>
        <p:sp>
          <p:nvSpPr>
            <p:cNvPr id="86" name="椭圆 85"/>
            <p:cNvSpPr>
              <a:spLocks noChangeAspect="1"/>
            </p:cNvSpPr>
            <p:nvPr/>
          </p:nvSpPr>
          <p:spPr bwMode="gray">
            <a:xfrm>
              <a:off x="3737918" y="3408078"/>
              <a:ext cx="238017" cy="238017"/>
            </a:xfrm>
            <a:prstGeom prst="ellipse">
              <a:avLst/>
            </a:prstGeom>
            <a:solidFill>
              <a:schemeClr val="bg1">
                <a:lumMod val="65000"/>
              </a:schemeClr>
            </a:solidFill>
            <a:ln w="1905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4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十字形 86"/>
            <p:cNvSpPr/>
            <p:nvPr/>
          </p:nvSpPr>
          <p:spPr bwMode="gray">
            <a:xfrm rot="2785165">
              <a:off x="3788612" y="3458772"/>
              <a:ext cx="136629" cy="136629"/>
            </a:xfrm>
            <a:prstGeom prst="plus">
              <a:avLst>
                <a:gd name="adj" fmla="val 39697"/>
              </a:avLst>
            </a:prstGeom>
            <a:solidFill>
              <a:schemeClr val="bg1"/>
            </a:solidFill>
            <a:ln w="12700" cap="flat" cmpd="sng" algn="ctr">
              <a:noFill/>
              <a:prstDash val="solid"/>
              <a:miter lim="800000"/>
            </a:ln>
            <a:effectLst/>
          </p:spPr>
          <p:txBody>
            <a:bodyPr rtlCol="0" anchor="ct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88" name="组合 87"/>
          <p:cNvGrpSpPr>
            <a:grpSpLocks noChangeAspect="1"/>
          </p:cNvGrpSpPr>
          <p:nvPr/>
        </p:nvGrpSpPr>
        <p:grpSpPr bwMode="gray">
          <a:xfrm>
            <a:off x="1498778" y="3033239"/>
            <a:ext cx="196708" cy="196708"/>
            <a:chOff x="3737918" y="3408078"/>
            <a:chExt cx="238017" cy="238017"/>
          </a:xfrm>
        </p:grpSpPr>
        <p:sp>
          <p:nvSpPr>
            <p:cNvPr id="89" name="椭圆 88"/>
            <p:cNvSpPr>
              <a:spLocks noChangeAspect="1"/>
            </p:cNvSpPr>
            <p:nvPr/>
          </p:nvSpPr>
          <p:spPr bwMode="gray">
            <a:xfrm>
              <a:off x="3737918" y="3408078"/>
              <a:ext cx="238017" cy="238017"/>
            </a:xfrm>
            <a:prstGeom prst="ellipse">
              <a:avLst/>
            </a:prstGeom>
            <a:solidFill>
              <a:schemeClr val="bg1">
                <a:lumMod val="65000"/>
              </a:schemeClr>
            </a:solidFill>
            <a:ln w="1905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4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十字形 89"/>
            <p:cNvSpPr/>
            <p:nvPr/>
          </p:nvSpPr>
          <p:spPr bwMode="gray">
            <a:xfrm rot="2785165">
              <a:off x="3788612" y="3458772"/>
              <a:ext cx="136629" cy="136629"/>
            </a:xfrm>
            <a:prstGeom prst="plus">
              <a:avLst>
                <a:gd name="adj" fmla="val 39697"/>
              </a:avLst>
            </a:prstGeom>
            <a:solidFill>
              <a:schemeClr val="bg1"/>
            </a:solidFill>
            <a:ln w="12700" cap="flat" cmpd="sng" algn="ctr">
              <a:noFill/>
              <a:prstDash val="solid"/>
              <a:miter lim="800000"/>
            </a:ln>
            <a:effectLst/>
          </p:spPr>
          <p:txBody>
            <a:bodyPr rtlCol="0" anchor="ct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91" name="组合 90"/>
          <p:cNvGrpSpPr>
            <a:grpSpLocks noChangeAspect="1"/>
          </p:cNvGrpSpPr>
          <p:nvPr/>
        </p:nvGrpSpPr>
        <p:grpSpPr bwMode="gray">
          <a:xfrm>
            <a:off x="1498778" y="3638060"/>
            <a:ext cx="196708" cy="196708"/>
            <a:chOff x="3737918" y="3408078"/>
            <a:chExt cx="238017" cy="238017"/>
          </a:xfrm>
        </p:grpSpPr>
        <p:sp>
          <p:nvSpPr>
            <p:cNvPr id="92" name="椭圆 91"/>
            <p:cNvSpPr>
              <a:spLocks noChangeAspect="1"/>
            </p:cNvSpPr>
            <p:nvPr/>
          </p:nvSpPr>
          <p:spPr bwMode="gray">
            <a:xfrm>
              <a:off x="3737918" y="3408078"/>
              <a:ext cx="238017" cy="238017"/>
            </a:xfrm>
            <a:prstGeom prst="ellipse">
              <a:avLst/>
            </a:prstGeom>
            <a:solidFill>
              <a:schemeClr val="bg1">
                <a:lumMod val="65000"/>
              </a:schemeClr>
            </a:solidFill>
            <a:ln w="1905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4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十字形 92"/>
            <p:cNvSpPr/>
            <p:nvPr/>
          </p:nvSpPr>
          <p:spPr bwMode="gray">
            <a:xfrm rot="2785165">
              <a:off x="3788612" y="3458772"/>
              <a:ext cx="136629" cy="136629"/>
            </a:xfrm>
            <a:prstGeom prst="plus">
              <a:avLst>
                <a:gd name="adj" fmla="val 39697"/>
              </a:avLst>
            </a:prstGeom>
            <a:solidFill>
              <a:schemeClr val="bg1"/>
            </a:solidFill>
            <a:ln w="12700" cap="flat" cmpd="sng" algn="ctr">
              <a:noFill/>
              <a:prstDash val="solid"/>
              <a:miter lim="800000"/>
            </a:ln>
            <a:effectLst/>
          </p:spPr>
          <p:txBody>
            <a:bodyPr rtlCol="0" anchor="ct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96" name="组合 95"/>
          <p:cNvGrpSpPr/>
          <p:nvPr/>
        </p:nvGrpSpPr>
        <p:grpSpPr bwMode="gray">
          <a:xfrm>
            <a:off x="3673408" y="1672165"/>
            <a:ext cx="1990162" cy="689814"/>
            <a:chOff x="4211719" y="1736713"/>
            <a:chExt cx="1990162" cy="689814"/>
          </a:xfrm>
        </p:grpSpPr>
        <p:grpSp>
          <p:nvGrpSpPr>
            <p:cNvPr id="73" name="组合 72"/>
            <p:cNvGrpSpPr>
              <a:grpSpLocks noChangeAspect="1"/>
            </p:cNvGrpSpPr>
            <p:nvPr/>
          </p:nvGrpSpPr>
          <p:grpSpPr bwMode="gray">
            <a:xfrm>
              <a:off x="4211720" y="1802238"/>
              <a:ext cx="178825" cy="178825"/>
              <a:chOff x="10467178" y="5640414"/>
              <a:chExt cx="213540" cy="213540"/>
            </a:xfrm>
          </p:grpSpPr>
          <p:sp>
            <p:nvSpPr>
              <p:cNvPr id="74" name="椭圆 73"/>
              <p:cNvSpPr>
                <a:spLocks noChangeAspect="1"/>
              </p:cNvSpPr>
              <p:nvPr/>
            </p:nvSpPr>
            <p:spPr bwMode="gray">
              <a:xfrm>
                <a:off x="10467178" y="5640414"/>
                <a:ext cx="213540" cy="213540"/>
              </a:xfrm>
              <a:prstGeom prst="ellipse">
                <a:avLst/>
              </a:prstGeom>
              <a:solidFill>
                <a:schemeClr val="bg1">
                  <a:lumMod val="65000"/>
                </a:schemeClr>
              </a:solidFill>
              <a:ln w="1905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4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任意多边形 74"/>
              <p:cNvSpPr/>
              <p:nvPr/>
            </p:nvSpPr>
            <p:spPr bwMode="gray">
              <a:xfrm>
                <a:off x="10513146" y="5723327"/>
                <a:ext cx="126327" cy="66895"/>
              </a:xfrm>
              <a:custGeom>
                <a:avLst/>
                <a:gdLst>
                  <a:gd name="connsiteX0" fmla="*/ 0 w 221456"/>
                  <a:gd name="connsiteY0" fmla="*/ 47625 h 126206"/>
                  <a:gd name="connsiteX1" fmla="*/ 83344 w 221456"/>
                  <a:gd name="connsiteY1" fmla="*/ 126206 h 126206"/>
                  <a:gd name="connsiteX2" fmla="*/ 221456 w 221456"/>
                  <a:gd name="connsiteY2" fmla="*/ 0 h 126206"/>
                  <a:gd name="connsiteX0" fmla="*/ 0 w 250659"/>
                  <a:gd name="connsiteY0" fmla="*/ 33024 h 126206"/>
                  <a:gd name="connsiteX1" fmla="*/ 112547 w 250659"/>
                  <a:gd name="connsiteY1" fmla="*/ 126206 h 126206"/>
                  <a:gd name="connsiteX2" fmla="*/ 250659 w 250659"/>
                  <a:gd name="connsiteY2" fmla="*/ 0 h 126206"/>
                  <a:gd name="connsiteX0" fmla="*/ 0 w 259419"/>
                  <a:gd name="connsiteY0" fmla="*/ 35944 h 126206"/>
                  <a:gd name="connsiteX1" fmla="*/ 121307 w 259419"/>
                  <a:gd name="connsiteY1" fmla="*/ 126206 h 126206"/>
                  <a:gd name="connsiteX2" fmla="*/ 259419 w 259419"/>
                  <a:gd name="connsiteY2" fmla="*/ 0 h 126206"/>
                  <a:gd name="connsiteX0" fmla="*/ 0 w 259419"/>
                  <a:gd name="connsiteY0" fmla="*/ 35944 h 126206"/>
                  <a:gd name="connsiteX1" fmla="*/ 106706 w 259419"/>
                  <a:gd name="connsiteY1" fmla="*/ 126206 h 126206"/>
                  <a:gd name="connsiteX2" fmla="*/ 259419 w 259419"/>
                  <a:gd name="connsiteY2" fmla="*/ 0 h 126206"/>
                  <a:gd name="connsiteX0" fmla="*/ 0 w 279861"/>
                  <a:gd name="connsiteY0" fmla="*/ 35944 h 126206"/>
                  <a:gd name="connsiteX1" fmla="*/ 106706 w 279861"/>
                  <a:gd name="connsiteY1" fmla="*/ 126206 h 126206"/>
                  <a:gd name="connsiteX2" fmla="*/ 279861 w 279861"/>
                  <a:gd name="connsiteY2" fmla="*/ 0 h 126206"/>
                  <a:gd name="connsiteX0" fmla="*/ 0 w 276940"/>
                  <a:gd name="connsiteY0" fmla="*/ 56386 h 146648"/>
                  <a:gd name="connsiteX1" fmla="*/ 106706 w 276940"/>
                  <a:gd name="connsiteY1" fmla="*/ 146648 h 146648"/>
                  <a:gd name="connsiteX2" fmla="*/ 276940 w 276940"/>
                  <a:gd name="connsiteY2" fmla="*/ 0 h 146648"/>
                  <a:gd name="connsiteX0" fmla="*/ 0 w 276940"/>
                  <a:gd name="connsiteY0" fmla="*/ 56386 h 146648"/>
                  <a:gd name="connsiteX1" fmla="*/ 121308 w 276940"/>
                  <a:gd name="connsiteY1" fmla="*/ 146648 h 146648"/>
                  <a:gd name="connsiteX2" fmla="*/ 276940 w 276940"/>
                  <a:gd name="connsiteY2" fmla="*/ 0 h 146648"/>
                </a:gdLst>
                <a:ahLst/>
                <a:cxnLst>
                  <a:cxn ang="0">
                    <a:pos x="connsiteX0" y="connsiteY0"/>
                  </a:cxn>
                  <a:cxn ang="0">
                    <a:pos x="connsiteX1" y="connsiteY1"/>
                  </a:cxn>
                  <a:cxn ang="0">
                    <a:pos x="connsiteX2" y="connsiteY2"/>
                  </a:cxn>
                </a:cxnLst>
                <a:rect l="l" t="t" r="r" b="b"/>
                <a:pathLst>
                  <a:path w="276940" h="146648">
                    <a:moveTo>
                      <a:pt x="0" y="56386"/>
                    </a:moveTo>
                    <a:lnTo>
                      <a:pt x="121308" y="146648"/>
                    </a:lnTo>
                    <a:lnTo>
                      <a:pt x="276940" y="0"/>
                    </a:lnTo>
                  </a:path>
                </a:pathLst>
              </a:custGeom>
              <a:noFill/>
              <a:ln w="28575" cap="rnd" cmpd="sng" algn="ctr">
                <a:solidFill>
                  <a:sysClr val="window" lastClr="FFFFFF"/>
                </a:solidFill>
                <a:prstDash val="solid"/>
                <a:round/>
              </a:ln>
              <a:effectLst/>
            </p:spPr>
            <p:txBody>
              <a:bodyPr rtlCol="0" anchor="ct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76" name="组合 75"/>
            <p:cNvGrpSpPr>
              <a:grpSpLocks noChangeAspect="1"/>
            </p:cNvGrpSpPr>
            <p:nvPr/>
          </p:nvGrpSpPr>
          <p:grpSpPr bwMode="gray">
            <a:xfrm>
              <a:off x="4211719" y="2056974"/>
              <a:ext cx="178825" cy="178825"/>
              <a:chOff x="3737918" y="3408078"/>
              <a:chExt cx="238017" cy="238017"/>
            </a:xfrm>
          </p:grpSpPr>
          <p:sp>
            <p:nvSpPr>
              <p:cNvPr id="77" name="椭圆 76"/>
              <p:cNvSpPr>
                <a:spLocks noChangeAspect="1"/>
              </p:cNvSpPr>
              <p:nvPr/>
            </p:nvSpPr>
            <p:spPr bwMode="gray">
              <a:xfrm>
                <a:off x="3737918" y="3408078"/>
                <a:ext cx="238017" cy="238017"/>
              </a:xfrm>
              <a:prstGeom prst="ellipse">
                <a:avLst/>
              </a:prstGeom>
              <a:solidFill>
                <a:schemeClr val="bg1">
                  <a:lumMod val="65000"/>
                </a:schemeClr>
              </a:solidFill>
              <a:ln w="1905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4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十字形 77"/>
              <p:cNvSpPr/>
              <p:nvPr/>
            </p:nvSpPr>
            <p:spPr bwMode="gray">
              <a:xfrm rot="2785165">
                <a:off x="3788612" y="3458772"/>
                <a:ext cx="136629" cy="136629"/>
              </a:xfrm>
              <a:prstGeom prst="plus">
                <a:avLst>
                  <a:gd name="adj" fmla="val 39697"/>
                </a:avLst>
              </a:prstGeom>
              <a:solidFill>
                <a:schemeClr val="bg1"/>
              </a:solidFill>
              <a:ln w="12700" cap="flat" cmpd="sng" algn="ctr">
                <a:noFill/>
                <a:prstDash val="solid"/>
                <a:miter lim="800000"/>
              </a:ln>
              <a:effectLst/>
            </p:spPr>
            <p:txBody>
              <a:bodyPr rtlCol="0" anchor="ct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94" name="文本框 93"/>
            <p:cNvSpPr txBox="1"/>
            <p:nvPr/>
          </p:nvSpPr>
          <p:spPr bwMode="gray">
            <a:xfrm>
              <a:off x="4348489" y="1736713"/>
              <a:ext cx="1853392" cy="276999"/>
            </a:xfrm>
            <a:prstGeom prst="rect">
              <a:avLst/>
            </a:prstGeom>
            <a:noFill/>
          </p:spPr>
          <p:txBody>
            <a:bodyPr wrap="none" rtlCol="0">
              <a:spAutoFit/>
            </a:bodyPr>
            <a:lstStyle/>
            <a:p>
              <a:pPr fontAlgn="ctr"/>
              <a:r>
                <a:rPr lang="en-US" sz="1200" dirty="0" smtClean="0">
                  <a:latin typeface="Huawei Sans" panose="020C0503030203020204" pitchFamily="34" charset="0"/>
                </a:rPr>
                <a:t>Free mobility supported</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文本框 94"/>
            <p:cNvSpPr txBox="1"/>
            <p:nvPr/>
          </p:nvSpPr>
          <p:spPr bwMode="gray">
            <a:xfrm>
              <a:off x="4348490" y="1964862"/>
              <a:ext cx="1668898" cy="461665"/>
            </a:xfrm>
            <a:prstGeom prst="rect">
              <a:avLst/>
            </a:prstGeom>
            <a:noFill/>
          </p:spPr>
          <p:txBody>
            <a:bodyPr wrap="square" rtlCol="0">
              <a:spAutoFit/>
            </a:bodyPr>
            <a:lstStyle/>
            <a:p>
              <a:pPr fontAlgn="ctr"/>
              <a:r>
                <a:rPr lang="en-US" sz="1200" dirty="0" smtClean="0">
                  <a:latin typeface="Huawei Sans" panose="020C0503030203020204" pitchFamily="34" charset="0"/>
                </a:rPr>
                <a:t>Free mobility not supported</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72" name="文本框 71"/>
          <p:cNvSpPr txBox="1"/>
          <p:nvPr/>
        </p:nvSpPr>
        <p:spPr bwMode="gray">
          <a:xfrm>
            <a:off x="9957040" y="2513158"/>
            <a:ext cx="1717533" cy="461665"/>
          </a:xfrm>
          <a:prstGeom prst="rect">
            <a:avLst/>
          </a:prstGeom>
          <a:noFill/>
        </p:spPr>
        <p:txBody>
          <a:bodyPr wrap="square" rtlCol="0">
            <a:spAutoFit/>
          </a:bodyPr>
          <a:lstStyle/>
          <a:p>
            <a:pPr fontAlgn="ctr"/>
            <a:r>
              <a:rPr lang="en-US" sz="1200" dirty="0" smtClean="0">
                <a:latin typeface="Huawei Sans" panose="020C0503030203020204" pitchFamily="34" charset="0"/>
              </a:rPr>
              <a:t>Generate an IP-security group entry.</a:t>
            </a:r>
            <a:endParaRPr lang="en-US" sz="1200" dirty="0">
              <a:latin typeface="Huawei Sans" panose="020C0503030203020204" pitchFamily="34" charset="0"/>
            </a:endParaRPr>
          </a:p>
        </p:txBody>
      </p:sp>
      <p:sp>
        <p:nvSpPr>
          <p:cNvPr id="100" name="五边形 99"/>
          <p:cNvSpPr/>
          <p:nvPr/>
        </p:nvSpPr>
        <p:spPr bwMode="gray">
          <a:xfrm>
            <a:off x="5941177" y="22542"/>
            <a:ext cx="1548000" cy="378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noAutofit/>
          </a:bodyPr>
          <a:lstStyle/>
          <a:p>
            <a:pPr algn="ctr" fontAlgn="ctr">
              <a:lnSpc>
                <a:spcPct val="95000"/>
              </a:lnSpc>
            </a:pPr>
            <a:r>
              <a:rPr lang="en-US" sz="1200" dirty="0" smtClean="0">
                <a:latin typeface="Huawei Sans" panose="020C0503030203020204" pitchFamily="34" charset="0"/>
              </a:rPr>
              <a:t>User Management </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燕尾形 100"/>
          <p:cNvSpPr/>
          <p:nvPr/>
        </p:nvSpPr>
        <p:spPr bwMode="gray">
          <a:xfrm>
            <a:off x="7360852" y="22542"/>
            <a:ext cx="1548000" cy="378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5000"/>
              </a:lnSpc>
            </a:pPr>
            <a:r>
              <a:rPr lang="en-US" sz="1200" dirty="0" smtClean="0">
                <a:latin typeface="Huawei Sans" panose="020C0503030203020204" pitchFamily="34" charset="0"/>
              </a:rPr>
              <a:t>User Authentication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燕尾形 101"/>
          <p:cNvSpPr/>
          <p:nvPr/>
        </p:nvSpPr>
        <p:spPr bwMode="gray">
          <a:xfrm>
            <a:off x="10200203" y="22542"/>
            <a:ext cx="1548000" cy="37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5000"/>
              </a:lnSpc>
              <a:spcBef>
                <a:spcPts val="0"/>
              </a:spcBef>
              <a:defRPr/>
            </a:pPr>
            <a:r>
              <a:rPr lang="en-US" sz="1200" dirty="0" smtClean="0">
                <a:latin typeface="Huawei Sans" panose="020C0503030203020204" pitchFamily="34" charset="0"/>
              </a:rPr>
              <a:t>Terminal Identification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燕尾形 102"/>
          <p:cNvSpPr/>
          <p:nvPr/>
        </p:nvSpPr>
        <p:spPr bwMode="gray">
          <a:xfrm>
            <a:off x="8780527" y="22542"/>
            <a:ext cx="1548000" cy="37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5000"/>
              </a:lnSpc>
              <a:spcBef>
                <a:spcPts val="0"/>
              </a:spcBef>
              <a:defRPr/>
            </a:pPr>
            <a:r>
              <a:rPr lang="en-US" sz="1200" b="1" dirty="0" smtClean="0">
                <a:solidFill>
                  <a:schemeClr val="bg1"/>
                </a:solidFill>
                <a:latin typeface="Huawei Sans" panose="020C0503030203020204" pitchFamily="34" charset="0"/>
              </a:rPr>
              <a:t>Policy Control</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2636079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任意多边形 43"/>
          <p:cNvSpPr/>
          <p:nvPr/>
        </p:nvSpPr>
        <p:spPr bwMode="gray">
          <a:xfrm flipV="1">
            <a:off x="1219520" y="2879501"/>
            <a:ext cx="4168405" cy="320166"/>
          </a:xfrm>
          <a:custGeom>
            <a:avLst/>
            <a:gdLst>
              <a:gd name="connsiteX0" fmla="*/ 406400 w 1219200"/>
              <a:gd name="connsiteY0" fmla="*/ 42333 h 618066"/>
              <a:gd name="connsiteX1" fmla="*/ 0 w 1219200"/>
              <a:gd name="connsiteY1" fmla="*/ 618066 h 618066"/>
              <a:gd name="connsiteX2" fmla="*/ 1219200 w 1219200"/>
              <a:gd name="connsiteY2" fmla="*/ 618066 h 618066"/>
              <a:gd name="connsiteX3" fmla="*/ 812800 w 1219200"/>
              <a:gd name="connsiteY3" fmla="*/ 0 h 618066"/>
              <a:gd name="connsiteX0" fmla="*/ 425450 w 1219200"/>
              <a:gd name="connsiteY0" fmla="*/ 1566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42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0 h 617643"/>
              <a:gd name="connsiteX1" fmla="*/ 0 w 1219200"/>
              <a:gd name="connsiteY1" fmla="*/ 617643 h 617643"/>
              <a:gd name="connsiteX2" fmla="*/ 1219200 w 1219200"/>
              <a:gd name="connsiteY2" fmla="*/ 617643 h 617643"/>
              <a:gd name="connsiteX0" fmla="*/ 534670 w 1219200"/>
              <a:gd name="connsiteY0" fmla="*/ 0 h 643043"/>
              <a:gd name="connsiteX1" fmla="*/ 0 w 1219200"/>
              <a:gd name="connsiteY1" fmla="*/ 643043 h 643043"/>
              <a:gd name="connsiteX2" fmla="*/ 1219200 w 1219200"/>
              <a:gd name="connsiteY2" fmla="*/ 643043 h 643043"/>
              <a:gd name="connsiteX0" fmla="*/ 560070 w 1219200"/>
              <a:gd name="connsiteY0" fmla="*/ 0 h 659976"/>
              <a:gd name="connsiteX1" fmla="*/ 0 w 1219200"/>
              <a:gd name="connsiteY1" fmla="*/ 659976 h 659976"/>
              <a:gd name="connsiteX2" fmla="*/ 1219200 w 1219200"/>
              <a:gd name="connsiteY2" fmla="*/ 659976 h 659976"/>
              <a:gd name="connsiteX0" fmla="*/ 560070 w 1219200"/>
              <a:gd name="connsiteY0" fmla="*/ 0 h 659976"/>
              <a:gd name="connsiteX1" fmla="*/ 0 w 1219200"/>
              <a:gd name="connsiteY1" fmla="*/ 659976 h 659976"/>
              <a:gd name="connsiteX2" fmla="*/ 1219200 w 1219200"/>
              <a:gd name="connsiteY2" fmla="*/ 659976 h 659976"/>
              <a:gd name="connsiteX3" fmla="*/ 560070 w 1219200"/>
              <a:gd name="connsiteY3" fmla="*/ 0 h 659976"/>
              <a:gd name="connsiteX0" fmla="*/ 602404 w 1219200"/>
              <a:gd name="connsiteY0" fmla="*/ 0 h 659976"/>
              <a:gd name="connsiteX1" fmla="*/ 0 w 1219200"/>
              <a:gd name="connsiteY1" fmla="*/ 659976 h 659976"/>
              <a:gd name="connsiteX2" fmla="*/ 1219200 w 1219200"/>
              <a:gd name="connsiteY2" fmla="*/ 659976 h 659976"/>
              <a:gd name="connsiteX3" fmla="*/ 602404 w 1219200"/>
              <a:gd name="connsiteY3" fmla="*/ 0 h 659976"/>
              <a:gd name="connsiteX0" fmla="*/ 68856 w 1219200"/>
              <a:gd name="connsiteY0" fmla="*/ 0 h 626057"/>
              <a:gd name="connsiteX1" fmla="*/ 0 w 1219200"/>
              <a:gd name="connsiteY1" fmla="*/ 626057 h 626057"/>
              <a:gd name="connsiteX2" fmla="*/ 1219200 w 1219200"/>
              <a:gd name="connsiteY2" fmla="*/ 626057 h 626057"/>
              <a:gd name="connsiteX3" fmla="*/ 68856 w 1219200"/>
              <a:gd name="connsiteY3" fmla="*/ 0 h 626057"/>
              <a:gd name="connsiteX0" fmla="*/ 291803 w 1442147"/>
              <a:gd name="connsiteY0" fmla="*/ 0 h 626057"/>
              <a:gd name="connsiteX1" fmla="*/ 0 w 1442147"/>
              <a:gd name="connsiteY1" fmla="*/ 437808 h 626057"/>
              <a:gd name="connsiteX2" fmla="*/ 1442147 w 1442147"/>
              <a:gd name="connsiteY2" fmla="*/ 626057 h 626057"/>
              <a:gd name="connsiteX3" fmla="*/ 291803 w 1442147"/>
              <a:gd name="connsiteY3" fmla="*/ 0 h 626057"/>
              <a:gd name="connsiteX0" fmla="*/ 291803 w 3894566"/>
              <a:gd name="connsiteY0" fmla="*/ 0 h 437808"/>
              <a:gd name="connsiteX1" fmla="*/ 0 w 3894566"/>
              <a:gd name="connsiteY1" fmla="*/ 437808 h 437808"/>
              <a:gd name="connsiteX2" fmla="*/ 3894566 w 3894566"/>
              <a:gd name="connsiteY2" fmla="*/ 437808 h 437808"/>
              <a:gd name="connsiteX3" fmla="*/ 291803 w 3894566"/>
              <a:gd name="connsiteY3" fmla="*/ 0 h 437808"/>
              <a:gd name="connsiteX0" fmla="*/ 228920 w 3894566"/>
              <a:gd name="connsiteY0" fmla="*/ 0 h 1129748"/>
              <a:gd name="connsiteX1" fmla="*/ 0 w 3894566"/>
              <a:gd name="connsiteY1" fmla="*/ 1129748 h 1129748"/>
              <a:gd name="connsiteX2" fmla="*/ 3894566 w 3894566"/>
              <a:gd name="connsiteY2" fmla="*/ 1129748 h 1129748"/>
              <a:gd name="connsiteX3" fmla="*/ 228920 w 3894566"/>
              <a:gd name="connsiteY3" fmla="*/ 0 h 1129748"/>
              <a:gd name="connsiteX0" fmla="*/ 188904 w 3894566"/>
              <a:gd name="connsiteY0" fmla="*/ 0 h 1177234"/>
              <a:gd name="connsiteX1" fmla="*/ 0 w 3894566"/>
              <a:gd name="connsiteY1" fmla="*/ 1177234 h 1177234"/>
              <a:gd name="connsiteX2" fmla="*/ 3894566 w 3894566"/>
              <a:gd name="connsiteY2" fmla="*/ 1177234 h 1177234"/>
              <a:gd name="connsiteX3" fmla="*/ 188904 w 3894566"/>
              <a:gd name="connsiteY3" fmla="*/ 0 h 1177234"/>
              <a:gd name="connsiteX0" fmla="*/ 1566603 w 5272265"/>
              <a:gd name="connsiteY0" fmla="*/ 0 h 1177234"/>
              <a:gd name="connsiteX1" fmla="*/ 0 w 5272265"/>
              <a:gd name="connsiteY1" fmla="*/ 1089046 h 1177234"/>
              <a:gd name="connsiteX2" fmla="*/ 5272265 w 5272265"/>
              <a:gd name="connsiteY2" fmla="*/ 1177234 h 1177234"/>
              <a:gd name="connsiteX3" fmla="*/ 1566603 w 5272265"/>
              <a:gd name="connsiteY3" fmla="*/ 0 h 1177234"/>
              <a:gd name="connsiteX0" fmla="*/ 1566603 w 4517675"/>
              <a:gd name="connsiteY0" fmla="*/ 0 h 1089046"/>
              <a:gd name="connsiteX1" fmla="*/ 0 w 4517675"/>
              <a:gd name="connsiteY1" fmla="*/ 1089046 h 1089046"/>
              <a:gd name="connsiteX2" fmla="*/ 4517675 w 4517675"/>
              <a:gd name="connsiteY2" fmla="*/ 1089046 h 1089046"/>
              <a:gd name="connsiteX3" fmla="*/ 1566603 w 4517675"/>
              <a:gd name="connsiteY3" fmla="*/ 0 h 1089046"/>
              <a:gd name="connsiteX0" fmla="*/ 2732788 w 5683860"/>
              <a:gd name="connsiteY0" fmla="*/ 0 h 1089046"/>
              <a:gd name="connsiteX1" fmla="*/ 0 w 5683860"/>
              <a:gd name="connsiteY1" fmla="*/ 1075479 h 1089046"/>
              <a:gd name="connsiteX2" fmla="*/ 5683860 w 5683860"/>
              <a:gd name="connsiteY2" fmla="*/ 1089046 h 1089046"/>
              <a:gd name="connsiteX3" fmla="*/ 2732788 w 5683860"/>
              <a:gd name="connsiteY3" fmla="*/ 0 h 1089046"/>
              <a:gd name="connsiteX0" fmla="*/ 2732788 w 4677739"/>
              <a:gd name="connsiteY0" fmla="*/ 0 h 1089046"/>
              <a:gd name="connsiteX1" fmla="*/ 0 w 4677739"/>
              <a:gd name="connsiteY1" fmla="*/ 1075479 h 1089046"/>
              <a:gd name="connsiteX2" fmla="*/ 4677739 w 4677739"/>
              <a:gd name="connsiteY2" fmla="*/ 1089046 h 1089046"/>
              <a:gd name="connsiteX3" fmla="*/ 2732788 w 4677739"/>
              <a:gd name="connsiteY3" fmla="*/ 0 h 1089046"/>
              <a:gd name="connsiteX0" fmla="*/ 3641727 w 4677739"/>
              <a:gd name="connsiteY0" fmla="*/ 0 h 1089046"/>
              <a:gd name="connsiteX1" fmla="*/ 0 w 4677739"/>
              <a:gd name="connsiteY1" fmla="*/ 1075479 h 1089046"/>
              <a:gd name="connsiteX2" fmla="*/ 4677739 w 4677739"/>
              <a:gd name="connsiteY2" fmla="*/ 1089046 h 1089046"/>
              <a:gd name="connsiteX3" fmla="*/ 3641727 w 4677739"/>
              <a:gd name="connsiteY3" fmla="*/ 0 h 1089046"/>
              <a:gd name="connsiteX0" fmla="*/ 3641727 w 4664713"/>
              <a:gd name="connsiteY0" fmla="*/ 0 h 1075479"/>
              <a:gd name="connsiteX1" fmla="*/ 0 w 4664713"/>
              <a:gd name="connsiteY1" fmla="*/ 1075479 h 1075479"/>
              <a:gd name="connsiteX2" fmla="*/ 4664713 w 4664713"/>
              <a:gd name="connsiteY2" fmla="*/ 934480 h 1075479"/>
              <a:gd name="connsiteX3" fmla="*/ 3641727 w 4664713"/>
              <a:gd name="connsiteY3" fmla="*/ 0 h 1075479"/>
              <a:gd name="connsiteX0" fmla="*/ 3667777 w 4690763"/>
              <a:gd name="connsiteY0" fmla="*/ 0 h 951827"/>
              <a:gd name="connsiteX1" fmla="*/ 0 w 4690763"/>
              <a:gd name="connsiteY1" fmla="*/ 951827 h 951827"/>
              <a:gd name="connsiteX2" fmla="*/ 4690763 w 4690763"/>
              <a:gd name="connsiteY2" fmla="*/ 934480 h 951827"/>
              <a:gd name="connsiteX3" fmla="*/ 3667777 w 4690763"/>
              <a:gd name="connsiteY3" fmla="*/ 0 h 951827"/>
              <a:gd name="connsiteX0" fmla="*/ 3764245 w 4690763"/>
              <a:gd name="connsiteY0" fmla="*/ 0 h 786474"/>
              <a:gd name="connsiteX1" fmla="*/ 0 w 4690763"/>
              <a:gd name="connsiteY1" fmla="*/ 786474 h 786474"/>
              <a:gd name="connsiteX2" fmla="*/ 4690763 w 4690763"/>
              <a:gd name="connsiteY2" fmla="*/ 769127 h 786474"/>
              <a:gd name="connsiteX3" fmla="*/ 3764245 w 4690763"/>
              <a:gd name="connsiteY3" fmla="*/ 0 h 786474"/>
            </a:gdLst>
            <a:ahLst/>
            <a:cxnLst>
              <a:cxn ang="0">
                <a:pos x="connsiteX0" y="connsiteY0"/>
              </a:cxn>
              <a:cxn ang="0">
                <a:pos x="connsiteX1" y="connsiteY1"/>
              </a:cxn>
              <a:cxn ang="0">
                <a:pos x="connsiteX2" y="connsiteY2"/>
              </a:cxn>
              <a:cxn ang="0">
                <a:pos x="connsiteX3" y="connsiteY3"/>
              </a:cxn>
            </a:cxnLst>
            <a:rect l="l" t="t" r="r" b="b"/>
            <a:pathLst>
              <a:path w="4690763" h="786474">
                <a:moveTo>
                  <a:pt x="3764245" y="0"/>
                </a:moveTo>
                <a:lnTo>
                  <a:pt x="0" y="786474"/>
                </a:lnTo>
                <a:lnTo>
                  <a:pt x="4690763" y="769127"/>
                </a:lnTo>
                <a:lnTo>
                  <a:pt x="3764245" y="0"/>
                </a:lnTo>
                <a:close/>
              </a:path>
            </a:pathLst>
          </a:custGeom>
          <a:gradFill flip="none" rotWithShape="1">
            <a:gsLst>
              <a:gs pos="0">
                <a:schemeClr val="accent1">
                  <a:lumMod val="5000"/>
                  <a:lumOff val="95000"/>
                  <a:alpha val="0"/>
                </a:schemeClr>
              </a:gs>
              <a:gs pos="79000">
                <a:srgbClr val="66CCFF">
                  <a:alpha val="72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7" name="Straight Connector 166"/>
          <p:cNvCxnSpPr/>
          <p:nvPr/>
        </p:nvCxnSpPr>
        <p:spPr bwMode="gray">
          <a:xfrm>
            <a:off x="841533" y="5244091"/>
            <a:ext cx="0" cy="6199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166"/>
          <p:cNvCxnSpPr/>
          <p:nvPr/>
        </p:nvCxnSpPr>
        <p:spPr bwMode="gray">
          <a:xfrm flipH="1">
            <a:off x="2380615" y="3384792"/>
            <a:ext cx="199834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0" name="Group 165"/>
          <p:cNvGrpSpPr/>
          <p:nvPr/>
        </p:nvGrpSpPr>
        <p:grpSpPr bwMode="gray">
          <a:xfrm rot="10800000">
            <a:off x="947302" y="3375705"/>
            <a:ext cx="2618150" cy="892260"/>
            <a:chOff x="-1233037" y="914446"/>
            <a:chExt cx="1573823" cy="778776"/>
          </a:xfrm>
        </p:grpSpPr>
        <p:cxnSp>
          <p:nvCxnSpPr>
            <p:cNvPr id="21"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sp>
        <p:nvSpPr>
          <p:cNvPr id="2" name="标题 1"/>
          <p:cNvSpPr>
            <a:spLocks noGrp="1"/>
          </p:cNvSpPr>
          <p:nvPr>
            <p:ph type="title"/>
          </p:nvPr>
        </p:nvSpPr>
        <p:spPr/>
        <p:txBody>
          <a:bodyPr/>
          <a:lstStyle/>
          <a:p>
            <a:r>
              <a:rPr lang="en-US" smtClean="0"/>
              <a:t>Free Mobility Solution (1)</a:t>
            </a:r>
            <a:endParaRPr lang="en-US" altLang="zh-CN" dirty="0">
              <a:sym typeface="Huawei Sans" panose="020C0503030203020204" pitchFamily="34" charset="0"/>
            </a:endParaRPr>
          </a:p>
        </p:txBody>
      </p:sp>
      <p:pic>
        <p:nvPicPr>
          <p:cNvPr id="3" name="图片 86" descr="核心交换机.png"/>
          <p:cNvPicPr>
            <a:picLocks noChangeAspect="1"/>
          </p:cNvPicPr>
          <p:nvPr/>
        </p:nvPicPr>
        <p:blipFill>
          <a:blip r:embed="rId3" cstate="print"/>
          <a:stretch>
            <a:fillRect/>
          </a:stretch>
        </p:blipFill>
        <p:spPr bwMode="gray">
          <a:xfrm>
            <a:off x="2032326" y="3202223"/>
            <a:ext cx="446281" cy="365140"/>
          </a:xfrm>
          <a:prstGeom prst="rect">
            <a:avLst/>
          </a:prstGeom>
        </p:spPr>
      </p:pic>
      <p:pic>
        <p:nvPicPr>
          <p:cNvPr id="4" name="图片 87" descr="汇聚交换机.png"/>
          <p:cNvPicPr>
            <a:picLocks noChangeAspect="1"/>
          </p:cNvPicPr>
          <p:nvPr/>
        </p:nvPicPr>
        <p:blipFill>
          <a:blip r:embed="rId4" cstate="print"/>
          <a:stretch>
            <a:fillRect/>
          </a:stretch>
        </p:blipFill>
        <p:spPr bwMode="gray">
          <a:xfrm>
            <a:off x="657119" y="4187663"/>
            <a:ext cx="368827" cy="301768"/>
          </a:xfrm>
          <a:prstGeom prst="rect">
            <a:avLst/>
          </a:prstGeom>
        </p:spPr>
      </p:pic>
      <p:pic>
        <p:nvPicPr>
          <p:cNvPr id="6" name="图片 105" descr="AP.png"/>
          <p:cNvPicPr>
            <a:picLocks noChangeAspect="1"/>
          </p:cNvPicPr>
          <p:nvPr/>
        </p:nvPicPr>
        <p:blipFill>
          <a:blip r:embed="rId5" cstate="print"/>
          <a:stretch>
            <a:fillRect/>
          </a:stretch>
        </p:blipFill>
        <p:spPr bwMode="gray">
          <a:xfrm>
            <a:off x="4546039" y="4982418"/>
            <a:ext cx="368827" cy="301768"/>
          </a:xfrm>
          <a:prstGeom prst="rect">
            <a:avLst/>
          </a:prstGeom>
        </p:spPr>
      </p:pic>
      <p:pic>
        <p:nvPicPr>
          <p:cNvPr id="5" name="图片 76" descr="接入交换机.png"/>
          <p:cNvPicPr>
            <a:picLocks noChangeAspect="1"/>
          </p:cNvPicPr>
          <p:nvPr/>
        </p:nvPicPr>
        <p:blipFill>
          <a:blip r:embed="rId6" cstate="print"/>
          <a:stretch>
            <a:fillRect/>
          </a:stretch>
        </p:blipFill>
        <p:spPr bwMode="gray">
          <a:xfrm>
            <a:off x="657119" y="4982418"/>
            <a:ext cx="368827" cy="301768"/>
          </a:xfrm>
          <a:prstGeom prst="rect">
            <a:avLst/>
          </a:prstGeom>
        </p:spPr>
      </p:pic>
      <p:pic>
        <p:nvPicPr>
          <p:cNvPr id="7" name="图片 76" descr="接入交换机.png"/>
          <p:cNvPicPr>
            <a:picLocks noChangeAspect="1"/>
          </p:cNvPicPr>
          <p:nvPr/>
        </p:nvPicPr>
        <p:blipFill>
          <a:blip r:embed="rId6" cstate="print"/>
          <a:stretch>
            <a:fillRect/>
          </a:stretch>
        </p:blipFill>
        <p:spPr bwMode="gray">
          <a:xfrm>
            <a:off x="3484985" y="4982418"/>
            <a:ext cx="368827" cy="301768"/>
          </a:xfrm>
          <a:prstGeom prst="rect">
            <a:avLst/>
          </a:prstGeom>
        </p:spPr>
      </p:pic>
      <p:pic>
        <p:nvPicPr>
          <p:cNvPr id="19" name="图片 87" descr="汇聚交换机.png"/>
          <p:cNvPicPr>
            <a:picLocks noChangeAspect="1"/>
          </p:cNvPicPr>
          <p:nvPr/>
        </p:nvPicPr>
        <p:blipFill>
          <a:blip r:embed="rId4" cstate="print"/>
          <a:stretch>
            <a:fillRect/>
          </a:stretch>
        </p:blipFill>
        <p:spPr bwMode="gray">
          <a:xfrm>
            <a:off x="3484985" y="4187663"/>
            <a:ext cx="368827" cy="301768"/>
          </a:xfrm>
          <a:prstGeom prst="rect">
            <a:avLst/>
          </a:prstGeom>
        </p:spPr>
      </p:pic>
      <p:cxnSp>
        <p:nvCxnSpPr>
          <p:cNvPr id="23" name="Straight Connector 166"/>
          <p:cNvCxnSpPr>
            <a:stCxn id="4" idx="2"/>
            <a:endCxn id="5" idx="0"/>
          </p:cNvCxnSpPr>
          <p:nvPr/>
        </p:nvCxnSpPr>
        <p:spPr bwMode="gray">
          <a:xfrm>
            <a:off x="841533" y="4489431"/>
            <a:ext cx="0" cy="49298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166"/>
          <p:cNvCxnSpPr>
            <a:stCxn id="19" idx="2"/>
            <a:endCxn id="7" idx="0"/>
          </p:cNvCxnSpPr>
          <p:nvPr/>
        </p:nvCxnSpPr>
        <p:spPr bwMode="gray">
          <a:xfrm>
            <a:off x="3669399" y="4489431"/>
            <a:ext cx="0" cy="49298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166"/>
          <p:cNvCxnSpPr>
            <a:stCxn id="6" idx="1"/>
            <a:endCxn id="7" idx="3"/>
          </p:cNvCxnSpPr>
          <p:nvPr/>
        </p:nvCxnSpPr>
        <p:spPr bwMode="gray">
          <a:xfrm flipH="1">
            <a:off x="3853812" y="5133302"/>
            <a:ext cx="69222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文本框 33"/>
          <p:cNvSpPr txBox="1"/>
          <p:nvPr/>
        </p:nvSpPr>
        <p:spPr bwMode="gray">
          <a:xfrm>
            <a:off x="6096000" y="944564"/>
            <a:ext cx="5652203" cy="4442906"/>
          </a:xfrm>
          <a:prstGeom prst="rect">
            <a:avLst/>
          </a:prstGeom>
          <a:noFill/>
        </p:spPr>
        <p:txBody>
          <a:bodyPr wrap="square" rtlCol="0">
            <a:noAutofit/>
          </a:bodyPr>
          <a:lstStyle/>
          <a:p>
            <a:pPr fontAlgn="ctr">
              <a:lnSpc>
                <a:spcPts val="2000"/>
              </a:lnSpc>
              <a:spcAft>
                <a:spcPts val="600"/>
              </a:spcAft>
            </a:pPr>
            <a:r>
              <a:rPr lang="en-US" sz="1400" b="1" dirty="0" smtClean="0">
                <a:solidFill>
                  <a:prstClr val="black"/>
                </a:solidFill>
                <a:latin typeface="Huawei Sans" panose="020C0503030203020204" pitchFamily="34" charset="0"/>
              </a:rPr>
              <a:t>Scenario description</a:t>
            </a:r>
            <a:endParaRPr lang="en-US" altLang="zh-CN" sz="1400" b="1" dirty="0" smtClean="0">
              <a:solidFill>
                <a:prstClr val="black"/>
              </a:solidFill>
              <a:latin typeface="Huawei Sans" panose="020C0503030203020204" pitchFamily="34" charset="0"/>
            </a:endParaRPr>
          </a:p>
          <a:p>
            <a:pPr marL="180000" indent="-180000" fontAlgn="ctr">
              <a:lnSpc>
                <a:spcPts val="2000"/>
              </a:lnSpc>
              <a:spcAft>
                <a:spcPts val="600"/>
              </a:spcAft>
              <a:buFont typeface="Arial" pitchFamily="34" charset="0"/>
              <a:buChar char="•"/>
            </a:pPr>
            <a:r>
              <a:rPr lang="en-US" sz="1200" dirty="0" smtClean="0">
                <a:solidFill>
                  <a:prstClr val="black"/>
                </a:solidFill>
                <a:latin typeface="Huawei Sans" panose="020C0503030203020204" pitchFamily="34" charset="0"/>
              </a:rPr>
              <a:t>Centralized authentication point + centralized policy enforcement point</a:t>
            </a:r>
            <a:r>
              <a:rPr lang="en-US" sz="1200" dirty="0">
                <a:solidFill>
                  <a:prstClr val="black"/>
                </a:solidFill>
                <a:latin typeface="Huawei Sans" panose="020C0503030203020204" pitchFamily="34" charset="0"/>
              </a:rPr>
              <a:t>.</a:t>
            </a:r>
            <a:endParaRPr lang="en-US" sz="1200" dirty="0" smtClean="0">
              <a:solidFill>
                <a:prstClr val="black"/>
              </a:solidFill>
              <a:latin typeface="Huawei Sans" panose="020C0503030203020204" pitchFamily="34" charset="0"/>
            </a:endParaRPr>
          </a:p>
          <a:p>
            <a:pPr marL="180000" indent="-180000" fontAlgn="ctr">
              <a:lnSpc>
                <a:spcPts val="2000"/>
              </a:lnSpc>
              <a:spcAft>
                <a:spcPts val="600"/>
              </a:spcAft>
              <a:buFont typeface="Arial" pitchFamily="34" charset="0"/>
              <a:buChar char="•"/>
            </a:pPr>
            <a:r>
              <a:rPr lang="en-US" sz="1200" dirty="0" smtClean="0">
                <a:solidFill>
                  <a:prstClr val="black"/>
                </a:solidFill>
                <a:latin typeface="Huawei Sans" panose="020C0503030203020204" pitchFamily="34" charset="0"/>
              </a:rPr>
              <a:t>The authentication point and policy enforcement point are combined on the core device.</a:t>
            </a:r>
          </a:p>
          <a:p>
            <a:pPr marL="180000" indent="-180000" fontAlgn="ctr">
              <a:lnSpc>
                <a:spcPts val="2000"/>
              </a:lnSpc>
              <a:spcAft>
                <a:spcPts val="600"/>
              </a:spcAft>
              <a:buFont typeface="Arial" pitchFamily="34" charset="0"/>
              <a:buChar char="•"/>
            </a:pPr>
            <a:r>
              <a:rPr lang="en-US" sz="1200" dirty="0" smtClean="0">
                <a:latin typeface="Huawei Sans" panose="020C0503030203020204" pitchFamily="34" charset="0"/>
              </a:rPr>
              <a:t>Devices do not support VXLAN.</a:t>
            </a:r>
          </a:p>
          <a:p>
            <a:pPr fontAlgn="ctr">
              <a:lnSpc>
                <a:spcPts val="2000"/>
              </a:lnSpc>
              <a:spcAft>
                <a:spcPts val="600"/>
              </a:spcAft>
            </a:pPr>
            <a:r>
              <a:rPr lang="en-US" sz="1400" b="1" dirty="0" smtClean="0">
                <a:solidFill>
                  <a:prstClr val="black"/>
                </a:solidFill>
                <a:latin typeface="Huawei Sans" panose="020C0503030203020204" pitchFamily="34" charset="0"/>
              </a:rPr>
              <a:t>Scenario characteristics</a:t>
            </a:r>
          </a:p>
          <a:p>
            <a:pPr marL="180000" indent="-180000" fontAlgn="ctr">
              <a:lnSpc>
                <a:spcPts val="2000"/>
              </a:lnSpc>
              <a:spcAft>
                <a:spcPts val="600"/>
              </a:spcAft>
              <a:buFont typeface="Arial" pitchFamily="34" charset="0"/>
              <a:buChar char="•"/>
            </a:pPr>
            <a:r>
              <a:rPr lang="en-US" sz="1200" dirty="0" smtClean="0">
                <a:solidFill>
                  <a:prstClr val="black"/>
                </a:solidFill>
                <a:latin typeface="Huawei Sans" panose="020C0503030203020204" pitchFamily="34" charset="0"/>
              </a:rPr>
              <a:t>The core device functions as the centralized authentication point for both wired and wireless users on the entire network.</a:t>
            </a:r>
          </a:p>
          <a:p>
            <a:pPr marL="180000" indent="-180000" fontAlgn="ctr">
              <a:lnSpc>
                <a:spcPts val="2000"/>
              </a:lnSpc>
              <a:spcAft>
                <a:spcPts val="600"/>
              </a:spcAft>
              <a:buFont typeface="Arial" pitchFamily="34" charset="0"/>
              <a:buChar char="•"/>
            </a:pPr>
            <a:r>
              <a:rPr lang="en-US" sz="1200" dirty="0" smtClean="0">
                <a:solidFill>
                  <a:prstClr val="black"/>
                </a:solidFill>
                <a:latin typeface="Huawei Sans" panose="020C0503030203020204" pitchFamily="34" charset="0"/>
              </a:rPr>
              <a:t>The core device also works as the policy enforcement point for free mobility.</a:t>
            </a:r>
          </a:p>
          <a:p>
            <a:pPr marL="180000" indent="-180000" fontAlgn="ctr">
              <a:lnSpc>
                <a:spcPts val="2000"/>
              </a:lnSpc>
              <a:spcAft>
                <a:spcPts val="600"/>
              </a:spcAft>
              <a:buFont typeface="Arial" pitchFamily="34" charset="0"/>
              <a:buChar char="•"/>
            </a:pPr>
            <a:r>
              <a:rPr lang="en-US" sz="1200" dirty="0" smtClean="0">
                <a:solidFill>
                  <a:prstClr val="black"/>
                </a:solidFill>
                <a:latin typeface="Huawei Sans" panose="020C0503030203020204" pitchFamily="34" charset="0"/>
              </a:rPr>
              <a:t>The core device stores authentication information about all users on the network. After traffic is forwarded to the core device, it enforces policies based on the policy control matrix defined by the administrator.</a:t>
            </a:r>
          </a:p>
          <a:p>
            <a:pPr marL="180000" indent="-180000" fontAlgn="ctr">
              <a:lnSpc>
                <a:spcPts val="2000"/>
              </a:lnSpc>
              <a:spcAft>
                <a:spcPts val="600"/>
              </a:spcAft>
              <a:buFont typeface="Arial" pitchFamily="34" charset="0"/>
              <a:buChar char="•"/>
            </a:pPr>
            <a:r>
              <a:rPr lang="en-US" sz="1200" dirty="0" smtClean="0">
                <a:solidFill>
                  <a:prstClr val="black"/>
                </a:solidFill>
                <a:latin typeface="Huawei Sans" panose="020C0503030203020204" pitchFamily="34" charset="0"/>
              </a:rPr>
              <a:t>The network does not need to support or deploy VXLAN.</a:t>
            </a:r>
            <a:endParaRPr lang="en-US" altLang="zh-CN" sz="1200" dirty="0">
              <a:solidFill>
                <a:prstClr val="black"/>
              </a:solidFill>
              <a:latin typeface="Huawei Sans" panose="020C0503030203020204" pitchFamily="34" charset="0"/>
            </a:endParaRPr>
          </a:p>
        </p:txBody>
      </p:sp>
      <p:pic>
        <p:nvPicPr>
          <p:cNvPr id="35" name="图片 14" descr="日志告警服务器-蓝.png"/>
          <p:cNvPicPr>
            <a:picLocks noChangeAspect="1"/>
          </p:cNvPicPr>
          <p:nvPr/>
        </p:nvPicPr>
        <p:blipFill>
          <a:blip r:embed="rId7" cstate="print"/>
          <a:stretch>
            <a:fillRect/>
          </a:stretch>
        </p:blipFill>
        <p:spPr bwMode="gray">
          <a:xfrm>
            <a:off x="596256" y="5779409"/>
            <a:ext cx="490552" cy="306312"/>
          </a:xfrm>
          <a:prstGeom prst="rect">
            <a:avLst/>
          </a:prstGeom>
        </p:spPr>
      </p:pic>
      <p:pic>
        <p:nvPicPr>
          <p:cNvPr id="36" name="图片 157" descr="故障链路.png"/>
          <p:cNvPicPr>
            <a:picLocks noChangeAspect="1"/>
          </p:cNvPicPr>
          <p:nvPr/>
        </p:nvPicPr>
        <p:blipFill>
          <a:blip r:embed="rId8" cstate="print"/>
          <a:stretch>
            <a:fillRect/>
          </a:stretch>
        </p:blipFill>
        <p:spPr bwMode="gray">
          <a:xfrm>
            <a:off x="4546039" y="5766174"/>
            <a:ext cx="446281" cy="332783"/>
          </a:xfrm>
          <a:prstGeom prst="rect">
            <a:avLst/>
          </a:prstGeom>
        </p:spPr>
      </p:pic>
      <p:grpSp>
        <p:nvGrpSpPr>
          <p:cNvPr id="38" name="组合 758"/>
          <p:cNvGrpSpPr/>
          <p:nvPr/>
        </p:nvGrpSpPr>
        <p:grpSpPr bwMode="gray">
          <a:xfrm flipV="1">
            <a:off x="4612344" y="5324181"/>
            <a:ext cx="236214" cy="200032"/>
            <a:chOff x="7440613" y="4868863"/>
            <a:chExt cx="1019175" cy="828675"/>
          </a:xfrm>
          <a:solidFill>
            <a:schemeClr val="bg1">
              <a:lumMod val="75000"/>
            </a:schemeClr>
          </a:solidFill>
        </p:grpSpPr>
        <p:sp>
          <p:nvSpPr>
            <p:cNvPr id="39"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noAutofit/>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noAutofit/>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5" name="文本框 44"/>
          <p:cNvSpPr txBox="1"/>
          <p:nvPr/>
        </p:nvSpPr>
        <p:spPr bwMode="gray">
          <a:xfrm>
            <a:off x="1097520" y="5701732"/>
            <a:ext cx="954107" cy="461665"/>
          </a:xfrm>
          <a:prstGeom prst="rect">
            <a:avLst/>
          </a:prstGeom>
          <a:noFill/>
        </p:spPr>
        <p:txBody>
          <a:bodyPr wrap="none" rtlCol="0">
            <a:noAutofit/>
          </a:bodyPr>
          <a:lstStyle/>
          <a:p>
            <a:pPr fontAlgn="ctr"/>
            <a:r>
              <a:rPr lang="en-US" sz="1200" dirty="0" smtClean="0">
                <a:latin typeface="Huawei Sans" panose="020C0503030203020204" pitchFamily="34" charset="0"/>
              </a:rPr>
              <a:t>PC1 1.1.1.1</a:t>
            </a:r>
          </a:p>
          <a:p>
            <a:pPr algn="ctr" fontAlgn="ctr"/>
            <a:r>
              <a:rPr lang="en-US" sz="1200" dirty="0" smtClean="0">
                <a:latin typeface="Huawei Sans" panose="020C0503030203020204" pitchFamily="34" charset="0"/>
              </a:rPr>
              <a:t>Sales </a:t>
            </a:r>
            <a:r>
              <a:rPr lang="en-US" sz="1200" dirty="0" smtClean="0">
                <a:solidFill>
                  <a:prstClr val="black"/>
                </a:solidFill>
                <a:latin typeface="Huawei Sans" panose="020C0503030203020204" pitchFamily="34" charset="0"/>
              </a:rPr>
              <a:t>user</a:t>
            </a:r>
            <a:endParaRPr lang="en-US" altLang="zh-CN" sz="1200" dirty="0">
              <a:solidFill>
                <a:prstClr val="black"/>
              </a:solidFill>
              <a:latin typeface="Huawei Sans" panose="020C0503030203020204" pitchFamily="34" charset="0"/>
            </a:endParaRPr>
          </a:p>
        </p:txBody>
      </p:sp>
      <p:sp>
        <p:nvSpPr>
          <p:cNvPr id="46" name="文本框 45"/>
          <p:cNvSpPr txBox="1"/>
          <p:nvPr/>
        </p:nvSpPr>
        <p:spPr bwMode="gray">
          <a:xfrm>
            <a:off x="5030316" y="5701732"/>
            <a:ext cx="1249060" cy="461665"/>
          </a:xfrm>
          <a:prstGeom prst="rect">
            <a:avLst/>
          </a:prstGeom>
          <a:noFill/>
        </p:spPr>
        <p:txBody>
          <a:bodyPr wrap="none" rtlCol="0">
            <a:noAutofit/>
          </a:bodyPr>
          <a:lstStyle/>
          <a:p>
            <a:pPr fontAlgn="ctr"/>
            <a:r>
              <a:rPr lang="en-US" sz="1200" dirty="0" smtClean="0">
                <a:latin typeface="Huawei Sans" panose="020C0503030203020204" pitchFamily="34" charset="0"/>
              </a:rPr>
              <a:t>PC3 3.3.3.3</a:t>
            </a:r>
          </a:p>
          <a:p>
            <a:pPr fontAlgn="ctr"/>
            <a:r>
              <a:rPr lang="en-US" sz="1200" dirty="0" smtClean="0">
                <a:solidFill>
                  <a:prstClr val="black"/>
                </a:solidFill>
                <a:latin typeface="Huawei Sans" panose="020C0503030203020204" pitchFamily="34" charset="0"/>
              </a:rPr>
              <a:t>Marketing user</a:t>
            </a:r>
            <a:endParaRPr lang="en-US" altLang="zh-CN" sz="1200" dirty="0">
              <a:solidFill>
                <a:prstClr val="black"/>
              </a:solidFill>
              <a:latin typeface="Huawei Sans" panose="020C0503030203020204" pitchFamily="34" charset="0"/>
            </a:endParaRPr>
          </a:p>
        </p:txBody>
      </p:sp>
      <p:sp>
        <p:nvSpPr>
          <p:cNvPr id="49" name="文本框 48"/>
          <p:cNvSpPr txBox="1"/>
          <p:nvPr/>
        </p:nvSpPr>
        <p:spPr bwMode="gray">
          <a:xfrm>
            <a:off x="1507887" y="3042320"/>
            <a:ext cx="521297" cy="276999"/>
          </a:xfrm>
          <a:prstGeom prst="rect">
            <a:avLst/>
          </a:prstGeom>
          <a:noFill/>
        </p:spPr>
        <p:txBody>
          <a:bodyPr wrap="none" rtlCol="0">
            <a:noAutofit/>
          </a:bodyPr>
          <a:lstStyle/>
          <a:p>
            <a:pPr algn="ctr" fontAlgn="ctr"/>
            <a:r>
              <a:rPr lang="en-US" sz="1200" dirty="0" smtClean="0">
                <a:latin typeface="Huawei Sans" panose="020C0503030203020204" pitchFamily="34" charset="0"/>
              </a:rPr>
              <a:t>Core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文本框 49"/>
          <p:cNvSpPr txBox="1"/>
          <p:nvPr/>
        </p:nvSpPr>
        <p:spPr bwMode="gray">
          <a:xfrm>
            <a:off x="1016475" y="4194161"/>
            <a:ext cx="603050" cy="276999"/>
          </a:xfrm>
          <a:prstGeom prst="rect">
            <a:avLst/>
          </a:prstGeom>
          <a:noFill/>
        </p:spPr>
        <p:txBody>
          <a:bodyPr wrap="none" rtlCol="0">
            <a:noAutofit/>
          </a:bodyPr>
          <a:lstStyle/>
          <a:p>
            <a:pPr algn="ctr" fontAlgn="ctr"/>
            <a:r>
              <a:rPr lang="en-US" sz="1200" dirty="0" smtClean="0">
                <a:solidFill>
                  <a:schemeClr val="bg1">
                    <a:lumMod val="50000"/>
                  </a:schemeClr>
                </a:solidFill>
                <a:latin typeface="Huawei Sans" panose="020C0503030203020204" pitchFamily="34" charset="0"/>
              </a:rPr>
              <a:t>AGG1</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文本框 50"/>
          <p:cNvSpPr txBox="1"/>
          <p:nvPr/>
        </p:nvSpPr>
        <p:spPr bwMode="gray">
          <a:xfrm>
            <a:off x="2900404" y="4194161"/>
            <a:ext cx="603050" cy="276999"/>
          </a:xfrm>
          <a:prstGeom prst="rect">
            <a:avLst/>
          </a:prstGeom>
          <a:noFill/>
        </p:spPr>
        <p:txBody>
          <a:bodyPr wrap="none" rtlCol="0">
            <a:noAutofit/>
          </a:bodyPr>
          <a:lstStyle/>
          <a:p>
            <a:pPr algn="r" fontAlgn="ctr"/>
            <a:r>
              <a:rPr lang="en-US" sz="1200" dirty="0" smtClean="0">
                <a:solidFill>
                  <a:schemeClr val="bg1">
                    <a:lumMod val="50000"/>
                  </a:schemeClr>
                </a:solidFill>
                <a:latin typeface="Huawei Sans" panose="020C0503030203020204" pitchFamily="34" charset="0"/>
              </a:rPr>
              <a:t>AGG2</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文本框 51"/>
          <p:cNvSpPr txBox="1"/>
          <p:nvPr/>
        </p:nvSpPr>
        <p:spPr bwMode="gray">
          <a:xfrm>
            <a:off x="1016475" y="4982418"/>
            <a:ext cx="750526" cy="276999"/>
          </a:xfrm>
          <a:prstGeom prst="rect">
            <a:avLst/>
          </a:prstGeom>
          <a:noFill/>
        </p:spPr>
        <p:txBody>
          <a:bodyPr wrap="none" rtlCol="0">
            <a:noAutofit/>
          </a:bodyPr>
          <a:lstStyle/>
          <a:p>
            <a:pPr algn="ctr" fontAlgn="ctr"/>
            <a:r>
              <a:rPr lang="en-US" sz="1200" dirty="0" smtClean="0">
                <a:solidFill>
                  <a:schemeClr val="bg1">
                    <a:lumMod val="50000"/>
                  </a:schemeClr>
                </a:solidFill>
                <a:latin typeface="Huawei Sans" panose="020C0503030203020204" pitchFamily="34" charset="0"/>
              </a:rPr>
              <a:t>Access1</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文本框 52"/>
          <p:cNvSpPr txBox="1"/>
          <p:nvPr/>
        </p:nvSpPr>
        <p:spPr bwMode="gray">
          <a:xfrm>
            <a:off x="2752928" y="4982418"/>
            <a:ext cx="750526" cy="276999"/>
          </a:xfrm>
          <a:prstGeom prst="rect">
            <a:avLst/>
          </a:prstGeom>
          <a:noFill/>
        </p:spPr>
        <p:txBody>
          <a:bodyPr wrap="none" rtlCol="0">
            <a:noAutofit/>
          </a:bodyPr>
          <a:lstStyle/>
          <a:p>
            <a:pPr algn="r" fontAlgn="ctr"/>
            <a:r>
              <a:rPr lang="en-US" sz="1200" dirty="0" smtClean="0">
                <a:solidFill>
                  <a:schemeClr val="bg1">
                    <a:lumMod val="50000"/>
                  </a:schemeClr>
                </a:solidFill>
                <a:latin typeface="Huawei Sans" panose="020C0503030203020204" pitchFamily="34" charset="0"/>
              </a:rPr>
              <a:t>Access2</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8" name="Straight Connector 166"/>
          <p:cNvCxnSpPr>
            <a:stCxn id="7" idx="2"/>
            <a:endCxn id="54" idx="0"/>
          </p:cNvCxnSpPr>
          <p:nvPr/>
        </p:nvCxnSpPr>
        <p:spPr bwMode="gray">
          <a:xfrm flipH="1">
            <a:off x="3669398" y="5284186"/>
            <a:ext cx="1" cy="49522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54" name="图片 14" descr="日志告警服务器-蓝.png"/>
          <p:cNvPicPr>
            <a:picLocks noChangeAspect="1"/>
          </p:cNvPicPr>
          <p:nvPr/>
        </p:nvPicPr>
        <p:blipFill>
          <a:blip r:embed="rId7" cstate="print"/>
          <a:stretch>
            <a:fillRect/>
          </a:stretch>
        </p:blipFill>
        <p:spPr bwMode="gray">
          <a:xfrm>
            <a:off x="3424122" y="5779409"/>
            <a:ext cx="490552" cy="306312"/>
          </a:xfrm>
          <a:prstGeom prst="rect">
            <a:avLst/>
          </a:prstGeom>
        </p:spPr>
      </p:pic>
      <p:sp>
        <p:nvSpPr>
          <p:cNvPr id="55" name="文本框 54"/>
          <p:cNvSpPr txBox="1"/>
          <p:nvPr/>
        </p:nvSpPr>
        <p:spPr bwMode="gray">
          <a:xfrm>
            <a:off x="2480626" y="5701732"/>
            <a:ext cx="954108" cy="461665"/>
          </a:xfrm>
          <a:prstGeom prst="rect">
            <a:avLst/>
          </a:prstGeom>
          <a:noFill/>
        </p:spPr>
        <p:txBody>
          <a:bodyPr wrap="none" rtlCol="0">
            <a:noAutofit/>
          </a:bodyPr>
          <a:lstStyle/>
          <a:p>
            <a:pPr algn="r" fontAlgn="ctr"/>
            <a:r>
              <a:rPr lang="en-US" sz="1200" dirty="0" smtClean="0">
                <a:latin typeface="Huawei Sans" panose="020C0503030203020204" pitchFamily="34" charset="0"/>
              </a:rPr>
              <a:t>PC2 2.2.2.2</a:t>
            </a:r>
          </a:p>
          <a:p>
            <a:pPr algn="r" fontAlgn="ctr"/>
            <a:r>
              <a:rPr lang="en-US" sz="1200" dirty="0" smtClean="0">
                <a:solidFill>
                  <a:prstClr val="black"/>
                </a:solidFill>
                <a:latin typeface="Huawei Sans" panose="020C0503030203020204" pitchFamily="34" charset="0"/>
              </a:rPr>
              <a:t>R&amp;D user</a:t>
            </a:r>
            <a:endParaRPr lang="en-US" altLang="zh-CN" sz="1200" dirty="0">
              <a:solidFill>
                <a:prstClr val="black"/>
              </a:solidFill>
              <a:latin typeface="Huawei Sans" panose="020C0503030203020204" pitchFamily="34" charset="0"/>
            </a:endParaRPr>
          </a:p>
        </p:txBody>
      </p:sp>
      <p:pic>
        <p:nvPicPr>
          <p:cNvPr id="70" name="图片 6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gray">
          <a:xfrm>
            <a:off x="4037313" y="3222528"/>
            <a:ext cx="947389" cy="538549"/>
          </a:xfrm>
          <a:prstGeom prst="rect">
            <a:avLst/>
          </a:prstGeom>
        </p:spPr>
      </p:pic>
      <p:cxnSp>
        <p:nvCxnSpPr>
          <p:cNvPr id="72" name="直接箭头连接符 71"/>
          <p:cNvCxnSpPr/>
          <p:nvPr/>
        </p:nvCxnSpPr>
        <p:spPr bwMode="gray">
          <a:xfrm flipH="1">
            <a:off x="2752928" y="3505045"/>
            <a:ext cx="1534592" cy="0"/>
          </a:xfrm>
          <a:prstGeom prst="straightConnector1">
            <a:avLst/>
          </a:prstGeom>
          <a:noFill/>
          <a:ln w="19050">
            <a:solidFill>
              <a:schemeClr val="bg1">
                <a:lumMod val="50000"/>
              </a:schemeClr>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73" name="任意多边形 72"/>
          <p:cNvSpPr/>
          <p:nvPr/>
        </p:nvSpPr>
        <p:spPr bwMode="gray">
          <a:xfrm>
            <a:off x="1084654" y="3378165"/>
            <a:ext cx="2418800" cy="2379916"/>
          </a:xfrm>
          <a:custGeom>
            <a:avLst/>
            <a:gdLst>
              <a:gd name="connsiteX0" fmla="*/ 0 w 2621280"/>
              <a:gd name="connsiteY0" fmla="*/ 30480 h 30480"/>
              <a:gd name="connsiteX1" fmla="*/ 2621280 w 2621280"/>
              <a:gd name="connsiteY1" fmla="*/ 0 h 30480"/>
              <a:gd name="connsiteX0" fmla="*/ 0 w 2621280"/>
              <a:gd name="connsiteY0" fmla="*/ 1315181 h 1315181"/>
              <a:gd name="connsiteX1" fmla="*/ 2621280 w 2621280"/>
              <a:gd name="connsiteY1" fmla="*/ 1284701 h 1315181"/>
              <a:gd name="connsiteX0" fmla="*/ 0 w 2621280"/>
              <a:gd name="connsiteY0" fmla="*/ 2368858 h 2368858"/>
              <a:gd name="connsiteX1" fmla="*/ 2621280 w 2621280"/>
              <a:gd name="connsiteY1" fmla="*/ 2338378 h 2368858"/>
              <a:gd name="connsiteX0" fmla="*/ 0 w 2570480"/>
              <a:gd name="connsiteY0" fmla="*/ 2374209 h 2374209"/>
              <a:gd name="connsiteX1" fmla="*/ 2570480 w 2570480"/>
              <a:gd name="connsiteY1" fmla="*/ 2333569 h 2374209"/>
              <a:gd name="connsiteX0" fmla="*/ 0 w 2570480"/>
              <a:gd name="connsiteY0" fmla="*/ 2399960 h 2399960"/>
              <a:gd name="connsiteX1" fmla="*/ 2570480 w 2570480"/>
              <a:gd name="connsiteY1" fmla="*/ 2359320 h 2399960"/>
              <a:gd name="connsiteX0" fmla="*/ 0 w 2570480"/>
              <a:gd name="connsiteY0" fmla="*/ 2374209 h 2374209"/>
              <a:gd name="connsiteX1" fmla="*/ 2570480 w 2570480"/>
              <a:gd name="connsiteY1" fmla="*/ 2333569 h 2374209"/>
              <a:gd name="connsiteX0" fmla="*/ 0 w 2570480"/>
              <a:gd name="connsiteY0" fmla="*/ 2374209 h 2374209"/>
              <a:gd name="connsiteX1" fmla="*/ 2570480 w 2570480"/>
              <a:gd name="connsiteY1" fmla="*/ 2333569 h 2374209"/>
              <a:gd name="connsiteX0" fmla="*/ 0 w 2570480"/>
              <a:gd name="connsiteY0" fmla="*/ 2386163 h 2386163"/>
              <a:gd name="connsiteX1" fmla="*/ 2570480 w 2570480"/>
              <a:gd name="connsiteY1" fmla="*/ 2345523 h 2386163"/>
              <a:gd name="connsiteX0" fmla="*/ 0 w 2447132"/>
              <a:gd name="connsiteY0" fmla="*/ 2402494 h 2402494"/>
              <a:gd name="connsiteX1" fmla="*/ 2447132 w 2447132"/>
              <a:gd name="connsiteY1" fmla="*/ 2331085 h 2402494"/>
            </a:gdLst>
            <a:ahLst/>
            <a:cxnLst>
              <a:cxn ang="0">
                <a:pos x="connsiteX0" y="connsiteY0"/>
              </a:cxn>
              <a:cxn ang="0">
                <a:pos x="connsiteX1" y="connsiteY1"/>
              </a:cxn>
            </a:cxnLst>
            <a:rect l="l" t="t" r="r" b="b"/>
            <a:pathLst>
              <a:path w="2447132" h="2402494">
                <a:moveTo>
                  <a:pt x="0" y="2402494"/>
                </a:moveTo>
                <a:cubicBezTo>
                  <a:pt x="497840" y="-543906"/>
                  <a:pt x="1749186" y="-1022005"/>
                  <a:pt x="2447132" y="2331085"/>
                </a:cubicBezTo>
              </a:path>
            </a:pathLst>
          </a:custGeom>
          <a:noFill/>
          <a:ln w="57150">
            <a:solidFill>
              <a:srgbClr val="EC7061">
                <a:alpha val="50000"/>
              </a:srgbClr>
            </a:solidFill>
            <a:prstDash val="solid"/>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任意多边形 73"/>
          <p:cNvSpPr/>
          <p:nvPr/>
        </p:nvSpPr>
        <p:spPr bwMode="gray">
          <a:xfrm>
            <a:off x="646016" y="3132688"/>
            <a:ext cx="3966328" cy="2625393"/>
          </a:xfrm>
          <a:custGeom>
            <a:avLst/>
            <a:gdLst>
              <a:gd name="connsiteX0" fmla="*/ 0 w 2621280"/>
              <a:gd name="connsiteY0" fmla="*/ 30480 h 30480"/>
              <a:gd name="connsiteX1" fmla="*/ 2621280 w 2621280"/>
              <a:gd name="connsiteY1" fmla="*/ 0 h 30480"/>
              <a:gd name="connsiteX0" fmla="*/ 0 w 2621280"/>
              <a:gd name="connsiteY0" fmla="*/ 1315181 h 1315181"/>
              <a:gd name="connsiteX1" fmla="*/ 2621280 w 2621280"/>
              <a:gd name="connsiteY1" fmla="*/ 1284701 h 1315181"/>
              <a:gd name="connsiteX0" fmla="*/ 0 w 2621280"/>
              <a:gd name="connsiteY0" fmla="*/ 2368858 h 2368858"/>
              <a:gd name="connsiteX1" fmla="*/ 2621280 w 2621280"/>
              <a:gd name="connsiteY1" fmla="*/ 2338378 h 2368858"/>
              <a:gd name="connsiteX0" fmla="*/ 0 w 2570480"/>
              <a:gd name="connsiteY0" fmla="*/ 2374209 h 2374209"/>
              <a:gd name="connsiteX1" fmla="*/ 2570480 w 2570480"/>
              <a:gd name="connsiteY1" fmla="*/ 2333569 h 2374209"/>
              <a:gd name="connsiteX0" fmla="*/ 0 w 2570480"/>
              <a:gd name="connsiteY0" fmla="*/ 2399960 h 2399960"/>
              <a:gd name="connsiteX1" fmla="*/ 2570480 w 2570480"/>
              <a:gd name="connsiteY1" fmla="*/ 2359320 h 2399960"/>
              <a:gd name="connsiteX0" fmla="*/ 0 w 2570480"/>
              <a:gd name="connsiteY0" fmla="*/ 2374209 h 2374209"/>
              <a:gd name="connsiteX1" fmla="*/ 2570480 w 2570480"/>
              <a:gd name="connsiteY1" fmla="*/ 2333569 h 2374209"/>
              <a:gd name="connsiteX0" fmla="*/ 0 w 2570480"/>
              <a:gd name="connsiteY0" fmla="*/ 2374209 h 2374209"/>
              <a:gd name="connsiteX1" fmla="*/ 2570480 w 2570480"/>
              <a:gd name="connsiteY1" fmla="*/ 2333569 h 2374209"/>
              <a:gd name="connsiteX0" fmla="*/ 0 w 2570480"/>
              <a:gd name="connsiteY0" fmla="*/ 2386163 h 2386163"/>
              <a:gd name="connsiteX1" fmla="*/ 2570480 w 2570480"/>
              <a:gd name="connsiteY1" fmla="*/ 2345523 h 2386163"/>
              <a:gd name="connsiteX0" fmla="*/ 0 w 2447132"/>
              <a:gd name="connsiteY0" fmla="*/ 2402494 h 2402494"/>
              <a:gd name="connsiteX1" fmla="*/ 2447132 w 2447132"/>
              <a:gd name="connsiteY1" fmla="*/ 2331085 h 2402494"/>
            </a:gdLst>
            <a:ahLst/>
            <a:cxnLst>
              <a:cxn ang="0">
                <a:pos x="connsiteX0" y="connsiteY0"/>
              </a:cxn>
              <a:cxn ang="0">
                <a:pos x="connsiteX1" y="connsiteY1"/>
              </a:cxn>
            </a:cxnLst>
            <a:rect l="l" t="t" r="r" b="b"/>
            <a:pathLst>
              <a:path w="2447132" h="2402494">
                <a:moveTo>
                  <a:pt x="0" y="2402494"/>
                </a:moveTo>
                <a:cubicBezTo>
                  <a:pt x="497840" y="-543906"/>
                  <a:pt x="1749186" y="-1022005"/>
                  <a:pt x="2447132" y="2331085"/>
                </a:cubicBezTo>
              </a:path>
            </a:pathLst>
          </a:custGeom>
          <a:noFill/>
          <a:ln w="57150">
            <a:solidFill>
              <a:srgbClr val="EC7061">
                <a:alpha val="50000"/>
              </a:srgbClr>
            </a:solidFill>
            <a:prstDash val="solid"/>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椭圆 74"/>
          <p:cNvSpPr>
            <a:spLocks noChangeAspect="1"/>
          </p:cNvSpPr>
          <p:nvPr/>
        </p:nvSpPr>
        <p:spPr bwMode="gray">
          <a:xfrm>
            <a:off x="2092035" y="3524905"/>
            <a:ext cx="150801" cy="150801"/>
          </a:xfrm>
          <a:prstGeom prst="ellipse">
            <a:avLst/>
          </a:prstGeom>
          <a:solidFill>
            <a:srgbClr val="C7000B"/>
          </a:solidFill>
          <a:ln w="19050">
            <a:noFill/>
            <a:prstDash val="dash"/>
            <a:tailEnd type="arrow"/>
          </a:ln>
          <a:effectLst/>
          <a:extLst/>
        </p:spPr>
        <p:txBody>
          <a:bodyPr wrap="square" rtlCol="0" anchor="ctr">
            <a:noAutofit/>
          </a:bodyPr>
          <a:lstStyle/>
          <a:p>
            <a:pPr algn="ctr" fontAlgn="ctr">
              <a:spcBef>
                <a:spcPct val="0"/>
              </a:spcBef>
              <a:spcAft>
                <a:spcPct val="0"/>
              </a:spcAft>
            </a:pPr>
            <a:endPar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椭圆 75"/>
          <p:cNvSpPr>
            <a:spLocks noChangeAspect="1"/>
          </p:cNvSpPr>
          <p:nvPr/>
        </p:nvSpPr>
        <p:spPr bwMode="gray">
          <a:xfrm>
            <a:off x="2266511" y="3524905"/>
            <a:ext cx="150801" cy="150801"/>
          </a:xfrm>
          <a:prstGeom prst="ellipse">
            <a:avLst/>
          </a:prstGeom>
          <a:solidFill>
            <a:srgbClr val="FCC800"/>
          </a:solidFill>
          <a:ln w="19050">
            <a:noFill/>
            <a:prstDash val="dash"/>
            <a:tailEnd type="arrow"/>
          </a:ln>
          <a:effectLst/>
          <a:extLst/>
        </p:spPr>
        <p:txBody>
          <a:bodyPr wrap="square" rtlCol="0" anchor="ctr">
            <a:noAutofit/>
          </a:bodyPr>
          <a:lstStyle/>
          <a:p>
            <a:pPr algn="ctr" fontAlgn="ctr">
              <a:spcBef>
                <a:spcPct val="0"/>
              </a:spcBef>
              <a:spcAft>
                <a:spcPct val="0"/>
              </a:spcAft>
            </a:pPr>
            <a:endPar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8" name="组合 28"/>
          <p:cNvGrpSpPr>
            <a:grpSpLocks noChangeAspect="1"/>
          </p:cNvGrpSpPr>
          <p:nvPr/>
        </p:nvGrpSpPr>
        <p:grpSpPr bwMode="gray">
          <a:xfrm>
            <a:off x="2259689" y="3248203"/>
            <a:ext cx="238817" cy="238817"/>
            <a:chOff x="5076056" y="3356992"/>
            <a:chExt cx="436268" cy="436268"/>
          </a:xfrm>
        </p:grpSpPr>
        <p:sp>
          <p:nvSpPr>
            <p:cNvPr id="79" name="椭圆 27"/>
            <p:cNvSpPr/>
            <p:nvPr/>
          </p:nvSpPr>
          <p:spPr bwMode="gray">
            <a:xfrm>
              <a:off x="5076056" y="3356992"/>
              <a:ext cx="432048" cy="432048"/>
            </a:xfrm>
            <a:prstGeom prst="ellipse">
              <a:avLst/>
            </a:prstGeom>
            <a:solidFill>
              <a:sysClr val="window" lastClr="FF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784225" eaLnBrk="0" fontAlgn="ctr" latinLnBrk="0" hangingPunct="0">
                <a:lnSpc>
                  <a:spcPct val="100000"/>
                </a:lnSpc>
                <a:spcBef>
                  <a:spcPct val="0"/>
                </a:spcBef>
                <a:spcAft>
                  <a:spcPct val="0"/>
                </a:spcAft>
                <a:buClrTx/>
                <a:buSzTx/>
                <a:buFontTx/>
                <a:buNone/>
                <a:tabLst/>
                <a:defRPr/>
              </a:pPr>
              <a:endParaRPr kumimoji="0" lang="en-US" altLang="zh-CN" sz="21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禁止符 23"/>
            <p:cNvSpPr/>
            <p:nvPr/>
          </p:nvSpPr>
          <p:spPr bwMode="gray">
            <a:xfrm>
              <a:off x="5076056" y="3356992"/>
              <a:ext cx="436268" cy="436268"/>
            </a:xfrm>
            <a:prstGeom prst="noSmoking">
              <a:avLst>
                <a:gd name="adj" fmla="val 15475"/>
              </a:avLst>
            </a:prstGeom>
            <a:solidFill>
              <a:srgbClr val="EC7061">
                <a:lumMod val="100000"/>
              </a:srgbClr>
            </a:solidFill>
            <a:ln w="12700" cap="flat" cmpd="sng" algn="ctr">
              <a:noFill/>
              <a:prstDash val="solid"/>
              <a:miter lim="800000"/>
            </a:ln>
            <a:effectLst/>
          </p:spPr>
          <p:txBody>
            <a:bodyPr rtlCol="0" anchor="ctr">
              <a:noAutofit/>
            </a:bodyP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srgbClr val="EC7061"/>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61" name="五边形 60"/>
          <p:cNvSpPr/>
          <p:nvPr/>
        </p:nvSpPr>
        <p:spPr bwMode="gray">
          <a:xfrm>
            <a:off x="5941177" y="22542"/>
            <a:ext cx="1548000" cy="378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noAutofit/>
          </a:bodyPr>
          <a:lstStyle/>
          <a:p>
            <a:pPr algn="ctr" fontAlgn="ctr">
              <a:lnSpc>
                <a:spcPct val="95000"/>
              </a:lnSpc>
            </a:pPr>
            <a:r>
              <a:rPr lang="en-US" sz="1200" dirty="0" smtClean="0">
                <a:latin typeface="Huawei Sans" panose="020C0503030203020204" pitchFamily="34" charset="0"/>
              </a:rPr>
              <a:t>User Management </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燕尾形 61"/>
          <p:cNvSpPr/>
          <p:nvPr/>
        </p:nvSpPr>
        <p:spPr bwMode="gray">
          <a:xfrm>
            <a:off x="7360852" y="22542"/>
            <a:ext cx="1548000" cy="378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5000"/>
              </a:lnSpc>
            </a:pPr>
            <a:r>
              <a:rPr lang="en-US" sz="1200" dirty="0" smtClean="0">
                <a:latin typeface="Huawei Sans" panose="020C0503030203020204" pitchFamily="34" charset="0"/>
              </a:rPr>
              <a:t>User Authentication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燕尾形 65"/>
          <p:cNvSpPr/>
          <p:nvPr/>
        </p:nvSpPr>
        <p:spPr bwMode="gray">
          <a:xfrm>
            <a:off x="10200203" y="22542"/>
            <a:ext cx="1548000" cy="37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5000"/>
              </a:lnSpc>
              <a:spcBef>
                <a:spcPts val="0"/>
              </a:spcBef>
              <a:defRPr/>
            </a:pPr>
            <a:r>
              <a:rPr lang="en-US" sz="1200" dirty="0" smtClean="0">
                <a:latin typeface="Huawei Sans" panose="020C0503030203020204" pitchFamily="34" charset="0"/>
              </a:rPr>
              <a:t>Terminal Identification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燕尾形 66"/>
          <p:cNvSpPr/>
          <p:nvPr/>
        </p:nvSpPr>
        <p:spPr bwMode="gray">
          <a:xfrm>
            <a:off x="8780527" y="22542"/>
            <a:ext cx="1548000" cy="37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5000"/>
              </a:lnSpc>
              <a:spcBef>
                <a:spcPts val="0"/>
              </a:spcBef>
              <a:defRPr/>
            </a:pPr>
            <a:r>
              <a:rPr lang="en-US" sz="1200" b="1" dirty="0" smtClean="0">
                <a:solidFill>
                  <a:schemeClr val="bg1"/>
                </a:solidFill>
                <a:latin typeface="Huawei Sans" panose="020C0503030203020204" pitchFamily="34" charset="0"/>
              </a:rPr>
              <a:t>Policy Control</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椭圆 62"/>
          <p:cNvSpPr>
            <a:spLocks noChangeAspect="1"/>
          </p:cNvSpPr>
          <p:nvPr/>
        </p:nvSpPr>
        <p:spPr bwMode="gray">
          <a:xfrm>
            <a:off x="6744886" y="5490600"/>
            <a:ext cx="108000" cy="108000"/>
          </a:xfrm>
          <a:prstGeom prst="ellipse">
            <a:avLst/>
          </a:prstGeom>
          <a:solidFill>
            <a:srgbClr val="C7000B"/>
          </a:solidFill>
          <a:ln w="19050">
            <a:noFill/>
            <a:prstDash val="dash"/>
            <a:tailEnd type="arrow"/>
          </a:ln>
          <a:effectLst/>
          <a:extLst/>
        </p:spPr>
        <p:txBody>
          <a:bodyPr wrap="square" rtlCol="0" anchor="ctr">
            <a:noAutofit/>
          </a:bodyPr>
          <a:lstStyle/>
          <a:p>
            <a:pPr algn="ctr" fontAlgn="ctr">
              <a:spcBef>
                <a:spcPct val="0"/>
              </a:spcBef>
              <a:spcAft>
                <a:spcPct val="0"/>
              </a:spcAft>
            </a:pPr>
            <a:endParaRPr lang="en-US" sz="20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椭圆 63"/>
          <p:cNvSpPr>
            <a:spLocks noChangeAspect="1"/>
          </p:cNvSpPr>
          <p:nvPr/>
        </p:nvSpPr>
        <p:spPr bwMode="gray">
          <a:xfrm>
            <a:off x="9182501" y="5490600"/>
            <a:ext cx="108000" cy="108000"/>
          </a:xfrm>
          <a:prstGeom prst="ellipse">
            <a:avLst/>
          </a:prstGeom>
          <a:solidFill>
            <a:srgbClr val="FCC800"/>
          </a:solidFill>
          <a:ln w="19050">
            <a:noFill/>
            <a:prstDash val="dash"/>
            <a:tailEnd type="arrow"/>
          </a:ln>
          <a:effectLst/>
          <a:extLst/>
        </p:spPr>
        <p:txBody>
          <a:bodyPr wrap="square" rtlCol="0" anchor="ctr">
            <a:noAutofit/>
          </a:bodyPr>
          <a:lstStyle/>
          <a:p>
            <a:pPr algn="ctr" fontAlgn="ctr">
              <a:spcBef>
                <a:spcPct val="0"/>
              </a:spcBef>
              <a:spcAft>
                <a:spcPct val="0"/>
              </a:spcAft>
            </a:pPr>
            <a:endParaRPr lang="en-US" sz="20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文本框 64"/>
          <p:cNvSpPr txBox="1"/>
          <p:nvPr/>
        </p:nvSpPr>
        <p:spPr bwMode="gray">
          <a:xfrm>
            <a:off x="6843233" y="5404735"/>
            <a:ext cx="1623352" cy="279730"/>
          </a:xfrm>
          <a:prstGeom prst="rect">
            <a:avLst/>
          </a:prstGeom>
          <a:noFill/>
          <a:ln>
            <a:noFill/>
          </a:ln>
          <a:effectLst/>
          <a:scene3d>
            <a:camera prst="orthographicFront">
              <a:rot lat="0" lon="0" rev="0"/>
            </a:camera>
            <a:lightRig rig="threePt" dir="t"/>
          </a:scene3d>
        </p:spPr>
        <p:style>
          <a:lnRef idx="1">
            <a:schemeClr val="accent3"/>
          </a:lnRef>
          <a:fillRef idx="2">
            <a:schemeClr val="accent3"/>
          </a:fillRef>
          <a:effectRef idx="1">
            <a:schemeClr val="accent3"/>
          </a:effectRef>
          <a:fontRef idx="minor">
            <a:schemeClr val="dk1"/>
          </a:fontRef>
        </p:style>
        <p:txBody>
          <a:bodyPr wrap="square" rtlCol="0" anchor="ctr" anchorCtr="0">
            <a:noAutofit/>
          </a:bodyPr>
          <a:lstStyle/>
          <a:p>
            <a:pPr fontAlgn="ctr">
              <a:spcBef>
                <a:spcPct val="0"/>
              </a:spcBef>
              <a:spcAft>
                <a:spcPct val="0"/>
              </a:spcAft>
            </a:pPr>
            <a:r>
              <a:rPr lang="en-US" sz="1200" dirty="0" smtClean="0">
                <a:solidFill>
                  <a:srgbClr val="000000"/>
                </a:solidFill>
                <a:latin typeface="Huawei Sans" panose="020C0503030203020204" pitchFamily="34" charset="0"/>
              </a:rPr>
              <a:t>Authentication point</a:t>
            </a:r>
            <a:endParaRPr lang="en-US" altLang="zh-CN" sz="1200" dirty="0">
              <a:solidFill>
                <a:srgbClr val="000000"/>
              </a:solidFill>
              <a:latin typeface="Huawei Sans" panose="020C0503030203020204" pitchFamily="34" charset="0"/>
              <a:ea typeface="微软雅黑" panose="020B0503020204020204" pitchFamily="34" charset="-122"/>
            </a:endParaRPr>
          </a:p>
        </p:txBody>
      </p:sp>
      <p:sp>
        <p:nvSpPr>
          <p:cNvPr id="68" name="文本框 67"/>
          <p:cNvSpPr txBox="1"/>
          <p:nvPr/>
        </p:nvSpPr>
        <p:spPr bwMode="gray">
          <a:xfrm>
            <a:off x="9251555" y="5400857"/>
            <a:ext cx="1942292" cy="287487"/>
          </a:xfrm>
          <a:prstGeom prst="rect">
            <a:avLst/>
          </a:prstGeom>
          <a:noFill/>
          <a:ln>
            <a:noFill/>
          </a:ln>
          <a:effectLst/>
          <a:scene3d>
            <a:camera prst="orthographicFront">
              <a:rot lat="0" lon="0" rev="0"/>
            </a:camera>
            <a:lightRig rig="threePt" dir="t"/>
          </a:scene3d>
        </p:spPr>
        <p:style>
          <a:lnRef idx="1">
            <a:schemeClr val="accent3"/>
          </a:lnRef>
          <a:fillRef idx="2">
            <a:schemeClr val="accent3"/>
          </a:fillRef>
          <a:effectRef idx="1">
            <a:schemeClr val="accent3"/>
          </a:effectRef>
          <a:fontRef idx="minor">
            <a:schemeClr val="dk1"/>
          </a:fontRef>
        </p:style>
        <p:txBody>
          <a:bodyPr wrap="square" rtlCol="0" anchor="ctr" anchorCtr="0">
            <a:noAutofit/>
          </a:bodyPr>
          <a:lstStyle/>
          <a:p>
            <a:pPr fontAlgn="ctr">
              <a:spcBef>
                <a:spcPct val="0"/>
              </a:spcBef>
              <a:spcAft>
                <a:spcPct val="0"/>
              </a:spcAft>
            </a:pPr>
            <a:r>
              <a:rPr lang="en-US" sz="1200" dirty="0" smtClean="0">
                <a:solidFill>
                  <a:srgbClr val="000000"/>
                </a:solidFill>
                <a:latin typeface="Huawei Sans" panose="020C0503030203020204" pitchFamily="34" charset="0"/>
              </a:rPr>
              <a:t>Policy enforcement point</a:t>
            </a:r>
            <a:endParaRPr lang="en-US" altLang="zh-CN" sz="1200" dirty="0">
              <a:solidFill>
                <a:srgbClr val="000000"/>
              </a:solidFill>
              <a:latin typeface="Huawei Sans" panose="020C0503030203020204" pitchFamily="34" charset="0"/>
              <a:ea typeface="微软雅黑" panose="020B0503020204020204" pitchFamily="34" charset="-122"/>
            </a:endParaRPr>
          </a:p>
        </p:txBody>
      </p:sp>
      <p:cxnSp>
        <p:nvCxnSpPr>
          <p:cNvPr id="69" name="直接箭头连接符 68"/>
          <p:cNvCxnSpPr/>
          <p:nvPr/>
        </p:nvCxnSpPr>
        <p:spPr bwMode="gray">
          <a:xfrm flipH="1">
            <a:off x="8908852" y="5937952"/>
            <a:ext cx="294640" cy="0"/>
          </a:xfrm>
          <a:prstGeom prst="straightConnector1">
            <a:avLst/>
          </a:prstGeom>
          <a:noFill/>
          <a:ln w="19050">
            <a:solidFill>
              <a:schemeClr val="bg1">
                <a:lumMod val="50000"/>
              </a:schemeClr>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77" name="文本框 76"/>
          <p:cNvSpPr txBox="1"/>
          <p:nvPr/>
        </p:nvSpPr>
        <p:spPr bwMode="gray">
          <a:xfrm>
            <a:off x="9251555" y="5732831"/>
            <a:ext cx="2006865" cy="420365"/>
          </a:xfrm>
          <a:prstGeom prst="rect">
            <a:avLst/>
          </a:prstGeom>
          <a:noFill/>
          <a:ln>
            <a:noFill/>
          </a:ln>
          <a:effectLst/>
          <a:scene3d>
            <a:camera prst="orthographicFront">
              <a:rot lat="0" lon="0" rev="0"/>
            </a:camera>
            <a:lightRig rig="threePt" dir="t"/>
          </a:scene3d>
        </p:spPr>
        <p:style>
          <a:lnRef idx="1">
            <a:schemeClr val="accent3"/>
          </a:lnRef>
          <a:fillRef idx="2">
            <a:schemeClr val="accent3"/>
          </a:fillRef>
          <a:effectRef idx="1">
            <a:schemeClr val="accent3"/>
          </a:effectRef>
          <a:fontRef idx="minor">
            <a:schemeClr val="dk1"/>
          </a:fontRef>
        </p:style>
        <p:txBody>
          <a:bodyPr wrap="square" rtlCol="0" anchor="ctr" anchorCtr="0">
            <a:noAutofit/>
          </a:bodyPr>
          <a:lstStyle/>
          <a:p>
            <a:pPr fontAlgn="ctr">
              <a:spcBef>
                <a:spcPct val="0"/>
              </a:spcBef>
              <a:spcAft>
                <a:spcPct val="0"/>
              </a:spcAft>
            </a:pPr>
            <a:r>
              <a:rPr lang="en-US" sz="1200" dirty="0" smtClean="0">
                <a:solidFill>
                  <a:srgbClr val="000000"/>
                </a:solidFill>
                <a:latin typeface="Huawei Sans" panose="020C0503030203020204" pitchFamily="34" charset="0"/>
              </a:rPr>
              <a:t>Security group and policy control matrix delivery</a:t>
            </a:r>
            <a:endParaRPr lang="en-US" altLang="zh-CN" sz="1200" dirty="0">
              <a:solidFill>
                <a:srgbClr val="000000"/>
              </a:solidFill>
              <a:latin typeface="Huawei Sans" panose="020C0503030203020204" pitchFamily="34" charset="0"/>
              <a:ea typeface="微软雅黑" panose="020B0503020204020204" pitchFamily="34" charset="-122"/>
            </a:endParaRPr>
          </a:p>
        </p:txBody>
      </p:sp>
      <p:sp>
        <p:nvSpPr>
          <p:cNvPr id="58" name="矩形 57"/>
          <p:cNvSpPr/>
          <p:nvPr/>
        </p:nvSpPr>
        <p:spPr bwMode="gray">
          <a:xfrm>
            <a:off x="455613" y="971550"/>
            <a:ext cx="5117874" cy="1907952"/>
          </a:xfrm>
          <a:prstGeom prst="rect">
            <a:avLst/>
          </a:prstGeom>
          <a:solidFill>
            <a:schemeClr val="bg1"/>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59" name="表格 58"/>
          <p:cNvGraphicFramePr>
            <a:graphicFrameLocks noGrp="1"/>
          </p:cNvGraphicFramePr>
          <p:nvPr>
            <p:extLst>
              <p:ext uri="{D42A27DB-BD31-4B8C-83A1-F6EECF244321}">
                <p14:modId xmlns:p14="http://schemas.microsoft.com/office/powerpoint/2010/main" val="464388096"/>
              </p:ext>
            </p:extLst>
          </p:nvPr>
        </p:nvGraphicFramePr>
        <p:xfrm>
          <a:off x="505166" y="1275707"/>
          <a:ext cx="1567948" cy="1554480"/>
        </p:xfrm>
        <a:graphic>
          <a:graphicData uri="http://schemas.openxmlformats.org/drawingml/2006/table">
            <a:tbl>
              <a:tblPr firstRow="1" bandRow="1"/>
              <a:tblGrid>
                <a:gridCol w="923040"/>
                <a:gridCol w="644908"/>
              </a:tblGrid>
              <a:tr h="339411">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1200" b="1" dirty="0" smtClean="0">
                          <a:solidFill>
                            <a:schemeClr val="tx1"/>
                          </a:solidFill>
                          <a:latin typeface="Huawei Sans" panose="020C0503030203020204" pitchFamily="34" charset="0"/>
                        </a:rPr>
                        <a:t>Group Name</a:t>
                      </a:r>
                      <a:endParaRPr lang="en-US" sz="1200" b="1"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1200" b="1" dirty="0" smtClean="0">
                          <a:solidFill>
                            <a:schemeClr val="tx1"/>
                          </a:solidFill>
                          <a:latin typeface="Huawei Sans" panose="020C0503030203020204" pitchFamily="34" charset="0"/>
                        </a:rPr>
                        <a:t>Group ID</a:t>
                      </a:r>
                      <a:endParaRPr lang="en-US" sz="1200" b="1"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r h="203647">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1200" b="0" dirty="0" smtClean="0">
                          <a:solidFill>
                            <a:schemeClr val="tx1"/>
                          </a:solidFill>
                          <a:latin typeface="Huawei Sans" panose="020C0503030203020204" pitchFamily="34" charset="0"/>
                        </a:rPr>
                        <a:t>Sales</a:t>
                      </a:r>
                      <a:endParaRPr lang="en-US" altLang="zh-CN" sz="1200" b="0" dirty="0">
                        <a:solidFill>
                          <a:schemeClr val="tx1"/>
                        </a:solidFill>
                        <a:latin typeface="Huawei Sans" panose="020C0503030203020204" pitchFamily="34" charset="0"/>
                        <a:ea typeface="微软雅黑" panose="020B0503020204020204" pitchFamily="34" charset="-122"/>
                        <a:cs typeface="+mn-cs"/>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1200" b="0" dirty="0" smtClean="0">
                          <a:solidFill>
                            <a:schemeClr val="tx1"/>
                          </a:solidFill>
                          <a:latin typeface="Huawei Sans" panose="020C0503030203020204" pitchFamily="34" charset="0"/>
                        </a:rPr>
                        <a:t>1</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203647">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1200" b="0" dirty="0" smtClean="0">
                          <a:solidFill>
                            <a:schemeClr val="tx1"/>
                          </a:solidFill>
                          <a:latin typeface="Huawei Sans" panose="020C0503030203020204" pitchFamily="34" charset="0"/>
                        </a:rPr>
                        <a:t>R&amp;D</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1200" b="0" dirty="0" smtClean="0">
                          <a:solidFill>
                            <a:schemeClr val="tx1"/>
                          </a:solidFill>
                          <a:latin typeface="Huawei Sans" panose="020C0503030203020204" pitchFamily="34" charset="0"/>
                        </a:rPr>
                        <a:t>2</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203647">
                <a:tc>
                  <a:txBody>
                    <a:bodyPr/>
                    <a:lstStyle/>
                    <a:p>
                      <a:pPr algn="ctr" fontAlgn="ctr"/>
                      <a:r>
                        <a:rPr lang="en-US" sz="1200" b="0" dirty="0" smtClean="0">
                          <a:solidFill>
                            <a:schemeClr val="tx1"/>
                          </a:solidFill>
                          <a:latin typeface="Huawei Sans" panose="020C0503030203020204" pitchFamily="34" charset="0"/>
                        </a:rPr>
                        <a:t>Marketing</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200" b="0" dirty="0" smtClean="0">
                          <a:solidFill>
                            <a:schemeClr val="tx1"/>
                          </a:solidFill>
                          <a:latin typeface="Huawei Sans" panose="020C0503030203020204" pitchFamily="34" charset="0"/>
                        </a:rPr>
                        <a:t>3</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203647">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1200" b="1" dirty="0" smtClean="0">
                          <a:solidFill>
                            <a:schemeClr val="tx1"/>
                          </a:solidFill>
                          <a:latin typeface="Huawei Sans" panose="020C0503030203020204" pitchFamily="34" charset="0"/>
                        </a:rPr>
                        <a:t>…</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1200" b="0" dirty="0" smtClean="0">
                          <a:solidFill>
                            <a:schemeClr val="tx1"/>
                          </a:solidFill>
                          <a:latin typeface="Huawei Sans" panose="020C0503030203020204" pitchFamily="34" charset="0"/>
                        </a:rPr>
                        <a:t>…</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graphicFrame>
        <p:nvGraphicFramePr>
          <p:cNvPr id="60" name="表格 59"/>
          <p:cNvGraphicFramePr>
            <a:graphicFrameLocks noGrp="1"/>
          </p:cNvGraphicFramePr>
          <p:nvPr>
            <p:extLst>
              <p:ext uri="{D42A27DB-BD31-4B8C-83A1-F6EECF244321}">
                <p14:modId xmlns:p14="http://schemas.microsoft.com/office/powerpoint/2010/main" val="1960315777"/>
              </p:ext>
            </p:extLst>
          </p:nvPr>
        </p:nvGraphicFramePr>
        <p:xfrm>
          <a:off x="2145539" y="1275707"/>
          <a:ext cx="3349570" cy="1560595"/>
        </p:xfrm>
        <a:graphic>
          <a:graphicData uri="http://schemas.openxmlformats.org/drawingml/2006/table">
            <a:tbl>
              <a:tblPr firstRow="1" bandRow="1"/>
              <a:tblGrid>
                <a:gridCol w="972128"/>
                <a:gridCol w="574766"/>
                <a:gridCol w="522514"/>
                <a:gridCol w="967377"/>
                <a:gridCol w="312785"/>
              </a:tblGrid>
              <a:tr h="312119">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1200" b="1" dirty="0" smtClean="0">
                          <a:solidFill>
                            <a:schemeClr val="tx1"/>
                          </a:solidFill>
                          <a:latin typeface="Huawei Sans" panose="020C0503030203020204" pitchFamily="34" charset="0"/>
                        </a:rPr>
                        <a:t>Sales</a:t>
                      </a:r>
                      <a:endParaRPr lang="en-US" altLang="zh-CN" sz="1200" b="1" dirty="0">
                        <a:solidFill>
                          <a:schemeClr val="tx1"/>
                        </a:solidFill>
                        <a:latin typeface="Huawei Sans" panose="020C0503030203020204" pitchFamily="34" charset="0"/>
                        <a:ea typeface="微软雅黑" panose="020B0503020204020204" pitchFamily="34"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sz="1200" b="1" dirty="0" smtClean="0">
                          <a:solidFill>
                            <a:schemeClr val="tx1"/>
                          </a:solidFill>
                          <a:latin typeface="Huawei Sans" panose="020C0503030203020204" pitchFamily="34" charset="0"/>
                        </a:rPr>
                        <a:t>R&amp;D</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sz="1200" b="1" dirty="0" smtClean="0">
                          <a:solidFill>
                            <a:schemeClr val="tx1"/>
                          </a:solidFill>
                          <a:latin typeface="Huawei Sans" panose="020C0503030203020204" pitchFamily="34" charset="0"/>
                        </a:rPr>
                        <a:t>Marketing</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sz="1200" b="1" dirty="0" smtClean="0">
                          <a:solidFill>
                            <a:schemeClr val="tx1"/>
                          </a:solidFill>
                          <a:latin typeface="Huawei Sans" panose="020C0503030203020204" pitchFamily="34" charset="0"/>
                        </a:rPr>
                        <a:t>…</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r h="312119">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marL="0" marR="0" lvl="0" indent="0" algn="ctr" defTabSz="1187798" rtl="0" eaLnBrk="1" fontAlgn="ctr" latinLnBrk="0" hangingPunct="1">
                        <a:lnSpc>
                          <a:spcPct val="100000"/>
                        </a:lnSpc>
                        <a:spcBef>
                          <a:spcPts val="0"/>
                        </a:spcBef>
                        <a:spcAft>
                          <a:spcPts val="0"/>
                        </a:spcAft>
                        <a:buClrTx/>
                        <a:buSzTx/>
                        <a:buFontTx/>
                        <a:buNone/>
                        <a:tabLst/>
                        <a:defRPr/>
                      </a:pPr>
                      <a:r>
                        <a:rPr lang="en-US" sz="1200" b="1" dirty="0" smtClean="0">
                          <a:solidFill>
                            <a:schemeClr val="tx1"/>
                          </a:solidFill>
                          <a:latin typeface="Huawei Sans" panose="020C0503030203020204" pitchFamily="34" charset="0"/>
                        </a:rPr>
                        <a:t>Sales</a:t>
                      </a:r>
                      <a:endParaRPr lang="en-US" sz="1200" b="1"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marL="0" marR="0" lvl="0" indent="0" algn="ctr" defTabSz="1187798" rtl="0" eaLnBrk="1" fontAlgn="ctr" latinLnBrk="0" hangingPunct="1">
                        <a:lnSpc>
                          <a:spcPct val="100000"/>
                        </a:lnSpc>
                        <a:spcBef>
                          <a:spcPts val="0"/>
                        </a:spcBef>
                        <a:spcAft>
                          <a:spcPts val="0"/>
                        </a:spcAft>
                        <a:buClrTx/>
                        <a:buSzTx/>
                        <a:buFontTx/>
                        <a:buNone/>
                        <a:tabLst/>
                        <a:defRPr/>
                      </a:pPr>
                      <a:r>
                        <a:rPr lang="en-US" sz="1200" dirty="0" smtClean="0">
                          <a:solidFill>
                            <a:schemeClr val="tx1"/>
                          </a:solidFill>
                          <a:latin typeface="Huawei Sans" panose="020C0503030203020204" pitchFamily="34" charset="0"/>
                        </a:rPr>
                        <a:t>√</a:t>
                      </a:r>
                      <a:endParaRPr lang="en-US" sz="1200"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200" b="0" dirty="0" smtClean="0">
                          <a:solidFill>
                            <a:schemeClr val="tx1"/>
                          </a:solidFill>
                          <a:latin typeface="Huawei Sans" panose="020C0503030203020204" pitchFamily="34" charset="0"/>
                        </a:rPr>
                        <a:t>×</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187798" rtl="0" eaLnBrk="1" fontAlgn="ctr" latinLnBrk="0" hangingPunct="1">
                        <a:lnSpc>
                          <a:spcPct val="100000"/>
                        </a:lnSpc>
                        <a:spcBef>
                          <a:spcPts val="0"/>
                        </a:spcBef>
                        <a:spcAft>
                          <a:spcPts val="0"/>
                        </a:spcAft>
                        <a:buClrTx/>
                        <a:buSzTx/>
                        <a:buFontTx/>
                        <a:buNone/>
                        <a:tabLst/>
                        <a:defRPr/>
                      </a:pPr>
                      <a:r>
                        <a:rPr lang="en-US" sz="1200" dirty="0" smtClean="0">
                          <a:solidFill>
                            <a:schemeClr val="tx1"/>
                          </a:solidFill>
                          <a:latin typeface="Huawei Sans" panose="020C0503030203020204" pitchFamily="34" charset="0"/>
                        </a:rPr>
                        <a:t>√</a:t>
                      </a:r>
                      <a:endParaRPr lang="en-US" sz="1200"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200" b="0" dirty="0" smtClean="0">
                          <a:solidFill>
                            <a:schemeClr val="tx1"/>
                          </a:solidFill>
                          <a:latin typeface="Huawei Sans" panose="020C0503030203020204" pitchFamily="34" charset="0"/>
                        </a:rPr>
                        <a:t>…</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12119">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1200" b="1" dirty="0" smtClean="0">
                          <a:solidFill>
                            <a:schemeClr val="tx1"/>
                          </a:solidFill>
                          <a:latin typeface="Huawei Sans" panose="020C0503030203020204" pitchFamily="34" charset="0"/>
                        </a:rPr>
                        <a:t>R&amp;D</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1200" b="0" dirty="0" smtClean="0">
                          <a:solidFill>
                            <a:schemeClr val="tx1"/>
                          </a:solidFill>
                          <a:latin typeface="Huawei Sans" panose="020C0503030203020204" pitchFamily="34" charset="0"/>
                        </a:rPr>
                        <a:t>×</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200" dirty="0" smtClean="0">
                          <a:solidFill>
                            <a:schemeClr val="tx1"/>
                          </a:solidFill>
                          <a:latin typeface="Huawei Sans" panose="020C0503030203020204" pitchFamily="34" charset="0"/>
                        </a:rPr>
                        <a:t>√</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200" dirty="0" smtClean="0">
                          <a:solidFill>
                            <a:schemeClr val="tx1"/>
                          </a:solidFill>
                          <a:latin typeface="Huawei Sans" panose="020C0503030203020204" pitchFamily="34" charset="0"/>
                        </a:rPr>
                        <a:t>√</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200" b="0" dirty="0" smtClean="0">
                          <a:solidFill>
                            <a:schemeClr val="tx1"/>
                          </a:solidFill>
                          <a:latin typeface="Huawei Sans" panose="020C0503030203020204" pitchFamily="34" charset="0"/>
                        </a:rPr>
                        <a:t>…</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12119">
                <a:tc>
                  <a:txBody>
                    <a:bodyPr/>
                    <a:lstStyle/>
                    <a:p>
                      <a:pPr algn="ctr" fontAlgn="ctr"/>
                      <a:r>
                        <a:rPr lang="en-US" sz="1200" b="1" dirty="0" smtClean="0">
                          <a:solidFill>
                            <a:schemeClr val="tx1"/>
                          </a:solidFill>
                          <a:latin typeface="Huawei Sans" panose="020C0503030203020204" pitchFamily="34" charset="0"/>
                        </a:rPr>
                        <a:t>Marketing</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1187798" rtl="0" eaLnBrk="1" fontAlgn="ctr" latinLnBrk="0" hangingPunct="1">
                        <a:lnSpc>
                          <a:spcPct val="100000"/>
                        </a:lnSpc>
                        <a:spcBef>
                          <a:spcPts val="0"/>
                        </a:spcBef>
                        <a:spcAft>
                          <a:spcPts val="0"/>
                        </a:spcAft>
                        <a:buClrTx/>
                        <a:buSzTx/>
                        <a:buFontTx/>
                        <a:buNone/>
                        <a:tabLst/>
                        <a:defRPr/>
                      </a:pPr>
                      <a:r>
                        <a:rPr lang="en-US" sz="1200" dirty="0" smtClean="0">
                          <a:solidFill>
                            <a:schemeClr val="tx1"/>
                          </a:solidFill>
                          <a:latin typeface="Huawei Sans" panose="020C0503030203020204" pitchFamily="34" charset="0"/>
                        </a:rPr>
                        <a:t>√</a:t>
                      </a:r>
                      <a:endParaRPr lang="en-US" sz="1200"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200" dirty="0" smtClean="0">
                          <a:solidFill>
                            <a:schemeClr val="tx1"/>
                          </a:solidFill>
                          <a:latin typeface="Huawei Sans" panose="020C0503030203020204" pitchFamily="34" charset="0"/>
                        </a:rPr>
                        <a:t>√</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200" dirty="0" smtClean="0">
                          <a:solidFill>
                            <a:schemeClr val="tx1"/>
                          </a:solidFill>
                          <a:latin typeface="Huawei Sans" panose="020C0503030203020204" pitchFamily="34" charset="0"/>
                        </a:rPr>
                        <a:t>√</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200" b="0" dirty="0" smtClean="0">
                          <a:solidFill>
                            <a:schemeClr val="tx1"/>
                          </a:solidFill>
                          <a:latin typeface="Huawei Sans" panose="020C0503030203020204" pitchFamily="34" charset="0"/>
                        </a:rPr>
                        <a:t>…</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12119">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1200" b="1" dirty="0" smtClean="0">
                          <a:solidFill>
                            <a:schemeClr val="tx1"/>
                          </a:solidFill>
                          <a:latin typeface="Huawei Sans" panose="020C0503030203020204" pitchFamily="34" charset="0"/>
                        </a:rPr>
                        <a:t>…</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1200" b="0" dirty="0" smtClean="0">
                          <a:solidFill>
                            <a:schemeClr val="tx1"/>
                          </a:solidFill>
                          <a:latin typeface="Huawei Sans" panose="020C0503030203020204" pitchFamily="34" charset="0"/>
                        </a:rPr>
                        <a:t>…</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b="0" dirty="0" smtClean="0">
                          <a:solidFill>
                            <a:schemeClr val="tx1"/>
                          </a:solidFill>
                          <a:latin typeface="Huawei Sans" panose="020C0503030203020204" pitchFamily="34" charset="0"/>
                        </a:rPr>
                        <a:t>…</a:t>
                      </a:r>
                      <a:endParaRPr lang="en-US" altLang="zh-CN"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b="0" dirty="0" smtClean="0">
                          <a:solidFill>
                            <a:schemeClr val="tx1"/>
                          </a:solidFill>
                          <a:latin typeface="Huawei Sans" panose="020C0503030203020204" pitchFamily="34" charset="0"/>
                        </a:rPr>
                        <a:t>…</a:t>
                      </a:r>
                      <a:endParaRPr lang="en-US" altLang="zh-CN"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b="0" dirty="0" smtClean="0">
                          <a:solidFill>
                            <a:schemeClr val="tx1"/>
                          </a:solidFill>
                          <a:latin typeface="Huawei Sans" panose="020C0503030203020204" pitchFamily="34" charset="0"/>
                        </a:rPr>
                        <a:t>…</a:t>
                      </a:r>
                      <a:endParaRPr lang="en-US" altLang="zh-CN"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71" name="文本框 70"/>
          <p:cNvSpPr txBox="1"/>
          <p:nvPr/>
        </p:nvSpPr>
        <p:spPr bwMode="gray">
          <a:xfrm>
            <a:off x="701660" y="983249"/>
            <a:ext cx="1196161" cy="276999"/>
          </a:xfrm>
          <a:prstGeom prst="rect">
            <a:avLst/>
          </a:prstGeom>
          <a:noFill/>
        </p:spPr>
        <p:txBody>
          <a:bodyPr wrap="square" rtlCol="0" anchor="ctr">
            <a:noAutofit/>
          </a:bodyPr>
          <a:lstStyle/>
          <a:p>
            <a:pPr algn="ctr" fontAlgn="ctr"/>
            <a:r>
              <a:rPr lang="en-US" sz="1200" dirty="0" smtClean="0">
                <a:solidFill>
                  <a:prstClr val="black"/>
                </a:solidFill>
                <a:latin typeface="Huawei Sans" panose="020C0503030203020204" pitchFamily="34" charset="0"/>
              </a:rPr>
              <a:t>Security group</a:t>
            </a:r>
            <a:endParaRPr lang="en-US" altLang="zh-CN" sz="1200" dirty="0">
              <a:solidFill>
                <a:prstClr val="black"/>
              </a:solidFill>
              <a:latin typeface="Huawei Sans" panose="020C0503030203020204" pitchFamily="34" charset="0"/>
            </a:endParaRPr>
          </a:p>
        </p:txBody>
      </p:sp>
      <p:sp>
        <p:nvSpPr>
          <p:cNvPr id="81" name="文本框 80"/>
          <p:cNvSpPr txBox="1"/>
          <p:nvPr/>
        </p:nvSpPr>
        <p:spPr bwMode="gray">
          <a:xfrm>
            <a:off x="2104646" y="983249"/>
            <a:ext cx="3190700" cy="276999"/>
          </a:xfrm>
          <a:prstGeom prst="rect">
            <a:avLst/>
          </a:prstGeom>
          <a:noFill/>
        </p:spPr>
        <p:txBody>
          <a:bodyPr wrap="square" rtlCol="0" anchor="ctr">
            <a:noAutofit/>
          </a:bodyPr>
          <a:lstStyle/>
          <a:p>
            <a:pPr algn="ctr" fontAlgn="ctr"/>
            <a:r>
              <a:rPr lang="en-US" sz="1200" dirty="0" smtClean="0">
                <a:latin typeface="Huawei Sans" panose="020C0503030203020204" pitchFamily="34" charset="0"/>
              </a:rPr>
              <a:t>Security group-based policy control matrix</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387745904"/>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7" name="直接箭头连接符 136"/>
          <p:cNvCxnSpPr/>
          <p:nvPr/>
        </p:nvCxnSpPr>
        <p:spPr bwMode="gray">
          <a:xfrm flipH="1">
            <a:off x="3010103" y="3365876"/>
            <a:ext cx="1534592" cy="0"/>
          </a:xfrm>
          <a:prstGeom prst="straightConnector1">
            <a:avLst/>
          </a:prstGeom>
          <a:noFill/>
          <a:ln w="19050">
            <a:solidFill>
              <a:schemeClr val="bg1">
                <a:lumMod val="50000"/>
              </a:schemeClr>
            </a:solidFill>
            <a:prstDash val="dash"/>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136" name="任意多边形 135"/>
          <p:cNvSpPr/>
          <p:nvPr/>
        </p:nvSpPr>
        <p:spPr bwMode="gray">
          <a:xfrm flipV="1">
            <a:off x="790895" y="2977869"/>
            <a:ext cx="5994453" cy="317047"/>
          </a:xfrm>
          <a:custGeom>
            <a:avLst/>
            <a:gdLst>
              <a:gd name="connsiteX0" fmla="*/ 406400 w 1219200"/>
              <a:gd name="connsiteY0" fmla="*/ 42333 h 618066"/>
              <a:gd name="connsiteX1" fmla="*/ 0 w 1219200"/>
              <a:gd name="connsiteY1" fmla="*/ 618066 h 618066"/>
              <a:gd name="connsiteX2" fmla="*/ 1219200 w 1219200"/>
              <a:gd name="connsiteY2" fmla="*/ 618066 h 618066"/>
              <a:gd name="connsiteX3" fmla="*/ 812800 w 1219200"/>
              <a:gd name="connsiteY3" fmla="*/ 0 h 618066"/>
              <a:gd name="connsiteX0" fmla="*/ 425450 w 1219200"/>
              <a:gd name="connsiteY0" fmla="*/ 1566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42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0 h 617643"/>
              <a:gd name="connsiteX1" fmla="*/ 0 w 1219200"/>
              <a:gd name="connsiteY1" fmla="*/ 617643 h 617643"/>
              <a:gd name="connsiteX2" fmla="*/ 1219200 w 1219200"/>
              <a:gd name="connsiteY2" fmla="*/ 617643 h 617643"/>
              <a:gd name="connsiteX0" fmla="*/ 534670 w 1219200"/>
              <a:gd name="connsiteY0" fmla="*/ 0 h 643043"/>
              <a:gd name="connsiteX1" fmla="*/ 0 w 1219200"/>
              <a:gd name="connsiteY1" fmla="*/ 643043 h 643043"/>
              <a:gd name="connsiteX2" fmla="*/ 1219200 w 1219200"/>
              <a:gd name="connsiteY2" fmla="*/ 643043 h 643043"/>
              <a:gd name="connsiteX0" fmla="*/ 560070 w 1219200"/>
              <a:gd name="connsiteY0" fmla="*/ 0 h 659976"/>
              <a:gd name="connsiteX1" fmla="*/ 0 w 1219200"/>
              <a:gd name="connsiteY1" fmla="*/ 659976 h 659976"/>
              <a:gd name="connsiteX2" fmla="*/ 1219200 w 1219200"/>
              <a:gd name="connsiteY2" fmla="*/ 659976 h 659976"/>
              <a:gd name="connsiteX0" fmla="*/ 560070 w 1219200"/>
              <a:gd name="connsiteY0" fmla="*/ 0 h 659976"/>
              <a:gd name="connsiteX1" fmla="*/ 0 w 1219200"/>
              <a:gd name="connsiteY1" fmla="*/ 659976 h 659976"/>
              <a:gd name="connsiteX2" fmla="*/ 1219200 w 1219200"/>
              <a:gd name="connsiteY2" fmla="*/ 659976 h 659976"/>
              <a:gd name="connsiteX3" fmla="*/ 560070 w 1219200"/>
              <a:gd name="connsiteY3" fmla="*/ 0 h 659976"/>
              <a:gd name="connsiteX0" fmla="*/ 602404 w 1219200"/>
              <a:gd name="connsiteY0" fmla="*/ 0 h 659976"/>
              <a:gd name="connsiteX1" fmla="*/ 0 w 1219200"/>
              <a:gd name="connsiteY1" fmla="*/ 659976 h 659976"/>
              <a:gd name="connsiteX2" fmla="*/ 1219200 w 1219200"/>
              <a:gd name="connsiteY2" fmla="*/ 659976 h 659976"/>
              <a:gd name="connsiteX3" fmla="*/ 602404 w 1219200"/>
              <a:gd name="connsiteY3" fmla="*/ 0 h 659976"/>
              <a:gd name="connsiteX0" fmla="*/ 68856 w 1219200"/>
              <a:gd name="connsiteY0" fmla="*/ 0 h 626057"/>
              <a:gd name="connsiteX1" fmla="*/ 0 w 1219200"/>
              <a:gd name="connsiteY1" fmla="*/ 626057 h 626057"/>
              <a:gd name="connsiteX2" fmla="*/ 1219200 w 1219200"/>
              <a:gd name="connsiteY2" fmla="*/ 626057 h 626057"/>
              <a:gd name="connsiteX3" fmla="*/ 68856 w 1219200"/>
              <a:gd name="connsiteY3" fmla="*/ 0 h 626057"/>
              <a:gd name="connsiteX0" fmla="*/ 291803 w 1442147"/>
              <a:gd name="connsiteY0" fmla="*/ 0 h 626057"/>
              <a:gd name="connsiteX1" fmla="*/ 0 w 1442147"/>
              <a:gd name="connsiteY1" fmla="*/ 437808 h 626057"/>
              <a:gd name="connsiteX2" fmla="*/ 1442147 w 1442147"/>
              <a:gd name="connsiteY2" fmla="*/ 626057 h 626057"/>
              <a:gd name="connsiteX3" fmla="*/ 291803 w 1442147"/>
              <a:gd name="connsiteY3" fmla="*/ 0 h 626057"/>
              <a:gd name="connsiteX0" fmla="*/ 291803 w 3894566"/>
              <a:gd name="connsiteY0" fmla="*/ 0 h 437808"/>
              <a:gd name="connsiteX1" fmla="*/ 0 w 3894566"/>
              <a:gd name="connsiteY1" fmla="*/ 437808 h 437808"/>
              <a:gd name="connsiteX2" fmla="*/ 3894566 w 3894566"/>
              <a:gd name="connsiteY2" fmla="*/ 437808 h 437808"/>
              <a:gd name="connsiteX3" fmla="*/ 291803 w 3894566"/>
              <a:gd name="connsiteY3" fmla="*/ 0 h 437808"/>
              <a:gd name="connsiteX0" fmla="*/ 228920 w 3894566"/>
              <a:gd name="connsiteY0" fmla="*/ 0 h 1129748"/>
              <a:gd name="connsiteX1" fmla="*/ 0 w 3894566"/>
              <a:gd name="connsiteY1" fmla="*/ 1129748 h 1129748"/>
              <a:gd name="connsiteX2" fmla="*/ 3894566 w 3894566"/>
              <a:gd name="connsiteY2" fmla="*/ 1129748 h 1129748"/>
              <a:gd name="connsiteX3" fmla="*/ 228920 w 3894566"/>
              <a:gd name="connsiteY3" fmla="*/ 0 h 1129748"/>
              <a:gd name="connsiteX0" fmla="*/ 188904 w 3894566"/>
              <a:gd name="connsiteY0" fmla="*/ 0 h 1177234"/>
              <a:gd name="connsiteX1" fmla="*/ 0 w 3894566"/>
              <a:gd name="connsiteY1" fmla="*/ 1177234 h 1177234"/>
              <a:gd name="connsiteX2" fmla="*/ 3894566 w 3894566"/>
              <a:gd name="connsiteY2" fmla="*/ 1177234 h 1177234"/>
              <a:gd name="connsiteX3" fmla="*/ 188904 w 3894566"/>
              <a:gd name="connsiteY3" fmla="*/ 0 h 1177234"/>
              <a:gd name="connsiteX0" fmla="*/ 1566603 w 5272265"/>
              <a:gd name="connsiteY0" fmla="*/ 0 h 1177234"/>
              <a:gd name="connsiteX1" fmla="*/ 0 w 5272265"/>
              <a:gd name="connsiteY1" fmla="*/ 1089046 h 1177234"/>
              <a:gd name="connsiteX2" fmla="*/ 5272265 w 5272265"/>
              <a:gd name="connsiteY2" fmla="*/ 1177234 h 1177234"/>
              <a:gd name="connsiteX3" fmla="*/ 1566603 w 5272265"/>
              <a:gd name="connsiteY3" fmla="*/ 0 h 1177234"/>
              <a:gd name="connsiteX0" fmla="*/ 1566603 w 4517675"/>
              <a:gd name="connsiteY0" fmla="*/ 0 h 1089046"/>
              <a:gd name="connsiteX1" fmla="*/ 0 w 4517675"/>
              <a:gd name="connsiteY1" fmla="*/ 1089046 h 1089046"/>
              <a:gd name="connsiteX2" fmla="*/ 4517675 w 4517675"/>
              <a:gd name="connsiteY2" fmla="*/ 1089046 h 1089046"/>
              <a:gd name="connsiteX3" fmla="*/ 1566603 w 4517675"/>
              <a:gd name="connsiteY3" fmla="*/ 0 h 1089046"/>
              <a:gd name="connsiteX0" fmla="*/ 2732788 w 5683860"/>
              <a:gd name="connsiteY0" fmla="*/ 0 h 1089046"/>
              <a:gd name="connsiteX1" fmla="*/ 0 w 5683860"/>
              <a:gd name="connsiteY1" fmla="*/ 1075479 h 1089046"/>
              <a:gd name="connsiteX2" fmla="*/ 5683860 w 5683860"/>
              <a:gd name="connsiteY2" fmla="*/ 1089046 h 1089046"/>
              <a:gd name="connsiteX3" fmla="*/ 2732788 w 5683860"/>
              <a:gd name="connsiteY3" fmla="*/ 0 h 1089046"/>
              <a:gd name="connsiteX0" fmla="*/ 2732788 w 4677739"/>
              <a:gd name="connsiteY0" fmla="*/ 0 h 1089046"/>
              <a:gd name="connsiteX1" fmla="*/ 0 w 4677739"/>
              <a:gd name="connsiteY1" fmla="*/ 1075479 h 1089046"/>
              <a:gd name="connsiteX2" fmla="*/ 4677739 w 4677739"/>
              <a:gd name="connsiteY2" fmla="*/ 1089046 h 1089046"/>
              <a:gd name="connsiteX3" fmla="*/ 2732788 w 4677739"/>
              <a:gd name="connsiteY3" fmla="*/ 0 h 1089046"/>
              <a:gd name="connsiteX0" fmla="*/ 3641727 w 4677739"/>
              <a:gd name="connsiteY0" fmla="*/ 0 h 1089046"/>
              <a:gd name="connsiteX1" fmla="*/ 0 w 4677739"/>
              <a:gd name="connsiteY1" fmla="*/ 1075479 h 1089046"/>
              <a:gd name="connsiteX2" fmla="*/ 4677739 w 4677739"/>
              <a:gd name="connsiteY2" fmla="*/ 1089046 h 1089046"/>
              <a:gd name="connsiteX3" fmla="*/ 3641727 w 4677739"/>
              <a:gd name="connsiteY3" fmla="*/ 0 h 1089046"/>
              <a:gd name="connsiteX0" fmla="*/ 3641727 w 4664713"/>
              <a:gd name="connsiteY0" fmla="*/ 0 h 1075479"/>
              <a:gd name="connsiteX1" fmla="*/ 0 w 4664713"/>
              <a:gd name="connsiteY1" fmla="*/ 1075479 h 1075479"/>
              <a:gd name="connsiteX2" fmla="*/ 4664713 w 4664713"/>
              <a:gd name="connsiteY2" fmla="*/ 934480 h 1075479"/>
              <a:gd name="connsiteX3" fmla="*/ 3641727 w 4664713"/>
              <a:gd name="connsiteY3" fmla="*/ 0 h 1075479"/>
              <a:gd name="connsiteX0" fmla="*/ 3667777 w 4690763"/>
              <a:gd name="connsiteY0" fmla="*/ 0 h 951827"/>
              <a:gd name="connsiteX1" fmla="*/ 0 w 4690763"/>
              <a:gd name="connsiteY1" fmla="*/ 951827 h 951827"/>
              <a:gd name="connsiteX2" fmla="*/ 4690763 w 4690763"/>
              <a:gd name="connsiteY2" fmla="*/ 934480 h 951827"/>
              <a:gd name="connsiteX3" fmla="*/ 3667777 w 4690763"/>
              <a:gd name="connsiteY3" fmla="*/ 0 h 951827"/>
              <a:gd name="connsiteX0" fmla="*/ 3764245 w 4690763"/>
              <a:gd name="connsiteY0" fmla="*/ 0 h 786474"/>
              <a:gd name="connsiteX1" fmla="*/ 0 w 4690763"/>
              <a:gd name="connsiteY1" fmla="*/ 786474 h 786474"/>
              <a:gd name="connsiteX2" fmla="*/ 4690763 w 4690763"/>
              <a:gd name="connsiteY2" fmla="*/ 769127 h 786474"/>
              <a:gd name="connsiteX3" fmla="*/ 3764245 w 4690763"/>
              <a:gd name="connsiteY3" fmla="*/ 0 h 786474"/>
              <a:gd name="connsiteX0" fmla="*/ 4535985 w 5462503"/>
              <a:gd name="connsiteY0" fmla="*/ 0 h 769127"/>
              <a:gd name="connsiteX1" fmla="*/ 0 w 5462503"/>
              <a:gd name="connsiteY1" fmla="*/ 761035 h 769127"/>
              <a:gd name="connsiteX2" fmla="*/ 5462503 w 5462503"/>
              <a:gd name="connsiteY2" fmla="*/ 769127 h 769127"/>
              <a:gd name="connsiteX3" fmla="*/ 4535985 w 5462503"/>
              <a:gd name="connsiteY3" fmla="*/ 0 h 769127"/>
              <a:gd name="connsiteX0" fmla="*/ 4535985 w 6169931"/>
              <a:gd name="connsiteY0" fmla="*/ 0 h 769127"/>
              <a:gd name="connsiteX1" fmla="*/ 0 w 6169931"/>
              <a:gd name="connsiteY1" fmla="*/ 761035 h 769127"/>
              <a:gd name="connsiteX2" fmla="*/ 6169931 w 6169931"/>
              <a:gd name="connsiteY2" fmla="*/ 769127 h 769127"/>
              <a:gd name="connsiteX3" fmla="*/ 4535985 w 6169931"/>
              <a:gd name="connsiteY3" fmla="*/ 0 h 769127"/>
            </a:gdLst>
            <a:ahLst/>
            <a:cxnLst>
              <a:cxn ang="0">
                <a:pos x="connsiteX0" y="connsiteY0"/>
              </a:cxn>
              <a:cxn ang="0">
                <a:pos x="connsiteX1" y="connsiteY1"/>
              </a:cxn>
              <a:cxn ang="0">
                <a:pos x="connsiteX2" y="connsiteY2"/>
              </a:cxn>
              <a:cxn ang="0">
                <a:pos x="connsiteX3" y="connsiteY3"/>
              </a:cxn>
            </a:cxnLst>
            <a:rect l="l" t="t" r="r" b="b"/>
            <a:pathLst>
              <a:path w="6169931" h="769127">
                <a:moveTo>
                  <a:pt x="4535985" y="0"/>
                </a:moveTo>
                <a:lnTo>
                  <a:pt x="0" y="761035"/>
                </a:lnTo>
                <a:lnTo>
                  <a:pt x="6169931" y="769127"/>
                </a:lnTo>
                <a:lnTo>
                  <a:pt x="4535985" y="0"/>
                </a:lnTo>
                <a:close/>
              </a:path>
            </a:pathLst>
          </a:custGeom>
          <a:gradFill flip="none" rotWithShape="1">
            <a:gsLst>
              <a:gs pos="0">
                <a:schemeClr val="accent1">
                  <a:lumMod val="5000"/>
                  <a:lumOff val="95000"/>
                  <a:alpha val="0"/>
                </a:schemeClr>
              </a:gs>
              <a:gs pos="79000">
                <a:srgbClr val="66CCFF">
                  <a:alpha val="72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p:txBody>
          <a:bodyPr/>
          <a:lstStyle/>
          <a:p>
            <a:r>
              <a:rPr lang="en-US" smtClean="0"/>
              <a:t>Free Mobility Solution (2)</a:t>
            </a:r>
            <a:endParaRPr lang="en-US" altLang="zh-CN" dirty="0"/>
          </a:p>
        </p:txBody>
      </p:sp>
      <p:sp>
        <p:nvSpPr>
          <p:cNvPr id="63" name="矩形 62"/>
          <p:cNvSpPr/>
          <p:nvPr/>
        </p:nvSpPr>
        <p:spPr bwMode="gray">
          <a:xfrm>
            <a:off x="455613" y="971549"/>
            <a:ext cx="5117874" cy="2006321"/>
          </a:xfrm>
          <a:prstGeom prst="rect">
            <a:avLst/>
          </a:prstGeom>
          <a:solidFill>
            <a:schemeClr val="bg1"/>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4" name="Straight Connector 166"/>
          <p:cNvCxnSpPr/>
          <p:nvPr/>
        </p:nvCxnSpPr>
        <p:spPr bwMode="gray">
          <a:xfrm>
            <a:off x="1098708" y="5339341"/>
            <a:ext cx="0" cy="6199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Straight Connector 166"/>
          <p:cNvCxnSpPr/>
          <p:nvPr/>
        </p:nvCxnSpPr>
        <p:spPr bwMode="gray">
          <a:xfrm flipH="1" flipV="1">
            <a:off x="2637791" y="3480042"/>
            <a:ext cx="2454053" cy="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66" name="Group 165"/>
          <p:cNvGrpSpPr/>
          <p:nvPr/>
        </p:nvGrpSpPr>
        <p:grpSpPr bwMode="gray">
          <a:xfrm rot="10800000">
            <a:off x="1204477" y="3470955"/>
            <a:ext cx="2618150" cy="892260"/>
            <a:chOff x="-1233037" y="914446"/>
            <a:chExt cx="1573823" cy="778776"/>
          </a:xfrm>
        </p:grpSpPr>
        <p:cxnSp>
          <p:nvCxnSpPr>
            <p:cNvPr id="67"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69" name="图片 86" descr="核心交换机.png"/>
          <p:cNvPicPr>
            <a:picLocks noChangeAspect="1"/>
          </p:cNvPicPr>
          <p:nvPr/>
        </p:nvPicPr>
        <p:blipFill>
          <a:blip r:embed="rId3" cstate="print">
            <a:duotone>
              <a:schemeClr val="accent4">
                <a:shade val="45000"/>
                <a:satMod val="135000"/>
              </a:schemeClr>
              <a:prstClr val="white"/>
            </a:duotone>
          </a:blip>
          <a:stretch>
            <a:fillRect/>
          </a:stretch>
        </p:blipFill>
        <p:spPr bwMode="gray">
          <a:xfrm>
            <a:off x="2289501" y="3297473"/>
            <a:ext cx="446281" cy="365140"/>
          </a:xfrm>
          <a:prstGeom prst="rect">
            <a:avLst/>
          </a:prstGeom>
        </p:spPr>
      </p:pic>
      <p:pic>
        <p:nvPicPr>
          <p:cNvPr id="77" name="图片 87" descr="汇聚交换机.png"/>
          <p:cNvPicPr>
            <a:picLocks noChangeAspect="1"/>
          </p:cNvPicPr>
          <p:nvPr/>
        </p:nvPicPr>
        <p:blipFill>
          <a:blip r:embed="rId4" cstate="print"/>
          <a:stretch>
            <a:fillRect/>
          </a:stretch>
        </p:blipFill>
        <p:spPr bwMode="gray">
          <a:xfrm>
            <a:off x="914294" y="4282913"/>
            <a:ext cx="368827" cy="301768"/>
          </a:xfrm>
          <a:prstGeom prst="rect">
            <a:avLst/>
          </a:prstGeom>
        </p:spPr>
      </p:pic>
      <p:pic>
        <p:nvPicPr>
          <p:cNvPr id="81" name="图片 105" descr="AP.png"/>
          <p:cNvPicPr>
            <a:picLocks noChangeAspect="1"/>
          </p:cNvPicPr>
          <p:nvPr/>
        </p:nvPicPr>
        <p:blipFill>
          <a:blip r:embed="rId5" cstate="print"/>
          <a:stretch>
            <a:fillRect/>
          </a:stretch>
        </p:blipFill>
        <p:spPr bwMode="gray">
          <a:xfrm>
            <a:off x="4803214" y="5077668"/>
            <a:ext cx="368827" cy="301768"/>
          </a:xfrm>
          <a:prstGeom prst="rect">
            <a:avLst/>
          </a:prstGeom>
        </p:spPr>
      </p:pic>
      <p:pic>
        <p:nvPicPr>
          <p:cNvPr id="82" name="图片 76" descr="接入交换机.png"/>
          <p:cNvPicPr>
            <a:picLocks noChangeAspect="1"/>
          </p:cNvPicPr>
          <p:nvPr/>
        </p:nvPicPr>
        <p:blipFill>
          <a:blip r:embed="rId6" cstate="print"/>
          <a:stretch>
            <a:fillRect/>
          </a:stretch>
        </p:blipFill>
        <p:spPr bwMode="gray">
          <a:xfrm>
            <a:off x="914294" y="5077668"/>
            <a:ext cx="368827" cy="301768"/>
          </a:xfrm>
          <a:prstGeom prst="rect">
            <a:avLst/>
          </a:prstGeom>
        </p:spPr>
      </p:pic>
      <p:pic>
        <p:nvPicPr>
          <p:cNvPr id="83" name="图片 76" descr="接入交换机.png"/>
          <p:cNvPicPr>
            <a:picLocks noChangeAspect="1"/>
          </p:cNvPicPr>
          <p:nvPr/>
        </p:nvPicPr>
        <p:blipFill>
          <a:blip r:embed="rId6" cstate="print"/>
          <a:stretch>
            <a:fillRect/>
          </a:stretch>
        </p:blipFill>
        <p:spPr bwMode="gray">
          <a:xfrm>
            <a:off x="3742160" y="5077668"/>
            <a:ext cx="368827" cy="301768"/>
          </a:xfrm>
          <a:prstGeom prst="rect">
            <a:avLst/>
          </a:prstGeom>
        </p:spPr>
      </p:pic>
      <p:pic>
        <p:nvPicPr>
          <p:cNvPr id="84" name="图片 87" descr="汇聚交换机.png"/>
          <p:cNvPicPr>
            <a:picLocks noChangeAspect="1"/>
          </p:cNvPicPr>
          <p:nvPr/>
        </p:nvPicPr>
        <p:blipFill>
          <a:blip r:embed="rId4" cstate="print"/>
          <a:stretch>
            <a:fillRect/>
          </a:stretch>
        </p:blipFill>
        <p:spPr bwMode="gray">
          <a:xfrm>
            <a:off x="3742160" y="4282913"/>
            <a:ext cx="368827" cy="301768"/>
          </a:xfrm>
          <a:prstGeom prst="rect">
            <a:avLst/>
          </a:prstGeom>
        </p:spPr>
      </p:pic>
      <p:cxnSp>
        <p:nvCxnSpPr>
          <p:cNvPr id="85" name="Straight Connector 166"/>
          <p:cNvCxnSpPr>
            <a:stCxn id="77" idx="2"/>
            <a:endCxn id="82" idx="0"/>
          </p:cNvCxnSpPr>
          <p:nvPr/>
        </p:nvCxnSpPr>
        <p:spPr bwMode="gray">
          <a:xfrm>
            <a:off x="1098708" y="4584681"/>
            <a:ext cx="0" cy="49298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Straight Connector 166"/>
          <p:cNvCxnSpPr>
            <a:stCxn id="84" idx="2"/>
            <a:endCxn id="83" idx="0"/>
          </p:cNvCxnSpPr>
          <p:nvPr/>
        </p:nvCxnSpPr>
        <p:spPr bwMode="gray">
          <a:xfrm>
            <a:off x="3926574" y="4584681"/>
            <a:ext cx="0" cy="49298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Straight Connector 166"/>
          <p:cNvCxnSpPr>
            <a:stCxn id="81" idx="1"/>
            <a:endCxn id="83" idx="3"/>
          </p:cNvCxnSpPr>
          <p:nvPr/>
        </p:nvCxnSpPr>
        <p:spPr bwMode="gray">
          <a:xfrm flipH="1">
            <a:off x="4110987" y="5228552"/>
            <a:ext cx="69222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89" name="图片 14" descr="日志告警服务器-蓝.png"/>
          <p:cNvPicPr>
            <a:picLocks noChangeAspect="1"/>
          </p:cNvPicPr>
          <p:nvPr/>
        </p:nvPicPr>
        <p:blipFill>
          <a:blip r:embed="rId7" cstate="print"/>
          <a:stretch>
            <a:fillRect/>
          </a:stretch>
        </p:blipFill>
        <p:spPr bwMode="gray">
          <a:xfrm>
            <a:off x="853431" y="5856553"/>
            <a:ext cx="490552" cy="306312"/>
          </a:xfrm>
          <a:prstGeom prst="rect">
            <a:avLst/>
          </a:prstGeom>
        </p:spPr>
      </p:pic>
      <p:pic>
        <p:nvPicPr>
          <p:cNvPr id="90" name="图片 157" descr="故障链路.png"/>
          <p:cNvPicPr>
            <a:picLocks noChangeAspect="1"/>
          </p:cNvPicPr>
          <p:nvPr/>
        </p:nvPicPr>
        <p:blipFill>
          <a:blip r:embed="rId8" cstate="print"/>
          <a:stretch>
            <a:fillRect/>
          </a:stretch>
        </p:blipFill>
        <p:spPr bwMode="gray">
          <a:xfrm>
            <a:off x="4803214" y="5843318"/>
            <a:ext cx="446281" cy="332783"/>
          </a:xfrm>
          <a:prstGeom prst="rect">
            <a:avLst/>
          </a:prstGeom>
        </p:spPr>
      </p:pic>
      <p:grpSp>
        <p:nvGrpSpPr>
          <p:cNvPr id="91" name="组合 758"/>
          <p:cNvGrpSpPr/>
          <p:nvPr/>
        </p:nvGrpSpPr>
        <p:grpSpPr bwMode="gray">
          <a:xfrm flipV="1">
            <a:off x="4869519" y="5419431"/>
            <a:ext cx="236214" cy="200032"/>
            <a:chOff x="7440613" y="4868863"/>
            <a:chExt cx="1019175" cy="828675"/>
          </a:xfrm>
          <a:solidFill>
            <a:schemeClr val="bg1">
              <a:lumMod val="75000"/>
            </a:schemeClr>
          </a:solidFill>
        </p:grpSpPr>
        <p:sp>
          <p:nvSpPr>
            <p:cNvPr id="92"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noAutofit/>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noAutofit/>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aphicFrame>
        <p:nvGraphicFramePr>
          <p:cNvPr id="94" name="表格 93"/>
          <p:cNvGraphicFramePr>
            <a:graphicFrameLocks noGrp="1"/>
          </p:cNvGraphicFramePr>
          <p:nvPr>
            <p:extLst>
              <p:ext uri="{D42A27DB-BD31-4B8C-83A1-F6EECF244321}">
                <p14:modId xmlns:p14="http://schemas.microsoft.com/office/powerpoint/2010/main" val="2455714306"/>
              </p:ext>
            </p:extLst>
          </p:nvPr>
        </p:nvGraphicFramePr>
        <p:xfrm>
          <a:off x="505166" y="1388922"/>
          <a:ext cx="1567948" cy="1554480"/>
        </p:xfrm>
        <a:graphic>
          <a:graphicData uri="http://schemas.openxmlformats.org/drawingml/2006/table">
            <a:tbl>
              <a:tblPr firstRow="1" bandRow="1"/>
              <a:tblGrid>
                <a:gridCol w="923040"/>
                <a:gridCol w="644908"/>
              </a:tblGrid>
              <a:tr h="339411">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1200" b="1" dirty="0" smtClean="0">
                          <a:solidFill>
                            <a:schemeClr val="tx1"/>
                          </a:solidFill>
                          <a:latin typeface="Huawei Sans" panose="020C0503030203020204" pitchFamily="34" charset="0"/>
                        </a:rPr>
                        <a:t>Group Name</a:t>
                      </a:r>
                      <a:endParaRPr lang="en-US" sz="1200" b="1"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1200" b="1" dirty="0" smtClean="0">
                          <a:solidFill>
                            <a:schemeClr val="tx1"/>
                          </a:solidFill>
                          <a:latin typeface="Huawei Sans" panose="020C0503030203020204" pitchFamily="34" charset="0"/>
                        </a:rPr>
                        <a:t>Group ID</a:t>
                      </a:r>
                      <a:endParaRPr lang="en-US" sz="1200" b="1"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r h="203647">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1200" b="0" dirty="0" smtClean="0">
                          <a:solidFill>
                            <a:schemeClr val="tx1"/>
                          </a:solidFill>
                          <a:latin typeface="Huawei Sans" panose="020C0503030203020204" pitchFamily="34" charset="0"/>
                        </a:rPr>
                        <a:t>Sales</a:t>
                      </a:r>
                      <a:endParaRPr lang="en-US" altLang="zh-CN" sz="1200" b="0" dirty="0">
                        <a:solidFill>
                          <a:schemeClr val="tx1"/>
                        </a:solidFill>
                        <a:latin typeface="Huawei Sans" panose="020C0503030203020204" pitchFamily="34" charset="0"/>
                        <a:ea typeface="微软雅黑" panose="020B0503020204020204" pitchFamily="34" charset="-122"/>
                        <a:cs typeface="+mn-cs"/>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1200" b="0" dirty="0" smtClean="0">
                          <a:solidFill>
                            <a:schemeClr val="tx1"/>
                          </a:solidFill>
                          <a:latin typeface="Huawei Sans" panose="020C0503030203020204" pitchFamily="34" charset="0"/>
                        </a:rPr>
                        <a:t>1</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203647">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1200" b="0" dirty="0" smtClean="0">
                          <a:solidFill>
                            <a:schemeClr val="tx1"/>
                          </a:solidFill>
                          <a:latin typeface="Huawei Sans" panose="020C0503030203020204" pitchFamily="34" charset="0"/>
                        </a:rPr>
                        <a:t>R&amp;D</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1200" b="0" dirty="0" smtClean="0">
                          <a:solidFill>
                            <a:schemeClr val="tx1"/>
                          </a:solidFill>
                          <a:latin typeface="Huawei Sans" panose="020C0503030203020204" pitchFamily="34" charset="0"/>
                        </a:rPr>
                        <a:t>2</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203647">
                <a:tc>
                  <a:txBody>
                    <a:bodyPr/>
                    <a:lstStyle/>
                    <a:p>
                      <a:pPr algn="ctr" fontAlgn="ctr"/>
                      <a:r>
                        <a:rPr lang="en-US" sz="1200" b="0" dirty="0" smtClean="0">
                          <a:solidFill>
                            <a:schemeClr val="tx1"/>
                          </a:solidFill>
                          <a:latin typeface="Huawei Sans" panose="020C0503030203020204" pitchFamily="34" charset="0"/>
                        </a:rPr>
                        <a:t>Marketing</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200" b="0" dirty="0" smtClean="0">
                          <a:solidFill>
                            <a:schemeClr val="tx1"/>
                          </a:solidFill>
                          <a:latin typeface="Huawei Sans" panose="020C0503030203020204" pitchFamily="34" charset="0"/>
                        </a:rPr>
                        <a:t>3</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203647">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1200" b="1" dirty="0" smtClean="0">
                          <a:solidFill>
                            <a:schemeClr val="tx1"/>
                          </a:solidFill>
                          <a:latin typeface="Huawei Sans" panose="020C0503030203020204" pitchFamily="34" charset="0"/>
                        </a:rPr>
                        <a:t>…</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1200" b="0" dirty="0" smtClean="0">
                          <a:solidFill>
                            <a:schemeClr val="tx1"/>
                          </a:solidFill>
                          <a:latin typeface="Huawei Sans" panose="020C0503030203020204" pitchFamily="34" charset="0"/>
                        </a:rPr>
                        <a:t>…</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graphicFrame>
        <p:nvGraphicFramePr>
          <p:cNvPr id="95" name="表格 94"/>
          <p:cNvGraphicFramePr>
            <a:graphicFrameLocks noGrp="1"/>
          </p:cNvGraphicFramePr>
          <p:nvPr>
            <p:extLst>
              <p:ext uri="{D42A27DB-BD31-4B8C-83A1-F6EECF244321}">
                <p14:modId xmlns:p14="http://schemas.microsoft.com/office/powerpoint/2010/main" val="2517760352"/>
              </p:ext>
            </p:extLst>
          </p:nvPr>
        </p:nvGraphicFramePr>
        <p:xfrm>
          <a:off x="2145539" y="1388922"/>
          <a:ext cx="3349570" cy="1560595"/>
        </p:xfrm>
        <a:graphic>
          <a:graphicData uri="http://schemas.openxmlformats.org/drawingml/2006/table">
            <a:tbl>
              <a:tblPr firstRow="1" bandRow="1"/>
              <a:tblGrid>
                <a:gridCol w="972128"/>
                <a:gridCol w="574766"/>
                <a:gridCol w="522514"/>
                <a:gridCol w="967377"/>
                <a:gridCol w="312785"/>
              </a:tblGrid>
              <a:tr h="312119">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1200" b="1" dirty="0" smtClean="0">
                          <a:solidFill>
                            <a:schemeClr val="tx1"/>
                          </a:solidFill>
                          <a:latin typeface="Huawei Sans" panose="020C0503030203020204" pitchFamily="34" charset="0"/>
                        </a:rPr>
                        <a:t>Sales</a:t>
                      </a:r>
                      <a:endParaRPr lang="en-US" altLang="zh-CN" sz="1200" b="1" dirty="0">
                        <a:solidFill>
                          <a:schemeClr val="tx1"/>
                        </a:solidFill>
                        <a:latin typeface="Huawei Sans" panose="020C0503030203020204" pitchFamily="34" charset="0"/>
                        <a:ea typeface="微软雅黑" panose="020B0503020204020204" pitchFamily="34"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sz="1200" b="1" dirty="0" smtClean="0">
                          <a:solidFill>
                            <a:prstClr val="black"/>
                          </a:solidFill>
                          <a:latin typeface="Huawei Sans" panose="020C0503030203020204" pitchFamily="34" charset="0"/>
                        </a:rPr>
                        <a:t>R&amp;D</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sz="1200" b="1" dirty="0" smtClean="0">
                          <a:solidFill>
                            <a:prstClr val="black"/>
                          </a:solidFill>
                          <a:latin typeface="Huawei Sans" panose="020C0503030203020204" pitchFamily="34" charset="0"/>
                        </a:rPr>
                        <a:t>Marketing</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sz="1200" b="1" dirty="0" smtClean="0">
                          <a:solidFill>
                            <a:schemeClr val="tx1"/>
                          </a:solidFill>
                          <a:latin typeface="Huawei Sans" panose="020C0503030203020204" pitchFamily="34" charset="0"/>
                        </a:rPr>
                        <a:t>…</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r h="312119">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marL="0" marR="0" lvl="0" indent="0" algn="ctr" defTabSz="1187798" rtl="0" eaLnBrk="1" fontAlgn="ctr" latinLnBrk="0" hangingPunct="1">
                        <a:lnSpc>
                          <a:spcPct val="100000"/>
                        </a:lnSpc>
                        <a:spcBef>
                          <a:spcPts val="0"/>
                        </a:spcBef>
                        <a:spcAft>
                          <a:spcPts val="0"/>
                        </a:spcAft>
                        <a:buClrTx/>
                        <a:buSzTx/>
                        <a:buFontTx/>
                        <a:buNone/>
                        <a:tabLst/>
                        <a:defRPr/>
                      </a:pPr>
                      <a:r>
                        <a:rPr lang="en-US" sz="1200" b="1" dirty="0" smtClean="0">
                          <a:solidFill>
                            <a:schemeClr val="tx1"/>
                          </a:solidFill>
                          <a:latin typeface="Huawei Sans" panose="020C0503030203020204" pitchFamily="34" charset="0"/>
                        </a:rPr>
                        <a:t>Sales</a:t>
                      </a:r>
                      <a:endParaRPr lang="en-US" sz="1200" b="1"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marL="0" marR="0" lvl="0" indent="0" algn="ctr" defTabSz="1187798" rtl="0" eaLnBrk="1" fontAlgn="ctr" latinLnBrk="0" hangingPunct="1">
                        <a:lnSpc>
                          <a:spcPct val="100000"/>
                        </a:lnSpc>
                        <a:spcBef>
                          <a:spcPts val="0"/>
                        </a:spcBef>
                        <a:spcAft>
                          <a:spcPts val="0"/>
                        </a:spcAft>
                        <a:buClrTx/>
                        <a:buSzTx/>
                        <a:buFontTx/>
                        <a:buNone/>
                        <a:tabLst/>
                        <a:defRPr/>
                      </a:pPr>
                      <a:r>
                        <a:rPr lang="en-US" sz="1200" dirty="0" smtClean="0">
                          <a:solidFill>
                            <a:schemeClr val="tx1"/>
                          </a:solidFill>
                          <a:latin typeface="Huawei Sans" panose="020C0503030203020204" pitchFamily="34" charset="0"/>
                        </a:rPr>
                        <a:t>√</a:t>
                      </a:r>
                      <a:endParaRPr lang="en-US" sz="1200"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200" b="0" dirty="0" smtClean="0">
                          <a:solidFill>
                            <a:schemeClr val="tx1">
                              <a:lumMod val="75000"/>
                              <a:lumOff val="25000"/>
                            </a:schemeClr>
                          </a:solidFill>
                          <a:latin typeface="Huawei Sans" panose="020C0503030203020204" pitchFamily="34" charset="0"/>
                        </a:rPr>
                        <a:t>×</a:t>
                      </a:r>
                      <a:endParaRPr lang="en-US" altLang="zh-CN" sz="1200" b="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187798" rtl="0" eaLnBrk="1" fontAlgn="ctr" latinLnBrk="0" hangingPunct="1">
                        <a:lnSpc>
                          <a:spcPct val="100000"/>
                        </a:lnSpc>
                        <a:spcBef>
                          <a:spcPts val="0"/>
                        </a:spcBef>
                        <a:spcAft>
                          <a:spcPts val="0"/>
                        </a:spcAft>
                        <a:buClrTx/>
                        <a:buSzTx/>
                        <a:buFontTx/>
                        <a:buNone/>
                        <a:tabLst/>
                        <a:defRPr/>
                      </a:pPr>
                      <a:r>
                        <a:rPr lang="en-US" sz="1200" dirty="0" smtClean="0">
                          <a:solidFill>
                            <a:schemeClr val="tx1"/>
                          </a:solidFill>
                          <a:latin typeface="Huawei Sans" panose="020C0503030203020204" pitchFamily="34" charset="0"/>
                        </a:rPr>
                        <a:t>√</a:t>
                      </a:r>
                      <a:endParaRPr lang="en-US" sz="1200"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200" b="0" dirty="0" smtClean="0">
                          <a:solidFill>
                            <a:schemeClr val="tx1">
                              <a:lumMod val="75000"/>
                              <a:lumOff val="25000"/>
                            </a:schemeClr>
                          </a:solidFill>
                          <a:latin typeface="Huawei Sans" panose="020C0503030203020204" pitchFamily="34" charset="0"/>
                        </a:rPr>
                        <a:t>…</a:t>
                      </a:r>
                      <a:endParaRPr lang="en-US" altLang="zh-CN" sz="1200" b="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12119">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1200" b="1" dirty="0" smtClean="0">
                          <a:solidFill>
                            <a:prstClr val="black"/>
                          </a:solidFill>
                          <a:latin typeface="Huawei Sans" panose="020C0503030203020204" pitchFamily="34" charset="0"/>
                        </a:rPr>
                        <a:t>R&amp;D</a:t>
                      </a:r>
                      <a:endParaRPr lang="en-US" altLang="zh-CN" sz="12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1200" b="0" dirty="0" smtClean="0">
                          <a:solidFill>
                            <a:schemeClr val="tx1">
                              <a:lumMod val="75000"/>
                              <a:lumOff val="25000"/>
                            </a:schemeClr>
                          </a:solidFill>
                          <a:latin typeface="Huawei Sans" panose="020C0503030203020204" pitchFamily="34" charset="0"/>
                        </a:rPr>
                        <a:t>×</a:t>
                      </a:r>
                      <a:endParaRPr lang="en-US" altLang="zh-CN" sz="1200" b="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200" dirty="0" smtClean="0">
                          <a:solidFill>
                            <a:schemeClr val="tx1"/>
                          </a:solidFill>
                          <a:latin typeface="Huawei Sans" panose="020C0503030203020204" pitchFamily="34" charset="0"/>
                        </a:rPr>
                        <a:t>√</a:t>
                      </a:r>
                      <a:endParaRPr lang="en-US" altLang="zh-CN" sz="1200" b="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200" dirty="0" smtClean="0">
                          <a:solidFill>
                            <a:schemeClr val="tx1"/>
                          </a:solidFill>
                          <a:latin typeface="Huawei Sans" panose="020C0503030203020204" pitchFamily="34" charset="0"/>
                        </a:rPr>
                        <a:t>√</a:t>
                      </a:r>
                      <a:endParaRPr lang="en-US" altLang="zh-CN" sz="1200" b="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200" b="0" dirty="0" smtClean="0">
                          <a:solidFill>
                            <a:schemeClr val="tx1">
                              <a:lumMod val="75000"/>
                              <a:lumOff val="25000"/>
                            </a:schemeClr>
                          </a:solidFill>
                          <a:latin typeface="Huawei Sans" panose="020C0503030203020204" pitchFamily="34" charset="0"/>
                        </a:rPr>
                        <a:t>…</a:t>
                      </a:r>
                      <a:endParaRPr lang="en-US" altLang="zh-CN" sz="1200" b="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12119">
                <a:tc>
                  <a:txBody>
                    <a:bodyPr/>
                    <a:lstStyle/>
                    <a:p>
                      <a:pPr algn="ctr" fontAlgn="ctr"/>
                      <a:r>
                        <a:rPr lang="en-US" sz="1200" b="1" dirty="0" smtClean="0">
                          <a:solidFill>
                            <a:prstClr val="black"/>
                          </a:solidFill>
                          <a:latin typeface="Huawei Sans" panose="020C0503030203020204" pitchFamily="34" charset="0"/>
                        </a:rPr>
                        <a:t>Marketing</a:t>
                      </a:r>
                      <a:endParaRPr lang="en-US" altLang="zh-CN" sz="12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1187798" rtl="0" eaLnBrk="1" fontAlgn="ctr" latinLnBrk="0" hangingPunct="1">
                        <a:lnSpc>
                          <a:spcPct val="100000"/>
                        </a:lnSpc>
                        <a:spcBef>
                          <a:spcPts val="0"/>
                        </a:spcBef>
                        <a:spcAft>
                          <a:spcPts val="0"/>
                        </a:spcAft>
                        <a:buClrTx/>
                        <a:buSzTx/>
                        <a:buFontTx/>
                        <a:buNone/>
                        <a:tabLst/>
                        <a:defRPr/>
                      </a:pPr>
                      <a:r>
                        <a:rPr lang="en-US" sz="1200" dirty="0" smtClean="0">
                          <a:solidFill>
                            <a:schemeClr val="tx1"/>
                          </a:solidFill>
                          <a:latin typeface="Huawei Sans" panose="020C0503030203020204" pitchFamily="34" charset="0"/>
                        </a:rPr>
                        <a:t>√</a:t>
                      </a:r>
                      <a:endParaRPr lang="en-US" sz="1200"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200" dirty="0" smtClean="0">
                          <a:solidFill>
                            <a:schemeClr val="tx1"/>
                          </a:solidFill>
                          <a:latin typeface="Huawei Sans" panose="020C0503030203020204" pitchFamily="34" charset="0"/>
                        </a:rPr>
                        <a:t>√</a:t>
                      </a:r>
                      <a:endParaRPr lang="en-US" altLang="zh-CN" sz="1200" b="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200" dirty="0" smtClean="0">
                          <a:solidFill>
                            <a:schemeClr val="tx1"/>
                          </a:solidFill>
                          <a:latin typeface="Huawei Sans" panose="020C0503030203020204" pitchFamily="34" charset="0"/>
                        </a:rPr>
                        <a:t>√</a:t>
                      </a:r>
                      <a:endParaRPr lang="en-US" altLang="zh-CN" sz="1200" b="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200" b="0" dirty="0" smtClean="0">
                          <a:solidFill>
                            <a:schemeClr val="tx1">
                              <a:lumMod val="75000"/>
                              <a:lumOff val="25000"/>
                            </a:schemeClr>
                          </a:solidFill>
                          <a:latin typeface="Huawei Sans" panose="020C0503030203020204" pitchFamily="34" charset="0"/>
                        </a:rPr>
                        <a:t>…</a:t>
                      </a:r>
                      <a:endParaRPr lang="en-US" altLang="zh-CN" sz="1200" b="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12119">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1200" b="1" dirty="0" smtClean="0">
                          <a:solidFill>
                            <a:schemeClr val="tx1"/>
                          </a:solidFill>
                          <a:latin typeface="Huawei Sans" panose="020C0503030203020204" pitchFamily="34" charset="0"/>
                        </a:rPr>
                        <a:t>…</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1200" b="0" dirty="0" smtClean="0">
                          <a:solidFill>
                            <a:schemeClr val="tx1">
                              <a:lumMod val="75000"/>
                              <a:lumOff val="25000"/>
                            </a:schemeClr>
                          </a:solidFill>
                          <a:latin typeface="Huawei Sans" panose="020C0503030203020204" pitchFamily="34" charset="0"/>
                        </a:rPr>
                        <a:t>…</a:t>
                      </a:r>
                      <a:endParaRPr lang="en-US" altLang="zh-CN" sz="1200" b="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b="0" dirty="0" smtClean="0">
                          <a:solidFill>
                            <a:schemeClr val="tx1">
                              <a:lumMod val="75000"/>
                              <a:lumOff val="25000"/>
                            </a:schemeClr>
                          </a:solidFill>
                          <a:latin typeface="Huawei Sans" panose="020C0503030203020204" pitchFamily="34" charset="0"/>
                        </a:rPr>
                        <a:t>…</a:t>
                      </a:r>
                      <a:endParaRPr lang="en-US" altLang="zh-CN" sz="1200" b="0"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b="0" dirty="0" smtClean="0">
                          <a:solidFill>
                            <a:schemeClr val="tx1">
                              <a:lumMod val="75000"/>
                              <a:lumOff val="25000"/>
                            </a:schemeClr>
                          </a:solidFill>
                          <a:latin typeface="Huawei Sans" panose="020C0503030203020204" pitchFamily="34" charset="0"/>
                        </a:rPr>
                        <a:t>…</a:t>
                      </a:r>
                      <a:endParaRPr lang="en-US" altLang="zh-CN" sz="1200" b="0"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b="0" dirty="0" smtClean="0">
                          <a:solidFill>
                            <a:schemeClr val="tx1">
                              <a:lumMod val="75000"/>
                              <a:lumOff val="25000"/>
                            </a:schemeClr>
                          </a:solidFill>
                          <a:latin typeface="Huawei Sans" panose="020C0503030203020204" pitchFamily="34" charset="0"/>
                        </a:rPr>
                        <a:t>…</a:t>
                      </a:r>
                      <a:endParaRPr lang="en-US" altLang="zh-CN" sz="1200" b="0"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98" name="文本框 97"/>
          <p:cNvSpPr txBox="1"/>
          <p:nvPr/>
        </p:nvSpPr>
        <p:spPr bwMode="gray">
          <a:xfrm>
            <a:off x="2252902" y="3020474"/>
            <a:ext cx="521297" cy="276999"/>
          </a:xfrm>
          <a:prstGeom prst="rect">
            <a:avLst/>
          </a:prstGeom>
          <a:noFill/>
        </p:spPr>
        <p:txBody>
          <a:bodyPr wrap="none" rtlCol="0">
            <a:noAutofit/>
          </a:bodyPr>
          <a:lstStyle/>
          <a:p>
            <a:pPr algn="ctr" fontAlgn="ctr"/>
            <a:r>
              <a:rPr lang="en-US" sz="1200" dirty="0" smtClean="0">
                <a:latin typeface="Huawei Sans" panose="020C0503030203020204" pitchFamily="34" charset="0"/>
              </a:rPr>
              <a:t>Core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文本框 98"/>
          <p:cNvSpPr txBox="1"/>
          <p:nvPr/>
        </p:nvSpPr>
        <p:spPr bwMode="gray">
          <a:xfrm>
            <a:off x="1273650" y="4289411"/>
            <a:ext cx="603050" cy="276999"/>
          </a:xfrm>
          <a:prstGeom prst="rect">
            <a:avLst/>
          </a:prstGeom>
          <a:noFill/>
        </p:spPr>
        <p:txBody>
          <a:bodyPr wrap="none" rtlCol="0">
            <a:noAutofit/>
          </a:bodyPr>
          <a:lstStyle/>
          <a:p>
            <a:pPr algn="ctr" fontAlgn="ctr"/>
            <a:r>
              <a:rPr lang="en-US" sz="1200" dirty="0" smtClean="0">
                <a:solidFill>
                  <a:schemeClr val="bg1">
                    <a:lumMod val="50000"/>
                  </a:schemeClr>
                </a:solidFill>
                <a:latin typeface="Huawei Sans" panose="020C0503030203020204" pitchFamily="34" charset="0"/>
              </a:rPr>
              <a:t>AGG1</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文本框 99"/>
          <p:cNvSpPr txBox="1"/>
          <p:nvPr/>
        </p:nvSpPr>
        <p:spPr bwMode="gray">
          <a:xfrm>
            <a:off x="3157579" y="4289411"/>
            <a:ext cx="603050" cy="276999"/>
          </a:xfrm>
          <a:prstGeom prst="rect">
            <a:avLst/>
          </a:prstGeom>
          <a:noFill/>
        </p:spPr>
        <p:txBody>
          <a:bodyPr wrap="none" rtlCol="0">
            <a:noAutofit/>
          </a:bodyPr>
          <a:lstStyle/>
          <a:p>
            <a:pPr algn="r" fontAlgn="ctr"/>
            <a:r>
              <a:rPr lang="en-US" sz="1200" dirty="0" smtClean="0">
                <a:solidFill>
                  <a:schemeClr val="bg1">
                    <a:lumMod val="50000"/>
                  </a:schemeClr>
                </a:solidFill>
                <a:latin typeface="Huawei Sans" panose="020C0503030203020204" pitchFamily="34" charset="0"/>
              </a:rPr>
              <a:t>AGG2</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文本框 100"/>
          <p:cNvSpPr txBox="1"/>
          <p:nvPr/>
        </p:nvSpPr>
        <p:spPr bwMode="gray">
          <a:xfrm>
            <a:off x="1273650" y="5077668"/>
            <a:ext cx="750526" cy="276999"/>
          </a:xfrm>
          <a:prstGeom prst="rect">
            <a:avLst/>
          </a:prstGeom>
          <a:noFill/>
        </p:spPr>
        <p:txBody>
          <a:bodyPr wrap="none" rtlCol="0">
            <a:noAutofit/>
          </a:bodyPr>
          <a:lstStyle/>
          <a:p>
            <a:pPr algn="ctr" fontAlgn="ctr"/>
            <a:r>
              <a:rPr lang="en-US" sz="1200" dirty="0" smtClean="0">
                <a:solidFill>
                  <a:schemeClr val="bg1">
                    <a:lumMod val="50000"/>
                  </a:schemeClr>
                </a:solidFill>
                <a:latin typeface="Huawei Sans" panose="020C0503030203020204" pitchFamily="34" charset="0"/>
              </a:rPr>
              <a:t>Access1</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文本框 101"/>
          <p:cNvSpPr txBox="1"/>
          <p:nvPr/>
        </p:nvSpPr>
        <p:spPr bwMode="gray">
          <a:xfrm>
            <a:off x="3010103" y="5077668"/>
            <a:ext cx="750526" cy="276999"/>
          </a:xfrm>
          <a:prstGeom prst="rect">
            <a:avLst/>
          </a:prstGeom>
          <a:noFill/>
        </p:spPr>
        <p:txBody>
          <a:bodyPr wrap="none" rtlCol="0">
            <a:noAutofit/>
          </a:bodyPr>
          <a:lstStyle/>
          <a:p>
            <a:pPr algn="r" fontAlgn="ctr"/>
            <a:r>
              <a:rPr lang="en-US" sz="1200" dirty="0" smtClean="0">
                <a:solidFill>
                  <a:schemeClr val="bg1">
                    <a:lumMod val="50000"/>
                  </a:schemeClr>
                </a:solidFill>
                <a:latin typeface="Huawei Sans" panose="020C0503030203020204" pitchFamily="34" charset="0"/>
              </a:rPr>
              <a:t>Access2</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文本框 102"/>
          <p:cNvSpPr txBox="1"/>
          <p:nvPr/>
        </p:nvSpPr>
        <p:spPr bwMode="gray">
          <a:xfrm>
            <a:off x="701660" y="1018085"/>
            <a:ext cx="1196161" cy="276999"/>
          </a:xfrm>
          <a:prstGeom prst="rect">
            <a:avLst/>
          </a:prstGeom>
          <a:noFill/>
        </p:spPr>
        <p:txBody>
          <a:bodyPr wrap="square" rtlCol="0" anchor="ctr">
            <a:noAutofit/>
          </a:bodyPr>
          <a:lstStyle/>
          <a:p>
            <a:pPr algn="ctr" fontAlgn="ctr"/>
            <a:r>
              <a:rPr lang="en-US" sz="1200" dirty="0" smtClean="0">
                <a:solidFill>
                  <a:prstClr val="black"/>
                </a:solidFill>
                <a:latin typeface="Huawei Sans" panose="020C0503030203020204" pitchFamily="34" charset="0"/>
              </a:rPr>
              <a:t>Security group</a:t>
            </a:r>
            <a:endParaRPr lang="en-US" altLang="zh-CN" sz="1200" dirty="0">
              <a:solidFill>
                <a:prstClr val="black"/>
              </a:solidFill>
              <a:latin typeface="Huawei Sans" panose="020C0503030203020204" pitchFamily="34" charset="0"/>
            </a:endParaRPr>
          </a:p>
        </p:txBody>
      </p:sp>
      <p:sp>
        <p:nvSpPr>
          <p:cNvPr id="104" name="文本框 103"/>
          <p:cNvSpPr txBox="1"/>
          <p:nvPr/>
        </p:nvSpPr>
        <p:spPr bwMode="gray">
          <a:xfrm>
            <a:off x="2104646" y="1018085"/>
            <a:ext cx="3190700" cy="276999"/>
          </a:xfrm>
          <a:prstGeom prst="rect">
            <a:avLst/>
          </a:prstGeom>
          <a:noFill/>
        </p:spPr>
        <p:txBody>
          <a:bodyPr wrap="square" rtlCol="0" anchor="ctr">
            <a:noAutofit/>
          </a:bodyPr>
          <a:lstStyle/>
          <a:p>
            <a:pPr algn="ctr" fontAlgn="ctr"/>
            <a:r>
              <a:rPr lang="en-US" sz="1200" dirty="0" smtClean="0">
                <a:latin typeface="Huawei Sans" panose="020C0503030203020204" pitchFamily="34" charset="0"/>
              </a:rPr>
              <a:t>Security group-based policy control matrix</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5" name="Straight Connector 166"/>
          <p:cNvCxnSpPr>
            <a:stCxn id="83" idx="2"/>
            <a:endCxn id="106" idx="0"/>
          </p:cNvCxnSpPr>
          <p:nvPr/>
        </p:nvCxnSpPr>
        <p:spPr bwMode="gray">
          <a:xfrm flipH="1">
            <a:off x="3926573" y="5379436"/>
            <a:ext cx="1" cy="47711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06" name="图片 14" descr="日志告警服务器-蓝.png"/>
          <p:cNvPicPr>
            <a:picLocks noChangeAspect="1"/>
          </p:cNvPicPr>
          <p:nvPr/>
        </p:nvPicPr>
        <p:blipFill>
          <a:blip r:embed="rId7" cstate="print"/>
          <a:stretch>
            <a:fillRect/>
          </a:stretch>
        </p:blipFill>
        <p:spPr bwMode="gray">
          <a:xfrm>
            <a:off x="3681297" y="5856553"/>
            <a:ext cx="490552" cy="306312"/>
          </a:xfrm>
          <a:prstGeom prst="rect">
            <a:avLst/>
          </a:prstGeom>
        </p:spPr>
      </p:pic>
      <p:pic>
        <p:nvPicPr>
          <p:cNvPr id="114" name="图片 11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gray">
          <a:xfrm>
            <a:off x="4756859" y="3317778"/>
            <a:ext cx="947389" cy="538549"/>
          </a:xfrm>
          <a:prstGeom prst="rect">
            <a:avLst/>
          </a:prstGeom>
        </p:spPr>
      </p:pic>
      <p:cxnSp>
        <p:nvCxnSpPr>
          <p:cNvPr id="117" name="直接箭头连接符 116"/>
          <p:cNvCxnSpPr/>
          <p:nvPr/>
        </p:nvCxnSpPr>
        <p:spPr bwMode="gray">
          <a:xfrm flipH="1">
            <a:off x="3010103" y="3600295"/>
            <a:ext cx="1534592" cy="0"/>
          </a:xfrm>
          <a:prstGeom prst="straightConnector1">
            <a:avLst/>
          </a:prstGeom>
          <a:noFill/>
          <a:ln w="19050">
            <a:solidFill>
              <a:schemeClr val="bg1">
                <a:lumMod val="50000"/>
              </a:schemeClr>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118" name="任意多边形 117"/>
          <p:cNvSpPr/>
          <p:nvPr/>
        </p:nvSpPr>
        <p:spPr bwMode="gray">
          <a:xfrm>
            <a:off x="1341829" y="3473415"/>
            <a:ext cx="2418800" cy="2379916"/>
          </a:xfrm>
          <a:custGeom>
            <a:avLst/>
            <a:gdLst>
              <a:gd name="connsiteX0" fmla="*/ 0 w 2621280"/>
              <a:gd name="connsiteY0" fmla="*/ 30480 h 30480"/>
              <a:gd name="connsiteX1" fmla="*/ 2621280 w 2621280"/>
              <a:gd name="connsiteY1" fmla="*/ 0 h 30480"/>
              <a:gd name="connsiteX0" fmla="*/ 0 w 2621280"/>
              <a:gd name="connsiteY0" fmla="*/ 1315181 h 1315181"/>
              <a:gd name="connsiteX1" fmla="*/ 2621280 w 2621280"/>
              <a:gd name="connsiteY1" fmla="*/ 1284701 h 1315181"/>
              <a:gd name="connsiteX0" fmla="*/ 0 w 2621280"/>
              <a:gd name="connsiteY0" fmla="*/ 2368858 h 2368858"/>
              <a:gd name="connsiteX1" fmla="*/ 2621280 w 2621280"/>
              <a:gd name="connsiteY1" fmla="*/ 2338378 h 2368858"/>
              <a:gd name="connsiteX0" fmla="*/ 0 w 2570480"/>
              <a:gd name="connsiteY0" fmla="*/ 2374209 h 2374209"/>
              <a:gd name="connsiteX1" fmla="*/ 2570480 w 2570480"/>
              <a:gd name="connsiteY1" fmla="*/ 2333569 h 2374209"/>
              <a:gd name="connsiteX0" fmla="*/ 0 w 2570480"/>
              <a:gd name="connsiteY0" fmla="*/ 2399960 h 2399960"/>
              <a:gd name="connsiteX1" fmla="*/ 2570480 w 2570480"/>
              <a:gd name="connsiteY1" fmla="*/ 2359320 h 2399960"/>
              <a:gd name="connsiteX0" fmla="*/ 0 w 2570480"/>
              <a:gd name="connsiteY0" fmla="*/ 2374209 h 2374209"/>
              <a:gd name="connsiteX1" fmla="*/ 2570480 w 2570480"/>
              <a:gd name="connsiteY1" fmla="*/ 2333569 h 2374209"/>
              <a:gd name="connsiteX0" fmla="*/ 0 w 2570480"/>
              <a:gd name="connsiteY0" fmla="*/ 2374209 h 2374209"/>
              <a:gd name="connsiteX1" fmla="*/ 2570480 w 2570480"/>
              <a:gd name="connsiteY1" fmla="*/ 2333569 h 2374209"/>
              <a:gd name="connsiteX0" fmla="*/ 0 w 2570480"/>
              <a:gd name="connsiteY0" fmla="*/ 2386163 h 2386163"/>
              <a:gd name="connsiteX1" fmla="*/ 2570480 w 2570480"/>
              <a:gd name="connsiteY1" fmla="*/ 2345523 h 2386163"/>
              <a:gd name="connsiteX0" fmla="*/ 0 w 2447132"/>
              <a:gd name="connsiteY0" fmla="*/ 2402494 h 2402494"/>
              <a:gd name="connsiteX1" fmla="*/ 2447132 w 2447132"/>
              <a:gd name="connsiteY1" fmla="*/ 2331085 h 2402494"/>
            </a:gdLst>
            <a:ahLst/>
            <a:cxnLst>
              <a:cxn ang="0">
                <a:pos x="connsiteX0" y="connsiteY0"/>
              </a:cxn>
              <a:cxn ang="0">
                <a:pos x="connsiteX1" y="connsiteY1"/>
              </a:cxn>
            </a:cxnLst>
            <a:rect l="l" t="t" r="r" b="b"/>
            <a:pathLst>
              <a:path w="2447132" h="2402494">
                <a:moveTo>
                  <a:pt x="0" y="2402494"/>
                </a:moveTo>
                <a:cubicBezTo>
                  <a:pt x="497840" y="-543906"/>
                  <a:pt x="1749186" y="-1022005"/>
                  <a:pt x="2447132" y="2331085"/>
                </a:cubicBezTo>
              </a:path>
            </a:pathLst>
          </a:custGeom>
          <a:noFill/>
          <a:ln w="57150">
            <a:solidFill>
              <a:srgbClr val="EC7061">
                <a:alpha val="50000"/>
              </a:srgbClr>
            </a:solidFill>
            <a:prstDash val="solid"/>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9" name="任意多边形 118"/>
          <p:cNvSpPr/>
          <p:nvPr/>
        </p:nvSpPr>
        <p:spPr bwMode="gray">
          <a:xfrm>
            <a:off x="903191" y="3227938"/>
            <a:ext cx="3966328" cy="2625393"/>
          </a:xfrm>
          <a:custGeom>
            <a:avLst/>
            <a:gdLst>
              <a:gd name="connsiteX0" fmla="*/ 0 w 2621280"/>
              <a:gd name="connsiteY0" fmla="*/ 30480 h 30480"/>
              <a:gd name="connsiteX1" fmla="*/ 2621280 w 2621280"/>
              <a:gd name="connsiteY1" fmla="*/ 0 h 30480"/>
              <a:gd name="connsiteX0" fmla="*/ 0 w 2621280"/>
              <a:gd name="connsiteY0" fmla="*/ 1315181 h 1315181"/>
              <a:gd name="connsiteX1" fmla="*/ 2621280 w 2621280"/>
              <a:gd name="connsiteY1" fmla="*/ 1284701 h 1315181"/>
              <a:gd name="connsiteX0" fmla="*/ 0 w 2621280"/>
              <a:gd name="connsiteY0" fmla="*/ 2368858 h 2368858"/>
              <a:gd name="connsiteX1" fmla="*/ 2621280 w 2621280"/>
              <a:gd name="connsiteY1" fmla="*/ 2338378 h 2368858"/>
              <a:gd name="connsiteX0" fmla="*/ 0 w 2570480"/>
              <a:gd name="connsiteY0" fmla="*/ 2374209 h 2374209"/>
              <a:gd name="connsiteX1" fmla="*/ 2570480 w 2570480"/>
              <a:gd name="connsiteY1" fmla="*/ 2333569 h 2374209"/>
              <a:gd name="connsiteX0" fmla="*/ 0 w 2570480"/>
              <a:gd name="connsiteY0" fmla="*/ 2399960 h 2399960"/>
              <a:gd name="connsiteX1" fmla="*/ 2570480 w 2570480"/>
              <a:gd name="connsiteY1" fmla="*/ 2359320 h 2399960"/>
              <a:gd name="connsiteX0" fmla="*/ 0 w 2570480"/>
              <a:gd name="connsiteY0" fmla="*/ 2374209 h 2374209"/>
              <a:gd name="connsiteX1" fmla="*/ 2570480 w 2570480"/>
              <a:gd name="connsiteY1" fmla="*/ 2333569 h 2374209"/>
              <a:gd name="connsiteX0" fmla="*/ 0 w 2570480"/>
              <a:gd name="connsiteY0" fmla="*/ 2374209 h 2374209"/>
              <a:gd name="connsiteX1" fmla="*/ 2570480 w 2570480"/>
              <a:gd name="connsiteY1" fmla="*/ 2333569 h 2374209"/>
              <a:gd name="connsiteX0" fmla="*/ 0 w 2570480"/>
              <a:gd name="connsiteY0" fmla="*/ 2386163 h 2386163"/>
              <a:gd name="connsiteX1" fmla="*/ 2570480 w 2570480"/>
              <a:gd name="connsiteY1" fmla="*/ 2345523 h 2386163"/>
              <a:gd name="connsiteX0" fmla="*/ 0 w 2447132"/>
              <a:gd name="connsiteY0" fmla="*/ 2402494 h 2402494"/>
              <a:gd name="connsiteX1" fmla="*/ 2447132 w 2447132"/>
              <a:gd name="connsiteY1" fmla="*/ 2331085 h 2402494"/>
            </a:gdLst>
            <a:ahLst/>
            <a:cxnLst>
              <a:cxn ang="0">
                <a:pos x="connsiteX0" y="connsiteY0"/>
              </a:cxn>
              <a:cxn ang="0">
                <a:pos x="connsiteX1" y="connsiteY1"/>
              </a:cxn>
            </a:cxnLst>
            <a:rect l="l" t="t" r="r" b="b"/>
            <a:pathLst>
              <a:path w="2447132" h="2402494">
                <a:moveTo>
                  <a:pt x="0" y="2402494"/>
                </a:moveTo>
                <a:cubicBezTo>
                  <a:pt x="497840" y="-543906"/>
                  <a:pt x="1749186" y="-1022005"/>
                  <a:pt x="2447132" y="2331085"/>
                </a:cubicBezTo>
              </a:path>
            </a:pathLst>
          </a:custGeom>
          <a:noFill/>
          <a:ln w="57150">
            <a:solidFill>
              <a:srgbClr val="EC7061">
                <a:alpha val="50000"/>
              </a:srgbClr>
            </a:solidFill>
            <a:prstDash val="solid"/>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0" name="椭圆 119"/>
          <p:cNvSpPr>
            <a:spLocks noChangeAspect="1"/>
          </p:cNvSpPr>
          <p:nvPr/>
        </p:nvSpPr>
        <p:spPr bwMode="gray">
          <a:xfrm>
            <a:off x="858384" y="4491009"/>
            <a:ext cx="150801" cy="150801"/>
          </a:xfrm>
          <a:prstGeom prst="ellipse">
            <a:avLst/>
          </a:prstGeom>
          <a:solidFill>
            <a:srgbClr val="C7000B"/>
          </a:solidFill>
          <a:ln w="19050">
            <a:noFill/>
            <a:prstDash val="dash"/>
            <a:tailEnd type="arrow"/>
          </a:ln>
          <a:effectLst/>
          <a:extLst/>
        </p:spPr>
        <p:txBody>
          <a:bodyPr wrap="square" rtlCol="0" anchor="ctr">
            <a:noAutofit/>
          </a:bodyPr>
          <a:lstStyle/>
          <a:p>
            <a:pPr algn="ctr" fontAlgn="ctr">
              <a:spcBef>
                <a:spcPct val="0"/>
              </a:spcBef>
              <a:spcAft>
                <a:spcPct val="0"/>
              </a:spcAft>
            </a:pPr>
            <a:endPar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1" name="椭圆 120"/>
          <p:cNvSpPr>
            <a:spLocks noChangeAspect="1"/>
          </p:cNvSpPr>
          <p:nvPr/>
        </p:nvSpPr>
        <p:spPr bwMode="gray">
          <a:xfrm>
            <a:off x="2430929" y="3620155"/>
            <a:ext cx="150801" cy="150801"/>
          </a:xfrm>
          <a:prstGeom prst="ellipse">
            <a:avLst/>
          </a:prstGeom>
          <a:solidFill>
            <a:srgbClr val="FCC800"/>
          </a:solidFill>
          <a:ln w="19050">
            <a:noFill/>
            <a:prstDash val="dash"/>
            <a:tailEnd type="arrow"/>
          </a:ln>
          <a:effectLst/>
          <a:extLst/>
        </p:spPr>
        <p:txBody>
          <a:bodyPr wrap="square" rtlCol="0" anchor="ctr">
            <a:noAutofit/>
          </a:bodyPr>
          <a:lstStyle/>
          <a:p>
            <a:pPr algn="ctr" fontAlgn="ctr">
              <a:spcBef>
                <a:spcPct val="0"/>
              </a:spcBef>
              <a:spcAft>
                <a:spcPct val="0"/>
              </a:spcAft>
            </a:pPr>
            <a:endPar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5" name="椭圆 124"/>
          <p:cNvSpPr>
            <a:spLocks noChangeAspect="1"/>
          </p:cNvSpPr>
          <p:nvPr/>
        </p:nvSpPr>
        <p:spPr bwMode="gray">
          <a:xfrm>
            <a:off x="3692799" y="4491009"/>
            <a:ext cx="150801" cy="150801"/>
          </a:xfrm>
          <a:prstGeom prst="ellipse">
            <a:avLst/>
          </a:prstGeom>
          <a:solidFill>
            <a:srgbClr val="C7000B"/>
          </a:solidFill>
          <a:ln w="19050">
            <a:noFill/>
            <a:prstDash val="dash"/>
            <a:tailEnd type="arrow"/>
          </a:ln>
          <a:effectLst/>
          <a:extLst/>
        </p:spPr>
        <p:txBody>
          <a:bodyPr wrap="square" rtlCol="0" anchor="ctr">
            <a:noAutofit/>
          </a:bodyPr>
          <a:lstStyle/>
          <a:p>
            <a:pPr algn="ctr" fontAlgn="ctr">
              <a:spcBef>
                <a:spcPct val="0"/>
              </a:spcBef>
              <a:spcAft>
                <a:spcPct val="0"/>
              </a:spcAft>
            </a:pPr>
            <a:endPar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6" name="文本框 125"/>
          <p:cNvSpPr txBox="1"/>
          <p:nvPr/>
        </p:nvSpPr>
        <p:spPr bwMode="gray">
          <a:xfrm>
            <a:off x="7152482" y="951118"/>
            <a:ext cx="4595722" cy="4798028"/>
          </a:xfrm>
          <a:prstGeom prst="rect">
            <a:avLst/>
          </a:prstGeom>
          <a:noFill/>
        </p:spPr>
        <p:txBody>
          <a:bodyPr wrap="square" rtlCol="0">
            <a:noAutofit/>
          </a:bodyPr>
          <a:lstStyle/>
          <a:p>
            <a:pPr fontAlgn="ctr">
              <a:lnSpc>
                <a:spcPts val="2000"/>
              </a:lnSpc>
              <a:spcAft>
                <a:spcPts val="600"/>
              </a:spcAft>
            </a:pPr>
            <a:r>
              <a:rPr lang="en-US" sz="1400" b="1" dirty="0" smtClean="0">
                <a:solidFill>
                  <a:prstClr val="black"/>
                </a:solidFill>
                <a:latin typeface="Huawei Sans" panose="020C0503030203020204" pitchFamily="34" charset="0"/>
              </a:rPr>
              <a:t>Scenario description</a:t>
            </a:r>
          </a:p>
          <a:p>
            <a:pPr marL="176213" indent="-176213" fontAlgn="ctr">
              <a:lnSpc>
                <a:spcPts val="2000"/>
              </a:lnSpc>
              <a:spcAft>
                <a:spcPts val="600"/>
              </a:spcAft>
              <a:buFont typeface="Arial" pitchFamily="34" charset="0"/>
              <a:buChar char="•"/>
            </a:pPr>
            <a:r>
              <a:rPr lang="en-US" sz="1200" dirty="0" smtClean="0">
                <a:solidFill>
                  <a:prstClr val="black"/>
                </a:solidFill>
                <a:latin typeface="Huawei Sans" panose="020C0503030203020204" pitchFamily="34" charset="0"/>
              </a:rPr>
              <a:t>Distributed authentication points + centralized policy enforcement point.</a:t>
            </a:r>
          </a:p>
          <a:p>
            <a:pPr marL="176213" indent="-176213" fontAlgn="ctr">
              <a:lnSpc>
                <a:spcPts val="2000"/>
              </a:lnSpc>
              <a:spcAft>
                <a:spcPts val="600"/>
              </a:spcAft>
              <a:buFont typeface="Arial" pitchFamily="34" charset="0"/>
              <a:buChar char="•"/>
            </a:pPr>
            <a:r>
              <a:rPr lang="en-US" sz="1200" dirty="0" smtClean="0">
                <a:solidFill>
                  <a:prstClr val="black"/>
                </a:solidFill>
                <a:latin typeface="Huawei Sans" panose="020C0503030203020204" pitchFamily="34" charset="0"/>
              </a:rPr>
              <a:t>Authentication points are separated from the policy enforcement point.</a:t>
            </a:r>
          </a:p>
          <a:p>
            <a:pPr marL="176213" indent="-176213" fontAlgn="ctr">
              <a:lnSpc>
                <a:spcPts val="2000"/>
              </a:lnSpc>
              <a:spcAft>
                <a:spcPts val="600"/>
              </a:spcAft>
              <a:buFont typeface="Arial" pitchFamily="34" charset="0"/>
              <a:buChar char="•"/>
            </a:pPr>
            <a:r>
              <a:rPr lang="en-US" sz="1200" dirty="0" smtClean="0">
                <a:latin typeface="Huawei Sans" panose="020C0503030203020204" pitchFamily="34" charset="0"/>
              </a:rPr>
              <a:t>Devices do not support VXLAN.</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2000"/>
              </a:lnSpc>
              <a:spcAft>
                <a:spcPts val="600"/>
              </a:spcAft>
            </a:pPr>
            <a:r>
              <a:rPr lang="en-US" sz="1400" b="1" dirty="0" smtClean="0">
                <a:solidFill>
                  <a:prstClr val="black"/>
                </a:solidFill>
                <a:latin typeface="Huawei Sans" panose="020C0503030203020204" pitchFamily="34" charset="0"/>
              </a:rPr>
              <a:t>Scenario characteristics</a:t>
            </a:r>
          </a:p>
          <a:p>
            <a:pPr marL="176213" indent="-176213" fontAlgn="ctr">
              <a:lnSpc>
                <a:spcPts val="2000"/>
              </a:lnSpc>
              <a:spcAft>
                <a:spcPts val="600"/>
              </a:spcAft>
              <a:buFont typeface="Arial" pitchFamily="34" charset="0"/>
              <a:buChar char="•"/>
            </a:pPr>
            <a:r>
              <a:rPr lang="en-US" sz="1200" dirty="0" smtClean="0">
                <a:solidFill>
                  <a:prstClr val="black"/>
                </a:solidFill>
                <a:latin typeface="Huawei Sans" panose="020C0503030203020204" pitchFamily="34" charset="0"/>
              </a:rPr>
              <a:t>Multiple authentication points exist on the entire network, for example, distributed on aggregation switches.</a:t>
            </a:r>
          </a:p>
          <a:p>
            <a:pPr marL="176213" indent="-176213" fontAlgn="ctr">
              <a:lnSpc>
                <a:spcPts val="2000"/>
              </a:lnSpc>
              <a:spcAft>
                <a:spcPts val="600"/>
              </a:spcAft>
              <a:buFont typeface="Arial" pitchFamily="34" charset="0"/>
              <a:buChar char="•"/>
            </a:pPr>
            <a:r>
              <a:rPr lang="en-US" sz="1200" dirty="0" smtClean="0">
                <a:solidFill>
                  <a:prstClr val="black"/>
                </a:solidFill>
                <a:latin typeface="Huawei Sans" panose="020C0503030203020204" pitchFamily="34" charset="0"/>
              </a:rPr>
              <a:t>The core device functions as the centralized policy enforcement point for free mobility.</a:t>
            </a:r>
          </a:p>
          <a:p>
            <a:pPr marL="176213" indent="-176213" fontAlgn="ctr">
              <a:lnSpc>
                <a:spcPts val="2000"/>
              </a:lnSpc>
              <a:spcAft>
                <a:spcPts val="600"/>
              </a:spcAft>
              <a:buFont typeface="Arial" pitchFamily="34" charset="0"/>
              <a:buChar char="•"/>
            </a:pPr>
            <a:r>
              <a:rPr lang="en-US" sz="1200" dirty="0" smtClean="0">
                <a:solidFill>
                  <a:prstClr val="black"/>
                </a:solidFill>
                <a:latin typeface="Huawei Sans" panose="020C0503030203020204" pitchFamily="34" charset="0"/>
              </a:rPr>
              <a:t>iMaster NCE-Campus proactively synchronizes IP-security group entries to the core device. After traffic is forwarded to the core device, it enforces policies based on the policy control matrix defined by the administrator.</a:t>
            </a:r>
          </a:p>
          <a:p>
            <a:pPr marL="176213" indent="-176213" fontAlgn="ctr">
              <a:lnSpc>
                <a:spcPts val="2000"/>
              </a:lnSpc>
              <a:spcAft>
                <a:spcPts val="600"/>
              </a:spcAft>
              <a:buFont typeface="Arial" pitchFamily="34" charset="0"/>
              <a:buChar char="•"/>
            </a:pPr>
            <a:r>
              <a:rPr lang="en-US" sz="1200" dirty="0" smtClean="0">
                <a:solidFill>
                  <a:prstClr val="black"/>
                </a:solidFill>
                <a:latin typeface="Huawei Sans" panose="020C0503030203020204" pitchFamily="34" charset="0"/>
              </a:rPr>
              <a:t>The network does not need to support or deploy VXLAN.</a:t>
            </a:r>
            <a:endParaRPr lang="en-US" altLang="zh-CN" sz="1200" dirty="0">
              <a:solidFill>
                <a:prstClr val="black"/>
              </a:solidFill>
              <a:latin typeface="Huawei Sans" panose="020C0503030203020204" pitchFamily="34" charset="0"/>
            </a:endParaRPr>
          </a:p>
        </p:txBody>
      </p:sp>
      <p:sp>
        <p:nvSpPr>
          <p:cNvPr id="127" name="椭圆 126"/>
          <p:cNvSpPr>
            <a:spLocks noChangeAspect="1"/>
          </p:cNvSpPr>
          <p:nvPr/>
        </p:nvSpPr>
        <p:spPr bwMode="gray">
          <a:xfrm>
            <a:off x="4979795" y="4433821"/>
            <a:ext cx="108000" cy="108000"/>
          </a:xfrm>
          <a:prstGeom prst="ellipse">
            <a:avLst/>
          </a:prstGeom>
          <a:solidFill>
            <a:srgbClr val="C7000B"/>
          </a:solidFill>
          <a:ln w="19050">
            <a:noFill/>
            <a:prstDash val="dash"/>
            <a:tailEnd type="arrow"/>
          </a:ln>
          <a:effectLst/>
          <a:extLst/>
        </p:spPr>
        <p:txBody>
          <a:bodyPr wrap="square" rtlCol="0" anchor="ctr">
            <a:noAutofit/>
          </a:bodyPr>
          <a:lstStyle/>
          <a:p>
            <a:pPr algn="ctr" fontAlgn="ctr">
              <a:spcBef>
                <a:spcPct val="0"/>
              </a:spcBef>
              <a:spcAft>
                <a:spcPct val="0"/>
              </a:spcAft>
            </a:pPr>
            <a:endParaRPr lang="en-US" sz="20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8" name="椭圆 127"/>
          <p:cNvSpPr>
            <a:spLocks noChangeAspect="1"/>
          </p:cNvSpPr>
          <p:nvPr/>
        </p:nvSpPr>
        <p:spPr bwMode="gray">
          <a:xfrm>
            <a:off x="4979795" y="4725631"/>
            <a:ext cx="108000" cy="108000"/>
          </a:xfrm>
          <a:prstGeom prst="ellipse">
            <a:avLst/>
          </a:prstGeom>
          <a:solidFill>
            <a:srgbClr val="FCC800"/>
          </a:solidFill>
          <a:ln w="19050">
            <a:noFill/>
            <a:prstDash val="dash"/>
            <a:tailEnd type="arrow"/>
          </a:ln>
          <a:effectLst/>
          <a:extLst/>
        </p:spPr>
        <p:txBody>
          <a:bodyPr wrap="square" rtlCol="0" anchor="ctr">
            <a:noAutofit/>
          </a:bodyPr>
          <a:lstStyle/>
          <a:p>
            <a:pPr algn="ctr" fontAlgn="ctr">
              <a:spcBef>
                <a:spcPct val="0"/>
              </a:spcBef>
              <a:spcAft>
                <a:spcPct val="0"/>
              </a:spcAft>
            </a:pPr>
            <a:endParaRPr lang="en-US" sz="20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9" name="文本框 128"/>
          <p:cNvSpPr txBox="1"/>
          <p:nvPr/>
        </p:nvSpPr>
        <p:spPr bwMode="gray">
          <a:xfrm>
            <a:off x="5086489" y="4347956"/>
            <a:ext cx="1623352" cy="279730"/>
          </a:xfrm>
          <a:prstGeom prst="rect">
            <a:avLst/>
          </a:prstGeom>
          <a:noFill/>
          <a:ln>
            <a:noFill/>
          </a:ln>
          <a:effectLst/>
          <a:scene3d>
            <a:camera prst="orthographicFront">
              <a:rot lat="0" lon="0" rev="0"/>
            </a:camera>
            <a:lightRig rig="threePt" dir="t"/>
          </a:scene3d>
        </p:spPr>
        <p:style>
          <a:lnRef idx="1">
            <a:schemeClr val="accent3"/>
          </a:lnRef>
          <a:fillRef idx="2">
            <a:schemeClr val="accent3"/>
          </a:fillRef>
          <a:effectRef idx="1">
            <a:schemeClr val="accent3"/>
          </a:effectRef>
          <a:fontRef idx="minor">
            <a:schemeClr val="dk1"/>
          </a:fontRef>
        </p:style>
        <p:txBody>
          <a:bodyPr wrap="square" rtlCol="0" anchor="ctr" anchorCtr="0">
            <a:noAutofit/>
          </a:bodyPr>
          <a:lstStyle/>
          <a:p>
            <a:pPr fontAlgn="ctr">
              <a:spcBef>
                <a:spcPct val="0"/>
              </a:spcBef>
              <a:spcAft>
                <a:spcPct val="0"/>
              </a:spcAft>
            </a:pPr>
            <a:r>
              <a:rPr lang="en-US" sz="1200" dirty="0" smtClean="0">
                <a:solidFill>
                  <a:srgbClr val="000000"/>
                </a:solidFill>
                <a:latin typeface="Huawei Sans" panose="020C0503030203020204" pitchFamily="34" charset="0"/>
              </a:rPr>
              <a:t>Authentication point</a:t>
            </a:r>
            <a:endParaRPr lang="en-US" altLang="zh-CN" sz="1200" dirty="0">
              <a:solidFill>
                <a:srgbClr val="000000"/>
              </a:solidFill>
              <a:latin typeface="Huawei Sans" panose="020C0503030203020204" pitchFamily="34" charset="0"/>
              <a:ea typeface="微软雅黑" panose="020B0503020204020204" pitchFamily="34" charset="-122"/>
            </a:endParaRPr>
          </a:p>
        </p:txBody>
      </p:sp>
      <p:sp>
        <p:nvSpPr>
          <p:cNvPr id="130" name="文本框 129"/>
          <p:cNvSpPr txBox="1"/>
          <p:nvPr/>
        </p:nvSpPr>
        <p:spPr bwMode="gray">
          <a:xfrm>
            <a:off x="5086489" y="4635888"/>
            <a:ext cx="1942292" cy="287487"/>
          </a:xfrm>
          <a:prstGeom prst="rect">
            <a:avLst/>
          </a:prstGeom>
          <a:noFill/>
          <a:ln>
            <a:noFill/>
          </a:ln>
          <a:effectLst/>
          <a:scene3d>
            <a:camera prst="orthographicFront">
              <a:rot lat="0" lon="0" rev="0"/>
            </a:camera>
            <a:lightRig rig="threePt" dir="t"/>
          </a:scene3d>
        </p:spPr>
        <p:style>
          <a:lnRef idx="1">
            <a:schemeClr val="accent3"/>
          </a:lnRef>
          <a:fillRef idx="2">
            <a:schemeClr val="accent3"/>
          </a:fillRef>
          <a:effectRef idx="1">
            <a:schemeClr val="accent3"/>
          </a:effectRef>
          <a:fontRef idx="minor">
            <a:schemeClr val="dk1"/>
          </a:fontRef>
        </p:style>
        <p:txBody>
          <a:bodyPr wrap="square" rtlCol="0" anchor="ctr" anchorCtr="0">
            <a:noAutofit/>
          </a:bodyPr>
          <a:lstStyle/>
          <a:p>
            <a:pPr fontAlgn="ctr">
              <a:spcBef>
                <a:spcPct val="0"/>
              </a:spcBef>
              <a:spcAft>
                <a:spcPct val="0"/>
              </a:spcAft>
            </a:pPr>
            <a:r>
              <a:rPr lang="en-US" sz="1200" dirty="0" smtClean="0">
                <a:solidFill>
                  <a:srgbClr val="000000"/>
                </a:solidFill>
                <a:latin typeface="Huawei Sans" panose="020C0503030203020204" pitchFamily="34" charset="0"/>
              </a:rPr>
              <a:t>Policy enforcement point</a:t>
            </a:r>
            <a:endParaRPr lang="en-US" altLang="zh-CN" sz="1200" dirty="0">
              <a:solidFill>
                <a:srgbClr val="000000"/>
              </a:solidFill>
              <a:latin typeface="Huawei Sans" panose="020C0503030203020204" pitchFamily="34" charset="0"/>
              <a:ea typeface="微软雅黑" panose="020B0503020204020204" pitchFamily="34" charset="-122"/>
            </a:endParaRPr>
          </a:p>
        </p:txBody>
      </p:sp>
      <p:cxnSp>
        <p:nvCxnSpPr>
          <p:cNvPr id="131" name="直接箭头连接符 130"/>
          <p:cNvCxnSpPr/>
          <p:nvPr/>
        </p:nvCxnSpPr>
        <p:spPr bwMode="gray">
          <a:xfrm flipH="1">
            <a:off x="8973240" y="5954267"/>
            <a:ext cx="294640" cy="0"/>
          </a:xfrm>
          <a:prstGeom prst="straightConnector1">
            <a:avLst/>
          </a:prstGeom>
          <a:noFill/>
          <a:ln w="19050">
            <a:solidFill>
              <a:schemeClr val="bg1">
                <a:lumMod val="50000"/>
              </a:schemeClr>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132" name="文本框 131"/>
          <p:cNvSpPr txBox="1"/>
          <p:nvPr/>
        </p:nvSpPr>
        <p:spPr bwMode="gray">
          <a:xfrm>
            <a:off x="9315943" y="5749146"/>
            <a:ext cx="2006865" cy="420365"/>
          </a:xfrm>
          <a:prstGeom prst="rect">
            <a:avLst/>
          </a:prstGeom>
          <a:noFill/>
          <a:ln>
            <a:noFill/>
          </a:ln>
          <a:effectLst/>
          <a:scene3d>
            <a:camera prst="orthographicFront">
              <a:rot lat="0" lon="0" rev="0"/>
            </a:camera>
            <a:lightRig rig="threePt" dir="t"/>
          </a:scene3d>
        </p:spPr>
        <p:style>
          <a:lnRef idx="1">
            <a:schemeClr val="accent3"/>
          </a:lnRef>
          <a:fillRef idx="2">
            <a:schemeClr val="accent3"/>
          </a:fillRef>
          <a:effectRef idx="1">
            <a:schemeClr val="accent3"/>
          </a:effectRef>
          <a:fontRef idx="minor">
            <a:schemeClr val="dk1"/>
          </a:fontRef>
        </p:style>
        <p:txBody>
          <a:bodyPr wrap="square" rtlCol="0" anchor="ctr" anchorCtr="0">
            <a:noAutofit/>
          </a:bodyPr>
          <a:lstStyle/>
          <a:p>
            <a:pPr fontAlgn="ctr">
              <a:spcBef>
                <a:spcPct val="0"/>
              </a:spcBef>
              <a:spcAft>
                <a:spcPct val="0"/>
              </a:spcAft>
            </a:pPr>
            <a:r>
              <a:rPr lang="en-US" sz="1200" dirty="0" smtClean="0">
                <a:solidFill>
                  <a:srgbClr val="000000"/>
                </a:solidFill>
                <a:latin typeface="Huawei Sans" panose="020C0503030203020204" pitchFamily="34" charset="0"/>
              </a:rPr>
              <a:t>Security group and policy control matrix delivery</a:t>
            </a:r>
            <a:endParaRPr lang="en-US" altLang="zh-CN" sz="1200" dirty="0">
              <a:solidFill>
                <a:srgbClr val="000000"/>
              </a:solidFill>
              <a:latin typeface="Huawei Sans" panose="020C0503030203020204" pitchFamily="34" charset="0"/>
              <a:ea typeface="微软雅黑" panose="020B0503020204020204" pitchFamily="34" charset="-122"/>
            </a:endParaRPr>
          </a:p>
        </p:txBody>
      </p:sp>
      <p:sp>
        <p:nvSpPr>
          <p:cNvPr id="133" name="矩形 132"/>
          <p:cNvSpPr/>
          <p:nvPr/>
        </p:nvSpPr>
        <p:spPr bwMode="gray">
          <a:xfrm>
            <a:off x="5615468" y="971550"/>
            <a:ext cx="1534731" cy="2006320"/>
          </a:xfrm>
          <a:prstGeom prst="rect">
            <a:avLst/>
          </a:prstGeom>
          <a:solidFill>
            <a:schemeClr val="bg1"/>
          </a:solid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134" name="表格 133"/>
          <p:cNvGraphicFramePr>
            <a:graphicFrameLocks noGrp="1"/>
          </p:cNvGraphicFramePr>
          <p:nvPr>
            <p:extLst>
              <p:ext uri="{D42A27DB-BD31-4B8C-83A1-F6EECF244321}">
                <p14:modId xmlns:p14="http://schemas.microsoft.com/office/powerpoint/2010/main" val="1746239103"/>
              </p:ext>
            </p:extLst>
          </p:nvPr>
        </p:nvGraphicFramePr>
        <p:xfrm>
          <a:off x="5675023" y="1388919"/>
          <a:ext cx="1434148" cy="1554613"/>
        </p:xfrm>
        <a:graphic>
          <a:graphicData uri="http://schemas.openxmlformats.org/drawingml/2006/table">
            <a:tbl>
              <a:tblPr firstRow="1" bandRow="1"/>
              <a:tblGrid>
                <a:gridCol w="786468"/>
                <a:gridCol w="647680"/>
              </a:tblGrid>
              <a:tr h="457333">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1200" b="1" dirty="0" smtClean="0">
                          <a:solidFill>
                            <a:schemeClr val="tx1"/>
                          </a:solidFill>
                          <a:latin typeface="Huawei Sans" panose="020C0503030203020204" pitchFamily="34" charset="0"/>
                        </a:rPr>
                        <a:t>IP Address</a:t>
                      </a:r>
                      <a:endParaRPr lang="en-US" sz="1200" b="1"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1200" b="1" dirty="0" smtClean="0">
                          <a:solidFill>
                            <a:schemeClr val="tx1"/>
                          </a:solidFill>
                          <a:latin typeface="Huawei Sans" panose="020C0503030203020204" pitchFamily="34" charset="0"/>
                        </a:rPr>
                        <a:t>Group ID</a:t>
                      </a:r>
                      <a:endParaRPr lang="en-US" sz="1200" b="1"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r h="208177">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1200" b="0" dirty="0" smtClean="0">
                          <a:solidFill>
                            <a:schemeClr val="tx1"/>
                          </a:solidFill>
                          <a:latin typeface="Huawei Sans" panose="020C0503030203020204" pitchFamily="34" charset="0"/>
                        </a:rPr>
                        <a:t>1.1.1.1</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1200" b="0" dirty="0" smtClean="0">
                          <a:solidFill>
                            <a:schemeClr val="tx1"/>
                          </a:solidFill>
                          <a:latin typeface="Huawei Sans" panose="020C0503030203020204" pitchFamily="34" charset="0"/>
                        </a:rPr>
                        <a:t>1</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208177">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1200" b="0" dirty="0" smtClean="0">
                          <a:solidFill>
                            <a:schemeClr val="tx1"/>
                          </a:solidFill>
                          <a:latin typeface="Huawei Sans" panose="020C0503030203020204" pitchFamily="34" charset="0"/>
                        </a:rPr>
                        <a:t>2.2.2.2</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1200" b="0" dirty="0" smtClean="0">
                          <a:solidFill>
                            <a:schemeClr val="tx1"/>
                          </a:solidFill>
                          <a:latin typeface="Huawei Sans" panose="020C0503030203020204" pitchFamily="34" charset="0"/>
                        </a:rPr>
                        <a:t>2</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208177">
                <a:tc>
                  <a:txBody>
                    <a:bodyPr/>
                    <a:lstStyle/>
                    <a:p>
                      <a:pPr algn="ctr" fontAlgn="ctr"/>
                      <a:r>
                        <a:rPr lang="en-US" sz="1200" b="0" dirty="0" smtClean="0">
                          <a:solidFill>
                            <a:schemeClr val="tx1"/>
                          </a:solidFill>
                          <a:latin typeface="Huawei Sans" panose="020C0503030203020204" pitchFamily="34" charset="0"/>
                        </a:rPr>
                        <a:t>3.3.3.3</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200" b="0" dirty="0" smtClean="0">
                          <a:solidFill>
                            <a:schemeClr val="tx1"/>
                          </a:solidFill>
                          <a:latin typeface="Huawei Sans" panose="020C0503030203020204" pitchFamily="34" charset="0"/>
                        </a:rPr>
                        <a:t>3</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208177">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1200" b="1" dirty="0" smtClean="0">
                          <a:solidFill>
                            <a:schemeClr val="tx1"/>
                          </a:solidFill>
                          <a:latin typeface="Huawei Sans" panose="020C0503030203020204" pitchFamily="34" charset="0"/>
                        </a:rPr>
                        <a:t>…</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1200" b="0" dirty="0" smtClean="0">
                          <a:solidFill>
                            <a:schemeClr val="tx1"/>
                          </a:solidFill>
                          <a:latin typeface="Huawei Sans" panose="020C0503030203020204" pitchFamily="34" charset="0"/>
                        </a:rPr>
                        <a:t>…</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135" name="文本框 134"/>
          <p:cNvSpPr txBox="1"/>
          <p:nvPr/>
        </p:nvSpPr>
        <p:spPr bwMode="gray">
          <a:xfrm>
            <a:off x="5579329" y="957722"/>
            <a:ext cx="1567310" cy="408466"/>
          </a:xfrm>
          <a:prstGeom prst="rect">
            <a:avLst/>
          </a:prstGeom>
          <a:noFill/>
        </p:spPr>
        <p:txBody>
          <a:bodyPr wrap="square" rtlCol="0" anchor="ctr">
            <a:noAutofit/>
          </a:bodyPr>
          <a:lstStyle/>
          <a:p>
            <a:pPr algn="ctr" fontAlgn="ctr"/>
            <a:r>
              <a:rPr lang="en-US" sz="1200" dirty="0" smtClean="0">
                <a:solidFill>
                  <a:prstClr val="black"/>
                </a:solidFill>
                <a:latin typeface="Huawei Sans" panose="020C0503030203020204" pitchFamily="34" charset="0"/>
              </a:rPr>
              <a:t>IP-security group mapping table</a:t>
            </a:r>
            <a:endParaRPr lang="en-US" altLang="zh-CN" sz="1200" dirty="0">
              <a:solidFill>
                <a:prstClr val="black"/>
              </a:solidFill>
              <a:latin typeface="Huawei Sans" panose="020C0503030203020204" pitchFamily="34" charset="0"/>
            </a:endParaRPr>
          </a:p>
        </p:txBody>
      </p:sp>
      <p:cxnSp>
        <p:nvCxnSpPr>
          <p:cNvPr id="138" name="直接箭头连接符 137"/>
          <p:cNvCxnSpPr/>
          <p:nvPr/>
        </p:nvCxnSpPr>
        <p:spPr bwMode="gray">
          <a:xfrm flipH="1">
            <a:off x="6568634" y="5959329"/>
            <a:ext cx="294640" cy="0"/>
          </a:xfrm>
          <a:prstGeom prst="straightConnector1">
            <a:avLst/>
          </a:prstGeom>
          <a:noFill/>
          <a:ln w="19050">
            <a:solidFill>
              <a:schemeClr val="bg1">
                <a:lumMod val="50000"/>
              </a:schemeClr>
            </a:solidFill>
            <a:prstDash val="dash"/>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139" name="文本框 138"/>
          <p:cNvSpPr txBox="1"/>
          <p:nvPr/>
        </p:nvSpPr>
        <p:spPr bwMode="gray">
          <a:xfrm>
            <a:off x="6888099" y="5769699"/>
            <a:ext cx="2363456" cy="379259"/>
          </a:xfrm>
          <a:prstGeom prst="rect">
            <a:avLst/>
          </a:prstGeom>
          <a:noFill/>
          <a:ln>
            <a:noFill/>
          </a:ln>
          <a:effectLst/>
          <a:scene3d>
            <a:camera prst="orthographicFront">
              <a:rot lat="0" lon="0" rev="0"/>
            </a:camera>
            <a:lightRig rig="threePt" dir="t"/>
          </a:scene3d>
        </p:spPr>
        <p:style>
          <a:lnRef idx="1">
            <a:schemeClr val="accent3"/>
          </a:lnRef>
          <a:fillRef idx="2">
            <a:schemeClr val="accent3"/>
          </a:fillRef>
          <a:effectRef idx="1">
            <a:schemeClr val="accent3"/>
          </a:effectRef>
          <a:fontRef idx="minor">
            <a:schemeClr val="dk1"/>
          </a:fontRef>
        </p:style>
        <p:txBody>
          <a:bodyPr wrap="square" rtlCol="0" anchor="ctr" anchorCtr="0">
            <a:noAutofit/>
          </a:bodyPr>
          <a:lstStyle/>
          <a:p>
            <a:pPr fontAlgn="ctr"/>
            <a:r>
              <a:rPr lang="en-US" sz="1200" dirty="0" smtClean="0">
                <a:solidFill>
                  <a:prstClr val="black"/>
                </a:solidFill>
                <a:latin typeface="Huawei Sans" panose="020C0503030203020204" pitchFamily="34" charset="0"/>
              </a:rPr>
              <a:t>Proactively synchronize IP-security group entries</a:t>
            </a:r>
            <a:endParaRPr lang="en-US" altLang="zh-CN" sz="1200" dirty="0">
              <a:solidFill>
                <a:prstClr val="black"/>
              </a:solidFill>
              <a:latin typeface="Huawei Sans" panose="020C0503030203020204" pitchFamily="34" charset="0"/>
            </a:endParaRPr>
          </a:p>
        </p:txBody>
      </p:sp>
      <p:sp>
        <p:nvSpPr>
          <p:cNvPr id="61" name="文本框 60"/>
          <p:cNvSpPr txBox="1"/>
          <p:nvPr/>
        </p:nvSpPr>
        <p:spPr bwMode="gray">
          <a:xfrm>
            <a:off x="1354695" y="5778876"/>
            <a:ext cx="954107" cy="461665"/>
          </a:xfrm>
          <a:prstGeom prst="rect">
            <a:avLst/>
          </a:prstGeom>
          <a:noFill/>
        </p:spPr>
        <p:txBody>
          <a:bodyPr wrap="none" rtlCol="0">
            <a:noAutofit/>
          </a:bodyPr>
          <a:lstStyle/>
          <a:p>
            <a:pPr fontAlgn="ctr"/>
            <a:r>
              <a:rPr lang="en-US" sz="1200" dirty="0" smtClean="0">
                <a:latin typeface="Huawei Sans" panose="020C0503030203020204" pitchFamily="34" charset="0"/>
              </a:rPr>
              <a:t>PC1 1.1.1.1</a:t>
            </a:r>
          </a:p>
          <a:p>
            <a:pPr fontAlgn="ctr"/>
            <a:r>
              <a:rPr lang="en-US" sz="1200" dirty="0" smtClean="0">
                <a:latin typeface="Huawei Sans" panose="020C0503030203020204" pitchFamily="34" charset="0"/>
              </a:rPr>
              <a:t>Sales </a:t>
            </a:r>
            <a:r>
              <a:rPr lang="en-US" sz="1200" dirty="0" smtClean="0">
                <a:solidFill>
                  <a:prstClr val="black"/>
                </a:solidFill>
                <a:latin typeface="Huawei Sans" panose="020C0503030203020204" pitchFamily="34" charset="0"/>
              </a:rPr>
              <a:t>user</a:t>
            </a:r>
            <a:endParaRPr lang="en-US" altLang="zh-CN" sz="1200" dirty="0">
              <a:solidFill>
                <a:prstClr val="black"/>
              </a:solidFill>
              <a:latin typeface="Huawei Sans" panose="020C0503030203020204" pitchFamily="34" charset="0"/>
            </a:endParaRPr>
          </a:p>
        </p:txBody>
      </p:sp>
      <p:sp>
        <p:nvSpPr>
          <p:cNvPr id="62" name="文本框 61"/>
          <p:cNvSpPr txBox="1"/>
          <p:nvPr/>
        </p:nvSpPr>
        <p:spPr bwMode="gray">
          <a:xfrm>
            <a:off x="5287491" y="5778876"/>
            <a:ext cx="1249060" cy="461665"/>
          </a:xfrm>
          <a:prstGeom prst="rect">
            <a:avLst/>
          </a:prstGeom>
          <a:noFill/>
        </p:spPr>
        <p:txBody>
          <a:bodyPr wrap="none" rtlCol="0">
            <a:noAutofit/>
          </a:bodyPr>
          <a:lstStyle/>
          <a:p>
            <a:pPr fontAlgn="ctr"/>
            <a:r>
              <a:rPr lang="en-US" sz="1200" dirty="0" smtClean="0">
                <a:latin typeface="Huawei Sans" panose="020C0503030203020204" pitchFamily="34" charset="0"/>
              </a:rPr>
              <a:t>PC3 3.3.3.3</a:t>
            </a:r>
          </a:p>
          <a:p>
            <a:pPr fontAlgn="ctr"/>
            <a:r>
              <a:rPr lang="en-US" sz="1200" dirty="0" smtClean="0">
                <a:solidFill>
                  <a:prstClr val="black"/>
                </a:solidFill>
                <a:latin typeface="Huawei Sans" panose="020C0503030203020204" pitchFamily="34" charset="0"/>
              </a:rPr>
              <a:t>Marketing user</a:t>
            </a:r>
            <a:endParaRPr lang="en-US" altLang="zh-CN" sz="1200" dirty="0">
              <a:solidFill>
                <a:prstClr val="black"/>
              </a:solidFill>
              <a:latin typeface="Huawei Sans" panose="020C0503030203020204" pitchFamily="34" charset="0"/>
            </a:endParaRPr>
          </a:p>
        </p:txBody>
      </p:sp>
      <p:sp>
        <p:nvSpPr>
          <p:cNvPr id="70" name="文本框 69"/>
          <p:cNvSpPr txBox="1"/>
          <p:nvPr/>
        </p:nvSpPr>
        <p:spPr bwMode="gray">
          <a:xfrm>
            <a:off x="2737801" y="5778876"/>
            <a:ext cx="954108" cy="461665"/>
          </a:xfrm>
          <a:prstGeom prst="rect">
            <a:avLst/>
          </a:prstGeom>
          <a:noFill/>
        </p:spPr>
        <p:txBody>
          <a:bodyPr wrap="none" rtlCol="0">
            <a:noAutofit/>
          </a:bodyPr>
          <a:lstStyle/>
          <a:p>
            <a:pPr algn="r" fontAlgn="ctr"/>
            <a:r>
              <a:rPr lang="en-US" sz="1200" dirty="0" smtClean="0">
                <a:latin typeface="Huawei Sans" panose="020C0503030203020204" pitchFamily="34" charset="0"/>
              </a:rPr>
              <a:t>PC2 2.2.2.2</a:t>
            </a:r>
          </a:p>
          <a:p>
            <a:pPr algn="r" fontAlgn="ctr"/>
            <a:r>
              <a:rPr lang="en-US" sz="1200" dirty="0" smtClean="0">
                <a:solidFill>
                  <a:prstClr val="black"/>
                </a:solidFill>
                <a:latin typeface="Huawei Sans" panose="020C0503030203020204" pitchFamily="34" charset="0"/>
              </a:rPr>
              <a:t>R&amp;D user</a:t>
            </a:r>
            <a:endParaRPr lang="en-US" altLang="zh-CN" sz="1200" dirty="0">
              <a:solidFill>
                <a:prstClr val="black"/>
              </a:solidFill>
              <a:latin typeface="Huawei Sans" panose="020C0503030203020204" pitchFamily="34" charset="0"/>
            </a:endParaRPr>
          </a:p>
        </p:txBody>
      </p:sp>
      <p:grpSp>
        <p:nvGrpSpPr>
          <p:cNvPr id="74" name="组合 28"/>
          <p:cNvGrpSpPr>
            <a:grpSpLocks noChangeAspect="1"/>
          </p:cNvGrpSpPr>
          <p:nvPr/>
        </p:nvGrpSpPr>
        <p:grpSpPr bwMode="gray">
          <a:xfrm>
            <a:off x="2516864" y="3343453"/>
            <a:ext cx="238817" cy="238817"/>
            <a:chOff x="5076056" y="3356992"/>
            <a:chExt cx="436268" cy="436268"/>
          </a:xfrm>
        </p:grpSpPr>
        <p:sp>
          <p:nvSpPr>
            <p:cNvPr id="75" name="椭圆 27"/>
            <p:cNvSpPr/>
            <p:nvPr/>
          </p:nvSpPr>
          <p:spPr bwMode="gray">
            <a:xfrm>
              <a:off x="5076056" y="3356992"/>
              <a:ext cx="432048" cy="432048"/>
            </a:xfrm>
            <a:prstGeom prst="ellipse">
              <a:avLst/>
            </a:prstGeom>
            <a:solidFill>
              <a:sysClr val="window" lastClr="FF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784225" eaLnBrk="0" fontAlgn="ctr" latinLnBrk="0" hangingPunct="0">
                <a:lnSpc>
                  <a:spcPct val="100000"/>
                </a:lnSpc>
                <a:spcBef>
                  <a:spcPct val="0"/>
                </a:spcBef>
                <a:spcAft>
                  <a:spcPct val="0"/>
                </a:spcAft>
                <a:buClrTx/>
                <a:buSzTx/>
                <a:buFontTx/>
                <a:buNone/>
                <a:tabLst/>
                <a:defRPr/>
              </a:pPr>
              <a:endParaRPr kumimoji="0" lang="en-US" altLang="zh-CN" sz="21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禁止符 23"/>
            <p:cNvSpPr/>
            <p:nvPr/>
          </p:nvSpPr>
          <p:spPr bwMode="gray">
            <a:xfrm>
              <a:off x="5076056" y="3356992"/>
              <a:ext cx="436268" cy="436268"/>
            </a:xfrm>
            <a:prstGeom prst="noSmoking">
              <a:avLst>
                <a:gd name="adj" fmla="val 15475"/>
              </a:avLst>
            </a:prstGeom>
            <a:solidFill>
              <a:srgbClr val="EC7061">
                <a:lumMod val="100000"/>
              </a:srgbClr>
            </a:solidFill>
            <a:ln w="12700" cap="flat" cmpd="sng" algn="ctr">
              <a:noFill/>
              <a:prstDash val="solid"/>
              <a:miter lim="800000"/>
            </a:ln>
            <a:effectLst/>
          </p:spPr>
          <p:txBody>
            <a:bodyPr rtlCol="0" anchor="ctr">
              <a:noAutofit/>
            </a:bodyP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srgbClr val="EC7061"/>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71" name="文本框 70"/>
          <p:cNvSpPr txBox="1"/>
          <p:nvPr/>
        </p:nvSpPr>
        <p:spPr bwMode="gray">
          <a:xfrm>
            <a:off x="689359" y="3014320"/>
            <a:ext cx="1646355" cy="637823"/>
          </a:xfrm>
          <a:prstGeom prst="rect">
            <a:avLst/>
          </a:prstGeom>
          <a:noFill/>
        </p:spPr>
        <p:txBody>
          <a:bodyPr wrap="square" rtlCol="0">
            <a:noAutofit/>
          </a:bodyPr>
          <a:lstStyle/>
          <a:p>
            <a:pPr algn="r" fontAlgn="ctr"/>
            <a:r>
              <a:rPr lang="en-US" sz="1200" dirty="0" smtClean="0">
                <a:solidFill>
                  <a:srgbClr val="ED6D00"/>
                </a:solidFill>
                <a:latin typeface="Huawei Sans" panose="020C0503030203020204" pitchFamily="34" charset="0"/>
              </a:rPr>
              <a:t>Device enabled with IP-security group</a:t>
            </a:r>
          </a:p>
          <a:p>
            <a:pPr algn="r" fontAlgn="ctr"/>
            <a:r>
              <a:rPr lang="en-US" sz="1200" dirty="0" smtClean="0">
                <a:solidFill>
                  <a:srgbClr val="ED6D00"/>
                </a:solidFill>
                <a:latin typeface="Huawei Sans" panose="020C0503030203020204" pitchFamily="34" charset="0"/>
              </a:rPr>
              <a:t>entry subscription</a:t>
            </a:r>
            <a:endParaRPr lang="en-US" altLang="zh-CN" sz="1200" b="1" dirty="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五边形 71"/>
          <p:cNvSpPr/>
          <p:nvPr/>
        </p:nvSpPr>
        <p:spPr bwMode="gray">
          <a:xfrm>
            <a:off x="5941177" y="22542"/>
            <a:ext cx="1548000" cy="378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noAutofit/>
          </a:bodyPr>
          <a:lstStyle/>
          <a:p>
            <a:pPr algn="ctr" fontAlgn="ctr">
              <a:lnSpc>
                <a:spcPct val="95000"/>
              </a:lnSpc>
            </a:pPr>
            <a:r>
              <a:rPr lang="en-US" sz="1200" dirty="0" smtClean="0">
                <a:latin typeface="Huawei Sans" panose="020C0503030203020204" pitchFamily="34" charset="0"/>
              </a:rPr>
              <a:t>User Management </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燕尾形 72"/>
          <p:cNvSpPr/>
          <p:nvPr/>
        </p:nvSpPr>
        <p:spPr bwMode="gray">
          <a:xfrm>
            <a:off x="7360852" y="22542"/>
            <a:ext cx="1548000" cy="378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5000"/>
              </a:lnSpc>
            </a:pPr>
            <a:r>
              <a:rPr lang="en-US" sz="1200" dirty="0" smtClean="0">
                <a:latin typeface="Huawei Sans" panose="020C0503030203020204" pitchFamily="34" charset="0"/>
              </a:rPr>
              <a:t>User Authentication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燕尾形 87"/>
          <p:cNvSpPr/>
          <p:nvPr/>
        </p:nvSpPr>
        <p:spPr bwMode="gray">
          <a:xfrm>
            <a:off x="10200203" y="22542"/>
            <a:ext cx="1548000" cy="37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5000"/>
              </a:lnSpc>
              <a:spcBef>
                <a:spcPts val="0"/>
              </a:spcBef>
              <a:defRPr/>
            </a:pPr>
            <a:r>
              <a:rPr lang="en-US" sz="1200" dirty="0" smtClean="0">
                <a:latin typeface="Huawei Sans" panose="020C0503030203020204" pitchFamily="34" charset="0"/>
              </a:rPr>
              <a:t>Terminal Identification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燕尾形 95"/>
          <p:cNvSpPr/>
          <p:nvPr/>
        </p:nvSpPr>
        <p:spPr bwMode="gray">
          <a:xfrm>
            <a:off x="8780527" y="22542"/>
            <a:ext cx="1548000" cy="37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5000"/>
              </a:lnSpc>
              <a:spcBef>
                <a:spcPts val="0"/>
              </a:spcBef>
              <a:defRPr/>
            </a:pPr>
            <a:r>
              <a:rPr lang="en-US" sz="1200" b="1" dirty="0" smtClean="0">
                <a:solidFill>
                  <a:schemeClr val="bg1"/>
                </a:solidFill>
                <a:latin typeface="Huawei Sans" panose="020C0503030203020204" pitchFamily="34" charset="0"/>
              </a:rPr>
              <a:t>Policy Control</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080420423"/>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任意多边形 77"/>
          <p:cNvSpPr/>
          <p:nvPr/>
        </p:nvSpPr>
        <p:spPr bwMode="gray">
          <a:xfrm>
            <a:off x="744157" y="3178292"/>
            <a:ext cx="3129508" cy="1542453"/>
          </a:xfrm>
          <a:custGeom>
            <a:avLst/>
            <a:gdLst>
              <a:gd name="connsiteX0" fmla="*/ 1522976 w 3069379"/>
              <a:gd name="connsiteY0" fmla="*/ 0 h 1667868"/>
              <a:gd name="connsiteX1" fmla="*/ 2105444 w 3069379"/>
              <a:gd name="connsiteY1" fmla="*/ 243498 h 1667868"/>
              <a:gd name="connsiteX2" fmla="*/ 2165457 w 3069379"/>
              <a:gd name="connsiteY2" fmla="*/ 316907 h 1667868"/>
              <a:gd name="connsiteX3" fmla="*/ 2204139 w 3069379"/>
              <a:gd name="connsiteY3" fmla="*/ 313329 h 1667868"/>
              <a:gd name="connsiteX4" fmla="*/ 2688456 w 3069379"/>
              <a:gd name="connsiteY4" fmla="*/ 757688 h 1667868"/>
              <a:gd name="connsiteX5" fmla="*/ 2679008 w 3069379"/>
              <a:gd name="connsiteY5" fmla="*/ 843679 h 1667868"/>
              <a:gd name="connsiteX6" fmla="*/ 2742591 w 3069379"/>
              <a:gd name="connsiteY6" fmla="*/ 850148 h 1667868"/>
              <a:gd name="connsiteX7" fmla="*/ 3069379 w 3069379"/>
              <a:gd name="connsiteY7" fmla="*/ 1254812 h 1667868"/>
              <a:gd name="connsiteX8" fmla="*/ 2742591 w 3069379"/>
              <a:gd name="connsiteY8" fmla="*/ 1659476 h 1667868"/>
              <a:gd name="connsiteX9" fmla="*/ 2727471 w 3069379"/>
              <a:gd name="connsiteY9" fmla="*/ 1661015 h 1667868"/>
              <a:gd name="connsiteX10" fmla="*/ 2727471 w 3069379"/>
              <a:gd name="connsiteY10" fmla="*/ 1667868 h 1667868"/>
              <a:gd name="connsiteX11" fmla="*/ 2660108 w 3069379"/>
              <a:gd name="connsiteY11" fmla="*/ 1667868 h 1667868"/>
              <a:gd name="connsiteX12" fmla="*/ 450197 w 3069379"/>
              <a:gd name="connsiteY12" fmla="*/ 1667868 h 1667868"/>
              <a:gd name="connsiteX13" fmla="*/ 373665 w 3069379"/>
              <a:gd name="connsiteY13" fmla="*/ 1667868 h 1667868"/>
              <a:gd name="connsiteX14" fmla="*/ 373665 w 3069379"/>
              <a:gd name="connsiteY14" fmla="*/ 1660082 h 1667868"/>
              <a:gd name="connsiteX15" fmla="*/ 359467 w 3069379"/>
              <a:gd name="connsiteY15" fmla="*/ 1658637 h 1667868"/>
              <a:gd name="connsiteX16" fmla="*/ 0 w 3069379"/>
              <a:gd name="connsiteY16" fmla="*/ 1213505 h 1667868"/>
              <a:gd name="connsiteX17" fmla="*/ 274960 w 3069379"/>
              <a:gd name="connsiteY17" fmla="*/ 794848 h 1667868"/>
              <a:gd name="connsiteX18" fmla="*/ 303951 w 3069379"/>
              <a:gd name="connsiteY18" fmla="*/ 785765 h 1667868"/>
              <a:gd name="connsiteX19" fmla="*/ 315888 w 3069379"/>
              <a:gd name="connsiteY19" fmla="*/ 677121 h 1667868"/>
              <a:gd name="connsiteX20" fmla="*/ 931587 w 3069379"/>
              <a:gd name="connsiteY20" fmla="*/ 216713 h 1667868"/>
              <a:gd name="connsiteX21" fmla="*/ 968567 w 3069379"/>
              <a:gd name="connsiteY21" fmla="*/ 220133 h 1667868"/>
              <a:gd name="connsiteX22" fmla="*/ 1062419 w 3069379"/>
              <a:gd name="connsiteY22" fmla="*/ 141982 h 1667868"/>
              <a:gd name="connsiteX23" fmla="*/ 1522976 w 3069379"/>
              <a:gd name="connsiteY23" fmla="*/ 0 h 1667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69379" h="1667868">
                <a:moveTo>
                  <a:pt x="1522976" y="0"/>
                </a:moveTo>
                <a:cubicBezTo>
                  <a:pt x="1750444" y="0"/>
                  <a:pt x="1956378" y="93052"/>
                  <a:pt x="2105444" y="243498"/>
                </a:cubicBezTo>
                <a:lnTo>
                  <a:pt x="2165457" y="316907"/>
                </a:lnTo>
                <a:lnTo>
                  <a:pt x="2204139" y="313329"/>
                </a:lnTo>
                <a:cubicBezTo>
                  <a:pt x="2471620" y="313329"/>
                  <a:pt x="2688456" y="512275"/>
                  <a:pt x="2688456" y="757688"/>
                </a:cubicBezTo>
                <a:lnTo>
                  <a:pt x="2679008" y="843679"/>
                </a:lnTo>
                <a:lnTo>
                  <a:pt x="2742591" y="850148"/>
                </a:lnTo>
                <a:cubicBezTo>
                  <a:pt x="2929088" y="888664"/>
                  <a:pt x="3069379" y="1055202"/>
                  <a:pt x="3069379" y="1254812"/>
                </a:cubicBezTo>
                <a:cubicBezTo>
                  <a:pt x="3069379" y="1454421"/>
                  <a:pt x="2929088" y="1620960"/>
                  <a:pt x="2742591" y="1659476"/>
                </a:cubicBezTo>
                <a:lnTo>
                  <a:pt x="2727471" y="1661015"/>
                </a:lnTo>
                <a:lnTo>
                  <a:pt x="2727471" y="1667868"/>
                </a:lnTo>
                <a:lnTo>
                  <a:pt x="2660108" y="1667868"/>
                </a:lnTo>
                <a:lnTo>
                  <a:pt x="450197" y="1667868"/>
                </a:lnTo>
                <a:lnTo>
                  <a:pt x="373665" y="1667868"/>
                </a:lnTo>
                <a:lnTo>
                  <a:pt x="373665" y="1660082"/>
                </a:lnTo>
                <a:lnTo>
                  <a:pt x="359467" y="1658637"/>
                </a:lnTo>
                <a:cubicBezTo>
                  <a:pt x="154319" y="1616269"/>
                  <a:pt x="0" y="1433076"/>
                  <a:pt x="0" y="1213505"/>
                </a:cubicBezTo>
                <a:cubicBezTo>
                  <a:pt x="0" y="1025301"/>
                  <a:pt x="113377" y="863824"/>
                  <a:pt x="274960" y="794848"/>
                </a:cubicBezTo>
                <a:lnTo>
                  <a:pt x="303951" y="785765"/>
                </a:lnTo>
                <a:lnTo>
                  <a:pt x="315888" y="677121"/>
                </a:lnTo>
                <a:cubicBezTo>
                  <a:pt x="374490" y="414367"/>
                  <a:pt x="627881" y="216713"/>
                  <a:pt x="931587" y="216713"/>
                </a:cubicBezTo>
                <a:lnTo>
                  <a:pt x="968567" y="220133"/>
                </a:lnTo>
                <a:lnTo>
                  <a:pt x="1062419" y="141982"/>
                </a:lnTo>
                <a:cubicBezTo>
                  <a:pt x="1193887" y="52342"/>
                  <a:pt x="1352375" y="0"/>
                  <a:pt x="1522976" y="0"/>
                </a:cubicBezTo>
                <a:close/>
              </a:path>
            </a:pathLst>
          </a:cu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p:txBody>
          <a:bodyPr/>
          <a:lstStyle/>
          <a:p>
            <a:r>
              <a:rPr lang="en-US" smtClean="0"/>
              <a:t>Free Mobility Solution (3)</a:t>
            </a:r>
            <a:endParaRPr lang="en-US" altLang="zh-CN" dirty="0">
              <a:sym typeface="Huawei Sans" panose="020C0503030203020204" pitchFamily="34" charset="0"/>
            </a:endParaRPr>
          </a:p>
        </p:txBody>
      </p:sp>
      <p:cxnSp>
        <p:nvCxnSpPr>
          <p:cNvPr id="64" name="Straight Connector 166"/>
          <p:cNvCxnSpPr/>
          <p:nvPr/>
        </p:nvCxnSpPr>
        <p:spPr bwMode="gray">
          <a:xfrm>
            <a:off x="841533" y="5244091"/>
            <a:ext cx="0" cy="6199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Straight Connector 166"/>
          <p:cNvCxnSpPr/>
          <p:nvPr/>
        </p:nvCxnSpPr>
        <p:spPr bwMode="gray">
          <a:xfrm flipH="1">
            <a:off x="2380615" y="3384792"/>
            <a:ext cx="199834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66" name="Group 165"/>
          <p:cNvGrpSpPr/>
          <p:nvPr/>
        </p:nvGrpSpPr>
        <p:grpSpPr bwMode="gray">
          <a:xfrm rot="10800000">
            <a:off x="947302" y="3375705"/>
            <a:ext cx="2618150" cy="892260"/>
            <a:chOff x="-1233037" y="914446"/>
            <a:chExt cx="1573823" cy="778776"/>
          </a:xfrm>
        </p:grpSpPr>
        <p:cxnSp>
          <p:nvCxnSpPr>
            <p:cNvPr id="67"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69" name="图片 86" descr="核心交换机.png"/>
          <p:cNvPicPr>
            <a:picLocks noChangeAspect="1"/>
          </p:cNvPicPr>
          <p:nvPr/>
        </p:nvPicPr>
        <p:blipFill>
          <a:blip r:embed="rId3" cstate="print"/>
          <a:stretch>
            <a:fillRect/>
          </a:stretch>
        </p:blipFill>
        <p:spPr bwMode="gray">
          <a:xfrm>
            <a:off x="2032326" y="3202223"/>
            <a:ext cx="446281" cy="365140"/>
          </a:xfrm>
          <a:prstGeom prst="rect">
            <a:avLst/>
          </a:prstGeom>
        </p:spPr>
      </p:pic>
      <p:pic>
        <p:nvPicPr>
          <p:cNvPr id="77" name="图片 87" descr="汇聚交换机.png"/>
          <p:cNvPicPr>
            <a:picLocks noChangeAspect="1"/>
          </p:cNvPicPr>
          <p:nvPr/>
        </p:nvPicPr>
        <p:blipFill>
          <a:blip r:embed="rId4" cstate="print"/>
          <a:stretch>
            <a:fillRect/>
          </a:stretch>
        </p:blipFill>
        <p:spPr bwMode="gray">
          <a:xfrm>
            <a:off x="657119" y="4187663"/>
            <a:ext cx="368827" cy="301768"/>
          </a:xfrm>
          <a:prstGeom prst="rect">
            <a:avLst/>
          </a:prstGeom>
        </p:spPr>
      </p:pic>
      <p:pic>
        <p:nvPicPr>
          <p:cNvPr id="81" name="图片 105" descr="AP.png"/>
          <p:cNvPicPr>
            <a:picLocks noChangeAspect="1"/>
          </p:cNvPicPr>
          <p:nvPr/>
        </p:nvPicPr>
        <p:blipFill>
          <a:blip r:embed="rId5" cstate="print"/>
          <a:stretch>
            <a:fillRect/>
          </a:stretch>
        </p:blipFill>
        <p:spPr bwMode="gray">
          <a:xfrm>
            <a:off x="4546039" y="4982418"/>
            <a:ext cx="368827" cy="301768"/>
          </a:xfrm>
          <a:prstGeom prst="rect">
            <a:avLst/>
          </a:prstGeom>
        </p:spPr>
      </p:pic>
      <p:pic>
        <p:nvPicPr>
          <p:cNvPr id="82" name="图片 76" descr="接入交换机.png"/>
          <p:cNvPicPr>
            <a:picLocks noChangeAspect="1"/>
          </p:cNvPicPr>
          <p:nvPr/>
        </p:nvPicPr>
        <p:blipFill>
          <a:blip r:embed="rId6" cstate="print"/>
          <a:stretch>
            <a:fillRect/>
          </a:stretch>
        </p:blipFill>
        <p:spPr bwMode="gray">
          <a:xfrm>
            <a:off x="657119" y="4982418"/>
            <a:ext cx="368827" cy="301768"/>
          </a:xfrm>
          <a:prstGeom prst="rect">
            <a:avLst/>
          </a:prstGeom>
        </p:spPr>
      </p:pic>
      <p:pic>
        <p:nvPicPr>
          <p:cNvPr id="83" name="图片 76" descr="接入交换机.png"/>
          <p:cNvPicPr>
            <a:picLocks noChangeAspect="1"/>
          </p:cNvPicPr>
          <p:nvPr/>
        </p:nvPicPr>
        <p:blipFill>
          <a:blip r:embed="rId6" cstate="print"/>
          <a:stretch>
            <a:fillRect/>
          </a:stretch>
        </p:blipFill>
        <p:spPr bwMode="gray">
          <a:xfrm>
            <a:off x="3484985" y="4982418"/>
            <a:ext cx="368827" cy="301768"/>
          </a:xfrm>
          <a:prstGeom prst="rect">
            <a:avLst/>
          </a:prstGeom>
        </p:spPr>
      </p:pic>
      <p:pic>
        <p:nvPicPr>
          <p:cNvPr id="84" name="图片 87" descr="汇聚交换机.png"/>
          <p:cNvPicPr>
            <a:picLocks noChangeAspect="1"/>
          </p:cNvPicPr>
          <p:nvPr/>
        </p:nvPicPr>
        <p:blipFill>
          <a:blip r:embed="rId4" cstate="print"/>
          <a:stretch>
            <a:fillRect/>
          </a:stretch>
        </p:blipFill>
        <p:spPr bwMode="gray">
          <a:xfrm>
            <a:off x="3484985" y="4187663"/>
            <a:ext cx="368827" cy="301768"/>
          </a:xfrm>
          <a:prstGeom prst="rect">
            <a:avLst/>
          </a:prstGeom>
        </p:spPr>
      </p:pic>
      <p:cxnSp>
        <p:nvCxnSpPr>
          <p:cNvPr id="85" name="Straight Connector 166"/>
          <p:cNvCxnSpPr>
            <a:stCxn id="77" idx="2"/>
            <a:endCxn id="82" idx="0"/>
          </p:cNvCxnSpPr>
          <p:nvPr/>
        </p:nvCxnSpPr>
        <p:spPr bwMode="gray">
          <a:xfrm>
            <a:off x="841533" y="4489431"/>
            <a:ext cx="0" cy="49298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Straight Connector 166"/>
          <p:cNvCxnSpPr>
            <a:stCxn id="84" idx="2"/>
            <a:endCxn id="83" idx="0"/>
          </p:cNvCxnSpPr>
          <p:nvPr/>
        </p:nvCxnSpPr>
        <p:spPr bwMode="gray">
          <a:xfrm>
            <a:off x="3669399" y="4489431"/>
            <a:ext cx="0" cy="49298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Straight Connector 166"/>
          <p:cNvCxnSpPr>
            <a:stCxn id="81" idx="1"/>
            <a:endCxn id="83" idx="3"/>
          </p:cNvCxnSpPr>
          <p:nvPr/>
        </p:nvCxnSpPr>
        <p:spPr bwMode="gray">
          <a:xfrm flipH="1">
            <a:off x="3853812" y="5133302"/>
            <a:ext cx="69222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89" name="图片 14" descr="日志告警服务器-蓝.png"/>
          <p:cNvPicPr>
            <a:picLocks noChangeAspect="1"/>
          </p:cNvPicPr>
          <p:nvPr/>
        </p:nvPicPr>
        <p:blipFill>
          <a:blip r:embed="rId7" cstate="print"/>
          <a:stretch>
            <a:fillRect/>
          </a:stretch>
        </p:blipFill>
        <p:spPr bwMode="gray">
          <a:xfrm>
            <a:off x="596256" y="5779409"/>
            <a:ext cx="490552" cy="306312"/>
          </a:xfrm>
          <a:prstGeom prst="rect">
            <a:avLst/>
          </a:prstGeom>
        </p:spPr>
      </p:pic>
      <p:pic>
        <p:nvPicPr>
          <p:cNvPr id="90" name="图片 157" descr="故障链路.png"/>
          <p:cNvPicPr>
            <a:picLocks noChangeAspect="1"/>
          </p:cNvPicPr>
          <p:nvPr/>
        </p:nvPicPr>
        <p:blipFill>
          <a:blip r:embed="rId8" cstate="print"/>
          <a:stretch>
            <a:fillRect/>
          </a:stretch>
        </p:blipFill>
        <p:spPr bwMode="gray">
          <a:xfrm>
            <a:off x="4546039" y="5766174"/>
            <a:ext cx="446281" cy="332783"/>
          </a:xfrm>
          <a:prstGeom prst="rect">
            <a:avLst/>
          </a:prstGeom>
        </p:spPr>
      </p:pic>
      <p:grpSp>
        <p:nvGrpSpPr>
          <p:cNvPr id="91" name="组合 758"/>
          <p:cNvGrpSpPr/>
          <p:nvPr/>
        </p:nvGrpSpPr>
        <p:grpSpPr bwMode="gray">
          <a:xfrm flipV="1">
            <a:off x="4612344" y="5324181"/>
            <a:ext cx="236214" cy="200032"/>
            <a:chOff x="7440613" y="4868863"/>
            <a:chExt cx="1019175" cy="828675"/>
          </a:xfrm>
          <a:solidFill>
            <a:schemeClr val="bg1">
              <a:lumMod val="75000"/>
            </a:schemeClr>
          </a:solidFill>
        </p:grpSpPr>
        <p:sp>
          <p:nvSpPr>
            <p:cNvPr id="92"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noAutofit/>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noAutofit/>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98" name="文本框 97"/>
          <p:cNvSpPr txBox="1"/>
          <p:nvPr/>
        </p:nvSpPr>
        <p:spPr bwMode="gray">
          <a:xfrm>
            <a:off x="1507887" y="3042320"/>
            <a:ext cx="521297" cy="276999"/>
          </a:xfrm>
          <a:prstGeom prst="rect">
            <a:avLst/>
          </a:prstGeom>
          <a:noFill/>
        </p:spPr>
        <p:txBody>
          <a:bodyPr wrap="none" rtlCol="0">
            <a:noAutofit/>
          </a:bodyPr>
          <a:lstStyle/>
          <a:p>
            <a:pPr algn="ctr" fontAlgn="ctr"/>
            <a:r>
              <a:rPr lang="en-US" sz="1200" dirty="0" smtClean="0">
                <a:latin typeface="Huawei Sans" panose="020C0503030203020204" pitchFamily="34" charset="0"/>
              </a:rPr>
              <a:t>Core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文本框 98"/>
          <p:cNvSpPr txBox="1"/>
          <p:nvPr/>
        </p:nvSpPr>
        <p:spPr bwMode="gray">
          <a:xfrm>
            <a:off x="1016475" y="4194161"/>
            <a:ext cx="603050" cy="276999"/>
          </a:xfrm>
          <a:prstGeom prst="rect">
            <a:avLst/>
          </a:prstGeom>
          <a:noFill/>
        </p:spPr>
        <p:txBody>
          <a:bodyPr wrap="none" rtlCol="0">
            <a:noAutofit/>
          </a:bodyPr>
          <a:lstStyle/>
          <a:p>
            <a:pPr algn="ctr" fontAlgn="ctr"/>
            <a:r>
              <a:rPr lang="en-US" sz="1200" dirty="0" smtClean="0">
                <a:solidFill>
                  <a:schemeClr val="bg1">
                    <a:lumMod val="50000"/>
                  </a:schemeClr>
                </a:solidFill>
                <a:latin typeface="Huawei Sans" panose="020C0503030203020204" pitchFamily="34" charset="0"/>
              </a:rPr>
              <a:t>AGG1</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文本框 99"/>
          <p:cNvSpPr txBox="1"/>
          <p:nvPr/>
        </p:nvSpPr>
        <p:spPr bwMode="gray">
          <a:xfrm>
            <a:off x="2900404" y="4194161"/>
            <a:ext cx="603050" cy="276999"/>
          </a:xfrm>
          <a:prstGeom prst="rect">
            <a:avLst/>
          </a:prstGeom>
          <a:noFill/>
        </p:spPr>
        <p:txBody>
          <a:bodyPr wrap="none" rtlCol="0">
            <a:noAutofit/>
          </a:bodyPr>
          <a:lstStyle/>
          <a:p>
            <a:pPr algn="r" fontAlgn="ctr"/>
            <a:r>
              <a:rPr lang="en-US" sz="1200" dirty="0" smtClean="0">
                <a:solidFill>
                  <a:schemeClr val="bg1">
                    <a:lumMod val="50000"/>
                  </a:schemeClr>
                </a:solidFill>
                <a:latin typeface="Huawei Sans" panose="020C0503030203020204" pitchFamily="34" charset="0"/>
              </a:rPr>
              <a:t>AGG2</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文本框 100"/>
          <p:cNvSpPr txBox="1"/>
          <p:nvPr/>
        </p:nvSpPr>
        <p:spPr bwMode="gray">
          <a:xfrm>
            <a:off x="1016475" y="4982418"/>
            <a:ext cx="750526" cy="276999"/>
          </a:xfrm>
          <a:prstGeom prst="rect">
            <a:avLst/>
          </a:prstGeom>
          <a:noFill/>
        </p:spPr>
        <p:txBody>
          <a:bodyPr wrap="none" rtlCol="0">
            <a:noAutofit/>
          </a:bodyPr>
          <a:lstStyle/>
          <a:p>
            <a:pPr algn="ctr" fontAlgn="ctr"/>
            <a:r>
              <a:rPr lang="en-US" sz="1200" dirty="0" smtClean="0">
                <a:solidFill>
                  <a:schemeClr val="bg1">
                    <a:lumMod val="50000"/>
                  </a:schemeClr>
                </a:solidFill>
                <a:latin typeface="Huawei Sans" panose="020C0503030203020204" pitchFamily="34" charset="0"/>
              </a:rPr>
              <a:t>Access1</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文本框 101"/>
          <p:cNvSpPr txBox="1"/>
          <p:nvPr/>
        </p:nvSpPr>
        <p:spPr bwMode="gray">
          <a:xfrm>
            <a:off x="2752928" y="4982418"/>
            <a:ext cx="750526" cy="276999"/>
          </a:xfrm>
          <a:prstGeom prst="rect">
            <a:avLst/>
          </a:prstGeom>
          <a:noFill/>
        </p:spPr>
        <p:txBody>
          <a:bodyPr wrap="none" rtlCol="0">
            <a:noAutofit/>
          </a:bodyPr>
          <a:lstStyle/>
          <a:p>
            <a:pPr algn="r" fontAlgn="ctr"/>
            <a:r>
              <a:rPr lang="en-US" sz="1200" dirty="0" smtClean="0">
                <a:solidFill>
                  <a:schemeClr val="bg1">
                    <a:lumMod val="50000"/>
                  </a:schemeClr>
                </a:solidFill>
                <a:latin typeface="Huawei Sans" panose="020C0503030203020204" pitchFamily="34" charset="0"/>
              </a:rPr>
              <a:t>Access2</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5" name="Straight Connector 166"/>
          <p:cNvCxnSpPr>
            <a:stCxn id="83" idx="2"/>
            <a:endCxn id="106" idx="0"/>
          </p:cNvCxnSpPr>
          <p:nvPr/>
        </p:nvCxnSpPr>
        <p:spPr bwMode="gray">
          <a:xfrm flipH="1">
            <a:off x="3669398" y="5284186"/>
            <a:ext cx="1" cy="49522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06" name="图片 14" descr="日志告警服务器-蓝.png"/>
          <p:cNvPicPr>
            <a:picLocks noChangeAspect="1"/>
          </p:cNvPicPr>
          <p:nvPr/>
        </p:nvPicPr>
        <p:blipFill>
          <a:blip r:embed="rId7" cstate="print"/>
          <a:stretch>
            <a:fillRect/>
          </a:stretch>
        </p:blipFill>
        <p:spPr bwMode="gray">
          <a:xfrm>
            <a:off x="3424122" y="5779409"/>
            <a:ext cx="490552" cy="306312"/>
          </a:xfrm>
          <a:prstGeom prst="rect">
            <a:avLst/>
          </a:prstGeom>
        </p:spPr>
      </p:pic>
      <p:pic>
        <p:nvPicPr>
          <p:cNvPr id="114" name="图片 11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gray">
          <a:xfrm>
            <a:off x="4037313" y="3222528"/>
            <a:ext cx="947389" cy="538549"/>
          </a:xfrm>
          <a:prstGeom prst="rect">
            <a:avLst/>
          </a:prstGeom>
        </p:spPr>
      </p:pic>
      <p:cxnSp>
        <p:nvCxnSpPr>
          <p:cNvPr id="117" name="直接箭头连接符 116"/>
          <p:cNvCxnSpPr>
            <a:endCxn id="99" idx="3"/>
          </p:cNvCxnSpPr>
          <p:nvPr/>
        </p:nvCxnSpPr>
        <p:spPr bwMode="gray">
          <a:xfrm flipH="1">
            <a:off x="1619525" y="3505045"/>
            <a:ext cx="2667995" cy="827616"/>
          </a:xfrm>
          <a:prstGeom prst="straightConnector1">
            <a:avLst/>
          </a:prstGeom>
          <a:noFill/>
          <a:ln w="19050">
            <a:solidFill>
              <a:schemeClr val="bg1">
                <a:lumMod val="50000"/>
              </a:schemeClr>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118" name="任意多边形 117"/>
          <p:cNvSpPr/>
          <p:nvPr/>
        </p:nvSpPr>
        <p:spPr bwMode="gray">
          <a:xfrm>
            <a:off x="1084654" y="3378165"/>
            <a:ext cx="2418800" cy="2379916"/>
          </a:xfrm>
          <a:custGeom>
            <a:avLst/>
            <a:gdLst>
              <a:gd name="connsiteX0" fmla="*/ 0 w 2621280"/>
              <a:gd name="connsiteY0" fmla="*/ 30480 h 30480"/>
              <a:gd name="connsiteX1" fmla="*/ 2621280 w 2621280"/>
              <a:gd name="connsiteY1" fmla="*/ 0 h 30480"/>
              <a:gd name="connsiteX0" fmla="*/ 0 w 2621280"/>
              <a:gd name="connsiteY0" fmla="*/ 1315181 h 1315181"/>
              <a:gd name="connsiteX1" fmla="*/ 2621280 w 2621280"/>
              <a:gd name="connsiteY1" fmla="*/ 1284701 h 1315181"/>
              <a:gd name="connsiteX0" fmla="*/ 0 w 2621280"/>
              <a:gd name="connsiteY0" fmla="*/ 2368858 h 2368858"/>
              <a:gd name="connsiteX1" fmla="*/ 2621280 w 2621280"/>
              <a:gd name="connsiteY1" fmla="*/ 2338378 h 2368858"/>
              <a:gd name="connsiteX0" fmla="*/ 0 w 2570480"/>
              <a:gd name="connsiteY0" fmla="*/ 2374209 h 2374209"/>
              <a:gd name="connsiteX1" fmla="*/ 2570480 w 2570480"/>
              <a:gd name="connsiteY1" fmla="*/ 2333569 h 2374209"/>
              <a:gd name="connsiteX0" fmla="*/ 0 w 2570480"/>
              <a:gd name="connsiteY0" fmla="*/ 2399960 h 2399960"/>
              <a:gd name="connsiteX1" fmla="*/ 2570480 w 2570480"/>
              <a:gd name="connsiteY1" fmla="*/ 2359320 h 2399960"/>
              <a:gd name="connsiteX0" fmla="*/ 0 w 2570480"/>
              <a:gd name="connsiteY0" fmla="*/ 2374209 h 2374209"/>
              <a:gd name="connsiteX1" fmla="*/ 2570480 w 2570480"/>
              <a:gd name="connsiteY1" fmla="*/ 2333569 h 2374209"/>
              <a:gd name="connsiteX0" fmla="*/ 0 w 2570480"/>
              <a:gd name="connsiteY0" fmla="*/ 2374209 h 2374209"/>
              <a:gd name="connsiteX1" fmla="*/ 2570480 w 2570480"/>
              <a:gd name="connsiteY1" fmla="*/ 2333569 h 2374209"/>
              <a:gd name="connsiteX0" fmla="*/ 0 w 2570480"/>
              <a:gd name="connsiteY0" fmla="*/ 2386163 h 2386163"/>
              <a:gd name="connsiteX1" fmla="*/ 2570480 w 2570480"/>
              <a:gd name="connsiteY1" fmla="*/ 2345523 h 2386163"/>
              <a:gd name="connsiteX0" fmla="*/ 0 w 2447132"/>
              <a:gd name="connsiteY0" fmla="*/ 2402494 h 2402494"/>
              <a:gd name="connsiteX1" fmla="*/ 2447132 w 2447132"/>
              <a:gd name="connsiteY1" fmla="*/ 2331085 h 2402494"/>
            </a:gdLst>
            <a:ahLst/>
            <a:cxnLst>
              <a:cxn ang="0">
                <a:pos x="connsiteX0" y="connsiteY0"/>
              </a:cxn>
              <a:cxn ang="0">
                <a:pos x="connsiteX1" y="connsiteY1"/>
              </a:cxn>
            </a:cxnLst>
            <a:rect l="l" t="t" r="r" b="b"/>
            <a:pathLst>
              <a:path w="2447132" h="2402494">
                <a:moveTo>
                  <a:pt x="0" y="2402494"/>
                </a:moveTo>
                <a:cubicBezTo>
                  <a:pt x="497840" y="-543906"/>
                  <a:pt x="1749186" y="-1022005"/>
                  <a:pt x="2447132" y="2331085"/>
                </a:cubicBezTo>
              </a:path>
            </a:pathLst>
          </a:custGeom>
          <a:noFill/>
          <a:ln w="57150">
            <a:solidFill>
              <a:srgbClr val="EC7061">
                <a:alpha val="50000"/>
              </a:srgbClr>
            </a:solidFill>
            <a:prstDash val="solid"/>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9" name="任意多边形 118"/>
          <p:cNvSpPr/>
          <p:nvPr/>
        </p:nvSpPr>
        <p:spPr bwMode="gray">
          <a:xfrm>
            <a:off x="646016" y="3132688"/>
            <a:ext cx="3966328" cy="2625393"/>
          </a:xfrm>
          <a:custGeom>
            <a:avLst/>
            <a:gdLst>
              <a:gd name="connsiteX0" fmla="*/ 0 w 2621280"/>
              <a:gd name="connsiteY0" fmla="*/ 30480 h 30480"/>
              <a:gd name="connsiteX1" fmla="*/ 2621280 w 2621280"/>
              <a:gd name="connsiteY1" fmla="*/ 0 h 30480"/>
              <a:gd name="connsiteX0" fmla="*/ 0 w 2621280"/>
              <a:gd name="connsiteY0" fmla="*/ 1315181 h 1315181"/>
              <a:gd name="connsiteX1" fmla="*/ 2621280 w 2621280"/>
              <a:gd name="connsiteY1" fmla="*/ 1284701 h 1315181"/>
              <a:gd name="connsiteX0" fmla="*/ 0 w 2621280"/>
              <a:gd name="connsiteY0" fmla="*/ 2368858 h 2368858"/>
              <a:gd name="connsiteX1" fmla="*/ 2621280 w 2621280"/>
              <a:gd name="connsiteY1" fmla="*/ 2338378 h 2368858"/>
              <a:gd name="connsiteX0" fmla="*/ 0 w 2570480"/>
              <a:gd name="connsiteY0" fmla="*/ 2374209 h 2374209"/>
              <a:gd name="connsiteX1" fmla="*/ 2570480 w 2570480"/>
              <a:gd name="connsiteY1" fmla="*/ 2333569 h 2374209"/>
              <a:gd name="connsiteX0" fmla="*/ 0 w 2570480"/>
              <a:gd name="connsiteY0" fmla="*/ 2399960 h 2399960"/>
              <a:gd name="connsiteX1" fmla="*/ 2570480 w 2570480"/>
              <a:gd name="connsiteY1" fmla="*/ 2359320 h 2399960"/>
              <a:gd name="connsiteX0" fmla="*/ 0 w 2570480"/>
              <a:gd name="connsiteY0" fmla="*/ 2374209 h 2374209"/>
              <a:gd name="connsiteX1" fmla="*/ 2570480 w 2570480"/>
              <a:gd name="connsiteY1" fmla="*/ 2333569 h 2374209"/>
              <a:gd name="connsiteX0" fmla="*/ 0 w 2570480"/>
              <a:gd name="connsiteY0" fmla="*/ 2374209 h 2374209"/>
              <a:gd name="connsiteX1" fmla="*/ 2570480 w 2570480"/>
              <a:gd name="connsiteY1" fmla="*/ 2333569 h 2374209"/>
              <a:gd name="connsiteX0" fmla="*/ 0 w 2570480"/>
              <a:gd name="connsiteY0" fmla="*/ 2386163 h 2386163"/>
              <a:gd name="connsiteX1" fmla="*/ 2570480 w 2570480"/>
              <a:gd name="connsiteY1" fmla="*/ 2345523 h 2386163"/>
              <a:gd name="connsiteX0" fmla="*/ 0 w 2447132"/>
              <a:gd name="connsiteY0" fmla="*/ 2402494 h 2402494"/>
              <a:gd name="connsiteX1" fmla="*/ 2447132 w 2447132"/>
              <a:gd name="connsiteY1" fmla="*/ 2331085 h 2402494"/>
            </a:gdLst>
            <a:ahLst/>
            <a:cxnLst>
              <a:cxn ang="0">
                <a:pos x="connsiteX0" y="connsiteY0"/>
              </a:cxn>
              <a:cxn ang="0">
                <a:pos x="connsiteX1" y="connsiteY1"/>
              </a:cxn>
            </a:cxnLst>
            <a:rect l="l" t="t" r="r" b="b"/>
            <a:pathLst>
              <a:path w="2447132" h="2402494">
                <a:moveTo>
                  <a:pt x="0" y="2402494"/>
                </a:moveTo>
                <a:cubicBezTo>
                  <a:pt x="497840" y="-543906"/>
                  <a:pt x="1749186" y="-1022005"/>
                  <a:pt x="2447132" y="2331085"/>
                </a:cubicBezTo>
              </a:path>
            </a:pathLst>
          </a:custGeom>
          <a:noFill/>
          <a:ln w="57150">
            <a:solidFill>
              <a:srgbClr val="EC7061">
                <a:alpha val="50000"/>
              </a:srgbClr>
            </a:solidFill>
            <a:prstDash val="solid"/>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0" name="椭圆 119"/>
          <p:cNvSpPr>
            <a:spLocks noChangeAspect="1"/>
          </p:cNvSpPr>
          <p:nvPr/>
        </p:nvSpPr>
        <p:spPr bwMode="gray">
          <a:xfrm>
            <a:off x="601209" y="4395759"/>
            <a:ext cx="150801" cy="150801"/>
          </a:xfrm>
          <a:prstGeom prst="ellipse">
            <a:avLst/>
          </a:prstGeom>
          <a:solidFill>
            <a:srgbClr val="C7000B"/>
          </a:solidFill>
          <a:ln w="19050">
            <a:noFill/>
            <a:prstDash val="dash"/>
            <a:tailEnd type="arrow"/>
          </a:ln>
          <a:effectLst/>
          <a:extLst/>
        </p:spPr>
        <p:txBody>
          <a:bodyPr wrap="square" rtlCol="0" anchor="ctr">
            <a:noAutofit/>
          </a:bodyPr>
          <a:lstStyle/>
          <a:p>
            <a:pPr algn="ctr" fontAlgn="ctr">
              <a:spcBef>
                <a:spcPct val="0"/>
              </a:spcBef>
              <a:spcAft>
                <a:spcPct val="0"/>
              </a:spcAft>
            </a:pPr>
            <a:endPar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22" name="组合 28"/>
          <p:cNvGrpSpPr>
            <a:grpSpLocks noChangeAspect="1"/>
          </p:cNvGrpSpPr>
          <p:nvPr/>
        </p:nvGrpSpPr>
        <p:grpSpPr bwMode="gray">
          <a:xfrm>
            <a:off x="3121665" y="4638924"/>
            <a:ext cx="238817" cy="238817"/>
            <a:chOff x="5076056" y="3356992"/>
            <a:chExt cx="436268" cy="436268"/>
          </a:xfrm>
        </p:grpSpPr>
        <p:sp>
          <p:nvSpPr>
            <p:cNvPr id="123" name="椭圆 27"/>
            <p:cNvSpPr/>
            <p:nvPr/>
          </p:nvSpPr>
          <p:spPr bwMode="gray">
            <a:xfrm>
              <a:off x="5076056" y="3356992"/>
              <a:ext cx="432048" cy="432048"/>
            </a:xfrm>
            <a:prstGeom prst="ellipse">
              <a:avLst/>
            </a:prstGeom>
            <a:solidFill>
              <a:sysClr val="window" lastClr="FF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784225" eaLnBrk="0" fontAlgn="ctr" latinLnBrk="0" hangingPunct="0">
                <a:lnSpc>
                  <a:spcPct val="100000"/>
                </a:lnSpc>
                <a:spcBef>
                  <a:spcPct val="0"/>
                </a:spcBef>
                <a:spcAft>
                  <a:spcPct val="0"/>
                </a:spcAft>
                <a:buClrTx/>
                <a:buSzTx/>
                <a:buFontTx/>
                <a:buNone/>
                <a:tabLst/>
                <a:defRPr/>
              </a:pPr>
              <a:endParaRPr kumimoji="0" lang="en-US" altLang="zh-CN" sz="21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4" name="禁止符 23"/>
            <p:cNvSpPr/>
            <p:nvPr/>
          </p:nvSpPr>
          <p:spPr bwMode="gray">
            <a:xfrm>
              <a:off x="5076056" y="3356992"/>
              <a:ext cx="436268" cy="436268"/>
            </a:xfrm>
            <a:prstGeom prst="noSmoking">
              <a:avLst>
                <a:gd name="adj" fmla="val 15475"/>
              </a:avLst>
            </a:prstGeom>
            <a:solidFill>
              <a:srgbClr val="EC7061">
                <a:lumMod val="100000"/>
              </a:srgbClr>
            </a:solidFill>
            <a:ln w="12700" cap="flat" cmpd="sng" algn="ctr">
              <a:noFill/>
              <a:prstDash val="solid"/>
              <a:miter lim="800000"/>
            </a:ln>
            <a:effectLst/>
          </p:spPr>
          <p:txBody>
            <a:bodyPr rtlCol="0" anchor="ctr">
              <a:noAutofit/>
            </a:bodyP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srgbClr val="EC7061"/>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25" name="椭圆 124"/>
          <p:cNvSpPr>
            <a:spLocks noChangeAspect="1"/>
          </p:cNvSpPr>
          <p:nvPr/>
        </p:nvSpPr>
        <p:spPr bwMode="gray">
          <a:xfrm>
            <a:off x="3435624" y="4395759"/>
            <a:ext cx="150801" cy="150801"/>
          </a:xfrm>
          <a:prstGeom prst="ellipse">
            <a:avLst/>
          </a:prstGeom>
          <a:solidFill>
            <a:srgbClr val="C7000B"/>
          </a:solidFill>
          <a:ln w="19050">
            <a:noFill/>
            <a:prstDash val="dash"/>
            <a:tailEnd type="arrow"/>
          </a:ln>
          <a:effectLst/>
          <a:extLst/>
        </p:spPr>
        <p:txBody>
          <a:bodyPr wrap="square" rtlCol="0" anchor="ctr">
            <a:noAutofit/>
          </a:bodyPr>
          <a:lstStyle/>
          <a:p>
            <a:pPr algn="ctr" fontAlgn="ctr">
              <a:spcBef>
                <a:spcPct val="0"/>
              </a:spcBef>
              <a:spcAft>
                <a:spcPct val="0"/>
              </a:spcAft>
            </a:pPr>
            <a:endPar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6" name="文本框 125"/>
          <p:cNvSpPr txBox="1"/>
          <p:nvPr/>
        </p:nvSpPr>
        <p:spPr bwMode="gray">
          <a:xfrm>
            <a:off x="6090473" y="944563"/>
            <a:ext cx="5657731" cy="4465851"/>
          </a:xfrm>
          <a:prstGeom prst="rect">
            <a:avLst/>
          </a:prstGeom>
          <a:noFill/>
        </p:spPr>
        <p:txBody>
          <a:bodyPr wrap="square" rtlCol="0">
            <a:noAutofit/>
          </a:bodyPr>
          <a:lstStyle/>
          <a:p>
            <a:pPr fontAlgn="ctr">
              <a:lnSpc>
                <a:spcPts val="2000"/>
              </a:lnSpc>
              <a:spcAft>
                <a:spcPts val="600"/>
              </a:spcAft>
            </a:pPr>
            <a:r>
              <a:rPr lang="en-US" sz="1400" b="1" dirty="0" smtClean="0">
                <a:solidFill>
                  <a:prstClr val="black"/>
                </a:solidFill>
                <a:latin typeface="Huawei Sans" panose="020C0503030203020204" pitchFamily="34" charset="0"/>
              </a:rPr>
              <a:t>Scenario description</a:t>
            </a:r>
          </a:p>
          <a:p>
            <a:pPr marL="176213" indent="-176213" fontAlgn="ctr">
              <a:lnSpc>
                <a:spcPts val="2000"/>
              </a:lnSpc>
              <a:spcAft>
                <a:spcPts val="600"/>
              </a:spcAft>
              <a:buFont typeface="Arial" pitchFamily="34" charset="0"/>
              <a:buChar char="•"/>
            </a:pPr>
            <a:r>
              <a:rPr lang="en-US" sz="1200" dirty="0" smtClean="0">
                <a:solidFill>
                  <a:prstClr val="black"/>
                </a:solidFill>
                <a:latin typeface="Huawei Sans" panose="020C0503030203020204" pitchFamily="34" charset="0"/>
              </a:rPr>
              <a:t>VXLAN-based virtualized campus network, with automatic service provisioning</a:t>
            </a:r>
            <a:r>
              <a:rPr lang="en-US" sz="1200" dirty="0">
                <a:solidFill>
                  <a:prstClr val="black"/>
                </a:solidFill>
                <a:latin typeface="Huawei Sans" panose="020C0503030203020204" pitchFamily="34" charset="0"/>
              </a:rPr>
              <a:t>.</a:t>
            </a:r>
            <a:endParaRPr lang="en-US" sz="1200" dirty="0" smtClean="0">
              <a:solidFill>
                <a:prstClr val="black"/>
              </a:solidFill>
              <a:latin typeface="Huawei Sans" panose="020C0503030203020204" pitchFamily="34" charset="0"/>
            </a:endParaRPr>
          </a:p>
          <a:p>
            <a:pPr marL="176213" indent="-176213" fontAlgn="ctr">
              <a:lnSpc>
                <a:spcPts val="2000"/>
              </a:lnSpc>
              <a:spcAft>
                <a:spcPts val="600"/>
              </a:spcAft>
              <a:buFont typeface="Arial" pitchFamily="34" charset="0"/>
              <a:buChar char="•"/>
            </a:pPr>
            <a:r>
              <a:rPr lang="en-US" sz="1200" dirty="0" smtClean="0">
                <a:solidFill>
                  <a:prstClr val="black"/>
                </a:solidFill>
                <a:latin typeface="Huawei Sans" panose="020C0503030203020204" pitchFamily="34" charset="0"/>
              </a:rPr>
              <a:t>Distributed authentication points + policy enforcement points.</a:t>
            </a:r>
          </a:p>
          <a:p>
            <a:pPr fontAlgn="ctr">
              <a:lnSpc>
                <a:spcPts val="2000"/>
              </a:lnSpc>
              <a:spcAft>
                <a:spcPts val="600"/>
              </a:spcAft>
            </a:pPr>
            <a:r>
              <a:rPr lang="en-US" sz="1400" b="1" dirty="0" smtClean="0">
                <a:solidFill>
                  <a:prstClr val="black"/>
                </a:solidFill>
                <a:latin typeface="Huawei Sans" panose="020C0503030203020204" pitchFamily="34" charset="0"/>
              </a:rPr>
              <a:t>Scenario characteristics</a:t>
            </a:r>
          </a:p>
          <a:p>
            <a:pPr marL="176213" indent="-176213" fontAlgn="ctr">
              <a:lnSpc>
                <a:spcPts val="2000"/>
              </a:lnSpc>
              <a:spcAft>
                <a:spcPts val="600"/>
              </a:spcAft>
              <a:buFont typeface="Arial" pitchFamily="34" charset="0"/>
              <a:buChar char="•"/>
            </a:pPr>
            <a:r>
              <a:rPr lang="en-US" sz="1200" dirty="0" smtClean="0">
                <a:solidFill>
                  <a:prstClr val="black"/>
                </a:solidFill>
                <a:latin typeface="Huawei Sans" panose="020C0503030203020204" pitchFamily="34" charset="0"/>
              </a:rPr>
              <a:t>Multiple authentication points exist on the entire network, for example, distributed on aggregation switches.</a:t>
            </a:r>
          </a:p>
          <a:p>
            <a:pPr marL="176213" indent="-176213" fontAlgn="ctr">
              <a:lnSpc>
                <a:spcPts val="2000"/>
              </a:lnSpc>
              <a:spcAft>
                <a:spcPts val="600"/>
              </a:spcAft>
              <a:buFont typeface="Arial" pitchFamily="34" charset="0"/>
              <a:buChar char="•"/>
            </a:pPr>
            <a:r>
              <a:rPr lang="en-US" sz="1200" dirty="0" smtClean="0">
                <a:solidFill>
                  <a:prstClr val="black"/>
                </a:solidFill>
                <a:latin typeface="Huawei Sans" panose="020C0503030203020204" pitchFamily="34" charset="0"/>
              </a:rPr>
              <a:t>Aggregation switches support VXLAN and function as policy enforcement points.</a:t>
            </a:r>
          </a:p>
          <a:p>
            <a:pPr marL="176213" indent="-176213" fontAlgn="ctr">
              <a:lnSpc>
                <a:spcPts val="2000"/>
              </a:lnSpc>
              <a:spcAft>
                <a:spcPts val="600"/>
              </a:spcAft>
              <a:buFont typeface="Arial" pitchFamily="34" charset="0"/>
              <a:buChar char="•"/>
            </a:pPr>
            <a:r>
              <a:rPr lang="en-US" sz="1200" dirty="0" smtClean="0">
                <a:solidFill>
                  <a:prstClr val="black"/>
                </a:solidFill>
                <a:latin typeface="Huawei Sans" panose="020C0503030203020204" pitchFamily="34" charset="0"/>
              </a:rPr>
              <a:t>The policy for traffic exchanged between users on the same aggregation switch is enforced by the aggregation switch itself.</a:t>
            </a:r>
          </a:p>
          <a:p>
            <a:pPr marL="176213" indent="-176213" fontAlgn="ctr">
              <a:lnSpc>
                <a:spcPts val="2000"/>
              </a:lnSpc>
              <a:spcAft>
                <a:spcPts val="600"/>
              </a:spcAft>
              <a:buFont typeface="Arial" pitchFamily="34" charset="0"/>
              <a:buChar char="•"/>
            </a:pPr>
            <a:r>
              <a:rPr lang="en-US" sz="1200" dirty="0" smtClean="0">
                <a:solidFill>
                  <a:prstClr val="black"/>
                </a:solidFill>
                <a:latin typeface="Huawei Sans" panose="020C0503030203020204" pitchFamily="34" charset="0"/>
              </a:rPr>
              <a:t>Traffic exchanged between users on different aggregation switches is encapsulated using VXLAN. The source security group ID is encapsulated into VXLAN-encapsulated traffic. Policies are enforced on the peer aggregation switch.</a:t>
            </a:r>
            <a:endParaRPr lang="en-US" altLang="zh-CN" sz="1200" dirty="0">
              <a:solidFill>
                <a:prstClr val="black"/>
              </a:solidFill>
              <a:latin typeface="Huawei Sans" panose="020C0503030203020204" pitchFamily="34" charset="0"/>
            </a:endParaRPr>
          </a:p>
        </p:txBody>
      </p:sp>
      <p:sp>
        <p:nvSpPr>
          <p:cNvPr id="61" name="任意多边形 60"/>
          <p:cNvSpPr/>
          <p:nvPr/>
        </p:nvSpPr>
        <p:spPr bwMode="gray">
          <a:xfrm flipV="1">
            <a:off x="1219520" y="2876296"/>
            <a:ext cx="4353967" cy="323370"/>
          </a:xfrm>
          <a:custGeom>
            <a:avLst/>
            <a:gdLst>
              <a:gd name="connsiteX0" fmla="*/ 406400 w 1219200"/>
              <a:gd name="connsiteY0" fmla="*/ 42333 h 618066"/>
              <a:gd name="connsiteX1" fmla="*/ 0 w 1219200"/>
              <a:gd name="connsiteY1" fmla="*/ 618066 h 618066"/>
              <a:gd name="connsiteX2" fmla="*/ 1219200 w 1219200"/>
              <a:gd name="connsiteY2" fmla="*/ 618066 h 618066"/>
              <a:gd name="connsiteX3" fmla="*/ 812800 w 1219200"/>
              <a:gd name="connsiteY3" fmla="*/ 0 h 618066"/>
              <a:gd name="connsiteX0" fmla="*/ 425450 w 1219200"/>
              <a:gd name="connsiteY0" fmla="*/ 1566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42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0 h 617643"/>
              <a:gd name="connsiteX1" fmla="*/ 0 w 1219200"/>
              <a:gd name="connsiteY1" fmla="*/ 617643 h 617643"/>
              <a:gd name="connsiteX2" fmla="*/ 1219200 w 1219200"/>
              <a:gd name="connsiteY2" fmla="*/ 617643 h 617643"/>
              <a:gd name="connsiteX0" fmla="*/ 534670 w 1219200"/>
              <a:gd name="connsiteY0" fmla="*/ 0 h 643043"/>
              <a:gd name="connsiteX1" fmla="*/ 0 w 1219200"/>
              <a:gd name="connsiteY1" fmla="*/ 643043 h 643043"/>
              <a:gd name="connsiteX2" fmla="*/ 1219200 w 1219200"/>
              <a:gd name="connsiteY2" fmla="*/ 643043 h 643043"/>
              <a:gd name="connsiteX0" fmla="*/ 560070 w 1219200"/>
              <a:gd name="connsiteY0" fmla="*/ 0 h 659976"/>
              <a:gd name="connsiteX1" fmla="*/ 0 w 1219200"/>
              <a:gd name="connsiteY1" fmla="*/ 659976 h 659976"/>
              <a:gd name="connsiteX2" fmla="*/ 1219200 w 1219200"/>
              <a:gd name="connsiteY2" fmla="*/ 659976 h 659976"/>
              <a:gd name="connsiteX0" fmla="*/ 560070 w 1219200"/>
              <a:gd name="connsiteY0" fmla="*/ 0 h 659976"/>
              <a:gd name="connsiteX1" fmla="*/ 0 w 1219200"/>
              <a:gd name="connsiteY1" fmla="*/ 659976 h 659976"/>
              <a:gd name="connsiteX2" fmla="*/ 1219200 w 1219200"/>
              <a:gd name="connsiteY2" fmla="*/ 659976 h 659976"/>
              <a:gd name="connsiteX3" fmla="*/ 560070 w 1219200"/>
              <a:gd name="connsiteY3" fmla="*/ 0 h 659976"/>
              <a:gd name="connsiteX0" fmla="*/ 602404 w 1219200"/>
              <a:gd name="connsiteY0" fmla="*/ 0 h 659976"/>
              <a:gd name="connsiteX1" fmla="*/ 0 w 1219200"/>
              <a:gd name="connsiteY1" fmla="*/ 659976 h 659976"/>
              <a:gd name="connsiteX2" fmla="*/ 1219200 w 1219200"/>
              <a:gd name="connsiteY2" fmla="*/ 659976 h 659976"/>
              <a:gd name="connsiteX3" fmla="*/ 602404 w 1219200"/>
              <a:gd name="connsiteY3" fmla="*/ 0 h 659976"/>
              <a:gd name="connsiteX0" fmla="*/ 68856 w 1219200"/>
              <a:gd name="connsiteY0" fmla="*/ 0 h 626057"/>
              <a:gd name="connsiteX1" fmla="*/ 0 w 1219200"/>
              <a:gd name="connsiteY1" fmla="*/ 626057 h 626057"/>
              <a:gd name="connsiteX2" fmla="*/ 1219200 w 1219200"/>
              <a:gd name="connsiteY2" fmla="*/ 626057 h 626057"/>
              <a:gd name="connsiteX3" fmla="*/ 68856 w 1219200"/>
              <a:gd name="connsiteY3" fmla="*/ 0 h 626057"/>
              <a:gd name="connsiteX0" fmla="*/ 291803 w 1442147"/>
              <a:gd name="connsiteY0" fmla="*/ 0 h 626057"/>
              <a:gd name="connsiteX1" fmla="*/ 0 w 1442147"/>
              <a:gd name="connsiteY1" fmla="*/ 437808 h 626057"/>
              <a:gd name="connsiteX2" fmla="*/ 1442147 w 1442147"/>
              <a:gd name="connsiteY2" fmla="*/ 626057 h 626057"/>
              <a:gd name="connsiteX3" fmla="*/ 291803 w 1442147"/>
              <a:gd name="connsiteY3" fmla="*/ 0 h 626057"/>
              <a:gd name="connsiteX0" fmla="*/ 291803 w 3894566"/>
              <a:gd name="connsiteY0" fmla="*/ 0 h 437808"/>
              <a:gd name="connsiteX1" fmla="*/ 0 w 3894566"/>
              <a:gd name="connsiteY1" fmla="*/ 437808 h 437808"/>
              <a:gd name="connsiteX2" fmla="*/ 3894566 w 3894566"/>
              <a:gd name="connsiteY2" fmla="*/ 437808 h 437808"/>
              <a:gd name="connsiteX3" fmla="*/ 291803 w 3894566"/>
              <a:gd name="connsiteY3" fmla="*/ 0 h 437808"/>
              <a:gd name="connsiteX0" fmla="*/ 228920 w 3894566"/>
              <a:gd name="connsiteY0" fmla="*/ 0 h 1129748"/>
              <a:gd name="connsiteX1" fmla="*/ 0 w 3894566"/>
              <a:gd name="connsiteY1" fmla="*/ 1129748 h 1129748"/>
              <a:gd name="connsiteX2" fmla="*/ 3894566 w 3894566"/>
              <a:gd name="connsiteY2" fmla="*/ 1129748 h 1129748"/>
              <a:gd name="connsiteX3" fmla="*/ 228920 w 3894566"/>
              <a:gd name="connsiteY3" fmla="*/ 0 h 1129748"/>
              <a:gd name="connsiteX0" fmla="*/ 188904 w 3894566"/>
              <a:gd name="connsiteY0" fmla="*/ 0 h 1177234"/>
              <a:gd name="connsiteX1" fmla="*/ 0 w 3894566"/>
              <a:gd name="connsiteY1" fmla="*/ 1177234 h 1177234"/>
              <a:gd name="connsiteX2" fmla="*/ 3894566 w 3894566"/>
              <a:gd name="connsiteY2" fmla="*/ 1177234 h 1177234"/>
              <a:gd name="connsiteX3" fmla="*/ 188904 w 3894566"/>
              <a:gd name="connsiteY3" fmla="*/ 0 h 1177234"/>
              <a:gd name="connsiteX0" fmla="*/ 1566603 w 5272265"/>
              <a:gd name="connsiteY0" fmla="*/ 0 h 1177234"/>
              <a:gd name="connsiteX1" fmla="*/ 0 w 5272265"/>
              <a:gd name="connsiteY1" fmla="*/ 1089046 h 1177234"/>
              <a:gd name="connsiteX2" fmla="*/ 5272265 w 5272265"/>
              <a:gd name="connsiteY2" fmla="*/ 1177234 h 1177234"/>
              <a:gd name="connsiteX3" fmla="*/ 1566603 w 5272265"/>
              <a:gd name="connsiteY3" fmla="*/ 0 h 1177234"/>
              <a:gd name="connsiteX0" fmla="*/ 1566603 w 4517675"/>
              <a:gd name="connsiteY0" fmla="*/ 0 h 1089046"/>
              <a:gd name="connsiteX1" fmla="*/ 0 w 4517675"/>
              <a:gd name="connsiteY1" fmla="*/ 1089046 h 1089046"/>
              <a:gd name="connsiteX2" fmla="*/ 4517675 w 4517675"/>
              <a:gd name="connsiteY2" fmla="*/ 1089046 h 1089046"/>
              <a:gd name="connsiteX3" fmla="*/ 1566603 w 4517675"/>
              <a:gd name="connsiteY3" fmla="*/ 0 h 1089046"/>
              <a:gd name="connsiteX0" fmla="*/ 2732788 w 5683860"/>
              <a:gd name="connsiteY0" fmla="*/ 0 h 1089046"/>
              <a:gd name="connsiteX1" fmla="*/ 0 w 5683860"/>
              <a:gd name="connsiteY1" fmla="*/ 1075479 h 1089046"/>
              <a:gd name="connsiteX2" fmla="*/ 5683860 w 5683860"/>
              <a:gd name="connsiteY2" fmla="*/ 1089046 h 1089046"/>
              <a:gd name="connsiteX3" fmla="*/ 2732788 w 5683860"/>
              <a:gd name="connsiteY3" fmla="*/ 0 h 1089046"/>
              <a:gd name="connsiteX0" fmla="*/ 2732788 w 4677739"/>
              <a:gd name="connsiteY0" fmla="*/ 0 h 1089046"/>
              <a:gd name="connsiteX1" fmla="*/ 0 w 4677739"/>
              <a:gd name="connsiteY1" fmla="*/ 1075479 h 1089046"/>
              <a:gd name="connsiteX2" fmla="*/ 4677739 w 4677739"/>
              <a:gd name="connsiteY2" fmla="*/ 1089046 h 1089046"/>
              <a:gd name="connsiteX3" fmla="*/ 2732788 w 4677739"/>
              <a:gd name="connsiteY3" fmla="*/ 0 h 1089046"/>
              <a:gd name="connsiteX0" fmla="*/ 3641727 w 4677739"/>
              <a:gd name="connsiteY0" fmla="*/ 0 h 1089046"/>
              <a:gd name="connsiteX1" fmla="*/ 0 w 4677739"/>
              <a:gd name="connsiteY1" fmla="*/ 1075479 h 1089046"/>
              <a:gd name="connsiteX2" fmla="*/ 4677739 w 4677739"/>
              <a:gd name="connsiteY2" fmla="*/ 1089046 h 1089046"/>
              <a:gd name="connsiteX3" fmla="*/ 3641727 w 4677739"/>
              <a:gd name="connsiteY3" fmla="*/ 0 h 1089046"/>
              <a:gd name="connsiteX0" fmla="*/ 3641727 w 4664713"/>
              <a:gd name="connsiteY0" fmla="*/ 0 h 1075479"/>
              <a:gd name="connsiteX1" fmla="*/ 0 w 4664713"/>
              <a:gd name="connsiteY1" fmla="*/ 1075479 h 1075479"/>
              <a:gd name="connsiteX2" fmla="*/ 4664713 w 4664713"/>
              <a:gd name="connsiteY2" fmla="*/ 934480 h 1075479"/>
              <a:gd name="connsiteX3" fmla="*/ 3641727 w 4664713"/>
              <a:gd name="connsiteY3" fmla="*/ 0 h 1075479"/>
              <a:gd name="connsiteX0" fmla="*/ 3667777 w 4690763"/>
              <a:gd name="connsiteY0" fmla="*/ 0 h 951827"/>
              <a:gd name="connsiteX1" fmla="*/ 0 w 4690763"/>
              <a:gd name="connsiteY1" fmla="*/ 951827 h 951827"/>
              <a:gd name="connsiteX2" fmla="*/ 4690763 w 4690763"/>
              <a:gd name="connsiteY2" fmla="*/ 934480 h 951827"/>
              <a:gd name="connsiteX3" fmla="*/ 3667777 w 4690763"/>
              <a:gd name="connsiteY3" fmla="*/ 0 h 951827"/>
              <a:gd name="connsiteX0" fmla="*/ 3764245 w 4690763"/>
              <a:gd name="connsiteY0" fmla="*/ 0 h 786474"/>
              <a:gd name="connsiteX1" fmla="*/ 0 w 4690763"/>
              <a:gd name="connsiteY1" fmla="*/ 786474 h 786474"/>
              <a:gd name="connsiteX2" fmla="*/ 4690763 w 4690763"/>
              <a:gd name="connsiteY2" fmla="*/ 769127 h 786474"/>
              <a:gd name="connsiteX3" fmla="*/ 3764245 w 4690763"/>
              <a:gd name="connsiteY3" fmla="*/ 0 h 786474"/>
            </a:gdLst>
            <a:ahLst/>
            <a:cxnLst>
              <a:cxn ang="0">
                <a:pos x="connsiteX0" y="connsiteY0"/>
              </a:cxn>
              <a:cxn ang="0">
                <a:pos x="connsiteX1" y="connsiteY1"/>
              </a:cxn>
              <a:cxn ang="0">
                <a:pos x="connsiteX2" y="connsiteY2"/>
              </a:cxn>
              <a:cxn ang="0">
                <a:pos x="connsiteX3" y="connsiteY3"/>
              </a:cxn>
            </a:cxnLst>
            <a:rect l="l" t="t" r="r" b="b"/>
            <a:pathLst>
              <a:path w="4690763" h="786474">
                <a:moveTo>
                  <a:pt x="3764245" y="0"/>
                </a:moveTo>
                <a:lnTo>
                  <a:pt x="0" y="786474"/>
                </a:lnTo>
                <a:lnTo>
                  <a:pt x="4690763" y="769127"/>
                </a:lnTo>
                <a:lnTo>
                  <a:pt x="3764245" y="0"/>
                </a:lnTo>
                <a:close/>
              </a:path>
            </a:pathLst>
          </a:custGeom>
          <a:gradFill flip="none" rotWithShape="1">
            <a:gsLst>
              <a:gs pos="0">
                <a:schemeClr val="accent1">
                  <a:lumMod val="5000"/>
                  <a:lumOff val="95000"/>
                  <a:alpha val="0"/>
                </a:schemeClr>
              </a:gs>
              <a:gs pos="79000">
                <a:srgbClr val="66CCFF">
                  <a:alpha val="72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椭圆 73"/>
          <p:cNvSpPr>
            <a:spLocks noChangeAspect="1"/>
          </p:cNvSpPr>
          <p:nvPr/>
        </p:nvSpPr>
        <p:spPr bwMode="gray">
          <a:xfrm>
            <a:off x="896202" y="4395759"/>
            <a:ext cx="150801" cy="150801"/>
          </a:xfrm>
          <a:prstGeom prst="ellipse">
            <a:avLst/>
          </a:prstGeom>
          <a:solidFill>
            <a:srgbClr val="FCC800"/>
          </a:solidFill>
          <a:ln w="19050">
            <a:noFill/>
            <a:prstDash val="dash"/>
            <a:tailEnd type="arrow"/>
          </a:ln>
          <a:effectLst/>
          <a:extLst/>
        </p:spPr>
        <p:txBody>
          <a:bodyPr wrap="square" rtlCol="0" anchor="ctr">
            <a:noAutofit/>
          </a:bodyPr>
          <a:lstStyle/>
          <a:p>
            <a:pPr algn="ctr" fontAlgn="ctr">
              <a:spcBef>
                <a:spcPct val="0"/>
              </a:spcBef>
              <a:spcAft>
                <a:spcPct val="0"/>
              </a:spcAft>
            </a:pPr>
            <a:endPar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椭圆 74"/>
          <p:cNvSpPr>
            <a:spLocks noChangeAspect="1"/>
          </p:cNvSpPr>
          <p:nvPr/>
        </p:nvSpPr>
        <p:spPr bwMode="gray">
          <a:xfrm>
            <a:off x="3725958" y="4395759"/>
            <a:ext cx="150801" cy="150801"/>
          </a:xfrm>
          <a:prstGeom prst="ellipse">
            <a:avLst/>
          </a:prstGeom>
          <a:solidFill>
            <a:srgbClr val="FCC800"/>
          </a:solidFill>
          <a:ln w="19050">
            <a:noFill/>
            <a:prstDash val="dash"/>
            <a:tailEnd type="arrow"/>
          </a:ln>
          <a:effectLst/>
          <a:extLst/>
        </p:spPr>
        <p:txBody>
          <a:bodyPr wrap="square" rtlCol="0" anchor="ctr">
            <a:noAutofit/>
          </a:bodyPr>
          <a:lstStyle/>
          <a:p>
            <a:pPr algn="ctr" fontAlgn="ctr">
              <a:spcBef>
                <a:spcPct val="0"/>
              </a:spcBef>
              <a:spcAft>
                <a:spcPct val="0"/>
              </a:spcAft>
            </a:pPr>
            <a:endPar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6" name="直接箭头连接符 75"/>
          <p:cNvCxnSpPr>
            <a:stCxn id="114" idx="2"/>
          </p:cNvCxnSpPr>
          <p:nvPr/>
        </p:nvCxnSpPr>
        <p:spPr bwMode="gray">
          <a:xfrm flipH="1">
            <a:off x="3952930" y="3761077"/>
            <a:ext cx="558078" cy="598181"/>
          </a:xfrm>
          <a:prstGeom prst="straightConnector1">
            <a:avLst/>
          </a:prstGeom>
          <a:noFill/>
          <a:ln w="19050">
            <a:solidFill>
              <a:schemeClr val="bg1">
                <a:lumMod val="50000"/>
              </a:schemeClr>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79" name="文本框 78"/>
          <p:cNvSpPr txBox="1"/>
          <p:nvPr/>
        </p:nvSpPr>
        <p:spPr bwMode="gray">
          <a:xfrm>
            <a:off x="1830773" y="4406844"/>
            <a:ext cx="668774" cy="276999"/>
          </a:xfrm>
          <a:prstGeom prst="rect">
            <a:avLst/>
          </a:prstGeom>
          <a:noFill/>
        </p:spPr>
        <p:txBody>
          <a:bodyPr wrap="none" rtlCol="0">
            <a:noAutofit/>
          </a:bodyPr>
          <a:lstStyle/>
          <a:p>
            <a:pPr algn="ctr" fontAlgn="ctr"/>
            <a:r>
              <a:rPr lang="en-US" sz="1200" dirty="0" smtClean="0">
                <a:solidFill>
                  <a:srgbClr val="56C4D2"/>
                </a:solidFill>
                <a:latin typeface="Huawei Sans" panose="020C0503030203020204" pitchFamily="34" charset="0"/>
              </a:rPr>
              <a:t>VXLAN</a:t>
            </a:r>
            <a:endParaRPr lang="en-US" altLang="zh-CN" sz="1200" dirty="0">
              <a:solidFill>
                <a:srgbClr val="56C4D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文本框 87"/>
          <p:cNvSpPr txBox="1"/>
          <p:nvPr/>
        </p:nvSpPr>
        <p:spPr bwMode="gray">
          <a:xfrm>
            <a:off x="1097520" y="5701732"/>
            <a:ext cx="954107" cy="461665"/>
          </a:xfrm>
          <a:prstGeom prst="rect">
            <a:avLst/>
          </a:prstGeom>
          <a:noFill/>
        </p:spPr>
        <p:txBody>
          <a:bodyPr wrap="none" rtlCol="0">
            <a:noAutofit/>
          </a:bodyPr>
          <a:lstStyle/>
          <a:p>
            <a:pPr fontAlgn="ctr"/>
            <a:r>
              <a:rPr lang="en-US" sz="1200" dirty="0" smtClean="0">
                <a:latin typeface="Huawei Sans" panose="020C0503030203020204" pitchFamily="34" charset="0"/>
              </a:rPr>
              <a:t>PC1 1.1.1.1</a:t>
            </a:r>
          </a:p>
          <a:p>
            <a:pPr fontAlgn="ctr"/>
            <a:r>
              <a:rPr lang="en-US" sz="1200" dirty="0" smtClean="0">
                <a:latin typeface="Huawei Sans" panose="020C0503030203020204" pitchFamily="34" charset="0"/>
              </a:rPr>
              <a:t>Sales </a:t>
            </a:r>
            <a:r>
              <a:rPr lang="en-US" sz="1200" dirty="0" smtClean="0">
                <a:solidFill>
                  <a:prstClr val="black"/>
                </a:solidFill>
                <a:latin typeface="Huawei Sans" panose="020C0503030203020204" pitchFamily="34" charset="0"/>
              </a:rPr>
              <a:t>user</a:t>
            </a:r>
            <a:endParaRPr lang="en-US" altLang="zh-CN" sz="1200" dirty="0">
              <a:solidFill>
                <a:prstClr val="black"/>
              </a:solidFill>
              <a:latin typeface="Huawei Sans" panose="020C0503030203020204" pitchFamily="34" charset="0"/>
            </a:endParaRPr>
          </a:p>
        </p:txBody>
      </p:sp>
      <p:sp>
        <p:nvSpPr>
          <p:cNvPr id="94" name="文本框 93"/>
          <p:cNvSpPr txBox="1"/>
          <p:nvPr/>
        </p:nvSpPr>
        <p:spPr bwMode="gray">
          <a:xfrm>
            <a:off x="5030316" y="5701732"/>
            <a:ext cx="1249060" cy="461665"/>
          </a:xfrm>
          <a:prstGeom prst="rect">
            <a:avLst/>
          </a:prstGeom>
          <a:noFill/>
        </p:spPr>
        <p:txBody>
          <a:bodyPr wrap="none" rtlCol="0">
            <a:noAutofit/>
          </a:bodyPr>
          <a:lstStyle/>
          <a:p>
            <a:pPr fontAlgn="ctr"/>
            <a:r>
              <a:rPr lang="en-US" sz="1200" dirty="0" smtClean="0">
                <a:latin typeface="Huawei Sans" panose="020C0503030203020204" pitchFamily="34" charset="0"/>
              </a:rPr>
              <a:t>PC3 3.3.3.3</a:t>
            </a:r>
          </a:p>
          <a:p>
            <a:pPr fontAlgn="ctr"/>
            <a:r>
              <a:rPr lang="en-US" sz="1200" dirty="0" smtClean="0">
                <a:solidFill>
                  <a:prstClr val="black"/>
                </a:solidFill>
                <a:latin typeface="Huawei Sans" panose="020C0503030203020204" pitchFamily="34" charset="0"/>
              </a:rPr>
              <a:t>Marketing user</a:t>
            </a:r>
            <a:endParaRPr lang="en-US" altLang="zh-CN" sz="1200" dirty="0">
              <a:solidFill>
                <a:prstClr val="black"/>
              </a:solidFill>
              <a:latin typeface="Huawei Sans" panose="020C0503030203020204" pitchFamily="34" charset="0"/>
            </a:endParaRPr>
          </a:p>
        </p:txBody>
      </p:sp>
      <p:sp>
        <p:nvSpPr>
          <p:cNvPr id="95" name="文本框 94"/>
          <p:cNvSpPr txBox="1"/>
          <p:nvPr/>
        </p:nvSpPr>
        <p:spPr bwMode="gray">
          <a:xfrm>
            <a:off x="2480626" y="5701732"/>
            <a:ext cx="954108" cy="461665"/>
          </a:xfrm>
          <a:prstGeom prst="rect">
            <a:avLst/>
          </a:prstGeom>
          <a:noFill/>
        </p:spPr>
        <p:txBody>
          <a:bodyPr wrap="none" rtlCol="0">
            <a:noAutofit/>
          </a:bodyPr>
          <a:lstStyle/>
          <a:p>
            <a:pPr algn="r" fontAlgn="ctr"/>
            <a:r>
              <a:rPr lang="en-US" sz="1200" dirty="0" smtClean="0">
                <a:latin typeface="Huawei Sans" panose="020C0503030203020204" pitchFamily="34" charset="0"/>
              </a:rPr>
              <a:t>PC2 2.2.2.2</a:t>
            </a:r>
          </a:p>
          <a:p>
            <a:pPr algn="r" fontAlgn="ctr"/>
            <a:r>
              <a:rPr lang="en-US" sz="1200" dirty="0" smtClean="0">
                <a:solidFill>
                  <a:prstClr val="black"/>
                </a:solidFill>
                <a:latin typeface="Huawei Sans" panose="020C0503030203020204" pitchFamily="34" charset="0"/>
              </a:rPr>
              <a:t>R&amp;D user</a:t>
            </a:r>
            <a:endParaRPr lang="en-US" altLang="zh-CN" sz="1200" dirty="0">
              <a:solidFill>
                <a:prstClr val="black"/>
              </a:solidFill>
              <a:latin typeface="Huawei Sans" panose="020C0503030203020204" pitchFamily="34" charset="0"/>
            </a:endParaRPr>
          </a:p>
        </p:txBody>
      </p:sp>
      <p:sp>
        <p:nvSpPr>
          <p:cNvPr id="80" name="五边形 79"/>
          <p:cNvSpPr/>
          <p:nvPr/>
        </p:nvSpPr>
        <p:spPr bwMode="gray">
          <a:xfrm>
            <a:off x="5941177" y="22542"/>
            <a:ext cx="1548000" cy="378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noAutofit/>
          </a:bodyPr>
          <a:lstStyle/>
          <a:p>
            <a:pPr algn="ctr" fontAlgn="ctr">
              <a:lnSpc>
                <a:spcPct val="95000"/>
              </a:lnSpc>
            </a:pPr>
            <a:r>
              <a:rPr lang="en-US" sz="1200" dirty="0" smtClean="0">
                <a:latin typeface="Huawei Sans" panose="020C0503030203020204" pitchFamily="34" charset="0"/>
              </a:rPr>
              <a:t>User Management </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燕尾形 103"/>
          <p:cNvSpPr/>
          <p:nvPr/>
        </p:nvSpPr>
        <p:spPr bwMode="gray">
          <a:xfrm>
            <a:off x="7360852" y="22542"/>
            <a:ext cx="1548000" cy="378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5000"/>
              </a:lnSpc>
            </a:pPr>
            <a:r>
              <a:rPr lang="en-US" sz="1200" dirty="0" smtClean="0">
                <a:latin typeface="Huawei Sans" panose="020C0503030203020204" pitchFamily="34" charset="0"/>
              </a:rPr>
              <a:t>User Authentication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燕尾形 106"/>
          <p:cNvSpPr/>
          <p:nvPr/>
        </p:nvSpPr>
        <p:spPr bwMode="gray">
          <a:xfrm>
            <a:off x="10200203" y="22542"/>
            <a:ext cx="1548000" cy="37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5000"/>
              </a:lnSpc>
              <a:spcBef>
                <a:spcPts val="0"/>
              </a:spcBef>
              <a:defRPr/>
            </a:pPr>
            <a:r>
              <a:rPr lang="en-US" sz="1200" dirty="0" smtClean="0">
                <a:latin typeface="Huawei Sans" panose="020C0503030203020204" pitchFamily="34" charset="0"/>
              </a:rPr>
              <a:t>Terminal Identification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燕尾形 108"/>
          <p:cNvSpPr/>
          <p:nvPr/>
        </p:nvSpPr>
        <p:spPr bwMode="gray">
          <a:xfrm>
            <a:off x="8780527" y="22542"/>
            <a:ext cx="1548000" cy="37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5000"/>
              </a:lnSpc>
              <a:spcBef>
                <a:spcPts val="0"/>
              </a:spcBef>
              <a:defRPr/>
            </a:pPr>
            <a:r>
              <a:rPr lang="en-US" sz="1200" b="1" dirty="0" smtClean="0">
                <a:solidFill>
                  <a:schemeClr val="bg1"/>
                </a:solidFill>
                <a:latin typeface="Huawei Sans" panose="020C0503030203020204" pitchFamily="34" charset="0"/>
              </a:rPr>
              <a:t>Policy Control</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椭圆 62"/>
          <p:cNvSpPr>
            <a:spLocks noChangeAspect="1"/>
          </p:cNvSpPr>
          <p:nvPr/>
        </p:nvSpPr>
        <p:spPr bwMode="gray">
          <a:xfrm>
            <a:off x="6744886" y="5490600"/>
            <a:ext cx="108000" cy="108000"/>
          </a:xfrm>
          <a:prstGeom prst="ellipse">
            <a:avLst/>
          </a:prstGeom>
          <a:solidFill>
            <a:srgbClr val="C7000B"/>
          </a:solidFill>
          <a:ln w="19050">
            <a:noFill/>
            <a:prstDash val="dash"/>
            <a:tailEnd type="arrow"/>
          </a:ln>
          <a:effectLst/>
          <a:extLst/>
        </p:spPr>
        <p:txBody>
          <a:bodyPr wrap="square" rtlCol="0" anchor="ctr">
            <a:noAutofit/>
          </a:bodyPr>
          <a:lstStyle/>
          <a:p>
            <a:pPr algn="ctr" fontAlgn="ctr">
              <a:spcBef>
                <a:spcPct val="0"/>
              </a:spcBef>
              <a:spcAft>
                <a:spcPct val="0"/>
              </a:spcAft>
            </a:pPr>
            <a:endParaRPr lang="en-US" sz="20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椭圆 95"/>
          <p:cNvSpPr>
            <a:spLocks noChangeAspect="1"/>
          </p:cNvSpPr>
          <p:nvPr/>
        </p:nvSpPr>
        <p:spPr bwMode="gray">
          <a:xfrm>
            <a:off x="9182501" y="5490600"/>
            <a:ext cx="108000" cy="108000"/>
          </a:xfrm>
          <a:prstGeom prst="ellipse">
            <a:avLst/>
          </a:prstGeom>
          <a:solidFill>
            <a:srgbClr val="FCC800"/>
          </a:solidFill>
          <a:ln w="19050">
            <a:noFill/>
            <a:prstDash val="dash"/>
            <a:tailEnd type="arrow"/>
          </a:ln>
          <a:effectLst/>
          <a:extLst/>
        </p:spPr>
        <p:txBody>
          <a:bodyPr wrap="square" rtlCol="0" anchor="ctr">
            <a:noAutofit/>
          </a:bodyPr>
          <a:lstStyle/>
          <a:p>
            <a:pPr algn="ctr" fontAlgn="ctr">
              <a:spcBef>
                <a:spcPct val="0"/>
              </a:spcBef>
              <a:spcAft>
                <a:spcPct val="0"/>
              </a:spcAft>
            </a:pPr>
            <a:endParaRPr lang="en-US" sz="20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文本框 96"/>
          <p:cNvSpPr txBox="1"/>
          <p:nvPr/>
        </p:nvSpPr>
        <p:spPr bwMode="gray">
          <a:xfrm>
            <a:off x="6843233" y="5404735"/>
            <a:ext cx="1623352" cy="279730"/>
          </a:xfrm>
          <a:prstGeom prst="rect">
            <a:avLst/>
          </a:prstGeom>
          <a:noFill/>
          <a:ln>
            <a:noFill/>
          </a:ln>
          <a:effectLst/>
          <a:scene3d>
            <a:camera prst="orthographicFront">
              <a:rot lat="0" lon="0" rev="0"/>
            </a:camera>
            <a:lightRig rig="threePt" dir="t"/>
          </a:scene3d>
        </p:spPr>
        <p:style>
          <a:lnRef idx="1">
            <a:schemeClr val="accent3"/>
          </a:lnRef>
          <a:fillRef idx="2">
            <a:schemeClr val="accent3"/>
          </a:fillRef>
          <a:effectRef idx="1">
            <a:schemeClr val="accent3"/>
          </a:effectRef>
          <a:fontRef idx="minor">
            <a:schemeClr val="dk1"/>
          </a:fontRef>
        </p:style>
        <p:txBody>
          <a:bodyPr wrap="square" rtlCol="0" anchor="ctr" anchorCtr="0">
            <a:noAutofit/>
          </a:bodyPr>
          <a:lstStyle/>
          <a:p>
            <a:pPr fontAlgn="ctr">
              <a:spcBef>
                <a:spcPct val="0"/>
              </a:spcBef>
              <a:spcAft>
                <a:spcPct val="0"/>
              </a:spcAft>
            </a:pPr>
            <a:r>
              <a:rPr lang="en-US" sz="1200" dirty="0" smtClean="0">
                <a:solidFill>
                  <a:srgbClr val="000000"/>
                </a:solidFill>
                <a:latin typeface="Huawei Sans" panose="020C0503030203020204" pitchFamily="34" charset="0"/>
              </a:rPr>
              <a:t>Authentication point</a:t>
            </a:r>
            <a:endParaRPr lang="en-US" altLang="zh-CN" sz="1200" dirty="0">
              <a:solidFill>
                <a:srgbClr val="000000"/>
              </a:solidFill>
              <a:latin typeface="Huawei Sans" panose="020C0503030203020204" pitchFamily="34" charset="0"/>
              <a:ea typeface="微软雅黑" panose="020B0503020204020204" pitchFamily="34" charset="-122"/>
            </a:endParaRPr>
          </a:p>
        </p:txBody>
      </p:sp>
      <p:sp>
        <p:nvSpPr>
          <p:cNvPr id="103" name="文本框 102"/>
          <p:cNvSpPr txBox="1"/>
          <p:nvPr/>
        </p:nvSpPr>
        <p:spPr bwMode="gray">
          <a:xfrm>
            <a:off x="9251555" y="5400857"/>
            <a:ext cx="1942292" cy="287487"/>
          </a:xfrm>
          <a:prstGeom prst="rect">
            <a:avLst/>
          </a:prstGeom>
          <a:noFill/>
          <a:ln>
            <a:noFill/>
          </a:ln>
          <a:effectLst/>
          <a:scene3d>
            <a:camera prst="orthographicFront">
              <a:rot lat="0" lon="0" rev="0"/>
            </a:camera>
            <a:lightRig rig="threePt" dir="t"/>
          </a:scene3d>
        </p:spPr>
        <p:style>
          <a:lnRef idx="1">
            <a:schemeClr val="accent3"/>
          </a:lnRef>
          <a:fillRef idx="2">
            <a:schemeClr val="accent3"/>
          </a:fillRef>
          <a:effectRef idx="1">
            <a:schemeClr val="accent3"/>
          </a:effectRef>
          <a:fontRef idx="minor">
            <a:schemeClr val="dk1"/>
          </a:fontRef>
        </p:style>
        <p:txBody>
          <a:bodyPr wrap="square" rtlCol="0" anchor="ctr" anchorCtr="0">
            <a:noAutofit/>
          </a:bodyPr>
          <a:lstStyle/>
          <a:p>
            <a:pPr fontAlgn="ctr">
              <a:spcBef>
                <a:spcPct val="0"/>
              </a:spcBef>
              <a:spcAft>
                <a:spcPct val="0"/>
              </a:spcAft>
            </a:pPr>
            <a:r>
              <a:rPr lang="en-US" sz="1200" dirty="0" smtClean="0">
                <a:solidFill>
                  <a:srgbClr val="000000"/>
                </a:solidFill>
                <a:latin typeface="Huawei Sans" panose="020C0503030203020204" pitchFamily="34" charset="0"/>
              </a:rPr>
              <a:t>Policy enforcement point</a:t>
            </a:r>
            <a:endParaRPr lang="en-US" altLang="zh-CN" sz="1200" dirty="0">
              <a:solidFill>
                <a:srgbClr val="000000"/>
              </a:solidFill>
              <a:latin typeface="Huawei Sans" panose="020C0503030203020204" pitchFamily="34" charset="0"/>
              <a:ea typeface="微软雅黑" panose="020B0503020204020204" pitchFamily="34" charset="-122"/>
            </a:endParaRPr>
          </a:p>
        </p:txBody>
      </p:sp>
      <p:cxnSp>
        <p:nvCxnSpPr>
          <p:cNvPr id="108" name="直接箭头连接符 107"/>
          <p:cNvCxnSpPr/>
          <p:nvPr/>
        </p:nvCxnSpPr>
        <p:spPr bwMode="gray">
          <a:xfrm flipH="1">
            <a:off x="8908852" y="5937952"/>
            <a:ext cx="294640" cy="0"/>
          </a:xfrm>
          <a:prstGeom prst="straightConnector1">
            <a:avLst/>
          </a:prstGeom>
          <a:noFill/>
          <a:ln w="19050">
            <a:solidFill>
              <a:schemeClr val="bg1">
                <a:lumMod val="50000"/>
              </a:schemeClr>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110" name="文本框 109"/>
          <p:cNvSpPr txBox="1"/>
          <p:nvPr/>
        </p:nvSpPr>
        <p:spPr bwMode="gray">
          <a:xfrm>
            <a:off x="9251555" y="5732831"/>
            <a:ext cx="2006865" cy="420365"/>
          </a:xfrm>
          <a:prstGeom prst="rect">
            <a:avLst/>
          </a:prstGeom>
          <a:noFill/>
          <a:ln>
            <a:noFill/>
          </a:ln>
          <a:effectLst/>
          <a:scene3d>
            <a:camera prst="orthographicFront">
              <a:rot lat="0" lon="0" rev="0"/>
            </a:camera>
            <a:lightRig rig="threePt" dir="t"/>
          </a:scene3d>
        </p:spPr>
        <p:style>
          <a:lnRef idx="1">
            <a:schemeClr val="accent3"/>
          </a:lnRef>
          <a:fillRef idx="2">
            <a:schemeClr val="accent3"/>
          </a:fillRef>
          <a:effectRef idx="1">
            <a:schemeClr val="accent3"/>
          </a:effectRef>
          <a:fontRef idx="minor">
            <a:schemeClr val="dk1"/>
          </a:fontRef>
        </p:style>
        <p:txBody>
          <a:bodyPr wrap="square" rtlCol="0" anchor="ctr" anchorCtr="0">
            <a:noAutofit/>
          </a:bodyPr>
          <a:lstStyle/>
          <a:p>
            <a:pPr fontAlgn="ctr">
              <a:spcBef>
                <a:spcPct val="0"/>
              </a:spcBef>
              <a:spcAft>
                <a:spcPct val="0"/>
              </a:spcAft>
            </a:pPr>
            <a:r>
              <a:rPr lang="en-US" sz="1200" dirty="0" smtClean="0">
                <a:solidFill>
                  <a:srgbClr val="000000"/>
                </a:solidFill>
                <a:latin typeface="Huawei Sans" panose="020C0503030203020204" pitchFamily="34" charset="0"/>
              </a:rPr>
              <a:t>Security group and policy control matrix delivery</a:t>
            </a:r>
            <a:endParaRPr lang="en-US" altLang="zh-CN" sz="1200" dirty="0">
              <a:solidFill>
                <a:srgbClr val="000000"/>
              </a:solidFill>
              <a:latin typeface="Huawei Sans" panose="020C0503030203020204" pitchFamily="34" charset="0"/>
              <a:ea typeface="微软雅黑" panose="020B0503020204020204" pitchFamily="34" charset="-122"/>
            </a:endParaRPr>
          </a:p>
        </p:txBody>
      </p:sp>
      <p:sp>
        <p:nvSpPr>
          <p:cNvPr id="111" name="矩形 110"/>
          <p:cNvSpPr/>
          <p:nvPr/>
        </p:nvSpPr>
        <p:spPr bwMode="gray">
          <a:xfrm>
            <a:off x="455613" y="971550"/>
            <a:ext cx="5117874" cy="1907952"/>
          </a:xfrm>
          <a:prstGeom prst="rect">
            <a:avLst/>
          </a:prstGeom>
          <a:solidFill>
            <a:schemeClr val="bg1"/>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112" name="表格 111"/>
          <p:cNvGraphicFramePr>
            <a:graphicFrameLocks noGrp="1"/>
          </p:cNvGraphicFramePr>
          <p:nvPr>
            <p:extLst>
              <p:ext uri="{D42A27DB-BD31-4B8C-83A1-F6EECF244321}">
                <p14:modId xmlns:p14="http://schemas.microsoft.com/office/powerpoint/2010/main" val="1158581845"/>
              </p:ext>
            </p:extLst>
          </p:nvPr>
        </p:nvGraphicFramePr>
        <p:xfrm>
          <a:off x="505166" y="1275707"/>
          <a:ext cx="1567948" cy="1554480"/>
        </p:xfrm>
        <a:graphic>
          <a:graphicData uri="http://schemas.openxmlformats.org/drawingml/2006/table">
            <a:tbl>
              <a:tblPr firstRow="1" bandRow="1"/>
              <a:tblGrid>
                <a:gridCol w="923040"/>
                <a:gridCol w="644908"/>
              </a:tblGrid>
              <a:tr h="339411">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1200" b="1" dirty="0" smtClean="0">
                          <a:solidFill>
                            <a:schemeClr val="tx1"/>
                          </a:solidFill>
                          <a:latin typeface="Huawei Sans" panose="020C0503030203020204" pitchFamily="34" charset="0"/>
                        </a:rPr>
                        <a:t>Group Name</a:t>
                      </a:r>
                      <a:endParaRPr lang="en-US" sz="1200" b="1"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1200" b="1" dirty="0" smtClean="0">
                          <a:solidFill>
                            <a:schemeClr val="tx1"/>
                          </a:solidFill>
                          <a:latin typeface="Huawei Sans" panose="020C0503030203020204" pitchFamily="34" charset="0"/>
                        </a:rPr>
                        <a:t>Group ID</a:t>
                      </a:r>
                      <a:endParaRPr lang="en-US" sz="1200" b="1"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r h="203647">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1200" b="0" dirty="0" smtClean="0">
                          <a:solidFill>
                            <a:schemeClr val="tx1"/>
                          </a:solidFill>
                          <a:latin typeface="Huawei Sans" panose="020C0503030203020204" pitchFamily="34" charset="0"/>
                        </a:rPr>
                        <a:t>Sales</a:t>
                      </a:r>
                      <a:endParaRPr lang="en-US" altLang="zh-CN" sz="1200" b="0" dirty="0">
                        <a:solidFill>
                          <a:schemeClr val="tx1"/>
                        </a:solidFill>
                        <a:latin typeface="Huawei Sans" panose="020C0503030203020204" pitchFamily="34" charset="0"/>
                        <a:ea typeface="微软雅黑" panose="020B0503020204020204" pitchFamily="34" charset="-122"/>
                        <a:cs typeface="+mn-cs"/>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1200" b="0" dirty="0" smtClean="0">
                          <a:solidFill>
                            <a:schemeClr val="tx1"/>
                          </a:solidFill>
                          <a:latin typeface="Huawei Sans" panose="020C0503030203020204" pitchFamily="34" charset="0"/>
                        </a:rPr>
                        <a:t>1</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203647">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1200" b="0" dirty="0" smtClean="0">
                          <a:solidFill>
                            <a:schemeClr val="tx1"/>
                          </a:solidFill>
                          <a:latin typeface="Huawei Sans" panose="020C0503030203020204" pitchFamily="34" charset="0"/>
                        </a:rPr>
                        <a:t>R&amp;D</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1200" b="0" dirty="0" smtClean="0">
                          <a:solidFill>
                            <a:schemeClr val="tx1"/>
                          </a:solidFill>
                          <a:latin typeface="Huawei Sans" panose="020C0503030203020204" pitchFamily="34" charset="0"/>
                        </a:rPr>
                        <a:t>2</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203647">
                <a:tc>
                  <a:txBody>
                    <a:bodyPr/>
                    <a:lstStyle/>
                    <a:p>
                      <a:pPr algn="ctr" fontAlgn="ctr"/>
                      <a:r>
                        <a:rPr lang="en-US" sz="1200" b="0" dirty="0" smtClean="0">
                          <a:solidFill>
                            <a:schemeClr val="tx1"/>
                          </a:solidFill>
                          <a:latin typeface="Huawei Sans" panose="020C0503030203020204" pitchFamily="34" charset="0"/>
                        </a:rPr>
                        <a:t>Marketing</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200" b="0" dirty="0" smtClean="0">
                          <a:solidFill>
                            <a:schemeClr val="tx1"/>
                          </a:solidFill>
                          <a:latin typeface="Huawei Sans" panose="020C0503030203020204" pitchFamily="34" charset="0"/>
                        </a:rPr>
                        <a:t>3</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203647">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1200" b="1" dirty="0" smtClean="0">
                          <a:solidFill>
                            <a:schemeClr val="tx1"/>
                          </a:solidFill>
                          <a:latin typeface="Huawei Sans" panose="020C0503030203020204" pitchFamily="34" charset="0"/>
                        </a:rPr>
                        <a:t>…</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1200" b="0" dirty="0" smtClean="0">
                          <a:solidFill>
                            <a:schemeClr val="tx1"/>
                          </a:solidFill>
                          <a:latin typeface="Huawei Sans" panose="020C0503030203020204" pitchFamily="34" charset="0"/>
                        </a:rPr>
                        <a:t>…</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graphicFrame>
        <p:nvGraphicFramePr>
          <p:cNvPr id="113" name="表格 112"/>
          <p:cNvGraphicFramePr>
            <a:graphicFrameLocks noGrp="1"/>
          </p:cNvGraphicFramePr>
          <p:nvPr>
            <p:extLst>
              <p:ext uri="{D42A27DB-BD31-4B8C-83A1-F6EECF244321}">
                <p14:modId xmlns:p14="http://schemas.microsoft.com/office/powerpoint/2010/main" val="1970734007"/>
              </p:ext>
            </p:extLst>
          </p:nvPr>
        </p:nvGraphicFramePr>
        <p:xfrm>
          <a:off x="2145539" y="1275707"/>
          <a:ext cx="3349570" cy="1560595"/>
        </p:xfrm>
        <a:graphic>
          <a:graphicData uri="http://schemas.openxmlformats.org/drawingml/2006/table">
            <a:tbl>
              <a:tblPr firstRow="1" bandRow="1"/>
              <a:tblGrid>
                <a:gridCol w="972128"/>
                <a:gridCol w="574766"/>
                <a:gridCol w="522514"/>
                <a:gridCol w="967377"/>
                <a:gridCol w="312785"/>
              </a:tblGrid>
              <a:tr h="312119">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1200" b="1" dirty="0" smtClean="0">
                          <a:solidFill>
                            <a:schemeClr val="tx1"/>
                          </a:solidFill>
                          <a:latin typeface="Huawei Sans" panose="020C0503030203020204" pitchFamily="34" charset="0"/>
                        </a:rPr>
                        <a:t>Sales</a:t>
                      </a:r>
                      <a:endParaRPr lang="en-US" altLang="zh-CN" sz="1200" b="1" dirty="0">
                        <a:solidFill>
                          <a:schemeClr val="tx1"/>
                        </a:solidFill>
                        <a:latin typeface="Huawei Sans" panose="020C0503030203020204" pitchFamily="34" charset="0"/>
                        <a:ea typeface="微软雅黑" panose="020B0503020204020204" pitchFamily="34"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sz="1200" b="1" dirty="0" smtClean="0">
                          <a:solidFill>
                            <a:schemeClr val="tx1"/>
                          </a:solidFill>
                          <a:latin typeface="Huawei Sans" panose="020C0503030203020204" pitchFamily="34" charset="0"/>
                        </a:rPr>
                        <a:t>R&amp;D</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sz="1200" b="1" dirty="0" smtClean="0">
                          <a:solidFill>
                            <a:schemeClr val="tx1"/>
                          </a:solidFill>
                          <a:latin typeface="Huawei Sans" panose="020C0503030203020204" pitchFamily="34" charset="0"/>
                        </a:rPr>
                        <a:t>Marketing</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sz="1200" b="1" dirty="0" smtClean="0">
                          <a:solidFill>
                            <a:schemeClr val="tx1"/>
                          </a:solidFill>
                          <a:latin typeface="Huawei Sans" panose="020C0503030203020204" pitchFamily="34" charset="0"/>
                        </a:rPr>
                        <a:t>…</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r h="312119">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marL="0" marR="0" lvl="0" indent="0" algn="ctr" defTabSz="1187798" rtl="0" eaLnBrk="1" fontAlgn="ctr" latinLnBrk="0" hangingPunct="1">
                        <a:lnSpc>
                          <a:spcPct val="100000"/>
                        </a:lnSpc>
                        <a:spcBef>
                          <a:spcPts val="0"/>
                        </a:spcBef>
                        <a:spcAft>
                          <a:spcPts val="0"/>
                        </a:spcAft>
                        <a:buClrTx/>
                        <a:buSzTx/>
                        <a:buFontTx/>
                        <a:buNone/>
                        <a:tabLst/>
                        <a:defRPr/>
                      </a:pPr>
                      <a:r>
                        <a:rPr lang="en-US" sz="1200" b="1" dirty="0" smtClean="0">
                          <a:solidFill>
                            <a:schemeClr val="tx1"/>
                          </a:solidFill>
                          <a:latin typeface="Huawei Sans" panose="020C0503030203020204" pitchFamily="34" charset="0"/>
                        </a:rPr>
                        <a:t>Sales</a:t>
                      </a:r>
                      <a:endParaRPr lang="en-US" sz="1200" b="1"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marL="0" marR="0" lvl="0" indent="0" algn="ctr" defTabSz="1187798" rtl="0" eaLnBrk="1" fontAlgn="ctr" latinLnBrk="0" hangingPunct="1">
                        <a:lnSpc>
                          <a:spcPct val="100000"/>
                        </a:lnSpc>
                        <a:spcBef>
                          <a:spcPts val="0"/>
                        </a:spcBef>
                        <a:spcAft>
                          <a:spcPts val="0"/>
                        </a:spcAft>
                        <a:buClrTx/>
                        <a:buSzTx/>
                        <a:buFontTx/>
                        <a:buNone/>
                        <a:tabLst/>
                        <a:defRPr/>
                      </a:pPr>
                      <a:r>
                        <a:rPr lang="en-US" sz="1200" dirty="0" smtClean="0">
                          <a:solidFill>
                            <a:schemeClr val="tx1"/>
                          </a:solidFill>
                          <a:latin typeface="Huawei Sans" panose="020C0503030203020204" pitchFamily="34" charset="0"/>
                        </a:rPr>
                        <a:t>√</a:t>
                      </a:r>
                      <a:endParaRPr lang="en-US" sz="1200"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200" b="0" dirty="0" smtClean="0">
                          <a:solidFill>
                            <a:schemeClr val="tx1"/>
                          </a:solidFill>
                          <a:latin typeface="Huawei Sans" panose="020C0503030203020204" pitchFamily="34" charset="0"/>
                        </a:rPr>
                        <a:t>×</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187798" rtl="0" eaLnBrk="1" fontAlgn="ctr" latinLnBrk="0" hangingPunct="1">
                        <a:lnSpc>
                          <a:spcPct val="100000"/>
                        </a:lnSpc>
                        <a:spcBef>
                          <a:spcPts val="0"/>
                        </a:spcBef>
                        <a:spcAft>
                          <a:spcPts val="0"/>
                        </a:spcAft>
                        <a:buClrTx/>
                        <a:buSzTx/>
                        <a:buFontTx/>
                        <a:buNone/>
                        <a:tabLst/>
                        <a:defRPr/>
                      </a:pPr>
                      <a:r>
                        <a:rPr lang="en-US" sz="1200" dirty="0" smtClean="0">
                          <a:solidFill>
                            <a:schemeClr val="tx1"/>
                          </a:solidFill>
                          <a:latin typeface="Huawei Sans" panose="020C0503030203020204" pitchFamily="34" charset="0"/>
                        </a:rPr>
                        <a:t>√</a:t>
                      </a:r>
                      <a:endParaRPr lang="en-US" sz="1200"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200" b="0" dirty="0" smtClean="0">
                          <a:solidFill>
                            <a:schemeClr val="tx1"/>
                          </a:solidFill>
                          <a:latin typeface="Huawei Sans" panose="020C0503030203020204" pitchFamily="34" charset="0"/>
                        </a:rPr>
                        <a:t>…</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12119">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1200" b="1" dirty="0" smtClean="0">
                          <a:solidFill>
                            <a:schemeClr val="tx1"/>
                          </a:solidFill>
                          <a:latin typeface="Huawei Sans" panose="020C0503030203020204" pitchFamily="34" charset="0"/>
                        </a:rPr>
                        <a:t>R&amp;D</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1200" b="0" dirty="0" smtClean="0">
                          <a:solidFill>
                            <a:schemeClr val="tx1"/>
                          </a:solidFill>
                          <a:latin typeface="Huawei Sans" panose="020C0503030203020204" pitchFamily="34" charset="0"/>
                        </a:rPr>
                        <a:t>×</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200" dirty="0" smtClean="0">
                          <a:solidFill>
                            <a:schemeClr val="tx1"/>
                          </a:solidFill>
                          <a:latin typeface="Huawei Sans" panose="020C0503030203020204" pitchFamily="34" charset="0"/>
                        </a:rPr>
                        <a:t>√</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200" dirty="0" smtClean="0">
                          <a:solidFill>
                            <a:schemeClr val="tx1"/>
                          </a:solidFill>
                          <a:latin typeface="Huawei Sans" panose="020C0503030203020204" pitchFamily="34" charset="0"/>
                        </a:rPr>
                        <a:t>√</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200" b="0" dirty="0" smtClean="0">
                          <a:solidFill>
                            <a:schemeClr val="tx1"/>
                          </a:solidFill>
                          <a:latin typeface="Huawei Sans" panose="020C0503030203020204" pitchFamily="34" charset="0"/>
                        </a:rPr>
                        <a:t>…</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12119">
                <a:tc>
                  <a:txBody>
                    <a:bodyPr/>
                    <a:lstStyle/>
                    <a:p>
                      <a:pPr algn="ctr" fontAlgn="ctr"/>
                      <a:r>
                        <a:rPr lang="en-US" sz="1200" b="1" dirty="0" smtClean="0">
                          <a:solidFill>
                            <a:schemeClr val="tx1"/>
                          </a:solidFill>
                          <a:latin typeface="Huawei Sans" panose="020C0503030203020204" pitchFamily="34" charset="0"/>
                        </a:rPr>
                        <a:t>Marketing</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1187798" rtl="0" eaLnBrk="1" fontAlgn="ctr" latinLnBrk="0" hangingPunct="1">
                        <a:lnSpc>
                          <a:spcPct val="100000"/>
                        </a:lnSpc>
                        <a:spcBef>
                          <a:spcPts val="0"/>
                        </a:spcBef>
                        <a:spcAft>
                          <a:spcPts val="0"/>
                        </a:spcAft>
                        <a:buClrTx/>
                        <a:buSzTx/>
                        <a:buFontTx/>
                        <a:buNone/>
                        <a:tabLst/>
                        <a:defRPr/>
                      </a:pPr>
                      <a:r>
                        <a:rPr lang="en-US" sz="1200" dirty="0" smtClean="0">
                          <a:solidFill>
                            <a:schemeClr val="tx1"/>
                          </a:solidFill>
                          <a:latin typeface="Huawei Sans" panose="020C0503030203020204" pitchFamily="34" charset="0"/>
                        </a:rPr>
                        <a:t>√</a:t>
                      </a:r>
                      <a:endParaRPr lang="en-US" sz="1200"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200" dirty="0" smtClean="0">
                          <a:solidFill>
                            <a:schemeClr val="tx1"/>
                          </a:solidFill>
                          <a:latin typeface="Huawei Sans" panose="020C0503030203020204" pitchFamily="34" charset="0"/>
                        </a:rPr>
                        <a:t>√</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200" dirty="0" smtClean="0">
                          <a:solidFill>
                            <a:schemeClr val="tx1"/>
                          </a:solidFill>
                          <a:latin typeface="Huawei Sans" panose="020C0503030203020204" pitchFamily="34" charset="0"/>
                        </a:rPr>
                        <a:t>√</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200" b="0" dirty="0" smtClean="0">
                          <a:solidFill>
                            <a:schemeClr val="tx1"/>
                          </a:solidFill>
                          <a:latin typeface="Huawei Sans" panose="020C0503030203020204" pitchFamily="34" charset="0"/>
                        </a:rPr>
                        <a:t>…</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12119">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1200" b="1" dirty="0" smtClean="0">
                          <a:solidFill>
                            <a:schemeClr val="tx1"/>
                          </a:solidFill>
                          <a:latin typeface="Huawei Sans" panose="020C0503030203020204" pitchFamily="34" charset="0"/>
                        </a:rPr>
                        <a:t>…</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1200" b="0" dirty="0" smtClean="0">
                          <a:solidFill>
                            <a:schemeClr val="tx1"/>
                          </a:solidFill>
                          <a:latin typeface="Huawei Sans" panose="020C0503030203020204" pitchFamily="34" charset="0"/>
                        </a:rPr>
                        <a:t>…</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b="0" dirty="0" smtClean="0">
                          <a:solidFill>
                            <a:schemeClr val="tx1"/>
                          </a:solidFill>
                          <a:latin typeface="Huawei Sans" panose="020C0503030203020204" pitchFamily="34" charset="0"/>
                        </a:rPr>
                        <a:t>…</a:t>
                      </a:r>
                      <a:endParaRPr lang="en-US" altLang="zh-CN"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b="0" dirty="0" smtClean="0">
                          <a:solidFill>
                            <a:schemeClr val="tx1"/>
                          </a:solidFill>
                          <a:latin typeface="Huawei Sans" panose="020C0503030203020204" pitchFamily="34" charset="0"/>
                        </a:rPr>
                        <a:t>…</a:t>
                      </a:r>
                      <a:endParaRPr lang="en-US" altLang="zh-CN"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b="0" dirty="0" smtClean="0">
                          <a:solidFill>
                            <a:schemeClr val="tx1"/>
                          </a:solidFill>
                          <a:latin typeface="Huawei Sans" panose="020C0503030203020204" pitchFamily="34" charset="0"/>
                        </a:rPr>
                        <a:t>…</a:t>
                      </a:r>
                      <a:endParaRPr lang="en-US" altLang="zh-CN"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115" name="文本框 114"/>
          <p:cNvSpPr txBox="1"/>
          <p:nvPr/>
        </p:nvSpPr>
        <p:spPr bwMode="gray">
          <a:xfrm>
            <a:off x="701660" y="983249"/>
            <a:ext cx="1196161" cy="276999"/>
          </a:xfrm>
          <a:prstGeom prst="rect">
            <a:avLst/>
          </a:prstGeom>
          <a:noFill/>
        </p:spPr>
        <p:txBody>
          <a:bodyPr wrap="square" rtlCol="0" anchor="ctr">
            <a:noAutofit/>
          </a:bodyPr>
          <a:lstStyle/>
          <a:p>
            <a:pPr algn="ctr" fontAlgn="ctr"/>
            <a:r>
              <a:rPr lang="en-US" sz="1200" dirty="0" smtClean="0">
                <a:solidFill>
                  <a:prstClr val="black"/>
                </a:solidFill>
                <a:latin typeface="Huawei Sans" panose="020C0503030203020204" pitchFamily="34" charset="0"/>
              </a:rPr>
              <a:t>Security group</a:t>
            </a:r>
            <a:endParaRPr lang="en-US" altLang="zh-CN" sz="1200" dirty="0">
              <a:solidFill>
                <a:prstClr val="black"/>
              </a:solidFill>
              <a:latin typeface="Huawei Sans" panose="020C0503030203020204" pitchFamily="34" charset="0"/>
            </a:endParaRPr>
          </a:p>
        </p:txBody>
      </p:sp>
      <p:sp>
        <p:nvSpPr>
          <p:cNvPr id="116" name="文本框 115"/>
          <p:cNvSpPr txBox="1"/>
          <p:nvPr/>
        </p:nvSpPr>
        <p:spPr bwMode="gray">
          <a:xfrm>
            <a:off x="2104646" y="983249"/>
            <a:ext cx="3190700" cy="276999"/>
          </a:xfrm>
          <a:prstGeom prst="rect">
            <a:avLst/>
          </a:prstGeom>
          <a:noFill/>
        </p:spPr>
        <p:txBody>
          <a:bodyPr wrap="square" rtlCol="0" anchor="ctr">
            <a:noAutofit/>
          </a:bodyPr>
          <a:lstStyle/>
          <a:p>
            <a:pPr algn="ctr" fontAlgn="ctr"/>
            <a:r>
              <a:rPr lang="en-US" sz="1200" dirty="0" smtClean="0">
                <a:latin typeface="Huawei Sans" panose="020C0503030203020204" pitchFamily="34" charset="0"/>
              </a:rPr>
              <a:t>Security group-based policy control matrix</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002772750"/>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任意多边形 71"/>
          <p:cNvSpPr/>
          <p:nvPr/>
        </p:nvSpPr>
        <p:spPr bwMode="gray">
          <a:xfrm>
            <a:off x="3108088" y="2084146"/>
            <a:ext cx="2715924" cy="1661848"/>
          </a:xfrm>
          <a:custGeom>
            <a:avLst/>
            <a:gdLst>
              <a:gd name="connsiteX0" fmla="*/ 1522976 w 3069379"/>
              <a:gd name="connsiteY0" fmla="*/ 0 h 1667868"/>
              <a:gd name="connsiteX1" fmla="*/ 2105444 w 3069379"/>
              <a:gd name="connsiteY1" fmla="*/ 243498 h 1667868"/>
              <a:gd name="connsiteX2" fmla="*/ 2165457 w 3069379"/>
              <a:gd name="connsiteY2" fmla="*/ 316907 h 1667868"/>
              <a:gd name="connsiteX3" fmla="*/ 2204139 w 3069379"/>
              <a:gd name="connsiteY3" fmla="*/ 313329 h 1667868"/>
              <a:gd name="connsiteX4" fmla="*/ 2688456 w 3069379"/>
              <a:gd name="connsiteY4" fmla="*/ 757688 h 1667868"/>
              <a:gd name="connsiteX5" fmla="*/ 2679008 w 3069379"/>
              <a:gd name="connsiteY5" fmla="*/ 843679 h 1667868"/>
              <a:gd name="connsiteX6" fmla="*/ 2742591 w 3069379"/>
              <a:gd name="connsiteY6" fmla="*/ 850148 h 1667868"/>
              <a:gd name="connsiteX7" fmla="*/ 3069379 w 3069379"/>
              <a:gd name="connsiteY7" fmla="*/ 1254812 h 1667868"/>
              <a:gd name="connsiteX8" fmla="*/ 2742591 w 3069379"/>
              <a:gd name="connsiteY8" fmla="*/ 1659476 h 1667868"/>
              <a:gd name="connsiteX9" fmla="*/ 2727471 w 3069379"/>
              <a:gd name="connsiteY9" fmla="*/ 1661015 h 1667868"/>
              <a:gd name="connsiteX10" fmla="*/ 2727471 w 3069379"/>
              <a:gd name="connsiteY10" fmla="*/ 1667868 h 1667868"/>
              <a:gd name="connsiteX11" fmla="*/ 2660108 w 3069379"/>
              <a:gd name="connsiteY11" fmla="*/ 1667868 h 1667868"/>
              <a:gd name="connsiteX12" fmla="*/ 450197 w 3069379"/>
              <a:gd name="connsiteY12" fmla="*/ 1667868 h 1667868"/>
              <a:gd name="connsiteX13" fmla="*/ 373665 w 3069379"/>
              <a:gd name="connsiteY13" fmla="*/ 1667868 h 1667868"/>
              <a:gd name="connsiteX14" fmla="*/ 373665 w 3069379"/>
              <a:gd name="connsiteY14" fmla="*/ 1660082 h 1667868"/>
              <a:gd name="connsiteX15" fmla="*/ 359467 w 3069379"/>
              <a:gd name="connsiteY15" fmla="*/ 1658637 h 1667868"/>
              <a:gd name="connsiteX16" fmla="*/ 0 w 3069379"/>
              <a:gd name="connsiteY16" fmla="*/ 1213505 h 1667868"/>
              <a:gd name="connsiteX17" fmla="*/ 274960 w 3069379"/>
              <a:gd name="connsiteY17" fmla="*/ 794848 h 1667868"/>
              <a:gd name="connsiteX18" fmla="*/ 303951 w 3069379"/>
              <a:gd name="connsiteY18" fmla="*/ 785765 h 1667868"/>
              <a:gd name="connsiteX19" fmla="*/ 315888 w 3069379"/>
              <a:gd name="connsiteY19" fmla="*/ 677121 h 1667868"/>
              <a:gd name="connsiteX20" fmla="*/ 931587 w 3069379"/>
              <a:gd name="connsiteY20" fmla="*/ 216713 h 1667868"/>
              <a:gd name="connsiteX21" fmla="*/ 968567 w 3069379"/>
              <a:gd name="connsiteY21" fmla="*/ 220133 h 1667868"/>
              <a:gd name="connsiteX22" fmla="*/ 1062419 w 3069379"/>
              <a:gd name="connsiteY22" fmla="*/ 141982 h 1667868"/>
              <a:gd name="connsiteX23" fmla="*/ 1522976 w 3069379"/>
              <a:gd name="connsiteY23" fmla="*/ 0 h 1667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69379" h="1667868">
                <a:moveTo>
                  <a:pt x="1522976" y="0"/>
                </a:moveTo>
                <a:cubicBezTo>
                  <a:pt x="1750444" y="0"/>
                  <a:pt x="1956378" y="93052"/>
                  <a:pt x="2105444" y="243498"/>
                </a:cubicBezTo>
                <a:lnTo>
                  <a:pt x="2165457" y="316907"/>
                </a:lnTo>
                <a:lnTo>
                  <a:pt x="2204139" y="313329"/>
                </a:lnTo>
                <a:cubicBezTo>
                  <a:pt x="2471620" y="313329"/>
                  <a:pt x="2688456" y="512275"/>
                  <a:pt x="2688456" y="757688"/>
                </a:cubicBezTo>
                <a:lnTo>
                  <a:pt x="2679008" y="843679"/>
                </a:lnTo>
                <a:lnTo>
                  <a:pt x="2742591" y="850148"/>
                </a:lnTo>
                <a:cubicBezTo>
                  <a:pt x="2929088" y="888664"/>
                  <a:pt x="3069379" y="1055202"/>
                  <a:pt x="3069379" y="1254812"/>
                </a:cubicBezTo>
                <a:cubicBezTo>
                  <a:pt x="3069379" y="1454421"/>
                  <a:pt x="2929088" y="1620960"/>
                  <a:pt x="2742591" y="1659476"/>
                </a:cubicBezTo>
                <a:lnTo>
                  <a:pt x="2727471" y="1661015"/>
                </a:lnTo>
                <a:lnTo>
                  <a:pt x="2727471" y="1667868"/>
                </a:lnTo>
                <a:lnTo>
                  <a:pt x="2660108" y="1667868"/>
                </a:lnTo>
                <a:lnTo>
                  <a:pt x="450197" y="1667868"/>
                </a:lnTo>
                <a:lnTo>
                  <a:pt x="373665" y="1667868"/>
                </a:lnTo>
                <a:lnTo>
                  <a:pt x="373665" y="1660082"/>
                </a:lnTo>
                <a:lnTo>
                  <a:pt x="359467" y="1658637"/>
                </a:lnTo>
                <a:cubicBezTo>
                  <a:pt x="154319" y="1616269"/>
                  <a:pt x="0" y="1433076"/>
                  <a:pt x="0" y="1213505"/>
                </a:cubicBezTo>
                <a:cubicBezTo>
                  <a:pt x="0" y="1025301"/>
                  <a:pt x="113377" y="863824"/>
                  <a:pt x="274960" y="794848"/>
                </a:cubicBezTo>
                <a:lnTo>
                  <a:pt x="303951" y="785765"/>
                </a:lnTo>
                <a:lnTo>
                  <a:pt x="315888" y="677121"/>
                </a:lnTo>
                <a:cubicBezTo>
                  <a:pt x="374490" y="414367"/>
                  <a:pt x="627881" y="216713"/>
                  <a:pt x="931587" y="216713"/>
                </a:cubicBezTo>
                <a:lnTo>
                  <a:pt x="968567" y="220133"/>
                </a:lnTo>
                <a:lnTo>
                  <a:pt x="1062419" y="141982"/>
                </a:lnTo>
                <a:cubicBezTo>
                  <a:pt x="1193887" y="52342"/>
                  <a:pt x="1352375" y="0"/>
                  <a:pt x="1522976" y="0"/>
                </a:cubicBezTo>
                <a:close/>
              </a:path>
            </a:pathLst>
          </a:cu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p:txBody>
          <a:bodyPr/>
          <a:lstStyle/>
          <a:p>
            <a:r>
              <a:rPr lang="en-US" smtClean="0"/>
              <a:t>Free Mobility Solution (4)</a:t>
            </a:r>
            <a:endParaRPr lang="en-US" altLang="zh-CN" dirty="0">
              <a:sym typeface="Huawei Sans" panose="020C0503030203020204" pitchFamily="34" charset="0"/>
            </a:endParaRPr>
          </a:p>
        </p:txBody>
      </p:sp>
      <p:sp>
        <p:nvSpPr>
          <p:cNvPr id="3" name="文本框 2"/>
          <p:cNvSpPr txBox="1"/>
          <p:nvPr/>
        </p:nvSpPr>
        <p:spPr bwMode="gray">
          <a:xfrm>
            <a:off x="3138414" y="5660768"/>
            <a:ext cx="545342" cy="400110"/>
          </a:xfrm>
          <a:prstGeom prst="rect">
            <a:avLst/>
          </a:prstGeom>
          <a:noFill/>
        </p:spPr>
        <p:txBody>
          <a:bodyPr wrap="none" rtlCol="0">
            <a:noAutofit/>
          </a:bodyPr>
          <a:lstStyle/>
          <a:p>
            <a:pPr algn="ctr" fontAlgn="ctr"/>
            <a:r>
              <a:rPr lang="en-US" sz="1200" b="1" dirty="0" smtClean="0">
                <a:solidFill>
                  <a:prstClr val="black"/>
                </a:solidFill>
                <a:latin typeface="Huawei Sans" panose="020C0503030203020204" pitchFamily="34" charset="0"/>
              </a:rPr>
              <a:t>Host1</a:t>
            </a:r>
          </a:p>
          <a:p>
            <a:pPr algn="ctr" fontAlgn="ctr"/>
            <a:r>
              <a:rPr lang="en-US" sz="1200" dirty="0" smtClean="0">
                <a:solidFill>
                  <a:srgbClr val="F08500"/>
                </a:solidFill>
                <a:latin typeface="Huawei Sans" panose="020C0503030203020204" pitchFamily="34" charset="0"/>
              </a:rPr>
              <a:t>Sales user</a:t>
            </a:r>
            <a:endParaRPr lang="en-US" altLang="zh-CN" sz="1200" dirty="0">
              <a:solidFill>
                <a:srgbClr val="F08500"/>
              </a:solidFill>
              <a:latin typeface="Huawei Sans" panose="020C0503030203020204" pitchFamily="34" charset="0"/>
              <a:ea typeface="微软雅黑"/>
              <a:sym typeface="Huawei Sans" panose="020C0503030203020204" pitchFamily="34" charset="0"/>
            </a:endParaRPr>
          </a:p>
        </p:txBody>
      </p:sp>
      <p:pic>
        <p:nvPicPr>
          <p:cNvPr id="4" name="图片 11" descr="开放网络-蓝.png"/>
          <p:cNvPicPr>
            <a:picLocks noChangeAspect="1"/>
          </p:cNvPicPr>
          <p:nvPr/>
        </p:nvPicPr>
        <p:blipFill>
          <a:blip r:embed="rId3" cstate="print"/>
          <a:stretch>
            <a:fillRect/>
          </a:stretch>
        </p:blipFill>
        <p:spPr bwMode="gray">
          <a:xfrm>
            <a:off x="3208379" y="5348686"/>
            <a:ext cx="405415" cy="312082"/>
          </a:xfrm>
          <a:prstGeom prst="rect">
            <a:avLst/>
          </a:prstGeom>
        </p:spPr>
      </p:pic>
      <p:cxnSp>
        <p:nvCxnSpPr>
          <p:cNvPr id="5" name="Straight Connector 166"/>
          <p:cNvCxnSpPr>
            <a:stCxn id="12" idx="2"/>
          </p:cNvCxnSpPr>
          <p:nvPr/>
        </p:nvCxnSpPr>
        <p:spPr bwMode="gray">
          <a:xfrm>
            <a:off x="5369551" y="4015770"/>
            <a:ext cx="0" cy="898654"/>
          </a:xfrm>
          <a:prstGeom prst="line">
            <a:avLst/>
          </a:prstGeom>
          <a:noFill/>
          <a:ln w="12700" cap="flat" cmpd="sng" algn="ctr">
            <a:solidFill>
              <a:sysClr val="windowText" lastClr="000000"/>
            </a:solidFill>
            <a:prstDash val="solid"/>
            <a:miter lim="800000"/>
          </a:ln>
          <a:effectLst/>
        </p:spPr>
      </p:cxnSp>
      <p:grpSp>
        <p:nvGrpSpPr>
          <p:cNvPr id="6" name="组合 5"/>
          <p:cNvGrpSpPr/>
          <p:nvPr/>
        </p:nvGrpSpPr>
        <p:grpSpPr bwMode="gray">
          <a:xfrm>
            <a:off x="3430733" y="2659432"/>
            <a:ext cx="1938819" cy="1173359"/>
            <a:chOff x="2475049" y="2881410"/>
            <a:chExt cx="1938819" cy="1173359"/>
          </a:xfrm>
        </p:grpSpPr>
        <p:cxnSp>
          <p:nvCxnSpPr>
            <p:cNvPr id="8" name="Straight Connector 166"/>
            <p:cNvCxnSpPr/>
            <p:nvPr/>
          </p:nvCxnSpPr>
          <p:spPr bwMode="gray">
            <a:xfrm flipH="1">
              <a:off x="2475049" y="2881410"/>
              <a:ext cx="1938819" cy="1173359"/>
            </a:xfrm>
            <a:prstGeom prst="line">
              <a:avLst/>
            </a:prstGeom>
            <a:noFill/>
            <a:ln w="12700" cap="flat" cmpd="sng" algn="ctr">
              <a:solidFill>
                <a:sysClr val="windowText" lastClr="000000"/>
              </a:solidFill>
              <a:prstDash val="solid"/>
              <a:miter lim="800000"/>
            </a:ln>
            <a:effectLst/>
          </p:spPr>
        </p:cxnSp>
        <p:cxnSp>
          <p:nvCxnSpPr>
            <p:cNvPr id="10" name="Straight Connector 166"/>
            <p:cNvCxnSpPr/>
            <p:nvPr/>
          </p:nvCxnSpPr>
          <p:spPr bwMode="gray">
            <a:xfrm flipV="1">
              <a:off x="4413867" y="2881410"/>
              <a:ext cx="1" cy="1173359"/>
            </a:xfrm>
            <a:prstGeom prst="line">
              <a:avLst/>
            </a:prstGeom>
            <a:noFill/>
            <a:ln w="12700" cap="flat" cmpd="sng" algn="ctr">
              <a:solidFill>
                <a:sysClr val="windowText" lastClr="000000"/>
              </a:solidFill>
              <a:prstDash val="solid"/>
              <a:miter lim="800000"/>
            </a:ln>
            <a:effectLst/>
          </p:spPr>
        </p:cxnSp>
      </p:grpSp>
      <p:pic>
        <p:nvPicPr>
          <p:cNvPr id="11" name="图片 10" descr="汇聚交换机.png"/>
          <p:cNvPicPr>
            <a:picLocks noChangeAspect="1"/>
          </p:cNvPicPr>
          <p:nvPr/>
        </p:nvPicPr>
        <p:blipFill>
          <a:blip r:embed="rId4" cstate="print"/>
          <a:stretch>
            <a:fillRect/>
          </a:stretch>
        </p:blipFill>
        <p:spPr bwMode="gray">
          <a:xfrm>
            <a:off x="3207592" y="3650630"/>
            <a:ext cx="446281" cy="365140"/>
          </a:xfrm>
          <a:prstGeom prst="rect">
            <a:avLst/>
          </a:prstGeom>
        </p:spPr>
      </p:pic>
      <p:pic>
        <p:nvPicPr>
          <p:cNvPr id="12" name="图片 11" descr="汇聚交换机.png"/>
          <p:cNvPicPr>
            <a:picLocks noChangeAspect="1"/>
          </p:cNvPicPr>
          <p:nvPr/>
        </p:nvPicPr>
        <p:blipFill>
          <a:blip r:embed="rId4" cstate="print"/>
          <a:stretch>
            <a:fillRect/>
          </a:stretch>
        </p:blipFill>
        <p:spPr bwMode="gray">
          <a:xfrm>
            <a:off x="5146410" y="3650630"/>
            <a:ext cx="446281" cy="365140"/>
          </a:xfrm>
          <a:prstGeom prst="rect">
            <a:avLst/>
          </a:prstGeom>
        </p:spPr>
      </p:pic>
      <p:pic>
        <p:nvPicPr>
          <p:cNvPr id="13" name="图片 76" descr="接入交换机.png"/>
          <p:cNvPicPr>
            <a:picLocks noChangeAspect="1"/>
          </p:cNvPicPr>
          <p:nvPr/>
        </p:nvPicPr>
        <p:blipFill>
          <a:blip r:embed="rId5" cstate="print"/>
          <a:stretch>
            <a:fillRect/>
          </a:stretch>
        </p:blipFill>
        <p:spPr bwMode="gray">
          <a:xfrm>
            <a:off x="5146410" y="4619112"/>
            <a:ext cx="446281" cy="365140"/>
          </a:xfrm>
          <a:prstGeom prst="rect">
            <a:avLst/>
          </a:prstGeom>
        </p:spPr>
      </p:pic>
      <p:cxnSp>
        <p:nvCxnSpPr>
          <p:cNvPr id="14" name="Straight Connector 166"/>
          <p:cNvCxnSpPr>
            <a:stCxn id="11" idx="2"/>
          </p:cNvCxnSpPr>
          <p:nvPr/>
        </p:nvCxnSpPr>
        <p:spPr bwMode="gray">
          <a:xfrm>
            <a:off x="3430733" y="4015770"/>
            <a:ext cx="0" cy="1371326"/>
          </a:xfrm>
          <a:prstGeom prst="line">
            <a:avLst/>
          </a:prstGeom>
          <a:noFill/>
          <a:ln w="12700" cap="flat" cmpd="sng" algn="ctr">
            <a:solidFill>
              <a:sysClr val="windowText" lastClr="000000"/>
            </a:solidFill>
            <a:prstDash val="solid"/>
            <a:miter lim="800000"/>
          </a:ln>
          <a:effectLst/>
        </p:spPr>
      </p:cxnSp>
      <p:pic>
        <p:nvPicPr>
          <p:cNvPr id="15" name="图片 105" descr="AP.png"/>
          <p:cNvPicPr>
            <a:picLocks noChangeAspect="1"/>
          </p:cNvPicPr>
          <p:nvPr/>
        </p:nvPicPr>
        <p:blipFill>
          <a:blip r:embed="rId6" cstate="print"/>
          <a:stretch>
            <a:fillRect/>
          </a:stretch>
        </p:blipFill>
        <p:spPr bwMode="gray">
          <a:xfrm>
            <a:off x="5789393" y="4619112"/>
            <a:ext cx="446281" cy="365140"/>
          </a:xfrm>
          <a:prstGeom prst="rect">
            <a:avLst/>
          </a:prstGeom>
        </p:spPr>
      </p:pic>
      <p:pic>
        <p:nvPicPr>
          <p:cNvPr id="17" name="图片 86" descr="核心交换机.png"/>
          <p:cNvPicPr>
            <a:picLocks noChangeAspect="1"/>
          </p:cNvPicPr>
          <p:nvPr/>
        </p:nvPicPr>
        <p:blipFill>
          <a:blip r:embed="rId7" cstate="print"/>
          <a:stretch>
            <a:fillRect/>
          </a:stretch>
        </p:blipFill>
        <p:spPr bwMode="gray">
          <a:xfrm>
            <a:off x="5146411" y="2393044"/>
            <a:ext cx="446281" cy="365140"/>
          </a:xfrm>
          <a:prstGeom prst="rect">
            <a:avLst/>
          </a:prstGeom>
        </p:spPr>
      </p:pic>
      <p:sp>
        <p:nvSpPr>
          <p:cNvPr id="20" name="文本框 19"/>
          <p:cNvSpPr txBox="1"/>
          <p:nvPr/>
        </p:nvSpPr>
        <p:spPr bwMode="gray">
          <a:xfrm>
            <a:off x="3640157" y="3733375"/>
            <a:ext cx="570990" cy="246221"/>
          </a:xfrm>
          <a:prstGeom prst="rect">
            <a:avLst/>
          </a:prstGeom>
          <a:noFill/>
        </p:spPr>
        <p:txBody>
          <a:bodyPr wrap="none" rtlCol="0">
            <a:noAutofit/>
          </a:bodyPr>
          <a:lstStyle/>
          <a:p>
            <a:pPr fontAlgn="ctr"/>
            <a:r>
              <a:rPr lang="en-US" sz="1200" b="1" dirty="0" smtClean="0">
                <a:solidFill>
                  <a:prstClr val="black"/>
                </a:solidFill>
                <a:latin typeface="Huawei Sans" panose="020C0503030203020204" pitchFamily="34" charset="0"/>
              </a:rPr>
              <a:t>A-</a:t>
            </a:r>
            <a:r>
              <a:rPr lang="en-US" sz="1200" b="1" dirty="0" err="1" smtClean="0">
                <a:solidFill>
                  <a:prstClr val="black"/>
                </a:solidFill>
                <a:latin typeface="Huawei Sans" panose="020C0503030203020204" pitchFamily="34" charset="0"/>
              </a:rPr>
              <a:t>Agg</a:t>
            </a:r>
            <a:endPar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文本框 20"/>
          <p:cNvSpPr txBox="1"/>
          <p:nvPr/>
        </p:nvSpPr>
        <p:spPr bwMode="gray">
          <a:xfrm>
            <a:off x="4602924" y="3733375"/>
            <a:ext cx="570990" cy="246221"/>
          </a:xfrm>
          <a:prstGeom prst="rect">
            <a:avLst/>
          </a:prstGeom>
          <a:noFill/>
        </p:spPr>
        <p:txBody>
          <a:bodyPr wrap="none" rtlCol="0">
            <a:noAutofit/>
          </a:bodyPr>
          <a:lstStyle/>
          <a:p>
            <a:pPr algn="r" fontAlgn="ctr"/>
            <a:r>
              <a:rPr lang="en-US" sz="1200" b="1" dirty="0" smtClean="0">
                <a:solidFill>
                  <a:prstClr val="black"/>
                </a:solidFill>
                <a:latin typeface="Huawei Sans" panose="020C0503030203020204" pitchFamily="34" charset="0"/>
              </a:rPr>
              <a:t>B-</a:t>
            </a:r>
            <a:r>
              <a:rPr lang="en-US" sz="1200" b="1" dirty="0" err="1" smtClean="0">
                <a:solidFill>
                  <a:prstClr val="black"/>
                </a:solidFill>
                <a:latin typeface="Huawei Sans" panose="020C0503030203020204" pitchFamily="34" charset="0"/>
              </a:rPr>
              <a:t>Agg</a:t>
            </a:r>
            <a:endPar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文本框 21"/>
          <p:cNvSpPr txBox="1"/>
          <p:nvPr/>
        </p:nvSpPr>
        <p:spPr bwMode="gray">
          <a:xfrm>
            <a:off x="4461860" y="4668203"/>
            <a:ext cx="712054" cy="246221"/>
          </a:xfrm>
          <a:prstGeom prst="rect">
            <a:avLst/>
          </a:prstGeom>
          <a:noFill/>
        </p:spPr>
        <p:txBody>
          <a:bodyPr wrap="none" rtlCol="0">
            <a:noAutofit/>
          </a:bodyPr>
          <a:lstStyle/>
          <a:p>
            <a:pPr algn="r" fontAlgn="ctr"/>
            <a:r>
              <a:rPr lang="en-US" sz="1200" b="1" dirty="0" smtClean="0">
                <a:solidFill>
                  <a:prstClr val="black"/>
                </a:solidFill>
                <a:latin typeface="Huawei Sans" panose="020C0503030203020204" pitchFamily="34" charset="0"/>
              </a:rPr>
              <a:t>B-Access</a:t>
            </a:r>
            <a:endPar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3" name="图片 2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3987740" y="1476090"/>
            <a:ext cx="949944" cy="540000"/>
          </a:xfrm>
          <a:prstGeom prst="rect">
            <a:avLst/>
          </a:prstGeom>
        </p:spPr>
      </p:pic>
      <p:grpSp>
        <p:nvGrpSpPr>
          <p:cNvPr id="24" name="组合 23"/>
          <p:cNvGrpSpPr/>
          <p:nvPr/>
        </p:nvGrpSpPr>
        <p:grpSpPr bwMode="gray">
          <a:xfrm>
            <a:off x="538453" y="1685509"/>
            <a:ext cx="3271866" cy="3833982"/>
            <a:chOff x="611382" y="1718992"/>
            <a:chExt cx="3642617" cy="3833982"/>
          </a:xfrm>
        </p:grpSpPr>
        <p:cxnSp>
          <p:nvCxnSpPr>
            <p:cNvPr id="26" name="直接连接符 25"/>
            <p:cNvCxnSpPr/>
            <p:nvPr/>
          </p:nvCxnSpPr>
          <p:spPr bwMode="gray">
            <a:xfrm flipH="1">
              <a:off x="611383" y="1718992"/>
              <a:ext cx="3642616" cy="0"/>
            </a:xfrm>
            <a:prstGeom prst="line">
              <a:avLst/>
            </a:prstGeom>
            <a:noFill/>
            <a:ln w="12700" cap="flat" cmpd="sng" algn="ctr">
              <a:solidFill>
                <a:schemeClr val="bg1">
                  <a:lumMod val="85000"/>
                </a:schemeClr>
              </a:solidFill>
              <a:prstDash val="sysDash"/>
              <a:miter lim="800000"/>
            </a:ln>
            <a:effectLst/>
          </p:spPr>
        </p:cxnSp>
        <p:cxnSp>
          <p:nvCxnSpPr>
            <p:cNvPr id="27" name="直接连接符 26"/>
            <p:cNvCxnSpPr/>
            <p:nvPr/>
          </p:nvCxnSpPr>
          <p:spPr bwMode="gray">
            <a:xfrm flipH="1">
              <a:off x="611382" y="3894395"/>
              <a:ext cx="2923183" cy="0"/>
            </a:xfrm>
            <a:prstGeom prst="line">
              <a:avLst/>
            </a:prstGeom>
            <a:noFill/>
            <a:ln w="12700" cap="flat" cmpd="sng" algn="ctr">
              <a:solidFill>
                <a:schemeClr val="bg1">
                  <a:lumMod val="85000"/>
                </a:schemeClr>
              </a:solidFill>
              <a:prstDash val="sysDash"/>
              <a:miter lim="800000"/>
            </a:ln>
            <a:effectLst/>
          </p:spPr>
        </p:cxnSp>
        <p:cxnSp>
          <p:nvCxnSpPr>
            <p:cNvPr id="28" name="直接连接符 27"/>
            <p:cNvCxnSpPr/>
            <p:nvPr/>
          </p:nvCxnSpPr>
          <p:spPr bwMode="gray">
            <a:xfrm flipH="1">
              <a:off x="611382" y="4835165"/>
              <a:ext cx="2923183" cy="0"/>
            </a:xfrm>
            <a:prstGeom prst="line">
              <a:avLst/>
            </a:prstGeom>
            <a:noFill/>
            <a:ln w="12700" cap="flat" cmpd="sng" algn="ctr">
              <a:solidFill>
                <a:schemeClr val="bg1">
                  <a:lumMod val="85000"/>
                </a:schemeClr>
              </a:solidFill>
              <a:prstDash val="sysDash"/>
              <a:miter lim="800000"/>
            </a:ln>
            <a:effectLst/>
          </p:spPr>
        </p:cxnSp>
        <p:cxnSp>
          <p:nvCxnSpPr>
            <p:cNvPr id="29" name="直接连接符 28"/>
            <p:cNvCxnSpPr/>
            <p:nvPr/>
          </p:nvCxnSpPr>
          <p:spPr bwMode="gray">
            <a:xfrm flipH="1">
              <a:off x="611383" y="5552974"/>
              <a:ext cx="2468865" cy="0"/>
            </a:xfrm>
            <a:prstGeom prst="line">
              <a:avLst/>
            </a:prstGeom>
            <a:noFill/>
            <a:ln w="12700" cap="flat" cmpd="sng" algn="ctr">
              <a:solidFill>
                <a:schemeClr val="bg1">
                  <a:lumMod val="85000"/>
                </a:schemeClr>
              </a:solidFill>
              <a:prstDash val="sysDash"/>
              <a:miter lim="800000"/>
            </a:ln>
            <a:effectLst/>
          </p:spPr>
        </p:cxnSp>
      </p:grpSp>
      <p:cxnSp>
        <p:nvCxnSpPr>
          <p:cNvPr id="30" name="直接连接符 29"/>
          <p:cNvCxnSpPr/>
          <p:nvPr/>
        </p:nvCxnSpPr>
        <p:spPr bwMode="gray">
          <a:xfrm flipV="1">
            <a:off x="793669" y="4801682"/>
            <a:ext cx="0" cy="703045"/>
          </a:xfrm>
          <a:prstGeom prst="line">
            <a:avLst/>
          </a:prstGeom>
          <a:noFill/>
          <a:ln w="38100" cap="flat" cmpd="sng" algn="ctr">
            <a:solidFill>
              <a:srgbClr val="56C4D2"/>
            </a:solidFill>
            <a:prstDash val="solid"/>
            <a:miter lim="800000"/>
            <a:tailEnd type="triangle"/>
          </a:ln>
          <a:effectLst/>
        </p:spPr>
      </p:cxnSp>
      <p:cxnSp>
        <p:nvCxnSpPr>
          <p:cNvPr id="31" name="直接连接符 30"/>
          <p:cNvCxnSpPr/>
          <p:nvPr/>
        </p:nvCxnSpPr>
        <p:spPr bwMode="gray">
          <a:xfrm flipV="1">
            <a:off x="1101734" y="1685509"/>
            <a:ext cx="0" cy="3105805"/>
          </a:xfrm>
          <a:prstGeom prst="line">
            <a:avLst/>
          </a:prstGeom>
          <a:noFill/>
          <a:ln w="38100" cap="flat" cmpd="sng" algn="ctr">
            <a:solidFill>
              <a:srgbClr val="56C4D2"/>
            </a:solidFill>
            <a:prstDash val="solid"/>
            <a:miter lim="800000"/>
            <a:headEnd type="triangle"/>
            <a:tailEnd type="triangle"/>
          </a:ln>
          <a:effectLst/>
        </p:spPr>
      </p:cxnSp>
      <p:sp>
        <p:nvSpPr>
          <p:cNvPr id="32" name="椭圆 31"/>
          <p:cNvSpPr>
            <a:spLocks noChangeAspect="1"/>
          </p:cNvSpPr>
          <p:nvPr/>
        </p:nvSpPr>
        <p:spPr bwMode="gray">
          <a:xfrm>
            <a:off x="699003" y="5153204"/>
            <a:ext cx="189332" cy="189332"/>
          </a:xfrm>
          <a:prstGeom prst="ellipse">
            <a:avLst/>
          </a:prstGeom>
          <a:solidFill>
            <a:srgbClr val="56C4D2"/>
          </a:solidFill>
          <a:ln w="19050" cap="flat" cmpd="sng" algn="ctr">
            <a:noFill/>
            <a:prstDash val="solid"/>
            <a:miter lim="800000"/>
          </a:ln>
          <a:effectLst/>
        </p:spPr>
        <p:txBody>
          <a:bodyPr wrap="none" lIns="0" tIns="0" rIns="0" bIns="0" rtlCol="0" anchor="ctr">
            <a:noAutofit/>
          </a:bodyP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rPr>
              <a:t>1</a:t>
            </a: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椭圆 32"/>
          <p:cNvSpPr>
            <a:spLocks noChangeAspect="1"/>
          </p:cNvSpPr>
          <p:nvPr/>
        </p:nvSpPr>
        <p:spPr bwMode="gray">
          <a:xfrm>
            <a:off x="1007068" y="4237399"/>
            <a:ext cx="189332" cy="189332"/>
          </a:xfrm>
          <a:prstGeom prst="ellipse">
            <a:avLst/>
          </a:prstGeom>
          <a:solidFill>
            <a:srgbClr val="56C4D2"/>
          </a:solidFill>
          <a:ln w="19050" cap="flat" cmpd="sng" algn="ctr">
            <a:noFill/>
            <a:prstDash val="solid"/>
            <a:miter lim="800000"/>
          </a:ln>
          <a:effectLst/>
        </p:spPr>
        <p:txBody>
          <a:bodyPr wrap="none" lIns="0" tIns="0" rIns="0" bIns="0" rtlCol="0" anchor="ctr">
            <a:noAutofit/>
          </a:bodyP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rPr>
              <a:t>2</a:t>
            </a: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椭圆 33"/>
          <p:cNvSpPr>
            <a:spLocks noChangeAspect="1"/>
          </p:cNvSpPr>
          <p:nvPr/>
        </p:nvSpPr>
        <p:spPr bwMode="gray">
          <a:xfrm>
            <a:off x="1394054" y="1579061"/>
            <a:ext cx="189332" cy="189332"/>
          </a:xfrm>
          <a:prstGeom prst="ellipse">
            <a:avLst/>
          </a:prstGeom>
          <a:solidFill>
            <a:srgbClr val="56C4D2"/>
          </a:solidFill>
          <a:ln w="19050" cap="flat" cmpd="sng" algn="ctr">
            <a:noFill/>
            <a:prstDash val="solid"/>
            <a:miter lim="800000"/>
          </a:ln>
          <a:effectLst/>
        </p:spPr>
        <p:txBody>
          <a:bodyPr wrap="none" lIns="0" tIns="0" rIns="0" bIns="0" rtlCol="0" anchor="ctr">
            <a:noAutofit/>
          </a:bodyP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rPr>
              <a:t>3</a:t>
            </a: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5" name="直接连接符 34"/>
          <p:cNvCxnSpPr/>
          <p:nvPr/>
        </p:nvCxnSpPr>
        <p:spPr bwMode="gray">
          <a:xfrm>
            <a:off x="1941657" y="1685509"/>
            <a:ext cx="0" cy="2147282"/>
          </a:xfrm>
          <a:prstGeom prst="line">
            <a:avLst/>
          </a:prstGeom>
          <a:noFill/>
          <a:ln w="38100" cap="flat" cmpd="sng" algn="ctr">
            <a:solidFill>
              <a:srgbClr val="56C4D2"/>
            </a:solidFill>
            <a:prstDash val="solid"/>
            <a:miter lim="800000"/>
            <a:tailEnd type="triangle"/>
          </a:ln>
          <a:effectLst/>
        </p:spPr>
      </p:cxnSp>
      <p:sp>
        <p:nvSpPr>
          <p:cNvPr id="36" name="椭圆 35"/>
          <p:cNvSpPr>
            <a:spLocks noChangeAspect="1"/>
          </p:cNvSpPr>
          <p:nvPr/>
        </p:nvSpPr>
        <p:spPr bwMode="gray">
          <a:xfrm>
            <a:off x="1846991" y="1966562"/>
            <a:ext cx="189332" cy="189332"/>
          </a:xfrm>
          <a:prstGeom prst="ellipse">
            <a:avLst/>
          </a:prstGeom>
          <a:solidFill>
            <a:srgbClr val="56C4D2"/>
          </a:solidFill>
          <a:ln w="19050" cap="flat" cmpd="sng" algn="ctr">
            <a:noFill/>
            <a:prstDash val="solid"/>
            <a:miter lim="800000"/>
          </a:ln>
          <a:effectLst/>
        </p:spPr>
        <p:txBody>
          <a:bodyPr wrap="none" lIns="0" tIns="0" rIns="0" bIns="0" rtlCol="0" anchor="ctr">
            <a:noAutofit/>
          </a:bodyP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rPr>
              <a:t>4</a:t>
            </a: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7" name="直接连接符 36"/>
          <p:cNvCxnSpPr/>
          <p:nvPr/>
        </p:nvCxnSpPr>
        <p:spPr bwMode="gray">
          <a:xfrm flipV="1">
            <a:off x="2601819" y="4015770"/>
            <a:ext cx="0" cy="1488959"/>
          </a:xfrm>
          <a:prstGeom prst="line">
            <a:avLst/>
          </a:prstGeom>
          <a:noFill/>
          <a:ln w="38100" cap="flat" cmpd="sng" algn="ctr">
            <a:solidFill>
              <a:srgbClr val="56C4D2"/>
            </a:solidFill>
            <a:prstDash val="solid"/>
            <a:miter lim="800000"/>
            <a:tailEnd type="triangle"/>
          </a:ln>
          <a:effectLst/>
        </p:spPr>
      </p:cxnSp>
      <p:sp>
        <p:nvSpPr>
          <p:cNvPr id="38" name="椭圆 37"/>
          <p:cNvSpPr>
            <a:spLocks noChangeAspect="1"/>
          </p:cNvSpPr>
          <p:nvPr/>
        </p:nvSpPr>
        <p:spPr bwMode="gray">
          <a:xfrm>
            <a:off x="2507153" y="3766246"/>
            <a:ext cx="189332" cy="189332"/>
          </a:xfrm>
          <a:prstGeom prst="ellipse">
            <a:avLst/>
          </a:prstGeom>
          <a:solidFill>
            <a:srgbClr val="56C4D2"/>
          </a:solidFill>
          <a:ln w="19050" cap="flat" cmpd="sng" algn="ctr">
            <a:noFill/>
            <a:prstDash val="solid"/>
            <a:miter lim="800000"/>
          </a:ln>
          <a:effectLst/>
        </p:spPr>
        <p:txBody>
          <a:bodyPr wrap="none" lIns="0" tIns="0" rIns="0" bIns="0" rtlCol="0" anchor="ctr">
            <a:noAutofit/>
          </a:bodyP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rPr>
              <a:t>5</a:t>
            </a: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文本框 38"/>
          <p:cNvSpPr txBox="1"/>
          <p:nvPr/>
        </p:nvSpPr>
        <p:spPr bwMode="gray">
          <a:xfrm>
            <a:off x="5826686" y="4377542"/>
            <a:ext cx="362600" cy="246221"/>
          </a:xfrm>
          <a:prstGeom prst="rect">
            <a:avLst/>
          </a:prstGeom>
          <a:noFill/>
        </p:spPr>
        <p:txBody>
          <a:bodyPr wrap="none" rtlCol="0">
            <a:noAutofit/>
          </a:bodyPr>
          <a:lstStyle/>
          <a:p>
            <a:pPr algn="r" fontAlgn="ctr"/>
            <a:r>
              <a:rPr lang="en-US" sz="1200" b="1" dirty="0" smtClean="0">
                <a:solidFill>
                  <a:prstClr val="black"/>
                </a:solidFill>
                <a:latin typeface="Huawei Sans" panose="020C0503030203020204" pitchFamily="34" charset="0"/>
              </a:rPr>
              <a:t>AP</a:t>
            </a:r>
            <a:endPar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文本框 39"/>
          <p:cNvSpPr txBox="1"/>
          <p:nvPr/>
        </p:nvSpPr>
        <p:spPr bwMode="gray">
          <a:xfrm>
            <a:off x="800814" y="4870740"/>
            <a:ext cx="1815280" cy="830997"/>
          </a:xfrm>
          <a:prstGeom prst="rect">
            <a:avLst/>
          </a:prstGeom>
          <a:noFill/>
        </p:spPr>
        <p:txBody>
          <a:bodyPr wrap="square" rtlCol="0">
            <a:noAutofit/>
          </a:bodyPr>
          <a:lstStyle/>
          <a:p>
            <a:pPr algn="ctr" fontAlgn="ctr"/>
            <a:r>
              <a:rPr lang="en-US" sz="1200" dirty="0" smtClean="0">
                <a:solidFill>
                  <a:prstClr val="black"/>
                </a:solidFill>
                <a:latin typeface="Huawei Sans" panose="020C0503030203020204" pitchFamily="34" charset="0"/>
              </a:rPr>
              <a:t>A terminal attempts to go online and initiates authentication.</a:t>
            </a:r>
            <a:endParaRPr lang="en-US" altLang="zh-CN" sz="1200" dirty="0">
              <a:solidFill>
                <a:srgbClr val="70AD47">
                  <a:lumMod val="75000"/>
                </a:srgbClr>
              </a:solidFill>
              <a:latin typeface="Huawei Sans" panose="020C0503030203020204" pitchFamily="34" charset="0"/>
              <a:ea typeface="方正兰亭细黑简体" panose="02000000000000000000" pitchFamily="2" charset="-122"/>
              <a:sym typeface="Huawei Sans" panose="020C0503030203020204" pitchFamily="34" charset="0"/>
            </a:endParaRPr>
          </a:p>
        </p:txBody>
      </p:sp>
      <p:sp>
        <p:nvSpPr>
          <p:cNvPr id="41" name="文本框 40"/>
          <p:cNvSpPr txBox="1"/>
          <p:nvPr/>
        </p:nvSpPr>
        <p:spPr bwMode="gray">
          <a:xfrm>
            <a:off x="1106812" y="4207013"/>
            <a:ext cx="1220675" cy="461665"/>
          </a:xfrm>
          <a:prstGeom prst="rect">
            <a:avLst/>
          </a:prstGeom>
          <a:noFill/>
        </p:spPr>
        <p:txBody>
          <a:bodyPr wrap="square" rtlCol="0">
            <a:noAutofit/>
          </a:bodyPr>
          <a:lstStyle/>
          <a:p>
            <a:pPr algn="ctr" fontAlgn="ctr"/>
            <a:r>
              <a:rPr lang="en-US" sz="1200" dirty="0" smtClean="0">
                <a:solidFill>
                  <a:prstClr val="black"/>
                </a:solidFill>
                <a:latin typeface="Huawei Sans" panose="020C0503030203020204" pitchFamily="34" charset="0"/>
              </a:rPr>
              <a:t>Authenticate the user.</a:t>
            </a:r>
            <a:endParaRPr lang="en-US" altLang="zh-CN" sz="1200" dirty="0">
              <a:solidFill>
                <a:srgbClr val="70AD47">
                  <a:lumMod val="75000"/>
                </a:srgbClr>
              </a:solidFill>
              <a:latin typeface="Huawei Sans" panose="020C0503030203020204" pitchFamily="34" charset="0"/>
              <a:ea typeface="方正兰亭细黑简体" panose="02000000000000000000" pitchFamily="2" charset="-122"/>
              <a:sym typeface="Huawei Sans" panose="020C0503030203020204" pitchFamily="34" charset="0"/>
            </a:endParaRPr>
          </a:p>
        </p:txBody>
      </p:sp>
      <p:sp>
        <p:nvSpPr>
          <p:cNvPr id="42" name="文本框 41"/>
          <p:cNvSpPr txBox="1"/>
          <p:nvPr/>
        </p:nvSpPr>
        <p:spPr bwMode="gray">
          <a:xfrm>
            <a:off x="620892" y="1098494"/>
            <a:ext cx="1838230" cy="646331"/>
          </a:xfrm>
          <a:prstGeom prst="rect">
            <a:avLst/>
          </a:prstGeom>
          <a:noFill/>
        </p:spPr>
        <p:txBody>
          <a:bodyPr wrap="square" rtlCol="0">
            <a:noAutofit/>
          </a:bodyPr>
          <a:lstStyle/>
          <a:p>
            <a:pPr algn="ctr" fontAlgn="ctr"/>
            <a:r>
              <a:rPr lang="en-US" sz="1200" dirty="0" smtClean="0">
                <a:solidFill>
                  <a:prstClr val="black"/>
                </a:solidFill>
                <a:latin typeface="Huawei Sans" panose="020C0503030203020204" pitchFamily="34" charset="0"/>
              </a:rPr>
              <a:t>Generate an IP-security group entry.</a:t>
            </a:r>
            <a:endParaRPr lang="en-US" altLang="zh-CN" sz="1200" dirty="0">
              <a:solidFill>
                <a:srgbClr val="70AD47">
                  <a:lumMod val="75000"/>
                </a:srgbClr>
              </a:solidFill>
              <a:latin typeface="Huawei Sans" panose="020C0503030203020204" pitchFamily="34" charset="0"/>
              <a:ea typeface="方正兰亭细黑简体" panose="02000000000000000000" pitchFamily="2" charset="-122"/>
              <a:sym typeface="Huawei Sans" panose="020C0503030203020204" pitchFamily="34" charset="0"/>
            </a:endParaRPr>
          </a:p>
        </p:txBody>
      </p:sp>
      <p:sp>
        <p:nvSpPr>
          <p:cNvPr id="43" name="文本框 42"/>
          <p:cNvSpPr txBox="1"/>
          <p:nvPr/>
        </p:nvSpPr>
        <p:spPr bwMode="gray">
          <a:xfrm>
            <a:off x="1992576" y="1878392"/>
            <a:ext cx="1066069" cy="646331"/>
          </a:xfrm>
          <a:prstGeom prst="rect">
            <a:avLst/>
          </a:prstGeom>
          <a:noFill/>
        </p:spPr>
        <p:txBody>
          <a:bodyPr wrap="square" rtlCol="0">
            <a:noAutofit/>
          </a:bodyPr>
          <a:lstStyle/>
          <a:p>
            <a:pPr algn="ctr" fontAlgn="ctr"/>
            <a:r>
              <a:rPr lang="en-US" sz="1200" dirty="0" smtClean="0">
                <a:solidFill>
                  <a:prstClr val="black"/>
                </a:solidFill>
                <a:latin typeface="Huawei Sans" panose="020C0503030203020204" pitchFamily="34" charset="0"/>
              </a:rPr>
              <a:t>Deliver the IP-security group entry.</a:t>
            </a:r>
            <a:endParaRPr lang="en-US" altLang="zh-CN" sz="1200" dirty="0">
              <a:solidFill>
                <a:srgbClr val="70AD47">
                  <a:lumMod val="75000"/>
                </a:srgbClr>
              </a:solidFill>
              <a:latin typeface="Huawei Sans" panose="020C0503030203020204" pitchFamily="34" charset="0"/>
              <a:ea typeface="方正兰亭细黑简体" panose="02000000000000000000" pitchFamily="2" charset="-122"/>
              <a:sym typeface="Huawei Sans" panose="020C0503030203020204" pitchFamily="34" charset="0"/>
            </a:endParaRPr>
          </a:p>
        </p:txBody>
      </p:sp>
      <p:sp>
        <p:nvSpPr>
          <p:cNvPr id="44" name="文本框 43"/>
          <p:cNvSpPr txBox="1"/>
          <p:nvPr/>
        </p:nvSpPr>
        <p:spPr bwMode="gray">
          <a:xfrm>
            <a:off x="1862908" y="2920699"/>
            <a:ext cx="1396424" cy="1015663"/>
          </a:xfrm>
          <a:prstGeom prst="rect">
            <a:avLst/>
          </a:prstGeom>
          <a:noFill/>
        </p:spPr>
        <p:txBody>
          <a:bodyPr wrap="square" rtlCol="0">
            <a:noAutofit/>
          </a:bodyPr>
          <a:lstStyle/>
          <a:p>
            <a:pPr algn="ctr" fontAlgn="ctr"/>
            <a:r>
              <a:rPr lang="en-US" sz="1200" dirty="0" smtClean="0">
                <a:solidFill>
                  <a:prstClr val="black"/>
                </a:solidFill>
                <a:latin typeface="Huawei Sans" panose="020C0503030203020204" pitchFamily="34" charset="0"/>
              </a:rPr>
              <a:t>Enforce the inter-group policy when the traffic arrives.</a:t>
            </a:r>
            <a:endParaRPr lang="en-US" altLang="zh-CN" sz="1200" dirty="0">
              <a:solidFill>
                <a:srgbClr val="70AD47">
                  <a:lumMod val="75000"/>
                </a:srgbClr>
              </a:solidFill>
              <a:latin typeface="Huawei Sans" panose="020C0503030203020204" pitchFamily="34" charset="0"/>
              <a:ea typeface="方正兰亭细黑简体" panose="02000000000000000000" pitchFamily="2" charset="-122"/>
              <a:sym typeface="Huawei Sans" panose="020C0503030203020204" pitchFamily="34" charset="0"/>
            </a:endParaRPr>
          </a:p>
        </p:txBody>
      </p:sp>
      <p:pic>
        <p:nvPicPr>
          <p:cNvPr id="45" name="图片 100" descr="汇聚交换机.png"/>
          <p:cNvPicPr>
            <a:picLocks noChangeAspect="1"/>
          </p:cNvPicPr>
          <p:nvPr/>
        </p:nvPicPr>
        <p:blipFill>
          <a:blip r:embed="rId9" cstate="print"/>
          <a:stretch>
            <a:fillRect/>
          </a:stretch>
        </p:blipFill>
        <p:spPr bwMode="gray">
          <a:xfrm>
            <a:off x="3194679" y="3650630"/>
            <a:ext cx="490909" cy="401653"/>
          </a:xfrm>
          <a:prstGeom prst="rect">
            <a:avLst/>
          </a:prstGeom>
        </p:spPr>
      </p:pic>
      <p:sp>
        <p:nvSpPr>
          <p:cNvPr id="46" name="文本框 45"/>
          <p:cNvSpPr txBox="1"/>
          <p:nvPr/>
        </p:nvSpPr>
        <p:spPr bwMode="gray">
          <a:xfrm>
            <a:off x="3479373" y="3989732"/>
            <a:ext cx="1712777" cy="601173"/>
          </a:xfrm>
          <a:prstGeom prst="rect">
            <a:avLst/>
          </a:prstGeom>
          <a:noFill/>
        </p:spPr>
        <p:txBody>
          <a:bodyPr wrap="square" rtlCol="0">
            <a:noAutofit/>
          </a:bodyPr>
          <a:lstStyle/>
          <a:p>
            <a:pPr fontAlgn="ctr"/>
            <a:r>
              <a:rPr lang="en-US" sz="1200" dirty="0" smtClean="0">
                <a:solidFill>
                  <a:srgbClr val="ED6D00"/>
                </a:solidFill>
                <a:latin typeface="Huawei Sans" panose="020C0503030203020204" pitchFamily="34" charset="0"/>
              </a:rPr>
              <a:t>Device enabled with IP-security group</a:t>
            </a:r>
          </a:p>
          <a:p>
            <a:pPr fontAlgn="ctr"/>
            <a:r>
              <a:rPr lang="en-US" sz="1200" dirty="0" smtClean="0">
                <a:solidFill>
                  <a:srgbClr val="ED6D00"/>
                </a:solidFill>
                <a:latin typeface="Huawei Sans" panose="020C0503030203020204" pitchFamily="34" charset="0"/>
              </a:rPr>
              <a:t>entry subscription</a:t>
            </a:r>
            <a:endParaRPr lang="en-US" altLang="zh-CN" sz="1200" b="1" dirty="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7" name="图片 76" descr="接入交换机.png"/>
          <p:cNvPicPr>
            <a:picLocks noChangeAspect="1"/>
          </p:cNvPicPr>
          <p:nvPr/>
        </p:nvPicPr>
        <p:blipFill>
          <a:blip r:embed="rId10" cstate="print">
            <a:extLst>
              <a:ext uri="{BEBA8EAE-BF5A-486C-A8C5-ECC9F3942E4B}">
                <a14:imgProps xmlns:a14="http://schemas.microsoft.com/office/drawing/2010/main">
                  <a14:imgLayer r:embed="rId11">
                    <a14:imgEffect>
                      <a14:saturation sat="0"/>
                    </a14:imgEffect>
                  </a14:imgLayer>
                </a14:imgProps>
              </a:ext>
            </a:extLst>
          </a:blip>
          <a:stretch>
            <a:fillRect/>
          </a:stretch>
        </p:blipFill>
        <p:spPr bwMode="gray">
          <a:xfrm>
            <a:off x="3207591" y="4619112"/>
            <a:ext cx="446281" cy="365140"/>
          </a:xfrm>
          <a:prstGeom prst="rect">
            <a:avLst/>
          </a:prstGeom>
        </p:spPr>
      </p:pic>
      <p:sp>
        <p:nvSpPr>
          <p:cNvPr id="48" name="文本框 47"/>
          <p:cNvSpPr txBox="1"/>
          <p:nvPr/>
        </p:nvSpPr>
        <p:spPr bwMode="gray">
          <a:xfrm>
            <a:off x="3607499" y="4668203"/>
            <a:ext cx="971741" cy="400110"/>
          </a:xfrm>
          <a:prstGeom prst="rect">
            <a:avLst/>
          </a:prstGeom>
          <a:noFill/>
        </p:spPr>
        <p:txBody>
          <a:bodyPr wrap="none" rtlCol="0">
            <a:noAutofit/>
          </a:bodyPr>
          <a:lstStyle/>
          <a:p>
            <a:pPr fontAlgn="ctr"/>
            <a:r>
              <a:rPr lang="en-US" sz="1200" b="1" dirty="0" smtClean="0">
                <a:solidFill>
                  <a:schemeClr val="bg1">
                    <a:lumMod val="50000"/>
                  </a:schemeClr>
                </a:solidFill>
                <a:latin typeface="Huawei Sans" panose="020C0503030203020204" pitchFamily="34" charset="0"/>
              </a:rPr>
              <a:t>A-Access</a:t>
            </a:r>
          </a:p>
          <a:p>
            <a:pPr fontAlgn="ctr"/>
            <a:r>
              <a:rPr lang="en-US" sz="1200" b="1" dirty="0" smtClean="0">
                <a:solidFill>
                  <a:schemeClr val="bg1">
                    <a:lumMod val="50000"/>
                  </a:schemeClr>
                </a:solidFill>
                <a:latin typeface="Huawei Sans" panose="020C0503030203020204" pitchFamily="34" charset="0"/>
              </a:rPr>
              <a:t>(third party)</a:t>
            </a:r>
            <a:endParaRPr lang="en-US" altLang="zh-CN"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9" name="组合 758"/>
          <p:cNvGrpSpPr/>
          <p:nvPr/>
        </p:nvGrpSpPr>
        <p:grpSpPr bwMode="gray">
          <a:xfrm flipV="1">
            <a:off x="5866169" y="5040230"/>
            <a:ext cx="310424" cy="262875"/>
            <a:chOff x="7440613" y="4868863"/>
            <a:chExt cx="1019175" cy="828675"/>
          </a:xfrm>
          <a:solidFill>
            <a:schemeClr val="bg1">
              <a:lumMod val="75000"/>
            </a:schemeClr>
          </a:solidFill>
        </p:grpSpPr>
        <p:sp>
          <p:nvSpPr>
            <p:cNvPr id="50"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noAutofit/>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noAutofit/>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52" name="Straight Connector 166"/>
          <p:cNvCxnSpPr>
            <a:stCxn id="15" idx="1"/>
            <a:endCxn id="13" idx="3"/>
          </p:cNvCxnSpPr>
          <p:nvPr/>
        </p:nvCxnSpPr>
        <p:spPr bwMode="gray">
          <a:xfrm flipH="1">
            <a:off x="5592691" y="4801682"/>
            <a:ext cx="196702" cy="0"/>
          </a:xfrm>
          <a:prstGeom prst="line">
            <a:avLst/>
          </a:prstGeom>
          <a:noFill/>
          <a:ln w="12700" cap="flat" cmpd="sng" algn="ctr">
            <a:solidFill>
              <a:sysClr val="windowText" lastClr="000000"/>
            </a:solidFill>
            <a:prstDash val="solid"/>
            <a:miter lim="800000"/>
          </a:ln>
          <a:effectLst/>
        </p:spPr>
      </p:cxnSp>
      <p:sp>
        <p:nvSpPr>
          <p:cNvPr id="53" name="文本框 52"/>
          <p:cNvSpPr txBox="1"/>
          <p:nvPr/>
        </p:nvSpPr>
        <p:spPr bwMode="gray">
          <a:xfrm>
            <a:off x="5781875" y="5660768"/>
            <a:ext cx="545342" cy="400110"/>
          </a:xfrm>
          <a:prstGeom prst="rect">
            <a:avLst/>
          </a:prstGeom>
          <a:noFill/>
        </p:spPr>
        <p:txBody>
          <a:bodyPr wrap="none" rtlCol="0">
            <a:noAutofit/>
          </a:bodyPr>
          <a:lstStyle/>
          <a:p>
            <a:pPr algn="ctr" fontAlgn="ctr"/>
            <a:r>
              <a:rPr lang="en-US" sz="1200" b="1" dirty="0" smtClean="0">
                <a:solidFill>
                  <a:prstClr val="black"/>
                </a:solidFill>
                <a:latin typeface="Huawei Sans" panose="020C0503030203020204" pitchFamily="34" charset="0"/>
              </a:rPr>
              <a:t>Host4</a:t>
            </a:r>
          </a:p>
          <a:p>
            <a:pPr algn="ctr" fontAlgn="ctr"/>
            <a:r>
              <a:rPr lang="en-US" sz="1200" dirty="0" smtClean="0">
                <a:solidFill>
                  <a:srgbClr val="F08500"/>
                </a:solidFill>
                <a:latin typeface="Huawei Sans" panose="020C0503030203020204" pitchFamily="34" charset="0"/>
              </a:rPr>
              <a:t>Guest</a:t>
            </a:r>
            <a:endParaRPr lang="en-US" altLang="zh-CN" sz="1200" dirty="0">
              <a:solidFill>
                <a:srgbClr val="F08500"/>
              </a:solidFill>
              <a:latin typeface="Huawei Sans" panose="020C0503030203020204" pitchFamily="34" charset="0"/>
              <a:ea typeface="微软雅黑"/>
              <a:sym typeface="Huawei Sans" panose="020C0503030203020204" pitchFamily="34" charset="0"/>
            </a:endParaRPr>
          </a:p>
        </p:txBody>
      </p:sp>
      <p:pic>
        <p:nvPicPr>
          <p:cNvPr id="54" name="图片 11" descr="开放网络-蓝.png"/>
          <p:cNvPicPr>
            <a:picLocks noChangeAspect="1"/>
          </p:cNvPicPr>
          <p:nvPr/>
        </p:nvPicPr>
        <p:blipFill>
          <a:blip r:embed="rId3" cstate="print"/>
          <a:stretch>
            <a:fillRect/>
          </a:stretch>
        </p:blipFill>
        <p:spPr bwMode="gray">
          <a:xfrm>
            <a:off x="5851838" y="5348686"/>
            <a:ext cx="405415" cy="312082"/>
          </a:xfrm>
          <a:prstGeom prst="rect">
            <a:avLst/>
          </a:prstGeom>
        </p:spPr>
      </p:pic>
      <p:sp>
        <p:nvSpPr>
          <p:cNvPr id="55" name="文本框 54"/>
          <p:cNvSpPr txBox="1"/>
          <p:nvPr/>
        </p:nvSpPr>
        <p:spPr bwMode="gray">
          <a:xfrm>
            <a:off x="6226579" y="944563"/>
            <a:ext cx="5522509" cy="4460171"/>
          </a:xfrm>
          <a:prstGeom prst="rect">
            <a:avLst/>
          </a:prstGeom>
          <a:noFill/>
        </p:spPr>
        <p:txBody>
          <a:bodyPr wrap="square" rtlCol="0">
            <a:noAutofit/>
          </a:bodyPr>
          <a:lstStyle/>
          <a:p>
            <a:pPr fontAlgn="ctr">
              <a:lnSpc>
                <a:spcPts val="2000"/>
              </a:lnSpc>
              <a:spcAft>
                <a:spcPts val="600"/>
              </a:spcAft>
            </a:pPr>
            <a:r>
              <a:rPr lang="en-US" sz="1400" b="1" dirty="0" smtClean="0">
                <a:solidFill>
                  <a:prstClr val="black"/>
                </a:solidFill>
                <a:latin typeface="Huawei Sans" panose="020C0503030203020204" pitchFamily="34" charset="0"/>
              </a:rPr>
              <a:t>Scenario description</a:t>
            </a:r>
          </a:p>
          <a:p>
            <a:pPr marL="176213" indent="-176213" fontAlgn="ctr">
              <a:lnSpc>
                <a:spcPts val="2000"/>
              </a:lnSpc>
              <a:spcAft>
                <a:spcPts val="600"/>
              </a:spcAft>
              <a:buFont typeface="Arial" panose="020B0604020202020204" pitchFamily="34" charset="0"/>
              <a:buChar char="•"/>
            </a:pPr>
            <a:r>
              <a:rPr lang="en-US" sz="1200" dirty="0" smtClean="0">
                <a:latin typeface="Huawei Sans" panose="020C0503030203020204" pitchFamily="34" charset="0"/>
              </a:rPr>
              <a:t>VXLAN-based virtualized campus network.</a:t>
            </a:r>
          </a:p>
          <a:p>
            <a:pPr marL="176213" indent="-176213" fontAlgn="ctr">
              <a:lnSpc>
                <a:spcPts val="2000"/>
              </a:lnSpc>
              <a:spcAft>
                <a:spcPts val="600"/>
              </a:spcAft>
              <a:buFont typeface="Arial" panose="020B0604020202020204" pitchFamily="34" charset="0"/>
              <a:buChar char="•"/>
            </a:pPr>
            <a:r>
              <a:rPr lang="en-US" sz="1200" dirty="0" smtClean="0">
                <a:latin typeface="Huawei Sans" panose="020C0503030203020204" pitchFamily="34" charset="0"/>
              </a:rPr>
              <a:t>Distributed authentication points + policy enforcement points.</a:t>
            </a:r>
          </a:p>
          <a:p>
            <a:pPr marL="176213" indent="-176213" fontAlgn="ctr">
              <a:lnSpc>
                <a:spcPts val="2000"/>
              </a:lnSpc>
              <a:spcAft>
                <a:spcPts val="600"/>
              </a:spcAft>
              <a:buFont typeface="Arial" panose="020B0604020202020204" pitchFamily="34" charset="0"/>
              <a:buChar char="•"/>
            </a:pPr>
            <a:r>
              <a:rPr lang="en-US" sz="1200" dirty="0" smtClean="0">
                <a:latin typeface="Huawei Sans" panose="020C0503030203020204" pitchFamily="34" charset="0"/>
              </a:rPr>
              <a:t>The third-party device functions as a user authentication point.</a:t>
            </a:r>
          </a:p>
          <a:p>
            <a:pPr fontAlgn="ctr">
              <a:lnSpc>
                <a:spcPts val="2000"/>
              </a:lnSpc>
              <a:spcAft>
                <a:spcPts val="600"/>
              </a:spcAft>
            </a:pPr>
            <a:r>
              <a:rPr lang="en-US" sz="1400" b="1" dirty="0" smtClean="0">
                <a:solidFill>
                  <a:prstClr val="black"/>
                </a:solidFill>
                <a:latin typeface="Huawei Sans" panose="020C0503030203020204" pitchFamily="34" charset="0"/>
              </a:rPr>
              <a:t>Scenario characteristics</a:t>
            </a:r>
          </a:p>
          <a:p>
            <a:pPr marL="176213" indent="-176213" fontAlgn="ctr">
              <a:lnSpc>
                <a:spcPts val="2000"/>
              </a:lnSpc>
              <a:spcAft>
                <a:spcPts val="600"/>
              </a:spcAft>
              <a:buFont typeface="Arial" pitchFamily="34" charset="0"/>
              <a:buChar char="•"/>
            </a:pPr>
            <a:r>
              <a:rPr lang="en-US" sz="1200" dirty="0" smtClean="0">
                <a:latin typeface="Huawei Sans" panose="020C0503030203020204" pitchFamily="34" charset="0"/>
              </a:rPr>
              <a:t>A third-party switch exists on the network and functions as a user authentication point.</a:t>
            </a:r>
          </a:p>
          <a:p>
            <a:pPr marL="176213" indent="-176213" fontAlgn="ctr">
              <a:lnSpc>
                <a:spcPts val="2000"/>
              </a:lnSpc>
              <a:spcAft>
                <a:spcPts val="600"/>
              </a:spcAft>
              <a:buFont typeface="Arial" pitchFamily="34" charset="0"/>
              <a:buChar char="•"/>
            </a:pPr>
            <a:r>
              <a:rPr lang="en-US" sz="1200" dirty="0" smtClean="0">
                <a:solidFill>
                  <a:prstClr val="black"/>
                </a:solidFill>
                <a:latin typeface="Huawei Sans" panose="020C0503030203020204" pitchFamily="34" charset="0"/>
              </a:rPr>
              <a:t>Aggregation switches support VXLAN and function as policy enforcement points.</a:t>
            </a:r>
          </a:p>
          <a:p>
            <a:pPr marL="176213" indent="-176213" fontAlgn="ctr">
              <a:lnSpc>
                <a:spcPts val="2000"/>
              </a:lnSpc>
              <a:spcAft>
                <a:spcPts val="600"/>
              </a:spcAft>
              <a:buFont typeface="Arial" pitchFamily="34" charset="0"/>
              <a:buChar char="•"/>
            </a:pPr>
            <a:r>
              <a:rPr lang="en-US" sz="1200" dirty="0" smtClean="0">
                <a:solidFill>
                  <a:prstClr val="black"/>
                </a:solidFill>
                <a:latin typeface="Huawei Sans" panose="020C0503030203020204" pitchFamily="34" charset="0"/>
              </a:rPr>
              <a:t>The policy for traffic exchanged between users on the same aggregation switch is enforced by the aggregation switch itself.</a:t>
            </a:r>
          </a:p>
          <a:p>
            <a:pPr marL="176213" indent="-176213" fontAlgn="ctr">
              <a:lnSpc>
                <a:spcPts val="2000"/>
              </a:lnSpc>
              <a:spcAft>
                <a:spcPts val="600"/>
              </a:spcAft>
              <a:buFont typeface="Arial" pitchFamily="34" charset="0"/>
              <a:buChar char="•"/>
            </a:pPr>
            <a:r>
              <a:rPr lang="en-US" sz="1200" dirty="0" smtClean="0">
                <a:solidFill>
                  <a:prstClr val="black"/>
                </a:solidFill>
                <a:latin typeface="Huawei Sans" panose="020C0503030203020204" pitchFamily="34" charset="0"/>
              </a:rPr>
              <a:t>Traffic exchanged between users on different aggregation switches is encapsulated using VXLAN. The source security group ID is encapsulated into VXLAN-encapsulated traffic. Policies are enforced on the peer aggregation switch.</a:t>
            </a:r>
            <a:endParaRPr lang="en-US" altLang="zh-CN" sz="1200" dirty="0">
              <a:solidFill>
                <a:prstClr val="black"/>
              </a:solidFill>
              <a:latin typeface="Huawei Sans" panose="020C0503030203020204" pitchFamily="34" charset="0"/>
            </a:endParaRPr>
          </a:p>
        </p:txBody>
      </p:sp>
      <p:cxnSp>
        <p:nvCxnSpPr>
          <p:cNvPr id="56" name="直接箭头连接符 55"/>
          <p:cNvCxnSpPr/>
          <p:nvPr/>
        </p:nvCxnSpPr>
        <p:spPr bwMode="gray">
          <a:xfrm flipH="1">
            <a:off x="3643391" y="2058149"/>
            <a:ext cx="818469" cy="1566367"/>
          </a:xfrm>
          <a:prstGeom prst="straightConnector1">
            <a:avLst/>
          </a:prstGeom>
          <a:noFill/>
          <a:ln w="19050">
            <a:solidFill>
              <a:schemeClr val="bg1">
                <a:lumMod val="50000"/>
              </a:schemeClr>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cxnSp>
      <p:cxnSp>
        <p:nvCxnSpPr>
          <p:cNvPr id="57" name="直接箭头连接符 56"/>
          <p:cNvCxnSpPr/>
          <p:nvPr/>
        </p:nvCxnSpPr>
        <p:spPr bwMode="gray">
          <a:xfrm>
            <a:off x="4456110" y="2054526"/>
            <a:ext cx="687103" cy="1596104"/>
          </a:xfrm>
          <a:prstGeom prst="straightConnector1">
            <a:avLst/>
          </a:prstGeom>
          <a:noFill/>
          <a:ln w="19050">
            <a:solidFill>
              <a:schemeClr val="bg1">
                <a:lumMod val="50000"/>
              </a:schemeClr>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69" name="椭圆 68"/>
          <p:cNvSpPr>
            <a:spLocks noChangeAspect="1"/>
          </p:cNvSpPr>
          <p:nvPr/>
        </p:nvSpPr>
        <p:spPr bwMode="gray">
          <a:xfrm>
            <a:off x="3164968" y="4884554"/>
            <a:ext cx="143748" cy="143748"/>
          </a:xfrm>
          <a:prstGeom prst="ellipse">
            <a:avLst/>
          </a:prstGeom>
          <a:solidFill>
            <a:srgbClr val="C7000B"/>
          </a:solidFill>
          <a:ln w="19050">
            <a:noFill/>
            <a:prstDash val="dash"/>
            <a:tailEnd type="arrow"/>
          </a:ln>
          <a:effectLst/>
          <a:extLst/>
        </p:spPr>
        <p:txBody>
          <a:bodyPr wrap="square" rtlCol="0" anchor="ctr">
            <a:noAutofit/>
          </a:bodyPr>
          <a:lstStyle/>
          <a:p>
            <a:pPr algn="ctr" fontAlgn="ctr">
              <a:spcBef>
                <a:spcPct val="0"/>
              </a:spcBef>
              <a:spcAft>
                <a:spcPct val="0"/>
              </a:spcAft>
            </a:pPr>
            <a:endPar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椭圆 69"/>
          <p:cNvSpPr>
            <a:spLocks noChangeAspect="1"/>
          </p:cNvSpPr>
          <p:nvPr/>
        </p:nvSpPr>
        <p:spPr bwMode="gray">
          <a:xfrm>
            <a:off x="3164968" y="3967463"/>
            <a:ext cx="143748" cy="143748"/>
          </a:xfrm>
          <a:prstGeom prst="ellipse">
            <a:avLst/>
          </a:prstGeom>
          <a:solidFill>
            <a:srgbClr val="FCC800"/>
          </a:solidFill>
          <a:ln w="19050">
            <a:noFill/>
            <a:prstDash val="dash"/>
            <a:tailEnd type="arrow"/>
          </a:ln>
          <a:effectLst/>
          <a:extLst/>
        </p:spPr>
        <p:txBody>
          <a:bodyPr wrap="square" rtlCol="0" anchor="ctr">
            <a:noAutofit/>
          </a:bodyPr>
          <a:lstStyle/>
          <a:p>
            <a:pPr algn="ctr" fontAlgn="ctr">
              <a:spcBef>
                <a:spcPct val="0"/>
              </a:spcBef>
              <a:spcAft>
                <a:spcPct val="0"/>
              </a:spcAft>
            </a:pPr>
            <a:endPar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文本框 72"/>
          <p:cNvSpPr txBox="1"/>
          <p:nvPr/>
        </p:nvSpPr>
        <p:spPr bwMode="gray">
          <a:xfrm>
            <a:off x="4277765" y="3338716"/>
            <a:ext cx="668774" cy="276999"/>
          </a:xfrm>
          <a:prstGeom prst="rect">
            <a:avLst/>
          </a:prstGeom>
          <a:noFill/>
        </p:spPr>
        <p:txBody>
          <a:bodyPr wrap="none" rtlCol="0">
            <a:noAutofit/>
          </a:bodyPr>
          <a:lstStyle/>
          <a:p>
            <a:pPr algn="ctr" fontAlgn="ctr"/>
            <a:r>
              <a:rPr lang="en-US" sz="1200" dirty="0" smtClean="0">
                <a:solidFill>
                  <a:srgbClr val="56C4D2"/>
                </a:solidFill>
                <a:latin typeface="Huawei Sans" panose="020C0503030203020204" pitchFamily="34" charset="0"/>
              </a:rPr>
              <a:t>VXLAN</a:t>
            </a:r>
            <a:endParaRPr lang="en-US" altLang="zh-CN" sz="1200" dirty="0">
              <a:solidFill>
                <a:srgbClr val="56C4D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椭圆 67"/>
          <p:cNvSpPr>
            <a:spLocks noChangeAspect="1"/>
          </p:cNvSpPr>
          <p:nvPr/>
        </p:nvSpPr>
        <p:spPr bwMode="gray">
          <a:xfrm>
            <a:off x="5448942" y="3967463"/>
            <a:ext cx="143748" cy="143748"/>
          </a:xfrm>
          <a:prstGeom prst="ellipse">
            <a:avLst/>
          </a:prstGeom>
          <a:solidFill>
            <a:srgbClr val="FCC800"/>
          </a:solidFill>
          <a:ln w="19050">
            <a:noFill/>
            <a:prstDash val="dash"/>
            <a:tailEnd type="arrow"/>
          </a:ln>
          <a:effectLst/>
          <a:extLst/>
        </p:spPr>
        <p:txBody>
          <a:bodyPr wrap="square" rtlCol="0" anchor="ctr">
            <a:noAutofit/>
          </a:bodyPr>
          <a:lstStyle/>
          <a:p>
            <a:pPr algn="ctr" fontAlgn="ctr">
              <a:spcBef>
                <a:spcPct val="0"/>
              </a:spcBef>
              <a:spcAft>
                <a:spcPct val="0"/>
              </a:spcAft>
            </a:pPr>
            <a:endPar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椭圆 73"/>
          <p:cNvSpPr>
            <a:spLocks noChangeAspect="1"/>
          </p:cNvSpPr>
          <p:nvPr/>
        </p:nvSpPr>
        <p:spPr bwMode="gray">
          <a:xfrm>
            <a:off x="5146411" y="3967463"/>
            <a:ext cx="143748" cy="143748"/>
          </a:xfrm>
          <a:prstGeom prst="ellipse">
            <a:avLst/>
          </a:prstGeom>
          <a:solidFill>
            <a:srgbClr val="C7000B"/>
          </a:solidFill>
          <a:ln w="19050">
            <a:noFill/>
            <a:prstDash val="dash"/>
            <a:tailEnd type="arrow"/>
          </a:ln>
          <a:effectLst/>
          <a:extLst/>
        </p:spPr>
        <p:txBody>
          <a:bodyPr wrap="square" rtlCol="0" anchor="ctr">
            <a:noAutofit/>
          </a:bodyPr>
          <a:lstStyle/>
          <a:p>
            <a:pPr algn="ctr" fontAlgn="ctr">
              <a:spcBef>
                <a:spcPct val="0"/>
              </a:spcBef>
              <a:spcAft>
                <a:spcPct val="0"/>
              </a:spcAft>
            </a:pPr>
            <a:endPar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3" name="直接箭头连接符 82"/>
          <p:cNvCxnSpPr/>
          <p:nvPr/>
        </p:nvCxnSpPr>
        <p:spPr bwMode="gray">
          <a:xfrm flipH="1">
            <a:off x="3461387" y="2029608"/>
            <a:ext cx="818469" cy="1566367"/>
          </a:xfrm>
          <a:prstGeom prst="straightConnector1">
            <a:avLst/>
          </a:prstGeom>
          <a:noFill/>
          <a:ln w="19050">
            <a:solidFill>
              <a:schemeClr val="bg1">
                <a:lumMod val="50000"/>
              </a:schemeClr>
            </a:solidFill>
            <a:prstDash val="dash"/>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84" name="五边形 83"/>
          <p:cNvSpPr/>
          <p:nvPr/>
        </p:nvSpPr>
        <p:spPr bwMode="gray">
          <a:xfrm>
            <a:off x="5941177" y="22542"/>
            <a:ext cx="1548000" cy="378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noAutofit/>
          </a:bodyPr>
          <a:lstStyle/>
          <a:p>
            <a:pPr algn="ctr" fontAlgn="ctr">
              <a:lnSpc>
                <a:spcPct val="95000"/>
              </a:lnSpc>
            </a:pPr>
            <a:r>
              <a:rPr lang="en-US" sz="1200" dirty="0" smtClean="0">
                <a:latin typeface="Huawei Sans" panose="020C0503030203020204" pitchFamily="34" charset="0"/>
              </a:rPr>
              <a:t>User Management </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燕尾形 84"/>
          <p:cNvSpPr/>
          <p:nvPr/>
        </p:nvSpPr>
        <p:spPr bwMode="gray">
          <a:xfrm>
            <a:off x="7360852" y="22542"/>
            <a:ext cx="1548000" cy="378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5000"/>
              </a:lnSpc>
            </a:pPr>
            <a:r>
              <a:rPr lang="en-US" sz="1200" dirty="0" smtClean="0">
                <a:latin typeface="Huawei Sans" panose="020C0503030203020204" pitchFamily="34" charset="0"/>
              </a:rPr>
              <a:t>User Authentication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燕尾形 88"/>
          <p:cNvSpPr/>
          <p:nvPr/>
        </p:nvSpPr>
        <p:spPr bwMode="gray">
          <a:xfrm>
            <a:off x="10200203" y="22542"/>
            <a:ext cx="1548000" cy="37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5000"/>
              </a:lnSpc>
              <a:spcBef>
                <a:spcPts val="0"/>
              </a:spcBef>
              <a:defRPr/>
            </a:pPr>
            <a:r>
              <a:rPr lang="en-US" sz="1200" dirty="0" smtClean="0">
                <a:latin typeface="Huawei Sans" panose="020C0503030203020204" pitchFamily="34" charset="0"/>
              </a:rPr>
              <a:t>Terminal Identification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燕尾形 90"/>
          <p:cNvSpPr/>
          <p:nvPr/>
        </p:nvSpPr>
        <p:spPr bwMode="gray">
          <a:xfrm>
            <a:off x="8780527" y="22542"/>
            <a:ext cx="1548000" cy="37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5000"/>
              </a:lnSpc>
              <a:spcBef>
                <a:spcPts val="0"/>
              </a:spcBef>
              <a:defRPr/>
            </a:pPr>
            <a:r>
              <a:rPr lang="en-US" sz="1200" b="1" dirty="0" smtClean="0">
                <a:solidFill>
                  <a:schemeClr val="bg1"/>
                </a:solidFill>
                <a:latin typeface="Huawei Sans" panose="020C0503030203020204" pitchFamily="34" charset="0"/>
              </a:rPr>
              <a:t>Policy Control</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椭圆 85"/>
          <p:cNvSpPr>
            <a:spLocks noChangeAspect="1"/>
          </p:cNvSpPr>
          <p:nvPr/>
        </p:nvSpPr>
        <p:spPr bwMode="gray">
          <a:xfrm>
            <a:off x="6744886" y="5490600"/>
            <a:ext cx="108000" cy="108000"/>
          </a:xfrm>
          <a:prstGeom prst="ellipse">
            <a:avLst/>
          </a:prstGeom>
          <a:solidFill>
            <a:srgbClr val="C7000B"/>
          </a:solidFill>
          <a:ln w="19050">
            <a:noFill/>
            <a:prstDash val="dash"/>
            <a:tailEnd type="arrow"/>
          </a:ln>
          <a:effectLst/>
          <a:extLst/>
        </p:spPr>
        <p:txBody>
          <a:bodyPr wrap="square" rtlCol="0" anchor="ctr">
            <a:noAutofit/>
          </a:bodyPr>
          <a:lstStyle/>
          <a:p>
            <a:pPr algn="ctr" fontAlgn="ctr">
              <a:spcBef>
                <a:spcPct val="0"/>
              </a:spcBef>
              <a:spcAft>
                <a:spcPct val="0"/>
              </a:spcAft>
            </a:pPr>
            <a:endParaRPr lang="en-US" sz="20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椭圆 86"/>
          <p:cNvSpPr>
            <a:spLocks noChangeAspect="1"/>
          </p:cNvSpPr>
          <p:nvPr/>
        </p:nvSpPr>
        <p:spPr bwMode="gray">
          <a:xfrm>
            <a:off x="9182501" y="5490600"/>
            <a:ext cx="108000" cy="108000"/>
          </a:xfrm>
          <a:prstGeom prst="ellipse">
            <a:avLst/>
          </a:prstGeom>
          <a:solidFill>
            <a:srgbClr val="FCC800"/>
          </a:solidFill>
          <a:ln w="19050">
            <a:noFill/>
            <a:prstDash val="dash"/>
            <a:tailEnd type="arrow"/>
          </a:ln>
          <a:effectLst/>
          <a:extLst/>
        </p:spPr>
        <p:txBody>
          <a:bodyPr wrap="square" rtlCol="0" anchor="ctr">
            <a:noAutofit/>
          </a:bodyPr>
          <a:lstStyle/>
          <a:p>
            <a:pPr algn="ctr" fontAlgn="ctr">
              <a:spcBef>
                <a:spcPct val="0"/>
              </a:spcBef>
              <a:spcAft>
                <a:spcPct val="0"/>
              </a:spcAft>
            </a:pPr>
            <a:endParaRPr lang="en-US" sz="20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文本框 87"/>
          <p:cNvSpPr txBox="1"/>
          <p:nvPr/>
        </p:nvSpPr>
        <p:spPr bwMode="gray">
          <a:xfrm>
            <a:off x="6843233" y="5404735"/>
            <a:ext cx="1623352" cy="279730"/>
          </a:xfrm>
          <a:prstGeom prst="rect">
            <a:avLst/>
          </a:prstGeom>
          <a:noFill/>
          <a:ln>
            <a:noFill/>
          </a:ln>
          <a:effectLst/>
          <a:scene3d>
            <a:camera prst="orthographicFront">
              <a:rot lat="0" lon="0" rev="0"/>
            </a:camera>
            <a:lightRig rig="threePt" dir="t"/>
          </a:scene3d>
        </p:spPr>
        <p:style>
          <a:lnRef idx="1">
            <a:schemeClr val="accent3"/>
          </a:lnRef>
          <a:fillRef idx="2">
            <a:schemeClr val="accent3"/>
          </a:fillRef>
          <a:effectRef idx="1">
            <a:schemeClr val="accent3"/>
          </a:effectRef>
          <a:fontRef idx="minor">
            <a:schemeClr val="dk1"/>
          </a:fontRef>
        </p:style>
        <p:txBody>
          <a:bodyPr wrap="square" rtlCol="0" anchor="ctr" anchorCtr="0">
            <a:noAutofit/>
          </a:bodyPr>
          <a:lstStyle/>
          <a:p>
            <a:pPr fontAlgn="ctr">
              <a:spcBef>
                <a:spcPct val="0"/>
              </a:spcBef>
              <a:spcAft>
                <a:spcPct val="0"/>
              </a:spcAft>
            </a:pPr>
            <a:r>
              <a:rPr lang="en-US" sz="1200" dirty="0" smtClean="0">
                <a:solidFill>
                  <a:srgbClr val="000000"/>
                </a:solidFill>
                <a:latin typeface="Huawei Sans" panose="020C0503030203020204" pitchFamily="34" charset="0"/>
              </a:rPr>
              <a:t>Authentication point</a:t>
            </a:r>
            <a:endParaRPr lang="en-US" altLang="zh-CN" sz="1200" dirty="0">
              <a:solidFill>
                <a:srgbClr val="000000"/>
              </a:solidFill>
              <a:latin typeface="Huawei Sans" panose="020C0503030203020204" pitchFamily="34" charset="0"/>
              <a:ea typeface="微软雅黑" panose="020B0503020204020204" pitchFamily="34" charset="-122"/>
            </a:endParaRPr>
          </a:p>
        </p:txBody>
      </p:sp>
      <p:sp>
        <p:nvSpPr>
          <p:cNvPr id="90" name="文本框 89"/>
          <p:cNvSpPr txBox="1"/>
          <p:nvPr/>
        </p:nvSpPr>
        <p:spPr bwMode="gray">
          <a:xfrm>
            <a:off x="9251555" y="5400857"/>
            <a:ext cx="1942292" cy="287487"/>
          </a:xfrm>
          <a:prstGeom prst="rect">
            <a:avLst/>
          </a:prstGeom>
          <a:noFill/>
          <a:ln>
            <a:noFill/>
          </a:ln>
          <a:effectLst/>
          <a:scene3d>
            <a:camera prst="orthographicFront">
              <a:rot lat="0" lon="0" rev="0"/>
            </a:camera>
            <a:lightRig rig="threePt" dir="t"/>
          </a:scene3d>
        </p:spPr>
        <p:style>
          <a:lnRef idx="1">
            <a:schemeClr val="accent3"/>
          </a:lnRef>
          <a:fillRef idx="2">
            <a:schemeClr val="accent3"/>
          </a:fillRef>
          <a:effectRef idx="1">
            <a:schemeClr val="accent3"/>
          </a:effectRef>
          <a:fontRef idx="minor">
            <a:schemeClr val="dk1"/>
          </a:fontRef>
        </p:style>
        <p:txBody>
          <a:bodyPr wrap="square" rtlCol="0" anchor="ctr" anchorCtr="0">
            <a:noAutofit/>
          </a:bodyPr>
          <a:lstStyle/>
          <a:p>
            <a:pPr fontAlgn="ctr">
              <a:spcBef>
                <a:spcPct val="0"/>
              </a:spcBef>
              <a:spcAft>
                <a:spcPct val="0"/>
              </a:spcAft>
            </a:pPr>
            <a:r>
              <a:rPr lang="en-US" sz="1200" dirty="0" smtClean="0">
                <a:solidFill>
                  <a:srgbClr val="000000"/>
                </a:solidFill>
                <a:latin typeface="Huawei Sans" panose="020C0503030203020204" pitchFamily="34" charset="0"/>
              </a:rPr>
              <a:t>Policy enforcement point</a:t>
            </a:r>
            <a:endParaRPr lang="en-US" altLang="zh-CN" sz="1200" dirty="0">
              <a:solidFill>
                <a:srgbClr val="000000"/>
              </a:solidFill>
              <a:latin typeface="Huawei Sans" panose="020C0503030203020204" pitchFamily="34" charset="0"/>
              <a:ea typeface="微软雅黑" panose="020B0503020204020204" pitchFamily="34" charset="-122"/>
            </a:endParaRPr>
          </a:p>
        </p:txBody>
      </p:sp>
      <p:cxnSp>
        <p:nvCxnSpPr>
          <p:cNvPr id="92" name="直接箭头连接符 91"/>
          <p:cNvCxnSpPr/>
          <p:nvPr/>
        </p:nvCxnSpPr>
        <p:spPr bwMode="gray">
          <a:xfrm flipH="1">
            <a:off x="8908852" y="5937952"/>
            <a:ext cx="294640" cy="0"/>
          </a:xfrm>
          <a:prstGeom prst="straightConnector1">
            <a:avLst/>
          </a:prstGeom>
          <a:noFill/>
          <a:ln w="19050">
            <a:solidFill>
              <a:schemeClr val="bg1">
                <a:lumMod val="50000"/>
              </a:schemeClr>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93" name="文本框 92"/>
          <p:cNvSpPr txBox="1"/>
          <p:nvPr/>
        </p:nvSpPr>
        <p:spPr bwMode="gray">
          <a:xfrm>
            <a:off x="9251555" y="5732831"/>
            <a:ext cx="2006865" cy="420365"/>
          </a:xfrm>
          <a:prstGeom prst="rect">
            <a:avLst/>
          </a:prstGeom>
          <a:noFill/>
          <a:ln>
            <a:noFill/>
          </a:ln>
          <a:effectLst/>
          <a:scene3d>
            <a:camera prst="orthographicFront">
              <a:rot lat="0" lon="0" rev="0"/>
            </a:camera>
            <a:lightRig rig="threePt" dir="t"/>
          </a:scene3d>
        </p:spPr>
        <p:style>
          <a:lnRef idx="1">
            <a:schemeClr val="accent3"/>
          </a:lnRef>
          <a:fillRef idx="2">
            <a:schemeClr val="accent3"/>
          </a:fillRef>
          <a:effectRef idx="1">
            <a:schemeClr val="accent3"/>
          </a:effectRef>
          <a:fontRef idx="minor">
            <a:schemeClr val="dk1"/>
          </a:fontRef>
        </p:style>
        <p:txBody>
          <a:bodyPr wrap="square" rtlCol="0" anchor="ctr" anchorCtr="0">
            <a:noAutofit/>
          </a:bodyPr>
          <a:lstStyle/>
          <a:p>
            <a:pPr fontAlgn="ctr">
              <a:spcBef>
                <a:spcPct val="0"/>
              </a:spcBef>
              <a:spcAft>
                <a:spcPct val="0"/>
              </a:spcAft>
            </a:pPr>
            <a:r>
              <a:rPr lang="en-US" sz="1200" dirty="0" smtClean="0">
                <a:solidFill>
                  <a:srgbClr val="000000"/>
                </a:solidFill>
                <a:latin typeface="Huawei Sans" panose="020C0503030203020204" pitchFamily="34" charset="0"/>
              </a:rPr>
              <a:t>Security group and policy control matrix delivery</a:t>
            </a:r>
            <a:endParaRPr lang="en-US" altLang="zh-CN" sz="1200" dirty="0">
              <a:solidFill>
                <a:srgbClr val="000000"/>
              </a:solidFill>
              <a:latin typeface="Huawei Sans" panose="020C0503030203020204" pitchFamily="34" charset="0"/>
              <a:ea typeface="微软雅黑" panose="020B0503020204020204" pitchFamily="34" charset="-122"/>
            </a:endParaRPr>
          </a:p>
        </p:txBody>
      </p:sp>
      <p:cxnSp>
        <p:nvCxnSpPr>
          <p:cNvPr id="94" name="直接箭头连接符 93"/>
          <p:cNvCxnSpPr/>
          <p:nvPr/>
        </p:nvCxnSpPr>
        <p:spPr bwMode="gray">
          <a:xfrm flipH="1">
            <a:off x="6504246" y="5943014"/>
            <a:ext cx="294640" cy="0"/>
          </a:xfrm>
          <a:prstGeom prst="straightConnector1">
            <a:avLst/>
          </a:prstGeom>
          <a:noFill/>
          <a:ln w="19050">
            <a:solidFill>
              <a:schemeClr val="bg1">
                <a:lumMod val="50000"/>
              </a:schemeClr>
            </a:solidFill>
            <a:prstDash val="dash"/>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95" name="文本框 94"/>
          <p:cNvSpPr txBox="1"/>
          <p:nvPr/>
        </p:nvSpPr>
        <p:spPr bwMode="gray">
          <a:xfrm>
            <a:off x="6823711" y="5753384"/>
            <a:ext cx="2363456" cy="379259"/>
          </a:xfrm>
          <a:prstGeom prst="rect">
            <a:avLst/>
          </a:prstGeom>
          <a:noFill/>
          <a:ln>
            <a:noFill/>
          </a:ln>
          <a:effectLst/>
          <a:scene3d>
            <a:camera prst="orthographicFront">
              <a:rot lat="0" lon="0" rev="0"/>
            </a:camera>
            <a:lightRig rig="threePt" dir="t"/>
          </a:scene3d>
        </p:spPr>
        <p:style>
          <a:lnRef idx="1">
            <a:schemeClr val="accent3"/>
          </a:lnRef>
          <a:fillRef idx="2">
            <a:schemeClr val="accent3"/>
          </a:fillRef>
          <a:effectRef idx="1">
            <a:schemeClr val="accent3"/>
          </a:effectRef>
          <a:fontRef idx="minor">
            <a:schemeClr val="dk1"/>
          </a:fontRef>
        </p:style>
        <p:txBody>
          <a:bodyPr wrap="square" rtlCol="0" anchor="ctr" anchorCtr="0">
            <a:noAutofit/>
          </a:bodyPr>
          <a:lstStyle/>
          <a:p>
            <a:pPr fontAlgn="ctr"/>
            <a:r>
              <a:rPr lang="en-US" sz="1200" dirty="0" smtClean="0">
                <a:solidFill>
                  <a:prstClr val="black"/>
                </a:solidFill>
                <a:latin typeface="Huawei Sans" panose="020C0503030203020204" pitchFamily="34" charset="0"/>
              </a:rPr>
              <a:t>Proactively synchronize IP-security group entries</a:t>
            </a:r>
            <a:endParaRPr lang="en-US" altLang="zh-CN" sz="1200" dirty="0">
              <a:solidFill>
                <a:prstClr val="black"/>
              </a:solidFill>
              <a:latin typeface="Huawei Sans" panose="020C0503030203020204" pitchFamily="34" charset="0"/>
            </a:endParaRPr>
          </a:p>
        </p:txBody>
      </p:sp>
    </p:spTree>
    <p:extLst>
      <p:ext uri="{BB962C8B-B14F-4D97-AF65-F5344CB8AC3E}">
        <p14:creationId xmlns:p14="http://schemas.microsoft.com/office/powerpoint/2010/main" val="1443029800"/>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Free Mobility Solution (5)</a:t>
            </a:r>
            <a:endParaRPr lang="en-US" altLang="zh-CN" dirty="0">
              <a:sym typeface="Huawei Sans" panose="020C0503030203020204" pitchFamily="34" charset="0"/>
            </a:endParaRPr>
          </a:p>
        </p:txBody>
      </p:sp>
      <p:cxnSp>
        <p:nvCxnSpPr>
          <p:cNvPr id="67" name="Straight Connector 166"/>
          <p:cNvCxnSpPr/>
          <p:nvPr/>
        </p:nvCxnSpPr>
        <p:spPr bwMode="gray">
          <a:xfrm>
            <a:off x="2940651" y="1823534"/>
            <a:ext cx="0" cy="131552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Straight Connector 166"/>
          <p:cNvCxnSpPr/>
          <p:nvPr/>
        </p:nvCxnSpPr>
        <p:spPr bwMode="gray">
          <a:xfrm flipH="1">
            <a:off x="3160570" y="3182367"/>
            <a:ext cx="153919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1" name="文本框 70"/>
          <p:cNvSpPr txBox="1"/>
          <p:nvPr/>
        </p:nvSpPr>
        <p:spPr bwMode="gray">
          <a:xfrm>
            <a:off x="6096000" y="1641983"/>
            <a:ext cx="5653087" cy="2785378"/>
          </a:xfrm>
          <a:prstGeom prst="rect">
            <a:avLst/>
          </a:prstGeom>
          <a:noFill/>
        </p:spPr>
        <p:txBody>
          <a:bodyPr wrap="square" rtlCol="0">
            <a:spAutoFit/>
          </a:bodyPr>
          <a:lstStyle/>
          <a:p>
            <a:pPr fontAlgn="ctr">
              <a:lnSpc>
                <a:spcPts val="2000"/>
              </a:lnSpc>
              <a:spcAft>
                <a:spcPts val="600"/>
              </a:spcAft>
            </a:pPr>
            <a:r>
              <a:rPr lang="en-US" sz="1400" b="1" dirty="0" smtClean="0">
                <a:latin typeface="Huawei Sans" panose="020C0503030203020204" pitchFamily="34" charset="0"/>
              </a:rPr>
              <a:t>Scenario description</a:t>
            </a:r>
            <a:endPar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76213" indent="-176213" fontAlgn="ctr">
              <a:lnSpc>
                <a:spcPts val="2000"/>
              </a:lnSpc>
              <a:spcAft>
                <a:spcPts val="600"/>
              </a:spcAft>
              <a:buFont typeface="Arial" panose="020B0604020202020204" pitchFamily="34" charset="0"/>
              <a:buChar char="•"/>
            </a:pPr>
            <a:r>
              <a:rPr lang="en-US" sz="1200" dirty="0" smtClean="0">
                <a:latin typeface="Huawei Sans" panose="020C0503030203020204" pitchFamily="34" charset="0"/>
              </a:rPr>
              <a:t>VXLAN-based virtualized campus network </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76213" indent="-176213" fontAlgn="ctr">
              <a:lnSpc>
                <a:spcPts val="2000"/>
              </a:lnSpc>
              <a:spcAft>
                <a:spcPts val="600"/>
              </a:spcAft>
              <a:buFont typeface="Arial" panose="020B0604020202020204" pitchFamily="34" charset="0"/>
              <a:buChar char="•"/>
            </a:pPr>
            <a:r>
              <a:rPr lang="en-US" sz="1200" dirty="0" smtClean="0">
                <a:latin typeface="Huawei Sans" panose="020C0503030203020204" pitchFamily="34" charset="0"/>
              </a:rPr>
              <a:t>The AC functions as the authentication point for wireless users, and the core switch functions as the gateway for wireless users.</a:t>
            </a:r>
          </a:p>
          <a:p>
            <a:pPr fontAlgn="ctr">
              <a:lnSpc>
                <a:spcPts val="2000"/>
              </a:lnSpc>
              <a:spcAft>
                <a:spcPts val="600"/>
              </a:spcAft>
            </a:pPr>
            <a:r>
              <a:rPr lang="en-US" sz="1400" b="1" dirty="0" smtClean="0">
                <a:latin typeface="Huawei Sans" panose="020C0503030203020204" pitchFamily="34" charset="0"/>
              </a:rPr>
              <a:t>Scenario characteristics</a:t>
            </a:r>
            <a:endPar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76213" indent="-176213" fontAlgn="ctr">
              <a:lnSpc>
                <a:spcPts val="2000"/>
              </a:lnSpc>
              <a:spcAft>
                <a:spcPts val="600"/>
              </a:spcAft>
              <a:buFont typeface="Arial" panose="020B0604020202020204" pitchFamily="34" charset="0"/>
              <a:buChar char="•"/>
            </a:pPr>
            <a:r>
              <a:rPr lang="en-US" sz="1200" dirty="0" smtClean="0">
                <a:latin typeface="Huawei Sans" panose="020C0503030203020204" pitchFamily="34" charset="0"/>
              </a:rPr>
              <a:t>The AC functions as the authentication point for wireless users and interacts with iMaster NCE-Campus to complete user authentication.</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76213" indent="-176213" fontAlgn="ctr">
              <a:lnSpc>
                <a:spcPts val="2000"/>
              </a:lnSpc>
              <a:spcAft>
                <a:spcPts val="600"/>
              </a:spcAft>
              <a:buFont typeface="Arial" panose="020B0604020202020204" pitchFamily="34" charset="0"/>
              <a:buChar char="•"/>
            </a:pPr>
            <a:r>
              <a:rPr lang="en-US" sz="1200" dirty="0" smtClean="0">
                <a:latin typeface="Huawei Sans" panose="020C0503030203020204" pitchFamily="34" charset="0"/>
              </a:rPr>
              <a:t>The core switch functions as the free mobility policy enforcement point, to which </a:t>
            </a:r>
            <a:r>
              <a:rPr lang="en-US" sz="1200" dirty="0" err="1" smtClean="0">
                <a:latin typeface="Huawei Sans" panose="020C0503030203020204" pitchFamily="34" charset="0"/>
              </a:rPr>
              <a:t>iMaster</a:t>
            </a:r>
            <a:r>
              <a:rPr lang="en-US" sz="1200" dirty="0" smtClean="0">
                <a:latin typeface="Huawei Sans" panose="020C0503030203020204" pitchFamily="34" charset="0"/>
              </a:rPr>
              <a:t> NCE-Campus synchronizes IP-security group entries.</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任意多边形 73"/>
          <p:cNvSpPr/>
          <p:nvPr/>
        </p:nvSpPr>
        <p:spPr bwMode="gray">
          <a:xfrm>
            <a:off x="1369367" y="3191454"/>
            <a:ext cx="3224196" cy="1772536"/>
          </a:xfrm>
          <a:custGeom>
            <a:avLst/>
            <a:gdLst>
              <a:gd name="connsiteX0" fmla="*/ 1522976 w 3069379"/>
              <a:gd name="connsiteY0" fmla="*/ 0 h 1667868"/>
              <a:gd name="connsiteX1" fmla="*/ 2105444 w 3069379"/>
              <a:gd name="connsiteY1" fmla="*/ 243498 h 1667868"/>
              <a:gd name="connsiteX2" fmla="*/ 2165457 w 3069379"/>
              <a:gd name="connsiteY2" fmla="*/ 316907 h 1667868"/>
              <a:gd name="connsiteX3" fmla="*/ 2204139 w 3069379"/>
              <a:gd name="connsiteY3" fmla="*/ 313329 h 1667868"/>
              <a:gd name="connsiteX4" fmla="*/ 2688456 w 3069379"/>
              <a:gd name="connsiteY4" fmla="*/ 757688 h 1667868"/>
              <a:gd name="connsiteX5" fmla="*/ 2679008 w 3069379"/>
              <a:gd name="connsiteY5" fmla="*/ 843679 h 1667868"/>
              <a:gd name="connsiteX6" fmla="*/ 2742591 w 3069379"/>
              <a:gd name="connsiteY6" fmla="*/ 850148 h 1667868"/>
              <a:gd name="connsiteX7" fmla="*/ 3069379 w 3069379"/>
              <a:gd name="connsiteY7" fmla="*/ 1254812 h 1667868"/>
              <a:gd name="connsiteX8" fmla="*/ 2742591 w 3069379"/>
              <a:gd name="connsiteY8" fmla="*/ 1659476 h 1667868"/>
              <a:gd name="connsiteX9" fmla="*/ 2727471 w 3069379"/>
              <a:gd name="connsiteY9" fmla="*/ 1661015 h 1667868"/>
              <a:gd name="connsiteX10" fmla="*/ 2727471 w 3069379"/>
              <a:gd name="connsiteY10" fmla="*/ 1667868 h 1667868"/>
              <a:gd name="connsiteX11" fmla="*/ 2660108 w 3069379"/>
              <a:gd name="connsiteY11" fmla="*/ 1667868 h 1667868"/>
              <a:gd name="connsiteX12" fmla="*/ 450197 w 3069379"/>
              <a:gd name="connsiteY12" fmla="*/ 1667868 h 1667868"/>
              <a:gd name="connsiteX13" fmla="*/ 373665 w 3069379"/>
              <a:gd name="connsiteY13" fmla="*/ 1667868 h 1667868"/>
              <a:gd name="connsiteX14" fmla="*/ 373665 w 3069379"/>
              <a:gd name="connsiteY14" fmla="*/ 1660082 h 1667868"/>
              <a:gd name="connsiteX15" fmla="*/ 359467 w 3069379"/>
              <a:gd name="connsiteY15" fmla="*/ 1658637 h 1667868"/>
              <a:gd name="connsiteX16" fmla="*/ 0 w 3069379"/>
              <a:gd name="connsiteY16" fmla="*/ 1213505 h 1667868"/>
              <a:gd name="connsiteX17" fmla="*/ 274960 w 3069379"/>
              <a:gd name="connsiteY17" fmla="*/ 794848 h 1667868"/>
              <a:gd name="connsiteX18" fmla="*/ 303951 w 3069379"/>
              <a:gd name="connsiteY18" fmla="*/ 785765 h 1667868"/>
              <a:gd name="connsiteX19" fmla="*/ 315888 w 3069379"/>
              <a:gd name="connsiteY19" fmla="*/ 677121 h 1667868"/>
              <a:gd name="connsiteX20" fmla="*/ 931587 w 3069379"/>
              <a:gd name="connsiteY20" fmla="*/ 216713 h 1667868"/>
              <a:gd name="connsiteX21" fmla="*/ 968567 w 3069379"/>
              <a:gd name="connsiteY21" fmla="*/ 220133 h 1667868"/>
              <a:gd name="connsiteX22" fmla="*/ 1062419 w 3069379"/>
              <a:gd name="connsiteY22" fmla="*/ 141982 h 1667868"/>
              <a:gd name="connsiteX23" fmla="*/ 1522976 w 3069379"/>
              <a:gd name="connsiteY23" fmla="*/ 0 h 1667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69379" h="1667868">
                <a:moveTo>
                  <a:pt x="1522976" y="0"/>
                </a:moveTo>
                <a:cubicBezTo>
                  <a:pt x="1750444" y="0"/>
                  <a:pt x="1956378" y="93052"/>
                  <a:pt x="2105444" y="243498"/>
                </a:cubicBezTo>
                <a:lnTo>
                  <a:pt x="2165457" y="316907"/>
                </a:lnTo>
                <a:lnTo>
                  <a:pt x="2204139" y="313329"/>
                </a:lnTo>
                <a:cubicBezTo>
                  <a:pt x="2471620" y="313329"/>
                  <a:pt x="2688456" y="512275"/>
                  <a:pt x="2688456" y="757688"/>
                </a:cubicBezTo>
                <a:lnTo>
                  <a:pt x="2679008" y="843679"/>
                </a:lnTo>
                <a:lnTo>
                  <a:pt x="2742591" y="850148"/>
                </a:lnTo>
                <a:cubicBezTo>
                  <a:pt x="2929088" y="888664"/>
                  <a:pt x="3069379" y="1055202"/>
                  <a:pt x="3069379" y="1254812"/>
                </a:cubicBezTo>
                <a:cubicBezTo>
                  <a:pt x="3069379" y="1454421"/>
                  <a:pt x="2929088" y="1620960"/>
                  <a:pt x="2742591" y="1659476"/>
                </a:cubicBezTo>
                <a:lnTo>
                  <a:pt x="2727471" y="1661015"/>
                </a:lnTo>
                <a:lnTo>
                  <a:pt x="2727471" y="1667868"/>
                </a:lnTo>
                <a:lnTo>
                  <a:pt x="2660108" y="1667868"/>
                </a:lnTo>
                <a:lnTo>
                  <a:pt x="450197" y="1667868"/>
                </a:lnTo>
                <a:lnTo>
                  <a:pt x="373665" y="1667868"/>
                </a:lnTo>
                <a:lnTo>
                  <a:pt x="373665" y="1660082"/>
                </a:lnTo>
                <a:lnTo>
                  <a:pt x="359467" y="1658637"/>
                </a:lnTo>
                <a:cubicBezTo>
                  <a:pt x="154319" y="1616269"/>
                  <a:pt x="0" y="1433076"/>
                  <a:pt x="0" y="1213505"/>
                </a:cubicBezTo>
                <a:cubicBezTo>
                  <a:pt x="0" y="1025301"/>
                  <a:pt x="113377" y="863824"/>
                  <a:pt x="274960" y="794848"/>
                </a:cubicBezTo>
                <a:lnTo>
                  <a:pt x="303951" y="785765"/>
                </a:lnTo>
                <a:lnTo>
                  <a:pt x="315888" y="677121"/>
                </a:lnTo>
                <a:cubicBezTo>
                  <a:pt x="374490" y="414367"/>
                  <a:pt x="627881" y="216713"/>
                  <a:pt x="931587" y="216713"/>
                </a:cubicBezTo>
                <a:lnTo>
                  <a:pt x="968567" y="220133"/>
                </a:lnTo>
                <a:lnTo>
                  <a:pt x="1062419" y="141982"/>
                </a:lnTo>
                <a:cubicBezTo>
                  <a:pt x="1193887" y="52342"/>
                  <a:pt x="1352375" y="0"/>
                  <a:pt x="1522976" y="0"/>
                </a:cubicBezTo>
                <a:close/>
              </a:path>
            </a:pathLst>
          </a:cu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9" name="Straight Connector 166"/>
          <p:cNvCxnSpPr/>
          <p:nvPr/>
        </p:nvCxnSpPr>
        <p:spPr bwMode="gray">
          <a:xfrm flipH="1">
            <a:off x="2996585" y="2072480"/>
            <a:ext cx="1539190" cy="106658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80" name="Group 165"/>
          <p:cNvGrpSpPr/>
          <p:nvPr/>
        </p:nvGrpSpPr>
        <p:grpSpPr bwMode="gray">
          <a:xfrm rot="10800000">
            <a:off x="1629265" y="3173279"/>
            <a:ext cx="2618150" cy="892260"/>
            <a:chOff x="-1233037" y="914446"/>
            <a:chExt cx="1573823" cy="778776"/>
          </a:xfrm>
        </p:grpSpPr>
        <p:cxnSp>
          <p:nvCxnSpPr>
            <p:cNvPr id="81"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2"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83" name="图片 86" descr="核心交换机.png"/>
          <p:cNvPicPr>
            <a:picLocks noChangeAspect="1"/>
          </p:cNvPicPr>
          <p:nvPr/>
        </p:nvPicPr>
        <p:blipFill>
          <a:blip r:embed="rId3" cstate="print">
            <a:duotone>
              <a:schemeClr val="accent4">
                <a:shade val="45000"/>
                <a:satMod val="135000"/>
              </a:schemeClr>
              <a:prstClr val="white"/>
            </a:duotone>
          </a:blip>
          <a:stretch>
            <a:fillRect/>
          </a:stretch>
        </p:blipFill>
        <p:spPr bwMode="gray">
          <a:xfrm>
            <a:off x="2714289" y="2999797"/>
            <a:ext cx="446281" cy="365140"/>
          </a:xfrm>
          <a:prstGeom prst="rect">
            <a:avLst/>
          </a:prstGeom>
        </p:spPr>
      </p:pic>
      <p:pic>
        <p:nvPicPr>
          <p:cNvPr id="84" name="图片 87" descr="汇聚交换机.png"/>
          <p:cNvPicPr>
            <a:picLocks noChangeAspect="1"/>
          </p:cNvPicPr>
          <p:nvPr/>
        </p:nvPicPr>
        <p:blipFill>
          <a:blip r:embed="rId4" cstate="print"/>
          <a:stretch>
            <a:fillRect/>
          </a:stretch>
        </p:blipFill>
        <p:spPr bwMode="gray">
          <a:xfrm>
            <a:off x="1339082" y="3985237"/>
            <a:ext cx="368827" cy="301768"/>
          </a:xfrm>
          <a:prstGeom prst="rect">
            <a:avLst/>
          </a:prstGeom>
        </p:spPr>
      </p:pic>
      <p:pic>
        <p:nvPicPr>
          <p:cNvPr id="87" name="图片 87" descr="汇聚交换机.png"/>
          <p:cNvPicPr>
            <a:picLocks noChangeAspect="1"/>
          </p:cNvPicPr>
          <p:nvPr/>
        </p:nvPicPr>
        <p:blipFill>
          <a:blip r:embed="rId4" cstate="print"/>
          <a:stretch>
            <a:fillRect/>
          </a:stretch>
        </p:blipFill>
        <p:spPr bwMode="gray">
          <a:xfrm>
            <a:off x="4166948" y="3985237"/>
            <a:ext cx="368827" cy="301768"/>
          </a:xfrm>
          <a:prstGeom prst="rect">
            <a:avLst/>
          </a:prstGeom>
        </p:spPr>
      </p:pic>
      <p:cxnSp>
        <p:nvCxnSpPr>
          <p:cNvPr id="88" name="Straight Connector 166"/>
          <p:cNvCxnSpPr>
            <a:stCxn id="84" idx="2"/>
          </p:cNvCxnSpPr>
          <p:nvPr/>
        </p:nvCxnSpPr>
        <p:spPr bwMode="gray">
          <a:xfrm>
            <a:off x="1523496" y="4287005"/>
            <a:ext cx="0" cy="121400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Straight Connector 166"/>
          <p:cNvCxnSpPr>
            <a:stCxn id="87" idx="2"/>
          </p:cNvCxnSpPr>
          <p:nvPr/>
        </p:nvCxnSpPr>
        <p:spPr bwMode="gray">
          <a:xfrm>
            <a:off x="4351362" y="4287005"/>
            <a:ext cx="0" cy="121400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3" name="文本框 92"/>
          <p:cNvSpPr txBox="1"/>
          <p:nvPr/>
        </p:nvSpPr>
        <p:spPr bwMode="gray">
          <a:xfrm>
            <a:off x="2432234" y="2669906"/>
            <a:ext cx="521297"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Core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5" name="图片 10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4593563" y="1559761"/>
            <a:ext cx="947389" cy="538549"/>
          </a:xfrm>
          <a:prstGeom prst="rect">
            <a:avLst/>
          </a:prstGeom>
        </p:spPr>
      </p:pic>
      <p:sp>
        <p:nvSpPr>
          <p:cNvPr id="106" name="文本框 105"/>
          <p:cNvSpPr txBox="1"/>
          <p:nvPr/>
        </p:nvSpPr>
        <p:spPr bwMode="gray">
          <a:xfrm>
            <a:off x="2572217" y="4201853"/>
            <a:ext cx="668774" cy="276999"/>
          </a:xfrm>
          <a:prstGeom prst="rect">
            <a:avLst/>
          </a:prstGeom>
          <a:noFill/>
        </p:spPr>
        <p:txBody>
          <a:bodyPr wrap="none" rtlCol="0">
            <a:spAutoFit/>
          </a:bodyPr>
          <a:lstStyle/>
          <a:p>
            <a:pPr algn="ctr" fontAlgn="ctr"/>
            <a:r>
              <a:rPr lang="en-US" sz="1200" dirty="0" smtClean="0">
                <a:solidFill>
                  <a:srgbClr val="56C4D2"/>
                </a:solidFill>
                <a:latin typeface="Huawei Sans" panose="020C0503030203020204" pitchFamily="34" charset="0"/>
              </a:rPr>
              <a:t>VXLAN</a:t>
            </a:r>
            <a:endParaRPr lang="en-US" altLang="zh-CN" sz="1200" dirty="0">
              <a:solidFill>
                <a:srgbClr val="56C4D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8" name="文本框 107"/>
          <p:cNvSpPr txBox="1"/>
          <p:nvPr/>
        </p:nvSpPr>
        <p:spPr bwMode="gray">
          <a:xfrm>
            <a:off x="5076177" y="3034779"/>
            <a:ext cx="380232" cy="276999"/>
          </a:xfrm>
          <a:prstGeom prst="rect">
            <a:avLst/>
          </a:prstGeom>
          <a:noFill/>
        </p:spPr>
        <p:txBody>
          <a:bodyPr wrap="none" rtlCol="0">
            <a:spAutoFit/>
          </a:bodyPr>
          <a:lstStyle/>
          <a:p>
            <a:pPr fontAlgn="ctr"/>
            <a:r>
              <a:rPr lang="en-US" sz="1200" dirty="0" smtClean="0">
                <a:latin typeface="Huawei Sans" panose="020C0503030203020204" pitchFamily="34" charset="0"/>
              </a:rPr>
              <a:t>AC</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10"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2692883" y="1622708"/>
            <a:ext cx="490909" cy="401653"/>
          </a:xfrm>
          <a:prstGeom prst="rect">
            <a:avLst/>
          </a:prstGeom>
        </p:spPr>
      </p:pic>
      <p:sp>
        <p:nvSpPr>
          <p:cNvPr id="115" name="椭圆 114"/>
          <p:cNvSpPr>
            <a:spLocks noChangeAspect="1"/>
          </p:cNvSpPr>
          <p:nvPr/>
        </p:nvSpPr>
        <p:spPr bwMode="gray">
          <a:xfrm>
            <a:off x="2757396" y="3313312"/>
            <a:ext cx="130680" cy="130680"/>
          </a:xfrm>
          <a:prstGeom prst="ellipse">
            <a:avLst/>
          </a:prstGeom>
          <a:solidFill>
            <a:srgbClr val="FCC800"/>
          </a:solidFill>
          <a:ln w="19050">
            <a:noFill/>
            <a:prstDash val="dash"/>
            <a:tailEnd type="arrow"/>
          </a:ln>
          <a:effectLst/>
          <a:extLst/>
        </p:spPr>
        <p:txBody>
          <a:bodyPr wrap="square" rtlCol="0" anchor="ctr">
            <a:noAutofit/>
          </a:bodyPr>
          <a:lstStyle/>
          <a:p>
            <a:pPr algn="ctr" fontAlgn="ctr">
              <a:spcBef>
                <a:spcPct val="0"/>
              </a:spcBef>
              <a:spcAft>
                <a:spcPct val="0"/>
              </a:spcAft>
            </a:pPr>
            <a:endPar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16" name="直接箭头连接符 115"/>
          <p:cNvCxnSpPr/>
          <p:nvPr/>
        </p:nvCxnSpPr>
        <p:spPr bwMode="gray">
          <a:xfrm flipH="1">
            <a:off x="3135603" y="1992134"/>
            <a:ext cx="1315720" cy="911778"/>
          </a:xfrm>
          <a:prstGeom prst="straightConnector1">
            <a:avLst/>
          </a:prstGeom>
          <a:noFill/>
          <a:ln w="19050">
            <a:solidFill>
              <a:schemeClr val="bg1">
                <a:lumMod val="50000"/>
              </a:schemeClr>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cxnSp>
      <p:cxnSp>
        <p:nvCxnSpPr>
          <p:cNvPr id="118" name="直接箭头连接符 117"/>
          <p:cNvCxnSpPr/>
          <p:nvPr/>
        </p:nvCxnSpPr>
        <p:spPr bwMode="gray">
          <a:xfrm flipH="1">
            <a:off x="3135603" y="1874364"/>
            <a:ext cx="1315720" cy="911778"/>
          </a:xfrm>
          <a:prstGeom prst="straightConnector1">
            <a:avLst/>
          </a:prstGeom>
          <a:noFill/>
          <a:ln w="19050">
            <a:solidFill>
              <a:schemeClr val="bg1">
                <a:lumMod val="50000"/>
              </a:schemeClr>
            </a:solidFill>
            <a:prstDash val="dash"/>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129" name="文本框 128"/>
          <p:cNvSpPr txBox="1"/>
          <p:nvPr/>
        </p:nvSpPr>
        <p:spPr bwMode="gray">
          <a:xfrm>
            <a:off x="1123790" y="2809091"/>
            <a:ext cx="1593052" cy="646331"/>
          </a:xfrm>
          <a:prstGeom prst="rect">
            <a:avLst/>
          </a:prstGeom>
          <a:noFill/>
        </p:spPr>
        <p:txBody>
          <a:bodyPr wrap="square" rtlCol="0">
            <a:noAutofit/>
          </a:bodyPr>
          <a:lstStyle>
            <a:defPPr>
              <a:defRPr lang="en-US"/>
            </a:defPPr>
            <a:lvl1pPr fontAlgn="ctr">
              <a:defRPr sz="1200">
                <a:solidFill>
                  <a:srgbClr val="ED6D00"/>
                </a:solidFill>
                <a:latin typeface="Huawei Sans" panose="020C0503030203020204" pitchFamily="34" charset="0"/>
              </a:defRPr>
            </a:lvl1pPr>
          </a:lstStyle>
          <a:p>
            <a:pPr algn="r"/>
            <a:r>
              <a:rPr lang="en-US" dirty="0"/>
              <a:t>Device enabled with IP-security group</a:t>
            </a:r>
          </a:p>
          <a:p>
            <a:pPr algn="r"/>
            <a:r>
              <a:rPr lang="en-US" dirty="0"/>
              <a:t>entry subscription</a:t>
            </a:r>
            <a:endParaRPr lang="en-US" altLang="zh-CN" dirty="0">
              <a:sym typeface="Huawei Sans" panose="020C0503030203020204" pitchFamily="34" charset="0"/>
            </a:endParaRPr>
          </a:p>
        </p:txBody>
      </p:sp>
      <p:pic>
        <p:nvPicPr>
          <p:cNvPr id="130" name="图片 102" descr="AC-蓝.png"/>
          <p:cNvPicPr>
            <a:picLocks noChangeAspect="1"/>
          </p:cNvPicPr>
          <p:nvPr/>
        </p:nvPicPr>
        <p:blipFill>
          <a:blip r:embed="rId7" cstate="print"/>
          <a:stretch>
            <a:fillRect/>
          </a:stretch>
        </p:blipFill>
        <p:spPr>
          <a:xfrm>
            <a:off x="4593563" y="2982281"/>
            <a:ext cx="490909" cy="401653"/>
          </a:xfrm>
          <a:prstGeom prst="rect">
            <a:avLst/>
          </a:prstGeom>
        </p:spPr>
      </p:pic>
      <p:sp>
        <p:nvSpPr>
          <p:cNvPr id="131" name="椭圆 130"/>
          <p:cNvSpPr>
            <a:spLocks noChangeAspect="1"/>
          </p:cNvSpPr>
          <p:nvPr/>
        </p:nvSpPr>
        <p:spPr bwMode="gray">
          <a:xfrm>
            <a:off x="4559283" y="3281008"/>
            <a:ext cx="143748" cy="143748"/>
          </a:xfrm>
          <a:prstGeom prst="ellipse">
            <a:avLst/>
          </a:prstGeom>
          <a:solidFill>
            <a:srgbClr val="C7000B"/>
          </a:solidFill>
          <a:ln w="19050">
            <a:noFill/>
            <a:prstDash val="dash"/>
            <a:tailEnd type="arrow"/>
          </a:ln>
          <a:effectLst/>
          <a:extLst/>
        </p:spPr>
        <p:txBody>
          <a:bodyPr wrap="square" rtlCol="0" anchor="ctr">
            <a:noAutofit/>
          </a:bodyPr>
          <a:lstStyle/>
          <a:p>
            <a:pPr algn="ctr" fontAlgn="ctr">
              <a:spcBef>
                <a:spcPct val="0"/>
              </a:spcBef>
              <a:spcAft>
                <a:spcPct val="0"/>
              </a:spcAft>
            </a:pPr>
            <a:endPar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33" name="图片 105" descr="AP.png"/>
          <p:cNvPicPr>
            <a:picLocks noChangeAspect="1"/>
          </p:cNvPicPr>
          <p:nvPr/>
        </p:nvPicPr>
        <p:blipFill>
          <a:blip r:embed="rId8" cstate="print"/>
          <a:stretch>
            <a:fillRect/>
          </a:stretch>
        </p:blipFill>
        <p:spPr bwMode="gray">
          <a:xfrm>
            <a:off x="4166947" y="5446101"/>
            <a:ext cx="368827" cy="301768"/>
          </a:xfrm>
          <a:prstGeom prst="rect">
            <a:avLst/>
          </a:prstGeom>
        </p:spPr>
      </p:pic>
      <p:pic>
        <p:nvPicPr>
          <p:cNvPr id="134" name="图片 76" descr="接入交换机.png"/>
          <p:cNvPicPr>
            <a:picLocks noChangeAspect="1"/>
          </p:cNvPicPr>
          <p:nvPr/>
        </p:nvPicPr>
        <p:blipFill>
          <a:blip r:embed="rId9" cstate="print"/>
          <a:stretch>
            <a:fillRect/>
          </a:stretch>
        </p:blipFill>
        <p:spPr bwMode="gray">
          <a:xfrm>
            <a:off x="4166948" y="4779992"/>
            <a:ext cx="368827" cy="301768"/>
          </a:xfrm>
          <a:prstGeom prst="rect">
            <a:avLst/>
          </a:prstGeom>
        </p:spPr>
      </p:pic>
      <p:pic>
        <p:nvPicPr>
          <p:cNvPr id="135" name="图片 11" descr="开放网络-蓝.png"/>
          <p:cNvPicPr>
            <a:picLocks noChangeAspect="1"/>
          </p:cNvPicPr>
          <p:nvPr/>
        </p:nvPicPr>
        <p:blipFill>
          <a:blip r:embed="rId10" cstate="print"/>
          <a:stretch>
            <a:fillRect/>
          </a:stretch>
        </p:blipFill>
        <p:spPr bwMode="gray">
          <a:xfrm>
            <a:off x="3207806" y="5446101"/>
            <a:ext cx="405415" cy="312082"/>
          </a:xfrm>
          <a:prstGeom prst="rect">
            <a:avLst/>
          </a:prstGeom>
        </p:spPr>
      </p:pic>
      <p:grpSp>
        <p:nvGrpSpPr>
          <p:cNvPr id="136" name="组合 758"/>
          <p:cNvGrpSpPr/>
          <p:nvPr/>
        </p:nvGrpSpPr>
        <p:grpSpPr bwMode="gray">
          <a:xfrm rot="5400000" flipV="1">
            <a:off x="3832528" y="5461220"/>
            <a:ext cx="310424" cy="262875"/>
            <a:chOff x="7440613" y="4868863"/>
            <a:chExt cx="1019175" cy="828675"/>
          </a:xfrm>
          <a:solidFill>
            <a:schemeClr val="bg1">
              <a:lumMod val="75000"/>
            </a:schemeClr>
          </a:solidFill>
        </p:grpSpPr>
        <p:sp>
          <p:nvSpPr>
            <p:cNvPr id="137"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8"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139" name="图片 11" descr="开放网络-蓝.png"/>
          <p:cNvPicPr>
            <a:picLocks noChangeAspect="1"/>
          </p:cNvPicPr>
          <p:nvPr/>
        </p:nvPicPr>
        <p:blipFill>
          <a:blip r:embed="rId10" cstate="print"/>
          <a:stretch>
            <a:fillRect/>
          </a:stretch>
        </p:blipFill>
        <p:spPr bwMode="gray">
          <a:xfrm>
            <a:off x="1302494" y="5446101"/>
            <a:ext cx="405415" cy="312082"/>
          </a:xfrm>
          <a:prstGeom prst="rect">
            <a:avLst/>
          </a:prstGeom>
        </p:spPr>
      </p:pic>
      <p:pic>
        <p:nvPicPr>
          <p:cNvPr id="140" name="图片 76" descr="接入交换机.png"/>
          <p:cNvPicPr>
            <a:picLocks noChangeAspect="1"/>
          </p:cNvPicPr>
          <p:nvPr/>
        </p:nvPicPr>
        <p:blipFill>
          <a:blip r:embed="rId9" cstate="print"/>
          <a:stretch>
            <a:fillRect/>
          </a:stretch>
        </p:blipFill>
        <p:spPr bwMode="gray">
          <a:xfrm>
            <a:off x="1339082" y="4779992"/>
            <a:ext cx="368827" cy="301768"/>
          </a:xfrm>
          <a:prstGeom prst="rect">
            <a:avLst/>
          </a:prstGeom>
        </p:spPr>
      </p:pic>
      <p:sp>
        <p:nvSpPr>
          <p:cNvPr id="48" name="五边形 47"/>
          <p:cNvSpPr/>
          <p:nvPr/>
        </p:nvSpPr>
        <p:spPr bwMode="gray">
          <a:xfrm>
            <a:off x="5941177" y="22542"/>
            <a:ext cx="1548000" cy="378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noAutofit/>
          </a:bodyPr>
          <a:lstStyle/>
          <a:p>
            <a:pPr algn="ctr" fontAlgn="ctr">
              <a:lnSpc>
                <a:spcPct val="95000"/>
              </a:lnSpc>
            </a:pPr>
            <a:r>
              <a:rPr lang="en-US" sz="1200" dirty="0" smtClean="0">
                <a:latin typeface="Huawei Sans" panose="020C0503030203020204" pitchFamily="34" charset="0"/>
              </a:rPr>
              <a:t>User Management </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燕尾形 48"/>
          <p:cNvSpPr/>
          <p:nvPr/>
        </p:nvSpPr>
        <p:spPr bwMode="gray">
          <a:xfrm>
            <a:off x="7360852" y="22542"/>
            <a:ext cx="1548000" cy="378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5000"/>
              </a:lnSpc>
            </a:pPr>
            <a:r>
              <a:rPr lang="en-US" sz="1200" dirty="0" smtClean="0">
                <a:latin typeface="Huawei Sans" panose="020C0503030203020204" pitchFamily="34" charset="0"/>
              </a:rPr>
              <a:t>User Authentication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燕尾形 53"/>
          <p:cNvSpPr/>
          <p:nvPr/>
        </p:nvSpPr>
        <p:spPr bwMode="gray">
          <a:xfrm>
            <a:off x="10200203" y="22542"/>
            <a:ext cx="1548000" cy="37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5000"/>
              </a:lnSpc>
              <a:spcBef>
                <a:spcPts val="0"/>
              </a:spcBef>
              <a:defRPr/>
            </a:pPr>
            <a:r>
              <a:rPr lang="en-US" sz="1200" dirty="0" smtClean="0">
                <a:latin typeface="Huawei Sans" panose="020C0503030203020204" pitchFamily="34" charset="0"/>
              </a:rPr>
              <a:t>Terminal Identification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燕尾形 54"/>
          <p:cNvSpPr/>
          <p:nvPr/>
        </p:nvSpPr>
        <p:spPr bwMode="gray">
          <a:xfrm>
            <a:off x="8780527" y="22542"/>
            <a:ext cx="1548000" cy="37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5000"/>
              </a:lnSpc>
              <a:spcBef>
                <a:spcPts val="0"/>
              </a:spcBef>
              <a:defRPr/>
            </a:pPr>
            <a:r>
              <a:rPr lang="en-US" sz="1200" b="1" dirty="0" smtClean="0">
                <a:solidFill>
                  <a:schemeClr val="bg1"/>
                </a:solidFill>
                <a:latin typeface="Huawei Sans" panose="020C0503030203020204" pitchFamily="34" charset="0"/>
              </a:rPr>
              <a:t>Policy Control</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椭圆 46"/>
          <p:cNvSpPr>
            <a:spLocks noChangeAspect="1"/>
          </p:cNvSpPr>
          <p:nvPr/>
        </p:nvSpPr>
        <p:spPr bwMode="gray">
          <a:xfrm>
            <a:off x="6744886" y="5490600"/>
            <a:ext cx="108000" cy="108000"/>
          </a:xfrm>
          <a:prstGeom prst="ellipse">
            <a:avLst/>
          </a:prstGeom>
          <a:solidFill>
            <a:srgbClr val="C7000B"/>
          </a:solidFill>
          <a:ln w="19050">
            <a:noFill/>
            <a:prstDash val="dash"/>
            <a:tailEnd type="arrow"/>
          </a:ln>
          <a:effectLst/>
          <a:extLst/>
        </p:spPr>
        <p:txBody>
          <a:bodyPr wrap="square" rtlCol="0" anchor="ctr">
            <a:noAutofit/>
          </a:bodyPr>
          <a:lstStyle/>
          <a:p>
            <a:pPr algn="ctr" fontAlgn="ctr">
              <a:spcBef>
                <a:spcPct val="0"/>
              </a:spcBef>
              <a:spcAft>
                <a:spcPct val="0"/>
              </a:spcAft>
            </a:pPr>
            <a:endParaRPr lang="en-US" sz="20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椭圆 49"/>
          <p:cNvSpPr>
            <a:spLocks noChangeAspect="1"/>
          </p:cNvSpPr>
          <p:nvPr/>
        </p:nvSpPr>
        <p:spPr bwMode="gray">
          <a:xfrm>
            <a:off x="9182501" y="5490600"/>
            <a:ext cx="108000" cy="108000"/>
          </a:xfrm>
          <a:prstGeom prst="ellipse">
            <a:avLst/>
          </a:prstGeom>
          <a:solidFill>
            <a:srgbClr val="FCC800"/>
          </a:solidFill>
          <a:ln w="19050">
            <a:noFill/>
            <a:prstDash val="dash"/>
            <a:tailEnd type="arrow"/>
          </a:ln>
          <a:effectLst/>
          <a:extLst/>
        </p:spPr>
        <p:txBody>
          <a:bodyPr wrap="square" rtlCol="0" anchor="ctr">
            <a:noAutofit/>
          </a:bodyPr>
          <a:lstStyle/>
          <a:p>
            <a:pPr algn="ctr" fontAlgn="ctr">
              <a:spcBef>
                <a:spcPct val="0"/>
              </a:spcBef>
              <a:spcAft>
                <a:spcPct val="0"/>
              </a:spcAft>
            </a:pPr>
            <a:endParaRPr lang="en-US" sz="20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文本框 50"/>
          <p:cNvSpPr txBox="1"/>
          <p:nvPr/>
        </p:nvSpPr>
        <p:spPr bwMode="gray">
          <a:xfrm>
            <a:off x="6843233" y="5404735"/>
            <a:ext cx="1623352" cy="279730"/>
          </a:xfrm>
          <a:prstGeom prst="rect">
            <a:avLst/>
          </a:prstGeom>
          <a:noFill/>
          <a:ln>
            <a:noFill/>
          </a:ln>
          <a:effectLst/>
          <a:scene3d>
            <a:camera prst="orthographicFront">
              <a:rot lat="0" lon="0" rev="0"/>
            </a:camera>
            <a:lightRig rig="threePt" dir="t"/>
          </a:scene3d>
        </p:spPr>
        <p:style>
          <a:lnRef idx="1">
            <a:schemeClr val="accent3"/>
          </a:lnRef>
          <a:fillRef idx="2">
            <a:schemeClr val="accent3"/>
          </a:fillRef>
          <a:effectRef idx="1">
            <a:schemeClr val="accent3"/>
          </a:effectRef>
          <a:fontRef idx="minor">
            <a:schemeClr val="dk1"/>
          </a:fontRef>
        </p:style>
        <p:txBody>
          <a:bodyPr wrap="square" rtlCol="0" anchor="ctr" anchorCtr="0">
            <a:noAutofit/>
          </a:bodyPr>
          <a:lstStyle/>
          <a:p>
            <a:pPr fontAlgn="ctr">
              <a:spcBef>
                <a:spcPct val="0"/>
              </a:spcBef>
              <a:spcAft>
                <a:spcPct val="0"/>
              </a:spcAft>
            </a:pPr>
            <a:r>
              <a:rPr lang="en-US" sz="1200" dirty="0" smtClean="0">
                <a:solidFill>
                  <a:srgbClr val="000000"/>
                </a:solidFill>
                <a:latin typeface="Huawei Sans" panose="020C0503030203020204" pitchFamily="34" charset="0"/>
              </a:rPr>
              <a:t>Authentication point</a:t>
            </a:r>
            <a:endParaRPr lang="en-US" altLang="zh-CN" sz="1200" dirty="0">
              <a:solidFill>
                <a:srgbClr val="000000"/>
              </a:solidFill>
              <a:latin typeface="Huawei Sans" panose="020C0503030203020204" pitchFamily="34" charset="0"/>
              <a:ea typeface="微软雅黑" panose="020B0503020204020204" pitchFamily="34" charset="-122"/>
            </a:endParaRPr>
          </a:p>
        </p:txBody>
      </p:sp>
      <p:sp>
        <p:nvSpPr>
          <p:cNvPr id="52" name="文本框 51"/>
          <p:cNvSpPr txBox="1"/>
          <p:nvPr/>
        </p:nvSpPr>
        <p:spPr bwMode="gray">
          <a:xfrm>
            <a:off x="9251555" y="5400857"/>
            <a:ext cx="1942292" cy="287487"/>
          </a:xfrm>
          <a:prstGeom prst="rect">
            <a:avLst/>
          </a:prstGeom>
          <a:noFill/>
          <a:ln>
            <a:noFill/>
          </a:ln>
          <a:effectLst/>
          <a:scene3d>
            <a:camera prst="orthographicFront">
              <a:rot lat="0" lon="0" rev="0"/>
            </a:camera>
            <a:lightRig rig="threePt" dir="t"/>
          </a:scene3d>
        </p:spPr>
        <p:style>
          <a:lnRef idx="1">
            <a:schemeClr val="accent3"/>
          </a:lnRef>
          <a:fillRef idx="2">
            <a:schemeClr val="accent3"/>
          </a:fillRef>
          <a:effectRef idx="1">
            <a:schemeClr val="accent3"/>
          </a:effectRef>
          <a:fontRef idx="minor">
            <a:schemeClr val="dk1"/>
          </a:fontRef>
        </p:style>
        <p:txBody>
          <a:bodyPr wrap="square" rtlCol="0" anchor="ctr" anchorCtr="0">
            <a:noAutofit/>
          </a:bodyPr>
          <a:lstStyle/>
          <a:p>
            <a:pPr fontAlgn="ctr">
              <a:spcBef>
                <a:spcPct val="0"/>
              </a:spcBef>
              <a:spcAft>
                <a:spcPct val="0"/>
              </a:spcAft>
            </a:pPr>
            <a:r>
              <a:rPr lang="en-US" sz="1200" dirty="0" smtClean="0">
                <a:solidFill>
                  <a:srgbClr val="000000"/>
                </a:solidFill>
                <a:latin typeface="Huawei Sans" panose="020C0503030203020204" pitchFamily="34" charset="0"/>
              </a:rPr>
              <a:t>Policy enforcement point</a:t>
            </a:r>
            <a:endParaRPr lang="en-US" altLang="zh-CN" sz="1200" dirty="0">
              <a:solidFill>
                <a:srgbClr val="000000"/>
              </a:solidFill>
              <a:latin typeface="Huawei Sans" panose="020C0503030203020204" pitchFamily="34" charset="0"/>
              <a:ea typeface="微软雅黑" panose="020B0503020204020204" pitchFamily="34" charset="-122"/>
            </a:endParaRPr>
          </a:p>
        </p:txBody>
      </p:sp>
      <p:cxnSp>
        <p:nvCxnSpPr>
          <p:cNvPr id="53" name="直接箭头连接符 52"/>
          <p:cNvCxnSpPr/>
          <p:nvPr/>
        </p:nvCxnSpPr>
        <p:spPr bwMode="gray">
          <a:xfrm flipH="1">
            <a:off x="8908852" y="5937952"/>
            <a:ext cx="294640" cy="0"/>
          </a:xfrm>
          <a:prstGeom prst="straightConnector1">
            <a:avLst/>
          </a:prstGeom>
          <a:noFill/>
          <a:ln w="19050">
            <a:solidFill>
              <a:schemeClr val="bg1">
                <a:lumMod val="50000"/>
              </a:schemeClr>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56" name="文本框 55"/>
          <p:cNvSpPr txBox="1"/>
          <p:nvPr/>
        </p:nvSpPr>
        <p:spPr bwMode="gray">
          <a:xfrm>
            <a:off x="9251555" y="5732831"/>
            <a:ext cx="2006865" cy="420365"/>
          </a:xfrm>
          <a:prstGeom prst="rect">
            <a:avLst/>
          </a:prstGeom>
          <a:noFill/>
          <a:ln>
            <a:noFill/>
          </a:ln>
          <a:effectLst/>
          <a:scene3d>
            <a:camera prst="orthographicFront">
              <a:rot lat="0" lon="0" rev="0"/>
            </a:camera>
            <a:lightRig rig="threePt" dir="t"/>
          </a:scene3d>
        </p:spPr>
        <p:style>
          <a:lnRef idx="1">
            <a:schemeClr val="accent3"/>
          </a:lnRef>
          <a:fillRef idx="2">
            <a:schemeClr val="accent3"/>
          </a:fillRef>
          <a:effectRef idx="1">
            <a:schemeClr val="accent3"/>
          </a:effectRef>
          <a:fontRef idx="minor">
            <a:schemeClr val="dk1"/>
          </a:fontRef>
        </p:style>
        <p:txBody>
          <a:bodyPr wrap="square" rtlCol="0" anchor="ctr" anchorCtr="0">
            <a:noAutofit/>
          </a:bodyPr>
          <a:lstStyle/>
          <a:p>
            <a:pPr fontAlgn="ctr">
              <a:spcBef>
                <a:spcPct val="0"/>
              </a:spcBef>
              <a:spcAft>
                <a:spcPct val="0"/>
              </a:spcAft>
            </a:pPr>
            <a:r>
              <a:rPr lang="en-US" sz="1200" dirty="0" smtClean="0">
                <a:solidFill>
                  <a:srgbClr val="000000"/>
                </a:solidFill>
                <a:latin typeface="Huawei Sans" panose="020C0503030203020204" pitchFamily="34" charset="0"/>
              </a:rPr>
              <a:t>Security group and policy control matrix delivery</a:t>
            </a:r>
            <a:endParaRPr lang="en-US" altLang="zh-CN" sz="1200" dirty="0">
              <a:solidFill>
                <a:srgbClr val="000000"/>
              </a:solidFill>
              <a:latin typeface="Huawei Sans" panose="020C0503030203020204" pitchFamily="34" charset="0"/>
              <a:ea typeface="微软雅黑" panose="020B0503020204020204" pitchFamily="34" charset="-122"/>
            </a:endParaRPr>
          </a:p>
        </p:txBody>
      </p:sp>
      <p:cxnSp>
        <p:nvCxnSpPr>
          <p:cNvPr id="57" name="直接箭头连接符 56"/>
          <p:cNvCxnSpPr/>
          <p:nvPr/>
        </p:nvCxnSpPr>
        <p:spPr bwMode="gray">
          <a:xfrm flipH="1">
            <a:off x="6504246" y="5943014"/>
            <a:ext cx="294640" cy="0"/>
          </a:xfrm>
          <a:prstGeom prst="straightConnector1">
            <a:avLst/>
          </a:prstGeom>
          <a:noFill/>
          <a:ln w="19050">
            <a:solidFill>
              <a:schemeClr val="bg1">
                <a:lumMod val="50000"/>
              </a:schemeClr>
            </a:solidFill>
            <a:prstDash val="dash"/>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58" name="文本框 57"/>
          <p:cNvSpPr txBox="1"/>
          <p:nvPr/>
        </p:nvSpPr>
        <p:spPr bwMode="gray">
          <a:xfrm>
            <a:off x="6823711" y="5753384"/>
            <a:ext cx="2363456" cy="379259"/>
          </a:xfrm>
          <a:prstGeom prst="rect">
            <a:avLst/>
          </a:prstGeom>
          <a:noFill/>
          <a:ln>
            <a:noFill/>
          </a:ln>
          <a:effectLst/>
          <a:scene3d>
            <a:camera prst="orthographicFront">
              <a:rot lat="0" lon="0" rev="0"/>
            </a:camera>
            <a:lightRig rig="threePt" dir="t"/>
          </a:scene3d>
        </p:spPr>
        <p:style>
          <a:lnRef idx="1">
            <a:schemeClr val="accent3"/>
          </a:lnRef>
          <a:fillRef idx="2">
            <a:schemeClr val="accent3"/>
          </a:fillRef>
          <a:effectRef idx="1">
            <a:schemeClr val="accent3"/>
          </a:effectRef>
          <a:fontRef idx="minor">
            <a:schemeClr val="dk1"/>
          </a:fontRef>
        </p:style>
        <p:txBody>
          <a:bodyPr wrap="square" rtlCol="0" anchor="ctr" anchorCtr="0">
            <a:noAutofit/>
          </a:bodyPr>
          <a:lstStyle/>
          <a:p>
            <a:pPr fontAlgn="ctr"/>
            <a:r>
              <a:rPr lang="en-US" sz="1200" dirty="0" smtClean="0">
                <a:solidFill>
                  <a:prstClr val="black"/>
                </a:solidFill>
                <a:latin typeface="Huawei Sans" panose="020C0503030203020204" pitchFamily="34" charset="0"/>
              </a:rPr>
              <a:t>Proactively synchronize IP-security group entries</a:t>
            </a:r>
            <a:endParaRPr lang="en-US" altLang="zh-CN" sz="1200" dirty="0">
              <a:solidFill>
                <a:prstClr val="black"/>
              </a:solidFill>
              <a:latin typeface="Huawei Sans" panose="020C0503030203020204" pitchFamily="34" charset="0"/>
            </a:endParaRPr>
          </a:p>
        </p:txBody>
      </p:sp>
    </p:spTree>
    <p:extLst>
      <p:ext uri="{BB962C8B-B14F-4D97-AF65-F5344CB8AC3E}">
        <p14:creationId xmlns:p14="http://schemas.microsoft.com/office/powerpoint/2010/main" val="242713825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smtClean="0"/>
              <a:t>Huawei </a:t>
            </a:r>
            <a:r>
              <a:rPr lang="en-US" dirty="0" err="1" smtClean="0"/>
              <a:t>CloudCampus</a:t>
            </a:r>
            <a:r>
              <a:rPr lang="en-US" dirty="0" smtClean="0"/>
              <a:t> 3.0 Solution (</a:t>
            </a:r>
            <a:r>
              <a:rPr lang="en-US" dirty="0" err="1" smtClean="0"/>
              <a:t>CloudCampus</a:t>
            </a:r>
            <a:r>
              <a:rPr lang="en-US" dirty="0" smtClean="0"/>
              <a:t> Solution)</a:t>
            </a:r>
            <a:endParaRPr lang="en-US" dirty="0"/>
          </a:p>
        </p:txBody>
      </p:sp>
      <p:grpSp>
        <p:nvGrpSpPr>
          <p:cNvPr id="4" name="Group 165"/>
          <p:cNvGrpSpPr/>
          <p:nvPr/>
        </p:nvGrpSpPr>
        <p:grpSpPr bwMode="gray">
          <a:xfrm>
            <a:off x="2939869" y="3768727"/>
            <a:ext cx="1307763" cy="340548"/>
            <a:chOff x="-1233037" y="914446"/>
            <a:chExt cx="4919386" cy="778776"/>
          </a:xfrm>
        </p:grpSpPr>
        <p:cxnSp>
          <p:nvCxnSpPr>
            <p:cNvPr id="5" name="Straight Connector 166"/>
            <p:cNvCxnSpPr/>
            <p:nvPr/>
          </p:nvCxnSpPr>
          <p:spPr bwMode="gray">
            <a:xfrm flipH="1" flipV="1">
              <a:off x="-1233037" y="914446"/>
              <a:ext cx="786912" cy="778776"/>
            </a:xfrm>
            <a:prstGeom prst="line">
              <a:avLst/>
            </a:prstGeom>
            <a:ln>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6" name="Straight Connector 167"/>
            <p:cNvCxnSpPr/>
            <p:nvPr/>
          </p:nvCxnSpPr>
          <p:spPr bwMode="gray">
            <a:xfrm flipV="1">
              <a:off x="2899439" y="914446"/>
              <a:ext cx="786910" cy="778776"/>
            </a:xfrm>
            <a:prstGeom prst="line">
              <a:avLst/>
            </a:prstGeom>
            <a:ln>
              <a:solidFill>
                <a:srgbClr val="30B5C5"/>
              </a:solidFill>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bwMode="gray">
          <a:xfrm>
            <a:off x="4283982" y="3779419"/>
            <a:ext cx="939031" cy="0"/>
          </a:xfrm>
          <a:prstGeom prst="line">
            <a:avLst/>
          </a:prstGeom>
          <a:ln>
            <a:solidFill>
              <a:srgbClr val="30B5C5"/>
            </a:solidFill>
          </a:ln>
        </p:spPr>
        <p:style>
          <a:lnRef idx="1">
            <a:schemeClr val="accent1"/>
          </a:lnRef>
          <a:fillRef idx="0">
            <a:schemeClr val="accent1"/>
          </a:fillRef>
          <a:effectRef idx="0">
            <a:schemeClr val="accent1"/>
          </a:effectRef>
          <a:fontRef idx="minor">
            <a:schemeClr val="tx1"/>
          </a:fontRef>
        </p:style>
      </p:cxnSp>
      <p:grpSp>
        <p:nvGrpSpPr>
          <p:cNvPr id="8" name="Group 165"/>
          <p:cNvGrpSpPr/>
          <p:nvPr/>
        </p:nvGrpSpPr>
        <p:grpSpPr bwMode="gray">
          <a:xfrm rot="10800000">
            <a:off x="4988582" y="3811504"/>
            <a:ext cx="523792" cy="340548"/>
            <a:chOff x="-1233037" y="914446"/>
            <a:chExt cx="1573823" cy="778776"/>
          </a:xfrm>
        </p:grpSpPr>
        <p:cxnSp>
          <p:nvCxnSpPr>
            <p:cNvPr id="9" name="Straight Connector 166"/>
            <p:cNvCxnSpPr/>
            <p:nvPr/>
          </p:nvCxnSpPr>
          <p:spPr bwMode="gray">
            <a:xfrm flipH="1" flipV="1">
              <a:off x="-1233037" y="914446"/>
              <a:ext cx="786912" cy="778776"/>
            </a:xfrm>
            <a:prstGeom prst="line">
              <a:avLst/>
            </a:prstGeom>
            <a:ln>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10" name="Straight Connector 167"/>
            <p:cNvCxnSpPr/>
            <p:nvPr/>
          </p:nvCxnSpPr>
          <p:spPr bwMode="gray">
            <a:xfrm flipV="1">
              <a:off x="-446125" y="914446"/>
              <a:ext cx="786911" cy="778776"/>
            </a:xfrm>
            <a:prstGeom prst="line">
              <a:avLst/>
            </a:prstGeom>
            <a:ln>
              <a:solidFill>
                <a:srgbClr val="30B5C5"/>
              </a:solidFill>
            </a:ln>
          </p:spPr>
          <p:style>
            <a:lnRef idx="1">
              <a:schemeClr val="accent1"/>
            </a:lnRef>
            <a:fillRef idx="0">
              <a:schemeClr val="accent1"/>
            </a:fillRef>
            <a:effectRef idx="0">
              <a:schemeClr val="accent1"/>
            </a:effectRef>
            <a:fontRef idx="minor">
              <a:schemeClr val="tx1"/>
            </a:fontRef>
          </p:style>
        </p:cxnSp>
      </p:grpSp>
      <p:sp>
        <p:nvSpPr>
          <p:cNvPr id="11" name="圆角矩形 10"/>
          <p:cNvSpPr/>
          <p:nvPr/>
        </p:nvSpPr>
        <p:spPr bwMode="gray">
          <a:xfrm>
            <a:off x="479694" y="3324756"/>
            <a:ext cx="2415207" cy="1555769"/>
          </a:xfrm>
          <a:prstGeom prst="roundRect">
            <a:avLst>
              <a:gd name="adj" fmla="val 1973"/>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2" name="直接连接符 11"/>
          <p:cNvCxnSpPr/>
          <p:nvPr/>
        </p:nvCxnSpPr>
        <p:spPr bwMode="gray">
          <a:xfrm flipV="1">
            <a:off x="1299785" y="3496299"/>
            <a:ext cx="0" cy="220134"/>
          </a:xfrm>
          <a:prstGeom prst="line">
            <a:avLst/>
          </a:prstGeom>
          <a:ln>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bwMode="gray">
          <a:xfrm flipV="1">
            <a:off x="1852849" y="3496299"/>
            <a:ext cx="0" cy="220134"/>
          </a:xfrm>
          <a:prstGeom prst="line">
            <a:avLst/>
          </a:prstGeom>
          <a:ln>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48" idx="0"/>
            <a:endCxn id="52" idx="2"/>
          </p:cNvCxnSpPr>
          <p:nvPr/>
        </p:nvCxnSpPr>
        <p:spPr bwMode="gray">
          <a:xfrm flipV="1">
            <a:off x="754242" y="4324124"/>
            <a:ext cx="0" cy="292392"/>
          </a:xfrm>
          <a:prstGeom prst="line">
            <a:avLst/>
          </a:prstGeom>
          <a:ln>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bwMode="gray">
          <a:xfrm flipV="1">
            <a:off x="1304948" y="4324124"/>
            <a:ext cx="0" cy="246672"/>
          </a:xfrm>
          <a:prstGeom prst="line">
            <a:avLst/>
          </a:prstGeom>
          <a:ln>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bwMode="gray">
          <a:xfrm flipV="1">
            <a:off x="1857929" y="4324124"/>
            <a:ext cx="0" cy="246672"/>
          </a:xfrm>
          <a:prstGeom prst="line">
            <a:avLst/>
          </a:prstGeom>
          <a:ln>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bwMode="gray">
          <a:xfrm flipV="1">
            <a:off x="2408635" y="4324124"/>
            <a:ext cx="0" cy="246672"/>
          </a:xfrm>
          <a:prstGeom prst="line">
            <a:avLst/>
          </a:prstGeom>
          <a:ln>
            <a:solidFill>
              <a:srgbClr val="30B5C5"/>
            </a:solidFill>
          </a:ln>
        </p:spPr>
        <p:style>
          <a:lnRef idx="1">
            <a:schemeClr val="accent1"/>
          </a:lnRef>
          <a:fillRef idx="0">
            <a:schemeClr val="accent1"/>
          </a:fillRef>
          <a:effectRef idx="0">
            <a:schemeClr val="accent1"/>
          </a:effectRef>
          <a:fontRef idx="minor">
            <a:schemeClr val="tx1"/>
          </a:fontRef>
        </p:style>
      </p:cxnSp>
      <p:grpSp>
        <p:nvGrpSpPr>
          <p:cNvPr id="18" name="组合 17"/>
          <p:cNvGrpSpPr/>
          <p:nvPr/>
        </p:nvGrpSpPr>
        <p:grpSpPr bwMode="gray">
          <a:xfrm>
            <a:off x="769253" y="3731843"/>
            <a:ext cx="1101413" cy="488985"/>
            <a:chOff x="2498773" y="3870388"/>
            <a:chExt cx="1101413" cy="294842"/>
          </a:xfrm>
        </p:grpSpPr>
        <p:cxnSp>
          <p:nvCxnSpPr>
            <p:cNvPr id="19" name="直接连接符 18"/>
            <p:cNvCxnSpPr/>
            <p:nvPr/>
          </p:nvCxnSpPr>
          <p:spPr bwMode="gray">
            <a:xfrm>
              <a:off x="3044482" y="3870388"/>
              <a:ext cx="555704" cy="0"/>
            </a:xfrm>
            <a:prstGeom prst="line">
              <a:avLst/>
            </a:prstGeom>
            <a:ln>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bwMode="gray">
            <a:xfrm flipV="1">
              <a:off x="2498773" y="3870388"/>
              <a:ext cx="545709" cy="294842"/>
            </a:xfrm>
            <a:prstGeom prst="line">
              <a:avLst/>
            </a:prstGeom>
            <a:ln>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bwMode="gray">
            <a:xfrm flipV="1">
              <a:off x="3054477" y="3870388"/>
              <a:ext cx="545709" cy="294842"/>
            </a:xfrm>
            <a:prstGeom prst="line">
              <a:avLst/>
            </a:prstGeom>
            <a:ln>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bwMode="gray">
            <a:xfrm flipH="1">
              <a:off x="2498773" y="4165230"/>
              <a:ext cx="560721" cy="0"/>
            </a:xfrm>
            <a:prstGeom prst="line">
              <a:avLst/>
            </a:prstGeom>
            <a:ln>
              <a:solidFill>
                <a:srgbClr val="30B5C5"/>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bwMode="gray">
          <a:xfrm flipH="1">
            <a:off x="1304948" y="3731843"/>
            <a:ext cx="1101600" cy="488985"/>
            <a:chOff x="2498773" y="3870388"/>
            <a:chExt cx="1101413" cy="294842"/>
          </a:xfrm>
        </p:grpSpPr>
        <p:cxnSp>
          <p:nvCxnSpPr>
            <p:cNvPr id="24" name="直接连接符 23"/>
            <p:cNvCxnSpPr/>
            <p:nvPr/>
          </p:nvCxnSpPr>
          <p:spPr bwMode="gray">
            <a:xfrm>
              <a:off x="3044482" y="3870388"/>
              <a:ext cx="555704" cy="0"/>
            </a:xfrm>
            <a:prstGeom prst="line">
              <a:avLst/>
            </a:prstGeom>
            <a:ln>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bwMode="gray">
            <a:xfrm flipV="1">
              <a:off x="2498773" y="3870388"/>
              <a:ext cx="545709" cy="294842"/>
            </a:xfrm>
            <a:prstGeom prst="line">
              <a:avLst/>
            </a:prstGeom>
            <a:ln>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bwMode="gray">
            <a:xfrm flipV="1">
              <a:off x="3054477" y="3870388"/>
              <a:ext cx="545709" cy="294842"/>
            </a:xfrm>
            <a:prstGeom prst="line">
              <a:avLst/>
            </a:prstGeom>
            <a:ln>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bwMode="gray">
            <a:xfrm flipH="1">
              <a:off x="2498773" y="4165230"/>
              <a:ext cx="560721" cy="0"/>
            </a:xfrm>
            <a:prstGeom prst="line">
              <a:avLst/>
            </a:prstGeom>
            <a:ln>
              <a:solidFill>
                <a:srgbClr val="30B5C5"/>
              </a:solidFill>
            </a:ln>
          </p:spPr>
          <p:style>
            <a:lnRef idx="1">
              <a:schemeClr val="accent1"/>
            </a:lnRef>
            <a:fillRef idx="0">
              <a:schemeClr val="accent1"/>
            </a:fillRef>
            <a:effectRef idx="0">
              <a:schemeClr val="accent1"/>
            </a:effectRef>
            <a:fontRef idx="minor">
              <a:schemeClr val="tx1"/>
            </a:fontRef>
          </p:style>
        </p:cxnSp>
      </p:grpSp>
      <p:sp>
        <p:nvSpPr>
          <p:cNvPr id="29" name="TextBox 63"/>
          <p:cNvSpPr txBox="1"/>
          <p:nvPr/>
        </p:nvSpPr>
        <p:spPr bwMode="gray">
          <a:xfrm>
            <a:off x="2438804" y="1339061"/>
            <a:ext cx="891591" cy="276999"/>
          </a:xfrm>
          <a:prstGeom prst="rect">
            <a:avLst/>
          </a:prstGeom>
          <a:noFill/>
        </p:spPr>
        <p:txBody>
          <a:bodyPr wrap="square" rtlCol="0">
            <a:spAutoFit/>
          </a:bodyPr>
          <a:lstStyle/>
          <a:p>
            <a:pPr algn="ctr" defTabSz="914112" fontAlgn="ctr"/>
            <a:r>
              <a:rPr lang="en-US" sz="1200" b="1" dirty="0" smtClean="0">
                <a:latin typeface="Huawei Sans" panose="020C0503030203020204" pitchFamily="34" charset="0"/>
              </a:rPr>
              <a:t>Analysis</a:t>
            </a:r>
            <a:endParaRPr lang="en-US" altLang="zh-CN" sz="12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0" name="TextBox 63"/>
          <p:cNvSpPr txBox="1"/>
          <p:nvPr/>
        </p:nvSpPr>
        <p:spPr bwMode="gray">
          <a:xfrm>
            <a:off x="1748438" y="1784917"/>
            <a:ext cx="1342035" cy="276999"/>
          </a:xfrm>
          <a:prstGeom prst="rect">
            <a:avLst/>
          </a:prstGeom>
          <a:noFill/>
        </p:spPr>
        <p:txBody>
          <a:bodyPr wrap="square" rtlCol="0">
            <a:spAutoFit/>
          </a:bodyPr>
          <a:lstStyle/>
          <a:p>
            <a:pPr algn="ctr" defTabSz="914112" fontAlgn="ctr"/>
            <a:r>
              <a:rPr lang="en-US" sz="1200" b="1" dirty="0" smtClean="0">
                <a:latin typeface="Huawei Sans" panose="020C0503030203020204" pitchFamily="34" charset="0"/>
              </a:rPr>
              <a:t>Management</a:t>
            </a:r>
            <a:endParaRPr lang="en-US" altLang="zh-CN" sz="12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1" name="TextBox 63"/>
          <p:cNvSpPr txBox="1"/>
          <p:nvPr/>
        </p:nvSpPr>
        <p:spPr bwMode="gray">
          <a:xfrm>
            <a:off x="3239341" y="1704835"/>
            <a:ext cx="829074" cy="276999"/>
          </a:xfrm>
          <a:prstGeom prst="rect">
            <a:avLst/>
          </a:prstGeom>
          <a:noFill/>
        </p:spPr>
        <p:txBody>
          <a:bodyPr wrap="square" rtlCol="0">
            <a:spAutoFit/>
          </a:bodyPr>
          <a:lstStyle/>
          <a:p>
            <a:pPr algn="ctr" defTabSz="914112" fontAlgn="ctr"/>
            <a:r>
              <a:rPr lang="en-US" sz="1200" b="1" dirty="0" smtClean="0">
                <a:latin typeface="Huawei Sans" panose="020C0503030203020204" pitchFamily="34" charset="0"/>
              </a:rPr>
              <a:t>Control</a:t>
            </a:r>
            <a:endParaRPr lang="en-US" altLang="zh-CN" sz="12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2" name="Freeform 159"/>
          <p:cNvSpPr/>
          <p:nvPr/>
        </p:nvSpPr>
        <p:spPr bwMode="gray">
          <a:xfrm flipH="1">
            <a:off x="1743462" y="1091440"/>
            <a:ext cx="2971076" cy="155306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noFill/>
          <a:ln w="2857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椭圆 32"/>
          <p:cNvSpPr/>
          <p:nvPr/>
        </p:nvSpPr>
        <p:spPr bwMode="gray">
          <a:xfrm>
            <a:off x="2957301" y="1675244"/>
            <a:ext cx="329184" cy="329184"/>
          </a:xfrm>
          <a:prstGeom prst="ellipse">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椭圆 33"/>
          <p:cNvSpPr>
            <a:spLocks noChangeAspect="1"/>
          </p:cNvSpPr>
          <p:nvPr/>
        </p:nvSpPr>
        <p:spPr bwMode="gray">
          <a:xfrm>
            <a:off x="3060465" y="1610185"/>
            <a:ext cx="122854" cy="122854"/>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椭圆 34"/>
          <p:cNvSpPr>
            <a:spLocks noChangeAspect="1"/>
          </p:cNvSpPr>
          <p:nvPr/>
        </p:nvSpPr>
        <p:spPr bwMode="gray">
          <a:xfrm>
            <a:off x="2895873" y="1778408"/>
            <a:ext cx="122854" cy="122854"/>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椭圆 35"/>
          <p:cNvSpPr>
            <a:spLocks noChangeAspect="1"/>
          </p:cNvSpPr>
          <p:nvPr/>
        </p:nvSpPr>
        <p:spPr bwMode="gray">
          <a:xfrm>
            <a:off x="3225057" y="1778408"/>
            <a:ext cx="122854" cy="122854"/>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TextBox 63"/>
          <p:cNvSpPr txBox="1"/>
          <p:nvPr/>
        </p:nvSpPr>
        <p:spPr bwMode="gray">
          <a:xfrm>
            <a:off x="1853751" y="2195463"/>
            <a:ext cx="576000" cy="228927"/>
          </a:xfrm>
          <a:prstGeom prst="roundRect">
            <a:avLst/>
          </a:prstGeom>
          <a:solidFill>
            <a:srgbClr val="56C4D2"/>
          </a:solidFill>
          <a:ln>
            <a:noFill/>
          </a:ln>
        </p:spPr>
        <p:txBody>
          <a:bodyPr wrap="square" lIns="0" rIns="0" rtlCol="0" anchor="ctr" anchorCtr="0">
            <a:noAutofit/>
          </a:bodyPr>
          <a:lstStyle/>
          <a:p>
            <a:pPr algn="ctr" defTabSz="914112" fontAlgn="ctr"/>
            <a:r>
              <a:rPr lang="en-US" sz="1200" dirty="0" smtClean="0">
                <a:solidFill>
                  <a:schemeClr val="bg1"/>
                </a:solidFill>
                <a:latin typeface="Huawei Sans" panose="020C0503030203020204" pitchFamily="34" charset="0"/>
              </a:rPr>
              <a:t>Design</a:t>
            </a:r>
            <a:endParaRPr lang="en-US" altLang="zh-CN" sz="12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8" name="TextBox 63"/>
          <p:cNvSpPr txBox="1"/>
          <p:nvPr/>
        </p:nvSpPr>
        <p:spPr bwMode="gray">
          <a:xfrm>
            <a:off x="2724169" y="2195463"/>
            <a:ext cx="963096" cy="228927"/>
          </a:xfrm>
          <a:prstGeom prst="roundRect">
            <a:avLst/>
          </a:prstGeom>
          <a:solidFill>
            <a:srgbClr val="56C4D2"/>
          </a:solidFill>
          <a:ln>
            <a:noFill/>
          </a:ln>
        </p:spPr>
        <p:txBody>
          <a:bodyPr wrap="square" lIns="0" rIns="0" rtlCol="0" anchor="ctr" anchorCtr="0">
            <a:noAutofit/>
          </a:bodyPr>
          <a:lstStyle/>
          <a:p>
            <a:pPr algn="ctr" defTabSz="914112" fontAlgn="ctr"/>
            <a:r>
              <a:rPr lang="en-US" sz="1200" dirty="0" smtClean="0">
                <a:solidFill>
                  <a:schemeClr val="bg1"/>
                </a:solidFill>
                <a:latin typeface="Huawei Sans" panose="020C0503030203020204" pitchFamily="34" charset="0"/>
              </a:rPr>
              <a:t>Deployment</a:t>
            </a:r>
            <a:endParaRPr lang="en-US" altLang="zh-CN" sz="12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9" name="TextBox 63"/>
          <p:cNvSpPr txBox="1"/>
          <p:nvPr/>
        </p:nvSpPr>
        <p:spPr bwMode="gray">
          <a:xfrm>
            <a:off x="3981681" y="2195463"/>
            <a:ext cx="576000" cy="228927"/>
          </a:xfrm>
          <a:prstGeom prst="roundRect">
            <a:avLst/>
          </a:prstGeom>
          <a:solidFill>
            <a:srgbClr val="56C4D2"/>
          </a:solidFill>
          <a:ln>
            <a:noFill/>
          </a:ln>
        </p:spPr>
        <p:txBody>
          <a:bodyPr wrap="square" lIns="0" rIns="0" rtlCol="0" anchor="ctr" anchorCtr="0">
            <a:noAutofit/>
          </a:bodyPr>
          <a:lstStyle/>
          <a:p>
            <a:pPr algn="ctr" defTabSz="914112" fontAlgn="ctr"/>
            <a:r>
              <a:rPr lang="en-US" sz="1200" dirty="0" smtClean="0">
                <a:solidFill>
                  <a:schemeClr val="bg1"/>
                </a:solidFill>
                <a:latin typeface="Huawei Sans" panose="020C0503030203020204" pitchFamily="34" charset="0"/>
              </a:rPr>
              <a:t>Policy</a:t>
            </a:r>
            <a:endParaRPr lang="en-US" altLang="zh-CN" sz="12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0" name="Right Arrow 158"/>
          <p:cNvSpPr/>
          <p:nvPr/>
        </p:nvSpPr>
        <p:spPr bwMode="gray">
          <a:xfrm>
            <a:off x="2429690" y="2193164"/>
            <a:ext cx="294478" cy="233525"/>
          </a:xfrm>
          <a:prstGeom prst="rightArrow">
            <a:avLst>
              <a:gd name="adj1" fmla="val 79333"/>
              <a:gd name="adj2" fmla="val 50000"/>
            </a:avLst>
          </a:prstGeom>
          <a:gradFill flip="none" rotWithShape="1">
            <a:gsLst>
              <a:gs pos="15000">
                <a:schemeClr val="accent1">
                  <a:lumMod val="5000"/>
                  <a:lumOff val="95000"/>
                  <a:alpha val="0"/>
                </a:schemeClr>
              </a:gs>
              <a:gs pos="81000">
                <a:srgbClr val="56C4D2"/>
              </a:gs>
            </a:gsLst>
            <a:lin ang="0" scaled="1"/>
            <a:tileRect/>
          </a:gradFill>
          <a:ln w="9525">
            <a:gradFill flip="none" rotWithShape="1">
              <a:gsLst>
                <a:gs pos="11000">
                  <a:schemeClr val="accent1">
                    <a:lumMod val="0"/>
                    <a:lumOff val="100000"/>
                    <a:alpha val="0"/>
                  </a:schemeClr>
                </a:gs>
                <a:gs pos="67000">
                  <a:srgbClr val="56C4D2"/>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Right Arrow 158"/>
          <p:cNvSpPr/>
          <p:nvPr/>
        </p:nvSpPr>
        <p:spPr bwMode="gray">
          <a:xfrm>
            <a:off x="3712902" y="2193164"/>
            <a:ext cx="268839" cy="233525"/>
          </a:xfrm>
          <a:prstGeom prst="rightArrow">
            <a:avLst>
              <a:gd name="adj1" fmla="val 79333"/>
              <a:gd name="adj2" fmla="val 50000"/>
            </a:avLst>
          </a:prstGeom>
          <a:gradFill flip="none" rotWithShape="1">
            <a:gsLst>
              <a:gs pos="15000">
                <a:schemeClr val="accent1">
                  <a:lumMod val="5000"/>
                  <a:lumOff val="95000"/>
                  <a:alpha val="0"/>
                </a:schemeClr>
              </a:gs>
              <a:gs pos="81000">
                <a:srgbClr val="56C4D2"/>
              </a:gs>
            </a:gsLst>
            <a:lin ang="0" scaled="1"/>
            <a:tileRect/>
          </a:gradFill>
          <a:ln w="9525">
            <a:gradFill flip="none" rotWithShape="1">
              <a:gsLst>
                <a:gs pos="11000">
                  <a:schemeClr val="accent1">
                    <a:lumMod val="0"/>
                    <a:lumOff val="100000"/>
                    <a:alpha val="0"/>
                  </a:schemeClr>
                </a:gs>
                <a:gs pos="67000">
                  <a:srgbClr val="56C4D2"/>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圆角矩形 41"/>
          <p:cNvSpPr/>
          <p:nvPr/>
        </p:nvSpPr>
        <p:spPr bwMode="gray">
          <a:xfrm>
            <a:off x="3526976" y="1232394"/>
            <a:ext cx="1770122" cy="423572"/>
          </a:xfrm>
          <a:prstGeom prst="roundRect">
            <a:avLst>
              <a:gd name="adj" fmla="val 50000"/>
            </a:avLst>
          </a:prstGeom>
          <a:solidFill>
            <a:srgbClr val="56C4D2"/>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rIns="0" anchor="ctr" anchorCtr="0">
            <a:noAutofit/>
          </a:bodyPr>
          <a:lstStyle/>
          <a:p>
            <a:pPr algn="ctr" defTabSz="2436959" eaLnBrk="0" fontAlgn="ctr">
              <a:spcBef>
                <a:spcPct val="0"/>
              </a:spcBef>
              <a:spcAft>
                <a:spcPct val="0"/>
              </a:spcAft>
            </a:pPr>
            <a:r>
              <a:rPr lang="en-US" sz="1200" dirty="0" smtClean="0">
                <a:solidFill>
                  <a:schemeClr val="bg1"/>
                </a:solidFill>
                <a:latin typeface="Huawei Sans" panose="020C0503030203020204" pitchFamily="34" charset="0"/>
              </a:rPr>
              <a:t>One-stop management platform </a:t>
            </a:r>
            <a:endParaRPr lang="en-US" altLang="zh-CN" sz="12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43" name="组合 42"/>
          <p:cNvGrpSpPr/>
          <p:nvPr/>
        </p:nvGrpSpPr>
        <p:grpSpPr bwMode="gray">
          <a:xfrm>
            <a:off x="2521729" y="2543818"/>
            <a:ext cx="1496420" cy="290930"/>
            <a:chOff x="1859158" y="3463346"/>
            <a:chExt cx="1496420" cy="290930"/>
          </a:xfrm>
        </p:grpSpPr>
        <p:sp>
          <p:nvSpPr>
            <p:cNvPr id="44" name="矩形 43"/>
            <p:cNvSpPr/>
            <p:nvPr/>
          </p:nvSpPr>
          <p:spPr bwMode="gray">
            <a:xfrm>
              <a:off x="1859158" y="3463346"/>
              <a:ext cx="1496420" cy="2693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5" name="图片 44"/>
            <p:cNvPicPr>
              <a:picLocks noChangeAspect="1"/>
            </p:cNvPicPr>
            <p:nvPr/>
          </p:nvPicPr>
          <p:blipFill rotWithShape="1">
            <a:blip r:embed="rId3" cstate="print">
              <a:extLst>
                <a:ext uri="{28A0092B-C50C-407E-A947-70E740481C1C}">
                  <a14:useLocalDpi xmlns:a14="http://schemas.microsoft.com/office/drawing/2010/main" val="0"/>
                </a:ext>
              </a:extLst>
            </a:blip>
            <a:srcRect b="80571"/>
            <a:stretch/>
          </p:blipFill>
          <p:spPr bwMode="gray">
            <a:xfrm>
              <a:off x="1963145" y="3468480"/>
              <a:ext cx="1288446" cy="285796"/>
            </a:xfrm>
            <a:prstGeom prst="rect">
              <a:avLst/>
            </a:prstGeom>
          </p:spPr>
        </p:pic>
      </p:grpSp>
      <p:pic>
        <p:nvPicPr>
          <p:cNvPr id="46" name="Picture 3" descr="E:\01转移\PTT元素\射光-01.png"/>
          <p:cNvPicPr>
            <a:picLocks noChangeAspect="1" noChangeArrowheads="1"/>
          </p:cNvPicPr>
          <p:nvPr/>
        </p:nvPicPr>
        <p:blipFill>
          <a:blip r:embed="rId4" cstate="print">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gray">
          <a:xfrm rot="10800000">
            <a:off x="845036" y="2860624"/>
            <a:ext cx="4767929" cy="406785"/>
          </a:xfrm>
          <a:prstGeom prst="rect">
            <a:avLst/>
          </a:prstGeom>
          <a:noFill/>
          <a:extLst>
            <a:ext uri="{909E8E84-426E-40DD-AFC4-6F175D3DCCD1}">
              <a14:hiddenFill xmlns:a14="http://schemas.microsoft.com/office/drawing/2010/main">
                <a:solidFill>
                  <a:srgbClr val="FFFFFF"/>
                </a:solidFill>
              </a14:hiddenFill>
            </a:ext>
          </a:extLst>
        </p:spPr>
      </p:pic>
      <p:sp>
        <p:nvSpPr>
          <p:cNvPr id="47" name="矩形 46"/>
          <p:cNvSpPr/>
          <p:nvPr/>
        </p:nvSpPr>
        <p:spPr bwMode="gray">
          <a:xfrm>
            <a:off x="2525121" y="2940054"/>
            <a:ext cx="1407758" cy="276999"/>
          </a:xfrm>
          <a:prstGeom prst="rect">
            <a:avLst/>
          </a:prstGeom>
          <a:noFill/>
          <a:ln>
            <a:noFill/>
          </a:ln>
          <a:effectLst/>
        </p:spPr>
        <p:txBody>
          <a:bodyPr wrap="square">
            <a:spAutoFit/>
          </a:bodyPr>
          <a:lstStyle/>
          <a:p>
            <a:pPr algn="ctr" fontAlgn="ctr"/>
            <a:r>
              <a:rPr lang="en-US" sz="1200" b="1" dirty="0" smtClean="0">
                <a:solidFill>
                  <a:schemeClr val="bg1"/>
                </a:solidFill>
                <a:latin typeface="Huawei Sans" panose="020C0503030203020204" pitchFamily="34" charset="0"/>
              </a:rPr>
              <a:t>NETCONF/YANG</a:t>
            </a:r>
            <a:endParaRPr lang="en-US" altLang="zh-CN" sz="1200" b="1"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pic>
        <p:nvPicPr>
          <p:cNvPr id="48" name="图片 76" descr="接入交换机.png"/>
          <p:cNvPicPr>
            <a:picLocks noChangeAspect="1"/>
          </p:cNvPicPr>
          <p:nvPr/>
        </p:nvPicPr>
        <p:blipFill>
          <a:blip r:embed="rId5" cstate="print"/>
          <a:stretch>
            <a:fillRect/>
          </a:stretch>
        </p:blipFill>
        <p:spPr bwMode="gray">
          <a:xfrm>
            <a:off x="628285" y="4616516"/>
            <a:ext cx="251914" cy="206112"/>
          </a:xfrm>
          <a:prstGeom prst="rect">
            <a:avLst/>
          </a:prstGeom>
        </p:spPr>
      </p:pic>
      <p:pic>
        <p:nvPicPr>
          <p:cNvPr id="49" name="图片 105" descr="AP.png"/>
          <p:cNvPicPr>
            <a:picLocks noChangeAspect="1"/>
          </p:cNvPicPr>
          <p:nvPr/>
        </p:nvPicPr>
        <p:blipFill>
          <a:blip r:embed="rId6" cstate="print"/>
          <a:stretch>
            <a:fillRect/>
          </a:stretch>
        </p:blipFill>
        <p:spPr bwMode="gray">
          <a:xfrm>
            <a:off x="1178991" y="4603999"/>
            <a:ext cx="251914" cy="206112"/>
          </a:xfrm>
          <a:prstGeom prst="rect">
            <a:avLst/>
          </a:prstGeom>
        </p:spPr>
      </p:pic>
      <p:pic>
        <p:nvPicPr>
          <p:cNvPr id="50" name="图片 86" descr="核心交换机.png"/>
          <p:cNvPicPr>
            <a:picLocks noChangeAspect="1"/>
          </p:cNvPicPr>
          <p:nvPr/>
        </p:nvPicPr>
        <p:blipFill>
          <a:blip r:embed="rId7" cstate="print"/>
          <a:stretch>
            <a:fillRect/>
          </a:stretch>
        </p:blipFill>
        <p:spPr bwMode="gray">
          <a:xfrm>
            <a:off x="1178991" y="3617058"/>
            <a:ext cx="251914" cy="206112"/>
          </a:xfrm>
          <a:prstGeom prst="rect">
            <a:avLst/>
          </a:prstGeom>
          <a:ln>
            <a:noFill/>
          </a:ln>
        </p:spPr>
      </p:pic>
      <p:pic>
        <p:nvPicPr>
          <p:cNvPr id="51" name="图片 86" descr="核心交换机.png"/>
          <p:cNvPicPr>
            <a:picLocks noChangeAspect="1"/>
          </p:cNvPicPr>
          <p:nvPr/>
        </p:nvPicPr>
        <p:blipFill>
          <a:blip r:embed="rId7" cstate="print"/>
          <a:stretch>
            <a:fillRect/>
          </a:stretch>
        </p:blipFill>
        <p:spPr bwMode="gray">
          <a:xfrm>
            <a:off x="1732197" y="3617058"/>
            <a:ext cx="251914" cy="206112"/>
          </a:xfrm>
          <a:prstGeom prst="rect">
            <a:avLst/>
          </a:prstGeom>
          <a:ln>
            <a:noFill/>
          </a:ln>
        </p:spPr>
      </p:pic>
      <p:pic>
        <p:nvPicPr>
          <p:cNvPr id="52" name="图片 87" descr="汇聚交换机.png"/>
          <p:cNvPicPr>
            <a:picLocks noChangeAspect="1"/>
          </p:cNvPicPr>
          <p:nvPr/>
        </p:nvPicPr>
        <p:blipFill>
          <a:blip r:embed="rId8" cstate="print"/>
          <a:stretch>
            <a:fillRect/>
          </a:stretch>
        </p:blipFill>
        <p:spPr bwMode="gray">
          <a:xfrm>
            <a:off x="628285" y="4118012"/>
            <a:ext cx="251914" cy="206112"/>
          </a:xfrm>
          <a:prstGeom prst="rect">
            <a:avLst/>
          </a:prstGeom>
        </p:spPr>
      </p:pic>
      <p:pic>
        <p:nvPicPr>
          <p:cNvPr id="53" name="图片 87" descr="汇聚交换机.png"/>
          <p:cNvPicPr>
            <a:picLocks noChangeAspect="1"/>
          </p:cNvPicPr>
          <p:nvPr/>
        </p:nvPicPr>
        <p:blipFill>
          <a:blip r:embed="rId8" cstate="print"/>
          <a:stretch>
            <a:fillRect/>
          </a:stretch>
        </p:blipFill>
        <p:spPr bwMode="gray">
          <a:xfrm>
            <a:off x="1178991" y="4118012"/>
            <a:ext cx="251914" cy="206112"/>
          </a:xfrm>
          <a:prstGeom prst="rect">
            <a:avLst/>
          </a:prstGeom>
        </p:spPr>
      </p:pic>
      <p:pic>
        <p:nvPicPr>
          <p:cNvPr id="54" name="图片 76" descr="接入交换机.png"/>
          <p:cNvPicPr>
            <a:picLocks noChangeAspect="1"/>
          </p:cNvPicPr>
          <p:nvPr/>
        </p:nvPicPr>
        <p:blipFill>
          <a:blip r:embed="rId5" cstate="print"/>
          <a:stretch>
            <a:fillRect/>
          </a:stretch>
        </p:blipFill>
        <p:spPr bwMode="gray">
          <a:xfrm>
            <a:off x="1732197" y="4616516"/>
            <a:ext cx="251914" cy="206112"/>
          </a:xfrm>
          <a:prstGeom prst="rect">
            <a:avLst/>
          </a:prstGeom>
        </p:spPr>
      </p:pic>
      <p:pic>
        <p:nvPicPr>
          <p:cNvPr id="55" name="图片 105" descr="AP.png"/>
          <p:cNvPicPr>
            <a:picLocks noChangeAspect="1"/>
          </p:cNvPicPr>
          <p:nvPr/>
        </p:nvPicPr>
        <p:blipFill>
          <a:blip r:embed="rId6" cstate="print"/>
          <a:stretch>
            <a:fillRect/>
          </a:stretch>
        </p:blipFill>
        <p:spPr bwMode="gray">
          <a:xfrm>
            <a:off x="2285403" y="4603999"/>
            <a:ext cx="251914" cy="206112"/>
          </a:xfrm>
          <a:prstGeom prst="rect">
            <a:avLst/>
          </a:prstGeom>
        </p:spPr>
      </p:pic>
      <p:pic>
        <p:nvPicPr>
          <p:cNvPr id="56" name="图片 87" descr="汇聚交换机.png"/>
          <p:cNvPicPr>
            <a:picLocks noChangeAspect="1"/>
          </p:cNvPicPr>
          <p:nvPr/>
        </p:nvPicPr>
        <p:blipFill>
          <a:blip r:embed="rId8" cstate="print"/>
          <a:stretch>
            <a:fillRect/>
          </a:stretch>
        </p:blipFill>
        <p:spPr bwMode="gray">
          <a:xfrm>
            <a:off x="1732197" y="4118012"/>
            <a:ext cx="251914" cy="206112"/>
          </a:xfrm>
          <a:prstGeom prst="rect">
            <a:avLst/>
          </a:prstGeom>
        </p:spPr>
      </p:pic>
      <p:pic>
        <p:nvPicPr>
          <p:cNvPr id="57" name="图片 87" descr="汇聚交换机.png"/>
          <p:cNvPicPr>
            <a:picLocks noChangeAspect="1"/>
          </p:cNvPicPr>
          <p:nvPr/>
        </p:nvPicPr>
        <p:blipFill>
          <a:blip r:embed="rId8" cstate="print"/>
          <a:stretch>
            <a:fillRect/>
          </a:stretch>
        </p:blipFill>
        <p:spPr bwMode="gray">
          <a:xfrm>
            <a:off x="2285403" y="4118012"/>
            <a:ext cx="251914" cy="206112"/>
          </a:xfrm>
          <a:prstGeom prst="rect">
            <a:avLst/>
          </a:prstGeom>
        </p:spPr>
      </p:pic>
      <p:sp>
        <p:nvSpPr>
          <p:cNvPr id="58" name="梯形 57"/>
          <p:cNvSpPr/>
          <p:nvPr/>
        </p:nvSpPr>
        <p:spPr bwMode="gray">
          <a:xfrm>
            <a:off x="562362" y="4075090"/>
            <a:ext cx="2045370" cy="499842"/>
          </a:xfrm>
          <a:prstGeom prst="trapezoid">
            <a:avLst>
              <a:gd name="adj" fmla="val 22961"/>
            </a:avLst>
          </a:prstGeom>
          <a:gradFill flip="none" rotWithShape="1">
            <a:gsLst>
              <a:gs pos="0">
                <a:schemeClr val="bg1">
                  <a:alpha val="4000"/>
                </a:schemeClr>
              </a:gs>
              <a:gs pos="100000">
                <a:srgbClr val="E3F6F8"/>
              </a:gs>
            </a:gsLst>
            <a:lin ang="5400000" scaled="1"/>
            <a:tileRect/>
          </a:gradFill>
          <a:ln>
            <a:gradFill flip="none" rotWithShape="1">
              <a:gsLst>
                <a:gs pos="0">
                  <a:schemeClr val="accent1">
                    <a:lumMod val="5000"/>
                    <a:lumOff val="95000"/>
                    <a:alpha val="0"/>
                  </a:schemeClr>
                </a:gs>
                <a:gs pos="82000">
                  <a:srgbClr val="94DAE2"/>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梯形 58"/>
          <p:cNvSpPr/>
          <p:nvPr/>
        </p:nvSpPr>
        <p:spPr bwMode="gray">
          <a:xfrm>
            <a:off x="562362" y="3552182"/>
            <a:ext cx="2045370" cy="501291"/>
          </a:xfrm>
          <a:prstGeom prst="trapezoid">
            <a:avLst>
              <a:gd name="adj" fmla="val 22961"/>
            </a:avLst>
          </a:prstGeom>
          <a:gradFill flip="none" rotWithShape="1">
            <a:gsLst>
              <a:gs pos="0">
                <a:schemeClr val="bg1">
                  <a:alpha val="4000"/>
                </a:schemeClr>
              </a:gs>
              <a:gs pos="100000">
                <a:srgbClr val="EEB3B8"/>
              </a:gs>
            </a:gsLst>
            <a:lin ang="5400000" scaled="1"/>
            <a:tileRect/>
          </a:gradFill>
          <a:ln>
            <a:gradFill flip="none" rotWithShape="1">
              <a:gsLst>
                <a:gs pos="0">
                  <a:schemeClr val="accent1">
                    <a:lumMod val="5000"/>
                    <a:lumOff val="95000"/>
                    <a:alpha val="0"/>
                  </a:schemeClr>
                </a:gs>
                <a:gs pos="82000">
                  <a:srgbClr val="E28189"/>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圆角矩形 59"/>
          <p:cNvSpPr/>
          <p:nvPr/>
        </p:nvSpPr>
        <p:spPr bwMode="gray">
          <a:xfrm>
            <a:off x="4301911" y="3324756"/>
            <a:ext cx="1671700" cy="1555769"/>
          </a:xfrm>
          <a:prstGeom prst="roundRect">
            <a:avLst>
              <a:gd name="adj" fmla="val 1973"/>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1" name="Picture 2" descr="G:\做的项目\公共\扁平图标切换\更新2015_01_21\oss扁平图标库2015_01_21更新-04.png"/>
          <p:cNvPicPr>
            <a:picLocks noChangeAspect="1" noChangeArrowheads="1"/>
          </p:cNvPicPr>
          <p:nvPr/>
        </p:nvPicPr>
        <p:blipFill>
          <a:blip r:embed="rId9" cstate="print"/>
          <a:stretch>
            <a:fillRect/>
          </a:stretch>
        </p:blipFill>
        <p:spPr bwMode="gray">
          <a:xfrm>
            <a:off x="4160475" y="3675288"/>
            <a:ext cx="277105" cy="226723"/>
          </a:xfrm>
          <a:prstGeom prst="rect">
            <a:avLst/>
          </a:prstGeom>
          <a:noFill/>
        </p:spPr>
      </p:pic>
      <p:sp>
        <p:nvSpPr>
          <p:cNvPr id="62" name="Freeform 159"/>
          <p:cNvSpPr/>
          <p:nvPr/>
        </p:nvSpPr>
        <p:spPr bwMode="gray">
          <a:xfrm flipH="1">
            <a:off x="3117186" y="3856266"/>
            <a:ext cx="1000430" cy="52295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b="1" dirty="0" smtClean="0">
                <a:solidFill>
                  <a:schemeClr val="bg1">
                    <a:lumMod val="50000"/>
                  </a:schemeClr>
                </a:solidFill>
                <a:latin typeface="Huawei Sans" panose="020C0503030203020204" pitchFamily="34" charset="0"/>
              </a:rPr>
              <a:t>WAN/</a:t>
            </a:r>
          </a:p>
          <a:p>
            <a:pPr algn="ctr" fontAlgn="ctr"/>
            <a:r>
              <a:rPr lang="en-US" sz="1200" b="1" dirty="0" smtClean="0">
                <a:solidFill>
                  <a:schemeClr val="bg1">
                    <a:lumMod val="50000"/>
                  </a:schemeClr>
                </a:solidFill>
                <a:latin typeface="Huawei Sans" panose="020C0503030203020204" pitchFamily="34" charset="0"/>
              </a:rPr>
              <a:t>Internet</a:t>
            </a:r>
            <a:endParaRPr lang="en-US" sz="1200" b="1" dirty="0">
              <a:solidFill>
                <a:schemeClr val="bg1">
                  <a:lumMod val="50000"/>
                </a:schemeClr>
              </a:solidFill>
              <a:latin typeface="Huawei Sans" panose="020C0503030203020204" pitchFamily="34" charset="0"/>
            </a:endParaRPr>
          </a:p>
        </p:txBody>
      </p:sp>
      <p:cxnSp>
        <p:nvCxnSpPr>
          <p:cNvPr id="63" name="直接连接符 62"/>
          <p:cNvCxnSpPr/>
          <p:nvPr/>
        </p:nvCxnSpPr>
        <p:spPr bwMode="gray">
          <a:xfrm>
            <a:off x="1299785" y="3496299"/>
            <a:ext cx="1374835" cy="0"/>
          </a:xfrm>
          <a:prstGeom prst="line">
            <a:avLst/>
          </a:prstGeom>
          <a:ln>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a:endCxn id="65" idx="2"/>
          </p:cNvCxnSpPr>
          <p:nvPr/>
        </p:nvCxnSpPr>
        <p:spPr bwMode="gray">
          <a:xfrm>
            <a:off x="2674620" y="3496299"/>
            <a:ext cx="235981" cy="405712"/>
          </a:xfrm>
          <a:prstGeom prst="line">
            <a:avLst/>
          </a:prstGeom>
          <a:ln>
            <a:solidFill>
              <a:srgbClr val="30B5C5"/>
            </a:solidFill>
          </a:ln>
        </p:spPr>
        <p:style>
          <a:lnRef idx="1">
            <a:schemeClr val="accent1"/>
          </a:lnRef>
          <a:fillRef idx="0">
            <a:schemeClr val="accent1"/>
          </a:fillRef>
          <a:effectRef idx="0">
            <a:schemeClr val="accent1"/>
          </a:effectRef>
          <a:fontRef idx="minor">
            <a:schemeClr val="tx1"/>
          </a:fontRef>
        </p:style>
      </p:cxnSp>
      <p:pic>
        <p:nvPicPr>
          <p:cNvPr id="65" name="Picture 2" descr="G:\做的项目\公共\扁平图标切换\更新2015_01_21\oss扁平图标库2015_01_21更新-04.png"/>
          <p:cNvPicPr>
            <a:picLocks noChangeAspect="1" noChangeArrowheads="1"/>
          </p:cNvPicPr>
          <p:nvPr/>
        </p:nvPicPr>
        <p:blipFill>
          <a:blip r:embed="rId9" cstate="print"/>
          <a:stretch>
            <a:fillRect/>
          </a:stretch>
        </p:blipFill>
        <p:spPr bwMode="gray">
          <a:xfrm>
            <a:off x="2772048" y="3675288"/>
            <a:ext cx="277105" cy="226723"/>
          </a:xfrm>
          <a:prstGeom prst="rect">
            <a:avLst/>
          </a:prstGeom>
          <a:noFill/>
        </p:spPr>
      </p:pic>
      <p:pic>
        <p:nvPicPr>
          <p:cNvPr id="66" name="图片 105" descr="AP.png"/>
          <p:cNvPicPr>
            <a:picLocks noChangeAspect="1"/>
          </p:cNvPicPr>
          <p:nvPr/>
        </p:nvPicPr>
        <p:blipFill>
          <a:blip r:embed="rId6" cstate="print"/>
          <a:stretch>
            <a:fillRect/>
          </a:stretch>
        </p:blipFill>
        <p:spPr bwMode="gray">
          <a:xfrm>
            <a:off x="4848868" y="4137272"/>
            <a:ext cx="251914" cy="206112"/>
          </a:xfrm>
          <a:prstGeom prst="rect">
            <a:avLst/>
          </a:prstGeom>
        </p:spPr>
      </p:pic>
      <p:pic>
        <p:nvPicPr>
          <p:cNvPr id="67" name="图片 105" descr="AP.png"/>
          <p:cNvPicPr>
            <a:picLocks noChangeAspect="1"/>
          </p:cNvPicPr>
          <p:nvPr/>
        </p:nvPicPr>
        <p:blipFill>
          <a:blip r:embed="rId6" cstate="print"/>
          <a:stretch>
            <a:fillRect/>
          </a:stretch>
        </p:blipFill>
        <p:spPr bwMode="gray">
          <a:xfrm>
            <a:off x="5392354" y="4137272"/>
            <a:ext cx="251914" cy="206112"/>
          </a:xfrm>
          <a:prstGeom prst="rect">
            <a:avLst/>
          </a:prstGeom>
        </p:spPr>
      </p:pic>
      <p:pic>
        <p:nvPicPr>
          <p:cNvPr id="68" name="图片 76" descr="接入交换机.png"/>
          <p:cNvPicPr>
            <a:picLocks noChangeAspect="1"/>
          </p:cNvPicPr>
          <p:nvPr/>
        </p:nvPicPr>
        <p:blipFill>
          <a:blip r:embed="rId5" cstate="print"/>
          <a:stretch>
            <a:fillRect/>
          </a:stretch>
        </p:blipFill>
        <p:spPr bwMode="gray">
          <a:xfrm>
            <a:off x="5120611" y="3682609"/>
            <a:ext cx="251914" cy="206112"/>
          </a:xfrm>
          <a:prstGeom prst="rect">
            <a:avLst/>
          </a:prstGeom>
        </p:spPr>
      </p:pic>
      <p:sp>
        <p:nvSpPr>
          <p:cNvPr id="69" name="圆角矩形 68"/>
          <p:cNvSpPr/>
          <p:nvPr/>
        </p:nvSpPr>
        <p:spPr bwMode="gray">
          <a:xfrm>
            <a:off x="477469" y="3042148"/>
            <a:ext cx="1654958" cy="378803"/>
          </a:xfrm>
          <a:prstGeom prst="roundRect">
            <a:avLst/>
          </a:prstGeom>
          <a:solidFill>
            <a:schemeClr val="bg1">
              <a:lumMod val="50000"/>
            </a:schemeClr>
          </a:solidFill>
        </p:spPr>
        <p:txBody>
          <a:bodyPr wrap="square" lIns="36000" rIns="36000" anchor="ctr" anchorCtr="0">
            <a:noAutofit/>
          </a:bodyPr>
          <a:lstStyle/>
          <a:p>
            <a:pPr algn="ctr" fontAlgn="ctr"/>
            <a:r>
              <a:rPr lang="en-US" sz="1200" dirty="0" smtClean="0">
                <a:solidFill>
                  <a:schemeClr val="bg1"/>
                </a:solidFill>
                <a:latin typeface="Huawei Sans" panose="020C0503030203020204" pitchFamily="34" charset="0"/>
              </a:rPr>
              <a:t>Large- and medium-sized campus</a:t>
            </a:r>
            <a:endParaRPr lang="en-US" altLang="zh-CN" sz="120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70" name="圆角矩形 69"/>
          <p:cNvSpPr/>
          <p:nvPr/>
        </p:nvSpPr>
        <p:spPr bwMode="gray">
          <a:xfrm>
            <a:off x="4349810" y="3042149"/>
            <a:ext cx="1575902" cy="377128"/>
          </a:xfrm>
          <a:prstGeom prst="roundRect">
            <a:avLst/>
          </a:prstGeom>
          <a:solidFill>
            <a:schemeClr val="bg1">
              <a:lumMod val="50000"/>
            </a:schemeClr>
          </a:solidFill>
        </p:spPr>
        <p:txBody>
          <a:bodyPr wrap="square" lIns="36000" rIns="36000" anchor="ctr" anchorCtr="0">
            <a:noAutofit/>
          </a:bodyPr>
          <a:lstStyle/>
          <a:p>
            <a:pPr algn="ctr" fontAlgn="ctr"/>
            <a:r>
              <a:rPr lang="en-US" sz="1200" dirty="0" smtClean="0">
                <a:solidFill>
                  <a:schemeClr val="bg1"/>
                </a:solidFill>
                <a:latin typeface="Huawei Sans" panose="020C0503030203020204" pitchFamily="34" charset="0"/>
              </a:rPr>
              <a:t>Small- and medium-sized campus</a:t>
            </a:r>
            <a:endParaRPr lang="en-US" altLang="zh-CN" sz="120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71" name="圆角矩形 70"/>
          <p:cNvSpPr/>
          <p:nvPr/>
        </p:nvSpPr>
        <p:spPr bwMode="gray">
          <a:xfrm>
            <a:off x="2997897" y="3235900"/>
            <a:ext cx="1203597" cy="389521"/>
          </a:xfrm>
          <a:prstGeom prst="roundRect">
            <a:avLst/>
          </a:prstGeom>
          <a:solidFill>
            <a:schemeClr val="bg1">
              <a:lumMod val="50000"/>
            </a:schemeClr>
          </a:solidFill>
        </p:spPr>
        <p:txBody>
          <a:bodyPr wrap="square" lIns="36000" rIns="36000" anchor="ctr" anchorCtr="0">
            <a:noAutofit/>
          </a:bodyPr>
          <a:lstStyle/>
          <a:p>
            <a:pPr algn="ctr" fontAlgn="ctr"/>
            <a:r>
              <a:rPr lang="en-US" sz="1200" dirty="0" smtClean="0">
                <a:solidFill>
                  <a:schemeClr val="bg1"/>
                </a:solidFill>
                <a:latin typeface="Huawei Sans" panose="020C0503030203020204" pitchFamily="34" charset="0"/>
              </a:rPr>
              <a:t>Campus interconnection</a:t>
            </a:r>
            <a:endParaRPr lang="en-US" altLang="zh-CN" sz="120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72" name="圆角矩形 71"/>
          <p:cNvSpPr/>
          <p:nvPr/>
        </p:nvSpPr>
        <p:spPr bwMode="gray">
          <a:xfrm>
            <a:off x="1640477" y="3850174"/>
            <a:ext cx="954107" cy="189195"/>
          </a:xfrm>
          <a:prstGeom prst="roundRect">
            <a:avLst/>
          </a:prstGeom>
          <a:noFill/>
        </p:spPr>
        <p:txBody>
          <a:bodyPr wrap="square" anchor="ctr" anchorCtr="0">
            <a:noAutofit/>
          </a:bodyPr>
          <a:lstStyle/>
          <a:p>
            <a:pPr algn="ctr" fontAlgn="ctr"/>
            <a:r>
              <a:rPr lang="en-US" sz="1200" dirty="0" smtClean="0">
                <a:solidFill>
                  <a:srgbClr val="C7000B"/>
                </a:solidFill>
                <a:latin typeface="Huawei Sans" panose="020C0503030203020204" pitchFamily="34" charset="0"/>
              </a:rPr>
              <a:t>OA VN</a:t>
            </a:r>
            <a:endParaRPr lang="en-US" altLang="zh-CN" sz="1100" dirty="0">
              <a:solidFill>
                <a:srgbClr val="C7000B"/>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73" name="圆角矩形 72"/>
          <p:cNvSpPr/>
          <p:nvPr/>
        </p:nvSpPr>
        <p:spPr bwMode="gray">
          <a:xfrm>
            <a:off x="1640477" y="4345994"/>
            <a:ext cx="954107" cy="189195"/>
          </a:xfrm>
          <a:prstGeom prst="roundRect">
            <a:avLst/>
          </a:prstGeom>
          <a:noFill/>
        </p:spPr>
        <p:txBody>
          <a:bodyPr wrap="square" anchor="ctr" anchorCtr="0">
            <a:noAutofit/>
          </a:bodyPr>
          <a:lstStyle/>
          <a:p>
            <a:pPr algn="ctr" fontAlgn="ctr"/>
            <a:r>
              <a:rPr lang="en-US" sz="1200" dirty="0" smtClean="0">
                <a:solidFill>
                  <a:srgbClr val="56C4D2"/>
                </a:solidFill>
                <a:latin typeface="Huawei Sans" panose="020C0503030203020204" pitchFamily="34" charset="0"/>
              </a:rPr>
              <a:t>R&amp;D VN</a:t>
            </a:r>
            <a:endParaRPr lang="en-US" altLang="zh-CN" sz="1100" dirty="0">
              <a:solidFill>
                <a:srgbClr val="56C4D2"/>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74" name="梯形 73"/>
          <p:cNvSpPr/>
          <p:nvPr/>
        </p:nvSpPr>
        <p:spPr bwMode="gray">
          <a:xfrm>
            <a:off x="562362" y="5640715"/>
            <a:ext cx="3639132" cy="560059"/>
          </a:xfrm>
          <a:prstGeom prst="trapezoid">
            <a:avLst>
              <a:gd name="adj" fmla="val 22961"/>
            </a:avLst>
          </a:prstGeom>
          <a:gradFill flip="none" rotWithShape="1">
            <a:gsLst>
              <a:gs pos="0">
                <a:schemeClr val="bg1">
                  <a:alpha val="4000"/>
                </a:schemeClr>
              </a:gs>
              <a:gs pos="100000">
                <a:srgbClr val="E3F6F8"/>
              </a:gs>
            </a:gsLst>
            <a:lin ang="5400000" scaled="1"/>
            <a:tileRect/>
          </a:gradFill>
          <a:ln>
            <a:gradFill flip="none" rotWithShape="1">
              <a:gsLst>
                <a:gs pos="0">
                  <a:schemeClr val="accent1">
                    <a:lumMod val="5000"/>
                    <a:lumOff val="95000"/>
                    <a:alpha val="0"/>
                  </a:schemeClr>
                </a:gs>
                <a:gs pos="82000">
                  <a:srgbClr val="94DAE2"/>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梯形 74"/>
          <p:cNvSpPr/>
          <p:nvPr/>
        </p:nvSpPr>
        <p:spPr bwMode="gray">
          <a:xfrm>
            <a:off x="562362" y="5048137"/>
            <a:ext cx="3639132" cy="501291"/>
          </a:xfrm>
          <a:prstGeom prst="trapezoid">
            <a:avLst>
              <a:gd name="adj" fmla="val 22961"/>
            </a:avLst>
          </a:prstGeom>
          <a:gradFill flip="none" rotWithShape="1">
            <a:gsLst>
              <a:gs pos="0">
                <a:schemeClr val="bg1">
                  <a:alpha val="4000"/>
                </a:schemeClr>
              </a:gs>
              <a:gs pos="100000">
                <a:srgbClr val="EEB3B8"/>
              </a:gs>
            </a:gsLst>
            <a:lin ang="5400000" scaled="1"/>
            <a:tileRect/>
          </a:gradFill>
          <a:ln>
            <a:gradFill flip="none" rotWithShape="1">
              <a:gsLst>
                <a:gs pos="0">
                  <a:schemeClr val="accent1">
                    <a:lumMod val="5000"/>
                    <a:lumOff val="95000"/>
                    <a:alpha val="0"/>
                  </a:schemeClr>
                </a:gs>
                <a:gs pos="82000">
                  <a:srgbClr val="E28189"/>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圆角矩形 75"/>
          <p:cNvSpPr/>
          <p:nvPr/>
        </p:nvSpPr>
        <p:spPr bwMode="gray">
          <a:xfrm>
            <a:off x="640070" y="5323374"/>
            <a:ext cx="954107" cy="189195"/>
          </a:xfrm>
          <a:prstGeom prst="roundRect">
            <a:avLst/>
          </a:prstGeom>
          <a:noFill/>
        </p:spPr>
        <p:txBody>
          <a:bodyPr wrap="square" anchor="ctr" anchorCtr="0">
            <a:noAutofit/>
          </a:bodyPr>
          <a:lstStyle/>
          <a:p>
            <a:pPr algn="ctr" fontAlgn="ctr"/>
            <a:r>
              <a:rPr lang="en-US" sz="1200" dirty="0" smtClean="0">
                <a:solidFill>
                  <a:srgbClr val="C7000B"/>
                </a:solidFill>
                <a:latin typeface="Huawei Sans" panose="020C0503030203020204" pitchFamily="34" charset="0"/>
              </a:rPr>
              <a:t>OA VN</a:t>
            </a:r>
            <a:endParaRPr lang="en-US" altLang="zh-CN" sz="1100" dirty="0">
              <a:solidFill>
                <a:srgbClr val="C7000B"/>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77" name="圆角矩形 76"/>
          <p:cNvSpPr/>
          <p:nvPr/>
        </p:nvSpPr>
        <p:spPr bwMode="gray">
          <a:xfrm>
            <a:off x="640070" y="5888865"/>
            <a:ext cx="954107" cy="189195"/>
          </a:xfrm>
          <a:prstGeom prst="roundRect">
            <a:avLst/>
          </a:prstGeom>
          <a:noFill/>
        </p:spPr>
        <p:txBody>
          <a:bodyPr wrap="square" anchor="ctr" anchorCtr="0">
            <a:noAutofit/>
          </a:bodyPr>
          <a:lstStyle/>
          <a:p>
            <a:pPr algn="ctr" fontAlgn="ctr"/>
            <a:r>
              <a:rPr lang="en-US" sz="1200" dirty="0" smtClean="0">
                <a:solidFill>
                  <a:srgbClr val="56C4D2"/>
                </a:solidFill>
                <a:latin typeface="Huawei Sans" panose="020C0503030203020204" pitchFamily="34" charset="0"/>
              </a:rPr>
              <a:t>R&amp;D VN</a:t>
            </a:r>
            <a:endParaRPr lang="en-US" altLang="zh-CN" sz="1100" dirty="0">
              <a:solidFill>
                <a:srgbClr val="56C4D2"/>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78" name="圆角矩形 77"/>
          <p:cNvSpPr/>
          <p:nvPr/>
        </p:nvSpPr>
        <p:spPr bwMode="gray">
          <a:xfrm>
            <a:off x="1602879" y="5126265"/>
            <a:ext cx="687037" cy="380105"/>
          </a:xfrm>
          <a:prstGeom prst="roundRect">
            <a:avLst/>
          </a:prstGeom>
          <a:solidFill>
            <a:srgbClr val="FF9999"/>
          </a:solidFill>
        </p:spPr>
        <p:txBody>
          <a:bodyPr wrap="square" lIns="36000" tIns="36000" rIns="36000" bIns="36000" anchor="ctr" anchorCtr="0">
            <a:noAutofit/>
          </a:bodyPr>
          <a:lstStyle/>
          <a:p>
            <a:pPr algn="ctr" fontAlgn="ctr"/>
            <a:r>
              <a:rPr lang="en-US" sz="1200" dirty="0" smtClean="0">
                <a:solidFill>
                  <a:schemeClr val="bg1"/>
                </a:solidFill>
                <a:latin typeface="Huawei Sans" panose="020C0503030203020204" pitchFamily="34" charset="0"/>
              </a:rPr>
              <a:t>Security group 1</a:t>
            </a:r>
            <a:endParaRPr lang="en-US" altLang="zh-CN" sz="120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83" name="弧形 82"/>
          <p:cNvSpPr/>
          <p:nvPr/>
        </p:nvSpPr>
        <p:spPr bwMode="gray">
          <a:xfrm>
            <a:off x="2085303" y="4961051"/>
            <a:ext cx="591241" cy="367114"/>
          </a:xfrm>
          <a:prstGeom prst="arc">
            <a:avLst>
              <a:gd name="adj1" fmla="val 11049573"/>
              <a:gd name="adj2" fmla="val 0"/>
            </a:avLst>
          </a:prstGeom>
          <a:ln>
            <a:solidFill>
              <a:schemeClr val="bg1">
                <a:lumMod val="50000"/>
              </a:schemeClr>
            </a:solidFill>
            <a:headEnd type="triangle"/>
            <a:tailEnd type="triangle"/>
          </a:ln>
        </p:spPr>
        <p:style>
          <a:lnRef idx="1">
            <a:schemeClr val="accent1"/>
          </a:lnRef>
          <a:fillRef idx="0">
            <a:schemeClr val="accent1"/>
          </a:fillRef>
          <a:effectRef idx="0">
            <a:schemeClr val="accent1"/>
          </a:effectRef>
          <a:fontRef idx="minor">
            <a:schemeClr val="tx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弧形 83"/>
          <p:cNvSpPr/>
          <p:nvPr/>
        </p:nvSpPr>
        <p:spPr bwMode="gray">
          <a:xfrm>
            <a:off x="2906771" y="4961051"/>
            <a:ext cx="591241" cy="367114"/>
          </a:xfrm>
          <a:prstGeom prst="arc">
            <a:avLst>
              <a:gd name="adj1" fmla="val 11049573"/>
              <a:gd name="adj2" fmla="val 0"/>
            </a:avLst>
          </a:prstGeom>
          <a:ln>
            <a:solidFill>
              <a:schemeClr val="bg1">
                <a:lumMod val="50000"/>
              </a:schemeClr>
            </a:solidFill>
            <a:headEnd type="triangle"/>
            <a:tailEnd type="triangle"/>
          </a:ln>
        </p:spPr>
        <p:style>
          <a:lnRef idx="1">
            <a:schemeClr val="accent1"/>
          </a:lnRef>
          <a:fillRef idx="0">
            <a:schemeClr val="accent1"/>
          </a:fillRef>
          <a:effectRef idx="0">
            <a:schemeClr val="accent1"/>
          </a:effectRef>
          <a:fontRef idx="minor">
            <a:schemeClr val="tx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6" name="组合 85"/>
          <p:cNvGrpSpPr>
            <a:grpSpLocks noChangeAspect="1"/>
          </p:cNvGrpSpPr>
          <p:nvPr/>
        </p:nvGrpSpPr>
        <p:grpSpPr bwMode="gray">
          <a:xfrm>
            <a:off x="2310555" y="4895409"/>
            <a:ext cx="166104" cy="166104"/>
            <a:chOff x="10441953" y="5633214"/>
            <a:chExt cx="264000" cy="264000"/>
          </a:xfrm>
        </p:grpSpPr>
        <p:sp>
          <p:nvSpPr>
            <p:cNvPr id="87" name="椭圆 86"/>
            <p:cNvSpPr>
              <a:spLocks noChangeAspect="1"/>
            </p:cNvSpPr>
            <p:nvPr/>
          </p:nvSpPr>
          <p:spPr bwMode="gray">
            <a:xfrm>
              <a:off x="10441953" y="5633214"/>
              <a:ext cx="264000" cy="26400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fontAlgn="ctr">
                <a:spcBef>
                  <a:spcPts val="0"/>
                </a:spcBef>
                <a:spcAft>
                  <a:spcPts val="0"/>
                </a:spcAft>
              </a:pPr>
              <a:endParaRPr lang="en-US" altLang="zh-CN" sz="15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任意多边形 87"/>
            <p:cNvSpPr/>
            <p:nvPr/>
          </p:nvSpPr>
          <p:spPr bwMode="gray">
            <a:xfrm>
              <a:off x="10506830" y="5719982"/>
              <a:ext cx="138959" cy="73584"/>
            </a:xfrm>
            <a:custGeom>
              <a:avLst/>
              <a:gdLst>
                <a:gd name="connsiteX0" fmla="*/ 0 w 221456"/>
                <a:gd name="connsiteY0" fmla="*/ 47625 h 126206"/>
                <a:gd name="connsiteX1" fmla="*/ 83344 w 221456"/>
                <a:gd name="connsiteY1" fmla="*/ 126206 h 126206"/>
                <a:gd name="connsiteX2" fmla="*/ 221456 w 221456"/>
                <a:gd name="connsiteY2" fmla="*/ 0 h 126206"/>
                <a:gd name="connsiteX0" fmla="*/ 0 w 250659"/>
                <a:gd name="connsiteY0" fmla="*/ 33024 h 126206"/>
                <a:gd name="connsiteX1" fmla="*/ 112547 w 250659"/>
                <a:gd name="connsiteY1" fmla="*/ 126206 h 126206"/>
                <a:gd name="connsiteX2" fmla="*/ 250659 w 250659"/>
                <a:gd name="connsiteY2" fmla="*/ 0 h 126206"/>
                <a:gd name="connsiteX0" fmla="*/ 0 w 259419"/>
                <a:gd name="connsiteY0" fmla="*/ 35944 h 126206"/>
                <a:gd name="connsiteX1" fmla="*/ 121307 w 259419"/>
                <a:gd name="connsiteY1" fmla="*/ 126206 h 126206"/>
                <a:gd name="connsiteX2" fmla="*/ 259419 w 259419"/>
                <a:gd name="connsiteY2" fmla="*/ 0 h 126206"/>
                <a:gd name="connsiteX0" fmla="*/ 0 w 259419"/>
                <a:gd name="connsiteY0" fmla="*/ 35944 h 126206"/>
                <a:gd name="connsiteX1" fmla="*/ 106706 w 259419"/>
                <a:gd name="connsiteY1" fmla="*/ 126206 h 126206"/>
                <a:gd name="connsiteX2" fmla="*/ 259419 w 259419"/>
                <a:gd name="connsiteY2" fmla="*/ 0 h 126206"/>
                <a:gd name="connsiteX0" fmla="*/ 0 w 279861"/>
                <a:gd name="connsiteY0" fmla="*/ 35944 h 126206"/>
                <a:gd name="connsiteX1" fmla="*/ 106706 w 279861"/>
                <a:gd name="connsiteY1" fmla="*/ 126206 h 126206"/>
                <a:gd name="connsiteX2" fmla="*/ 279861 w 279861"/>
                <a:gd name="connsiteY2" fmla="*/ 0 h 126206"/>
                <a:gd name="connsiteX0" fmla="*/ 0 w 276940"/>
                <a:gd name="connsiteY0" fmla="*/ 56386 h 146648"/>
                <a:gd name="connsiteX1" fmla="*/ 106706 w 276940"/>
                <a:gd name="connsiteY1" fmla="*/ 146648 h 146648"/>
                <a:gd name="connsiteX2" fmla="*/ 276940 w 276940"/>
                <a:gd name="connsiteY2" fmla="*/ 0 h 146648"/>
                <a:gd name="connsiteX0" fmla="*/ 0 w 276940"/>
                <a:gd name="connsiteY0" fmla="*/ 56386 h 146648"/>
                <a:gd name="connsiteX1" fmla="*/ 121308 w 276940"/>
                <a:gd name="connsiteY1" fmla="*/ 146648 h 146648"/>
                <a:gd name="connsiteX2" fmla="*/ 276940 w 276940"/>
                <a:gd name="connsiteY2" fmla="*/ 0 h 146648"/>
              </a:gdLst>
              <a:ahLst/>
              <a:cxnLst>
                <a:cxn ang="0">
                  <a:pos x="connsiteX0" y="connsiteY0"/>
                </a:cxn>
                <a:cxn ang="0">
                  <a:pos x="connsiteX1" y="connsiteY1"/>
                </a:cxn>
                <a:cxn ang="0">
                  <a:pos x="connsiteX2" y="connsiteY2"/>
                </a:cxn>
              </a:cxnLst>
              <a:rect l="l" t="t" r="r" b="b"/>
              <a:pathLst>
                <a:path w="276940" h="146648">
                  <a:moveTo>
                    <a:pt x="0" y="56386"/>
                  </a:moveTo>
                  <a:lnTo>
                    <a:pt x="121308" y="146648"/>
                  </a:lnTo>
                  <a:lnTo>
                    <a:pt x="276940" y="0"/>
                  </a:lnTo>
                </a:path>
              </a:pathLst>
            </a:custGeom>
            <a:noFill/>
            <a:ln w="12700" cap="rnd" cmpd="sng">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spcBef>
                  <a:spcPts val="0"/>
                </a:spcBef>
                <a:spcAft>
                  <a:spcPts val="0"/>
                </a:spcAft>
              </a:pPr>
              <a:endParaRPr lang="en-US" altLang="zh-CN" sz="18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89" name="组合 28"/>
          <p:cNvGrpSpPr/>
          <p:nvPr/>
        </p:nvGrpSpPr>
        <p:grpSpPr bwMode="gray">
          <a:xfrm>
            <a:off x="3106824" y="4898005"/>
            <a:ext cx="163115" cy="163118"/>
            <a:chOff x="5076056" y="3356992"/>
            <a:chExt cx="436268" cy="436277"/>
          </a:xfrm>
        </p:grpSpPr>
        <p:sp>
          <p:nvSpPr>
            <p:cNvPr id="90" name="椭圆 27"/>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禁止符 23"/>
            <p:cNvSpPr/>
            <p:nvPr/>
          </p:nvSpPr>
          <p:spPr bwMode="gray">
            <a:xfrm>
              <a:off x="5076056" y="3357000"/>
              <a:ext cx="436268" cy="436269"/>
            </a:xfrm>
            <a:prstGeom prst="noSmoking">
              <a:avLst>
                <a:gd name="adj" fmla="val 15475"/>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95" name="矩形 94"/>
          <p:cNvSpPr/>
          <p:nvPr/>
        </p:nvSpPr>
        <p:spPr bwMode="gray">
          <a:xfrm>
            <a:off x="4283982" y="5231057"/>
            <a:ext cx="1263487" cy="784830"/>
          </a:xfrm>
          <a:prstGeom prst="rect">
            <a:avLst/>
          </a:prstGeom>
        </p:spPr>
        <p:txBody>
          <a:bodyPr wrap="square">
            <a:spAutoFit/>
          </a:bodyPr>
          <a:lstStyle/>
          <a:p>
            <a:pPr marL="171450" indent="-171450" fontAlgn="ctr">
              <a:lnSpc>
                <a:spcPts val="1800"/>
              </a:lnSpc>
              <a:buFont typeface="Arial" panose="020B0604020202020204" pitchFamily="34" charset="0"/>
              <a:buChar char="•"/>
            </a:pPr>
            <a:r>
              <a:rPr lang="en-US" sz="1200" dirty="0" smtClean="0">
                <a:latin typeface="Huawei Sans" panose="020C0503030203020204" pitchFamily="34" charset="0"/>
              </a:rPr>
              <a:t>Access policy</a:t>
            </a:r>
          </a:p>
          <a:p>
            <a:pPr marL="171450" indent="-171450" fontAlgn="ctr">
              <a:lnSpc>
                <a:spcPts val="1800"/>
              </a:lnSpc>
              <a:buFont typeface="Arial" panose="020B0604020202020204" pitchFamily="34" charset="0"/>
              <a:buChar char="•"/>
            </a:pPr>
            <a:r>
              <a:rPr lang="en-US" sz="1200" dirty="0">
                <a:latin typeface="Huawei Sans" panose="020C0503030203020204" pitchFamily="34" charset="0"/>
              </a:rPr>
              <a:t>B</a:t>
            </a:r>
            <a:r>
              <a:rPr lang="en-US" sz="1200" dirty="0" smtClean="0">
                <a:latin typeface="Huawei Sans" panose="020C0503030203020204" pitchFamily="34" charset="0"/>
              </a:rPr>
              <a:t>andwidth</a:t>
            </a:r>
          </a:p>
          <a:p>
            <a:pPr marL="171450" indent="-171450" fontAlgn="ctr">
              <a:lnSpc>
                <a:spcPts val="1800"/>
              </a:lnSpc>
              <a:buFont typeface="Arial" panose="020B0604020202020204" pitchFamily="34" charset="0"/>
              <a:buChar char="•"/>
            </a:pPr>
            <a:r>
              <a:rPr lang="en-US" sz="1200" dirty="0" smtClean="0">
                <a:latin typeface="Huawei Sans" panose="020C0503030203020204" pitchFamily="34" charset="0"/>
              </a:rPr>
              <a:t>Priority</a:t>
            </a:r>
            <a:endParaRPr lang="en-US" sz="1200" dirty="0">
              <a:latin typeface="Huawei Sans" panose="020C0503030203020204" pitchFamily="34" charset="0"/>
            </a:endParaRPr>
          </a:p>
        </p:txBody>
      </p:sp>
      <p:sp>
        <p:nvSpPr>
          <p:cNvPr id="103" name="圆角矩形 102"/>
          <p:cNvSpPr/>
          <p:nvPr/>
        </p:nvSpPr>
        <p:spPr bwMode="gray">
          <a:xfrm>
            <a:off x="6096000" y="1054035"/>
            <a:ext cx="5606373" cy="331135"/>
          </a:xfrm>
          <a:prstGeom prst="roundRect">
            <a:avLst>
              <a:gd name="adj" fmla="val 14624"/>
            </a:avLst>
          </a:prstGeom>
          <a:solidFill>
            <a:srgbClr val="F3FBFE"/>
          </a:solidFill>
          <a:ln w="12700" cap="flat" cmpd="sng" algn="ctr">
            <a:solidFill>
              <a:srgbClr val="BEE9EE"/>
            </a:solidFill>
            <a:prstDash val="solid"/>
            <a:miter lim="800000"/>
          </a:ln>
          <a:effectLst/>
        </p:spPr>
        <p:txBody>
          <a:bodyPr wrap="square" lIns="36000" tIns="0" rIns="36000" bIns="0" rtlCol="0" anchor="ctr" anchorCtr="0">
            <a:noAutofit/>
          </a:bodyPr>
          <a:lstStyle/>
          <a:p>
            <a:pPr algn="ctr" defTabSz="914400" fontAlgn="ctr"/>
            <a:r>
              <a:rPr lang="en-US" sz="1400" b="1" dirty="0" smtClean="0">
                <a:solidFill>
                  <a:srgbClr val="30B5C5"/>
                </a:solidFill>
                <a:latin typeface="Huawei Sans" panose="020C0503030203020204" pitchFamily="34" charset="0"/>
              </a:rPr>
              <a:t>Rapid network provisioning, improving deployment efficiency</a:t>
            </a:r>
            <a:endParaRPr lang="en-US" altLang="zh-CN" sz="1400" b="1" kern="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圆角矩形 103"/>
          <p:cNvSpPr/>
          <p:nvPr/>
        </p:nvSpPr>
        <p:spPr bwMode="gray">
          <a:xfrm>
            <a:off x="6096000" y="1430108"/>
            <a:ext cx="5606373" cy="941617"/>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chorCtr="0"/>
          <a:lstStyle/>
          <a:p>
            <a:pPr marL="176213" indent="-176213" fontAlgn="ctr">
              <a:spcAft>
                <a:spcPts val="400"/>
              </a:spcAft>
              <a:buFont typeface="Arial" panose="020B0604020202020204" pitchFamily="34" charset="0"/>
              <a:buChar char="•"/>
            </a:pPr>
            <a:r>
              <a:rPr lang="en-US" sz="1200" b="1" dirty="0" smtClean="0">
                <a:solidFill>
                  <a:schemeClr val="tx1"/>
                </a:solidFill>
                <a:latin typeface="Huawei Sans" panose="020C0503030203020204" pitchFamily="34" charset="0"/>
              </a:rPr>
              <a:t>Device plug-and-play</a:t>
            </a:r>
            <a:r>
              <a:rPr lang="en-US" sz="1200" dirty="0" smtClean="0">
                <a:solidFill>
                  <a:schemeClr val="tx1"/>
                </a:solidFill>
                <a:latin typeface="Huawei Sans" panose="020C0503030203020204" pitchFamily="34" charset="0"/>
              </a:rPr>
              <a:t>: simplified device deployment, scenario-specific guided configuration, template-based configuration</a:t>
            </a:r>
          </a:p>
          <a:p>
            <a:pPr marL="176213" indent="-176213" fontAlgn="ctr">
              <a:spcAft>
                <a:spcPts val="400"/>
              </a:spcAft>
              <a:buFont typeface="Arial" panose="020B0604020202020204" pitchFamily="34" charset="0"/>
              <a:buChar char="•"/>
            </a:pPr>
            <a:r>
              <a:rPr lang="en-US" sz="1200" b="1" dirty="0" smtClean="0">
                <a:solidFill>
                  <a:schemeClr val="tx1"/>
                </a:solidFill>
                <a:latin typeface="Huawei Sans" panose="020C0503030203020204" pitchFamily="34" charset="0"/>
              </a:rPr>
              <a:t>Simplified network deployment</a:t>
            </a:r>
            <a:r>
              <a:rPr lang="en-US" sz="1200" dirty="0" smtClean="0">
                <a:solidFill>
                  <a:schemeClr val="tx1"/>
                </a:solidFill>
                <a:latin typeface="Huawei Sans" panose="020C0503030203020204" pitchFamily="34" charset="0"/>
              </a:rPr>
              <a:t>: network resource pooling, multi-purpose network, automatic service provisioning</a:t>
            </a:r>
            <a:endParaRPr lang="en-US" sz="1200" dirty="0">
              <a:solidFill>
                <a:schemeClr val="tx1"/>
              </a:solidFill>
              <a:latin typeface="Huawei Sans" panose="020C0503030203020204" pitchFamily="34" charset="0"/>
            </a:endParaRPr>
          </a:p>
        </p:txBody>
      </p:sp>
      <p:sp>
        <p:nvSpPr>
          <p:cNvPr id="105" name="圆角矩形 104"/>
          <p:cNvSpPr/>
          <p:nvPr/>
        </p:nvSpPr>
        <p:spPr bwMode="gray">
          <a:xfrm>
            <a:off x="6096000" y="2424821"/>
            <a:ext cx="5606373" cy="331135"/>
          </a:xfrm>
          <a:prstGeom prst="roundRect">
            <a:avLst>
              <a:gd name="adj" fmla="val 14624"/>
            </a:avLst>
          </a:prstGeom>
          <a:solidFill>
            <a:srgbClr val="F3FBFE"/>
          </a:solidFill>
          <a:ln w="12700" cap="flat" cmpd="sng" algn="ctr">
            <a:solidFill>
              <a:srgbClr val="BEE9EE"/>
            </a:solidFill>
            <a:prstDash val="solid"/>
            <a:miter lim="800000"/>
          </a:ln>
          <a:effectLst/>
        </p:spPr>
        <p:txBody>
          <a:bodyPr wrap="square" lIns="36000" tIns="0" rIns="36000" bIns="0" rtlCol="0" anchor="ctr" anchorCtr="0">
            <a:noAutofit/>
          </a:bodyPr>
          <a:lstStyle/>
          <a:p>
            <a:pPr algn="ctr" defTabSz="914400" fontAlgn="ctr"/>
            <a:r>
              <a:rPr lang="en-US" sz="1400" b="1" dirty="0" smtClean="0">
                <a:solidFill>
                  <a:srgbClr val="30B5C5"/>
                </a:solidFill>
                <a:latin typeface="Huawei Sans" panose="020C0503030203020204" pitchFamily="34" charset="0"/>
              </a:rPr>
              <a:t>Fast service provisioning, improving user experience</a:t>
            </a:r>
            <a:endParaRPr lang="en-US" altLang="zh-CN" sz="1400" b="1" kern="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圆角矩形 105"/>
          <p:cNvSpPr/>
          <p:nvPr/>
        </p:nvSpPr>
        <p:spPr bwMode="gray">
          <a:xfrm>
            <a:off x="6096000" y="2800894"/>
            <a:ext cx="5606373" cy="1467051"/>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chorCtr="0"/>
          <a:lstStyle/>
          <a:p>
            <a:pPr marL="176213" indent="-176213" fontAlgn="ctr">
              <a:spcAft>
                <a:spcPts val="400"/>
              </a:spcAft>
              <a:buFont typeface="Arial" panose="020B0604020202020204" pitchFamily="34" charset="0"/>
              <a:buChar char="•"/>
            </a:pPr>
            <a:r>
              <a:rPr lang="en-US" sz="1200" b="1" dirty="0" smtClean="0">
                <a:solidFill>
                  <a:schemeClr val="tx1"/>
                </a:solidFill>
                <a:latin typeface="Huawei Sans" panose="020C0503030203020204" pitchFamily="34" charset="0"/>
              </a:rPr>
              <a:t>Free mobility</a:t>
            </a:r>
            <a:r>
              <a:rPr lang="en-US" sz="1200" dirty="0" smtClean="0">
                <a:solidFill>
                  <a:schemeClr val="tx1"/>
                </a:solidFill>
                <a:latin typeface="Huawei Sans" panose="020C0503030203020204" pitchFamily="34" charset="0"/>
              </a:rPr>
              <a:t>: GUI-based policy configuration; access anytime anywhere, with consistent permission and experience during roaming</a:t>
            </a:r>
          </a:p>
          <a:p>
            <a:pPr marL="176213" indent="-176213" fontAlgn="ctr">
              <a:spcAft>
                <a:spcPts val="400"/>
              </a:spcAft>
              <a:buFont typeface="Arial" panose="020B0604020202020204" pitchFamily="34" charset="0"/>
              <a:buChar char="•"/>
            </a:pPr>
            <a:r>
              <a:rPr lang="en-US" sz="1200" b="1" dirty="0" smtClean="0">
                <a:solidFill>
                  <a:schemeClr val="tx1"/>
                </a:solidFill>
                <a:latin typeface="Huawei Sans" panose="020C0503030203020204" pitchFamily="34" charset="0"/>
              </a:rPr>
              <a:t>Intelligent terminal identification</a:t>
            </a:r>
            <a:r>
              <a:rPr lang="en-US" sz="1200" dirty="0" smtClean="0">
                <a:solidFill>
                  <a:schemeClr val="tx1"/>
                </a:solidFill>
                <a:latin typeface="Huawei Sans" panose="020C0503030203020204" pitchFamily="34" charset="0"/>
              </a:rPr>
              <a:t>: anti-spoofing for terminal access, with the accuracy of intelligent terminal identification reaching over 95%</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76213" indent="-176213" fontAlgn="ctr">
              <a:spcAft>
                <a:spcPts val="400"/>
              </a:spcAft>
              <a:buFont typeface="Arial" panose="020B0604020202020204" pitchFamily="34" charset="0"/>
              <a:buChar char="•"/>
            </a:pPr>
            <a:r>
              <a:rPr lang="en-US" sz="1200" b="1" dirty="0" smtClean="0">
                <a:solidFill>
                  <a:schemeClr val="tx1"/>
                </a:solidFill>
                <a:latin typeface="Huawei Sans" panose="020C0503030203020204" pitchFamily="34" charset="0"/>
              </a:rPr>
              <a:t>Intelligent </a:t>
            </a:r>
            <a:r>
              <a:rPr lang="en-US" sz="1200" b="1" dirty="0" err="1" smtClean="0">
                <a:solidFill>
                  <a:schemeClr val="tx1"/>
                </a:solidFill>
                <a:latin typeface="Huawei Sans" panose="020C0503030203020204" pitchFamily="34" charset="0"/>
              </a:rPr>
              <a:t>HQoS</a:t>
            </a:r>
            <a:r>
              <a:rPr lang="en-US" sz="1200" dirty="0" smtClean="0">
                <a:solidFill>
                  <a:schemeClr val="tx1"/>
                </a:solidFill>
                <a:latin typeface="Huawei Sans" panose="020C0503030203020204" pitchFamily="34" charset="0"/>
              </a:rPr>
              <a:t>: application-based traffic scheduling and shaping and fine-grained bandwidth management ensure service experience of VIP users</a:t>
            </a:r>
            <a:endParaRPr lang="en-US" sz="1200" dirty="0">
              <a:solidFill>
                <a:schemeClr val="tx1"/>
              </a:solidFill>
              <a:latin typeface="Huawei Sans" panose="020C0503030203020204" pitchFamily="34" charset="0"/>
            </a:endParaRPr>
          </a:p>
        </p:txBody>
      </p:sp>
      <p:sp>
        <p:nvSpPr>
          <p:cNvPr id="107" name="圆角矩形 106"/>
          <p:cNvSpPr/>
          <p:nvPr/>
        </p:nvSpPr>
        <p:spPr bwMode="gray">
          <a:xfrm>
            <a:off x="6096000" y="4327348"/>
            <a:ext cx="5606373" cy="331135"/>
          </a:xfrm>
          <a:prstGeom prst="roundRect">
            <a:avLst>
              <a:gd name="adj" fmla="val 14624"/>
            </a:avLst>
          </a:prstGeom>
          <a:solidFill>
            <a:srgbClr val="F3FBFE"/>
          </a:solidFill>
          <a:ln w="12700" cap="flat" cmpd="sng" algn="ctr">
            <a:solidFill>
              <a:srgbClr val="BEE9EE"/>
            </a:solidFill>
            <a:prstDash val="solid"/>
            <a:miter lim="800000"/>
          </a:ln>
          <a:effectLst/>
        </p:spPr>
        <p:txBody>
          <a:bodyPr wrap="square" lIns="36000" tIns="0" rIns="36000" bIns="0" rtlCol="0" anchor="ctr" anchorCtr="0">
            <a:noAutofit/>
          </a:bodyPr>
          <a:lstStyle/>
          <a:p>
            <a:pPr algn="ctr" defTabSz="914400" fontAlgn="ctr"/>
            <a:r>
              <a:rPr lang="en-US" sz="1400" b="1" dirty="0" smtClean="0">
                <a:solidFill>
                  <a:srgbClr val="30B5C5"/>
                </a:solidFill>
                <a:latin typeface="Huawei Sans" panose="020C0503030203020204" pitchFamily="34" charset="0"/>
              </a:rPr>
              <a:t>Quick intelligent O&amp;M, improving network performance</a:t>
            </a:r>
            <a:endParaRPr lang="en-US" altLang="zh-CN" sz="1400" b="1" kern="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8" name="圆角矩形 107"/>
          <p:cNvSpPr/>
          <p:nvPr/>
        </p:nvSpPr>
        <p:spPr bwMode="gray">
          <a:xfrm>
            <a:off x="6096000" y="4703420"/>
            <a:ext cx="5606373" cy="1497355"/>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chorCtr="0"/>
          <a:lstStyle/>
          <a:p>
            <a:pPr marL="176213" indent="-176213" fontAlgn="ctr">
              <a:spcAft>
                <a:spcPts val="400"/>
              </a:spcAft>
              <a:buFont typeface="Arial" panose="020B0604020202020204" pitchFamily="34" charset="0"/>
              <a:buChar char="•"/>
            </a:pPr>
            <a:r>
              <a:rPr lang="en-US" sz="1200" b="1" dirty="0" smtClean="0">
                <a:solidFill>
                  <a:schemeClr val="tx1"/>
                </a:solidFill>
                <a:latin typeface="Huawei Sans" panose="020C0503030203020204" pitchFamily="34" charset="0"/>
              </a:rPr>
              <a:t>Real-time experience visualization</a:t>
            </a:r>
            <a:r>
              <a:rPr lang="en-US" sz="1200" dirty="0" smtClean="0">
                <a:solidFill>
                  <a:schemeClr val="tx1"/>
                </a:solidFill>
                <a:latin typeface="Huawei Sans" panose="020C0503030203020204" pitchFamily="34" charset="0"/>
              </a:rPr>
              <a:t>: uses Telemetry for network experience visualization at any moment, for any user, and in any area</a:t>
            </a:r>
          </a:p>
          <a:p>
            <a:pPr marL="176213" indent="-176213" fontAlgn="ctr">
              <a:spcAft>
                <a:spcPts val="400"/>
              </a:spcAft>
              <a:buFont typeface="Arial" panose="020B0604020202020204" pitchFamily="34" charset="0"/>
              <a:buChar char="•"/>
            </a:pPr>
            <a:r>
              <a:rPr lang="en-US" sz="1200" b="1" dirty="0" smtClean="0">
                <a:solidFill>
                  <a:schemeClr val="tx1"/>
                </a:solidFill>
                <a:latin typeface="Huawei Sans" panose="020C0503030203020204" pitchFamily="34" charset="0"/>
              </a:rPr>
              <a:t>Precise fault analysis</a:t>
            </a:r>
            <a:r>
              <a:rPr lang="en-US" sz="1200" dirty="0" smtClean="0">
                <a:solidFill>
                  <a:schemeClr val="tx1"/>
                </a:solidFill>
                <a:latin typeface="Huawei Sans" panose="020C0503030203020204" pitchFamily="34" charset="0"/>
              </a:rPr>
              <a:t>: proactively identifies typical network issues and provides suggestions; compares and analyzes real-time data to predict faults</a:t>
            </a:r>
          </a:p>
          <a:p>
            <a:pPr marL="176213" indent="-176213" fontAlgn="ctr">
              <a:spcAft>
                <a:spcPts val="400"/>
              </a:spcAft>
              <a:buFont typeface="Arial" panose="020B0604020202020204" pitchFamily="34" charset="0"/>
              <a:buChar char="•"/>
            </a:pPr>
            <a:r>
              <a:rPr lang="en-US" sz="1200" b="1" dirty="0" smtClean="0">
                <a:solidFill>
                  <a:schemeClr val="tx1"/>
                </a:solidFill>
                <a:latin typeface="Huawei Sans" panose="020C0503030203020204" pitchFamily="34" charset="0"/>
              </a:rPr>
              <a:t>Intelligent network optimization</a:t>
            </a:r>
            <a:r>
              <a:rPr lang="en-US" sz="1200" dirty="0" smtClean="0">
                <a:solidFill>
                  <a:schemeClr val="tx1"/>
                </a:solidFill>
                <a:latin typeface="Huawei Sans" panose="020C0503030203020204" pitchFamily="34" charset="0"/>
              </a:rPr>
              <a:t>: predictive optimization of wireless networks based on historical data, improving overall network performance</a:t>
            </a:r>
            <a:endParaRPr lang="en-US" altLang="zh-CN" sz="9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圆角矩形 108"/>
          <p:cNvSpPr/>
          <p:nvPr/>
        </p:nvSpPr>
        <p:spPr bwMode="gray">
          <a:xfrm>
            <a:off x="2448139" y="5126265"/>
            <a:ext cx="687037" cy="380105"/>
          </a:xfrm>
          <a:prstGeom prst="roundRect">
            <a:avLst/>
          </a:prstGeom>
          <a:solidFill>
            <a:srgbClr val="FF9999"/>
          </a:solidFill>
        </p:spPr>
        <p:txBody>
          <a:bodyPr wrap="square" lIns="36000" tIns="36000" rIns="36000" bIns="36000" anchor="ctr" anchorCtr="0">
            <a:noAutofit/>
          </a:bodyPr>
          <a:lstStyle/>
          <a:p>
            <a:pPr algn="ctr" fontAlgn="ctr"/>
            <a:r>
              <a:rPr lang="en-US" sz="1200" dirty="0" smtClean="0">
                <a:solidFill>
                  <a:schemeClr val="bg1"/>
                </a:solidFill>
                <a:latin typeface="Huawei Sans" panose="020C0503030203020204" pitchFamily="34" charset="0"/>
              </a:rPr>
              <a:t>Security group 2</a:t>
            </a:r>
            <a:endParaRPr lang="en-US" altLang="zh-CN" sz="120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10" name="圆角矩形 109"/>
          <p:cNvSpPr/>
          <p:nvPr/>
        </p:nvSpPr>
        <p:spPr bwMode="gray">
          <a:xfrm>
            <a:off x="3286484" y="5126265"/>
            <a:ext cx="687037" cy="380105"/>
          </a:xfrm>
          <a:prstGeom prst="roundRect">
            <a:avLst/>
          </a:prstGeom>
          <a:solidFill>
            <a:srgbClr val="FF9999"/>
          </a:solidFill>
        </p:spPr>
        <p:txBody>
          <a:bodyPr wrap="square" lIns="36000" tIns="36000" rIns="36000" bIns="36000" anchor="ctr" anchorCtr="0">
            <a:noAutofit/>
          </a:bodyPr>
          <a:lstStyle/>
          <a:p>
            <a:pPr algn="ctr" fontAlgn="ctr"/>
            <a:r>
              <a:rPr lang="en-US" sz="1200" dirty="0" smtClean="0">
                <a:solidFill>
                  <a:schemeClr val="bg1"/>
                </a:solidFill>
                <a:latin typeface="Huawei Sans" panose="020C0503030203020204" pitchFamily="34" charset="0"/>
              </a:rPr>
              <a:t>Security group 3</a:t>
            </a:r>
            <a:endParaRPr lang="en-US" altLang="zh-CN" sz="120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11" name="圆角矩形 110"/>
          <p:cNvSpPr/>
          <p:nvPr/>
        </p:nvSpPr>
        <p:spPr bwMode="gray">
          <a:xfrm>
            <a:off x="1741784" y="5774542"/>
            <a:ext cx="687037" cy="380105"/>
          </a:xfrm>
          <a:prstGeom prst="roundRect">
            <a:avLst/>
          </a:prstGeom>
          <a:solidFill>
            <a:srgbClr val="9DC3E6"/>
          </a:solidFill>
        </p:spPr>
        <p:txBody>
          <a:bodyPr wrap="square" lIns="36000" tIns="36000" rIns="36000" bIns="36000" anchor="ctr" anchorCtr="0">
            <a:noAutofit/>
          </a:bodyPr>
          <a:lstStyle/>
          <a:p>
            <a:pPr algn="ctr" fontAlgn="ctr"/>
            <a:r>
              <a:rPr lang="en-US" sz="1200" dirty="0" smtClean="0">
                <a:solidFill>
                  <a:schemeClr val="bg1"/>
                </a:solidFill>
                <a:latin typeface="Huawei Sans" panose="020C0503030203020204" pitchFamily="34" charset="0"/>
              </a:rPr>
              <a:t>Security group 4</a:t>
            </a:r>
            <a:endParaRPr lang="en-US" altLang="zh-CN" sz="120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12" name="圆角矩形 111"/>
          <p:cNvSpPr/>
          <p:nvPr/>
        </p:nvSpPr>
        <p:spPr bwMode="gray">
          <a:xfrm>
            <a:off x="3120669" y="5774542"/>
            <a:ext cx="687037" cy="380105"/>
          </a:xfrm>
          <a:prstGeom prst="roundRect">
            <a:avLst/>
          </a:prstGeom>
          <a:solidFill>
            <a:srgbClr val="9DC3E6"/>
          </a:solidFill>
        </p:spPr>
        <p:txBody>
          <a:bodyPr wrap="square" lIns="36000" tIns="36000" rIns="36000" bIns="36000" anchor="ctr" anchorCtr="0">
            <a:noAutofit/>
          </a:bodyPr>
          <a:lstStyle/>
          <a:p>
            <a:pPr algn="ctr" fontAlgn="ctr"/>
            <a:r>
              <a:rPr lang="en-US" sz="1200" dirty="0" smtClean="0">
                <a:solidFill>
                  <a:schemeClr val="bg1"/>
                </a:solidFill>
                <a:latin typeface="Huawei Sans" panose="020C0503030203020204" pitchFamily="34" charset="0"/>
              </a:rPr>
              <a:t>Security group 5</a:t>
            </a:r>
            <a:endParaRPr lang="en-US" altLang="zh-CN" sz="120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85" name="弧形 84"/>
          <p:cNvSpPr/>
          <p:nvPr/>
        </p:nvSpPr>
        <p:spPr bwMode="gray">
          <a:xfrm>
            <a:off x="2215740" y="5621120"/>
            <a:ext cx="1152162" cy="367114"/>
          </a:xfrm>
          <a:prstGeom prst="arc">
            <a:avLst>
              <a:gd name="adj1" fmla="val 11049573"/>
              <a:gd name="adj2" fmla="val 0"/>
            </a:avLst>
          </a:prstGeom>
          <a:ln>
            <a:solidFill>
              <a:schemeClr val="bg1">
                <a:lumMod val="50000"/>
              </a:schemeClr>
            </a:solidFill>
            <a:headEnd type="triangle"/>
            <a:tailEnd type="triangle"/>
          </a:ln>
        </p:spPr>
        <p:style>
          <a:lnRef idx="1">
            <a:schemeClr val="accent1"/>
          </a:lnRef>
          <a:fillRef idx="0">
            <a:schemeClr val="accent1"/>
          </a:fillRef>
          <a:effectRef idx="0">
            <a:schemeClr val="accent1"/>
          </a:effectRef>
          <a:fontRef idx="minor">
            <a:schemeClr val="tx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92" name="组合 28"/>
          <p:cNvGrpSpPr/>
          <p:nvPr/>
        </p:nvGrpSpPr>
        <p:grpSpPr bwMode="gray">
          <a:xfrm>
            <a:off x="2719697" y="5571045"/>
            <a:ext cx="163115" cy="163118"/>
            <a:chOff x="5076056" y="3356992"/>
            <a:chExt cx="436268" cy="436277"/>
          </a:xfrm>
        </p:grpSpPr>
        <p:sp>
          <p:nvSpPr>
            <p:cNvPr id="93" name="椭圆 27"/>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禁止符 23"/>
            <p:cNvSpPr/>
            <p:nvPr/>
          </p:nvSpPr>
          <p:spPr bwMode="gray">
            <a:xfrm>
              <a:off x="5076056" y="3357000"/>
              <a:ext cx="436268" cy="436269"/>
            </a:xfrm>
            <a:prstGeom prst="noSmoking">
              <a:avLst>
                <a:gd name="adj" fmla="val 15475"/>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900759805"/>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Terminal Identification and Policy Automation Overview</a:t>
            </a:r>
            <a:endParaRPr lang="en-US" altLang="zh-CN" dirty="0">
              <a:sym typeface="Huawei Sans" panose="020C0503030203020204" pitchFamily="34" charset="0"/>
            </a:endParaRPr>
          </a:p>
        </p:txBody>
      </p:sp>
      <p:sp>
        <p:nvSpPr>
          <p:cNvPr id="237" name="圆角矩形 75"/>
          <p:cNvSpPr/>
          <p:nvPr/>
        </p:nvSpPr>
        <p:spPr bwMode="gray">
          <a:xfrm>
            <a:off x="8988901" y="971550"/>
            <a:ext cx="2743716" cy="409824"/>
          </a:xfrm>
          <a:prstGeom prst="roundRect">
            <a:avLst>
              <a:gd name="adj" fmla="val 13606"/>
            </a:avLst>
          </a:prstGeom>
          <a:solidFill>
            <a:srgbClr val="56C4D2"/>
          </a:solidFill>
          <a:ln>
            <a:noFill/>
          </a:ln>
        </p:spPr>
        <p:txBody>
          <a:bodyPr wrap="square" lIns="36000" rIns="36000" rtlCol="0" anchor="ctr" anchorCtr="0">
            <a:noAutofit/>
          </a:bodyPr>
          <a:lstStyle/>
          <a:p>
            <a:pPr algn="ctr" fontAlgn="ctr"/>
            <a:r>
              <a:rPr lang="en-US" sz="1400" b="1" dirty="0" smtClean="0">
                <a:solidFill>
                  <a:prstClr val="white"/>
                </a:solidFill>
                <a:latin typeface="Huawei Sans" panose="020C0503030203020204" pitchFamily="34" charset="0"/>
              </a:rPr>
              <a:t>Terminal identification methods</a:t>
            </a:r>
            <a:endParaRPr lang="en-US" sz="1400" b="1" dirty="0">
              <a:solidFill>
                <a:prstClr val="white"/>
              </a:solidFill>
              <a:latin typeface="Huawei Sans" panose="020C0503030203020204" pitchFamily="34" charset="0"/>
            </a:endParaRPr>
          </a:p>
        </p:txBody>
      </p:sp>
      <p:sp>
        <p:nvSpPr>
          <p:cNvPr id="238" name="圆角矩形 75"/>
          <p:cNvSpPr/>
          <p:nvPr/>
        </p:nvSpPr>
        <p:spPr bwMode="gray">
          <a:xfrm>
            <a:off x="8988901" y="1440757"/>
            <a:ext cx="2743716" cy="4696518"/>
          </a:xfrm>
          <a:prstGeom prst="roundRect">
            <a:avLst>
              <a:gd name="adj" fmla="val 2420"/>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p>
            <a:pPr marL="180000" indent="-180000" fontAlgn="ctr">
              <a:lnSpc>
                <a:spcPts val="2200"/>
              </a:lnSpc>
              <a:spcAft>
                <a:spcPts val="600"/>
              </a:spcAft>
              <a:buFont typeface="Arial" panose="020B0604020202020204" pitchFamily="34" charset="0"/>
              <a:buChar char="•"/>
            </a:pPr>
            <a:r>
              <a:rPr lang="en-US" sz="1400" b="1" dirty="0" smtClean="0">
                <a:solidFill>
                  <a:schemeClr val="tx1"/>
                </a:solidFill>
                <a:latin typeface="Huawei Sans" panose="020C0503030203020204" pitchFamily="34" charset="0"/>
              </a:rPr>
              <a:t>Passive fingerprint-based identification</a:t>
            </a:r>
            <a:r>
              <a:rPr lang="en-US" sz="1400" dirty="0" smtClean="0">
                <a:solidFill>
                  <a:schemeClr val="tx1"/>
                </a:solidFill>
                <a:latin typeface="Huawei Sans" panose="020C0503030203020204" pitchFamily="34" charset="0"/>
              </a:rPr>
              <a:t>: Network devices collect fingerprints of packets sent by terminals and report the fingerprints to iMaster NCE-Campus for terminal type identification.</a:t>
            </a:r>
          </a:p>
          <a:p>
            <a:pPr marL="180000" indent="-180000" fontAlgn="ctr">
              <a:lnSpc>
                <a:spcPts val="2200"/>
              </a:lnSpc>
              <a:spcAft>
                <a:spcPts val="600"/>
              </a:spcAft>
              <a:buFont typeface="Arial" panose="020B0604020202020204" pitchFamily="34" charset="0"/>
              <a:buChar char="•"/>
            </a:pPr>
            <a:r>
              <a:rPr lang="en-US" sz="1400" b="1" dirty="0" smtClean="0">
                <a:solidFill>
                  <a:schemeClr val="tx1"/>
                </a:solidFill>
                <a:latin typeface="Huawei Sans" panose="020C0503030203020204" pitchFamily="34" charset="0"/>
              </a:rPr>
              <a:t>Proactive scanning and identification</a:t>
            </a:r>
            <a:r>
              <a:rPr lang="en-US" sz="1400" dirty="0" smtClean="0">
                <a:solidFill>
                  <a:schemeClr val="tx1"/>
                </a:solidFill>
                <a:latin typeface="Huawei Sans" panose="020C0503030203020204" pitchFamily="34" charset="0"/>
              </a:rPr>
              <a:t>: iMaster NCE-Campus proactively detects or scans terminals, and identifies terminal types based on fingerprint information of the terminals.</a:t>
            </a:r>
            <a:endParaRPr lang="en-US" altLang="zh-CN"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39" name="圆角矩形 75"/>
          <p:cNvSpPr/>
          <p:nvPr/>
        </p:nvSpPr>
        <p:spPr bwMode="gray">
          <a:xfrm>
            <a:off x="452438" y="971550"/>
            <a:ext cx="8425014" cy="409824"/>
          </a:xfrm>
          <a:prstGeom prst="roundRect">
            <a:avLst>
              <a:gd name="adj" fmla="val 13606"/>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rIns="36000" rtlCol="0" anchor="ctr" anchorCtr="0">
            <a:noAutofit/>
          </a:bodyPr>
          <a:lstStyle/>
          <a:p>
            <a:pPr algn="ctr" fontAlgn="ctr"/>
            <a:r>
              <a:rPr lang="en-US" sz="1400" b="1" dirty="0" smtClean="0">
                <a:solidFill>
                  <a:srgbClr val="56C4D2"/>
                </a:solidFill>
                <a:latin typeface="Huawei Sans" panose="020C0503030203020204" pitchFamily="34" charset="0"/>
              </a:rPr>
              <a:t>Terminal identification and policy automation</a:t>
            </a:r>
            <a:endParaRPr lang="en-US" altLang="zh-CN" sz="1400" dirty="0">
              <a:solidFill>
                <a:srgbClr val="56C4D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0" name="圆角矩形 75"/>
          <p:cNvSpPr/>
          <p:nvPr/>
        </p:nvSpPr>
        <p:spPr bwMode="gray">
          <a:xfrm>
            <a:off x="452438" y="1440757"/>
            <a:ext cx="8425014" cy="4696518"/>
          </a:xfrm>
          <a:prstGeom prst="roundRect">
            <a:avLst>
              <a:gd name="adj" fmla="val 1158"/>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p>
            <a:pPr algn="just" fontAlgn="ctr">
              <a:lnSpc>
                <a:spcPts val="1800"/>
              </a:lnSpc>
              <a:spcAft>
                <a:spcPts val="300"/>
              </a:spcAft>
            </a:pPr>
            <a:endParaRPr lang="en-US" altLang="zh-CN"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nvGrpSpPr>
          <p:cNvPr id="107" name="组合 106"/>
          <p:cNvGrpSpPr/>
          <p:nvPr/>
        </p:nvGrpSpPr>
        <p:grpSpPr>
          <a:xfrm>
            <a:off x="561858" y="1682747"/>
            <a:ext cx="8153787" cy="4384678"/>
            <a:chOff x="3435690" y="1726289"/>
            <a:chExt cx="8153787" cy="4384678"/>
          </a:xfrm>
        </p:grpSpPr>
        <p:sp>
          <p:nvSpPr>
            <p:cNvPr id="108" name="圆角矩形 107"/>
            <p:cNvSpPr/>
            <p:nvPr/>
          </p:nvSpPr>
          <p:spPr bwMode="gray">
            <a:xfrm>
              <a:off x="3443202" y="4705541"/>
              <a:ext cx="2668354" cy="1405426"/>
            </a:xfrm>
            <a:prstGeom prst="roundRect">
              <a:avLst>
                <a:gd name="adj" fmla="val 3956"/>
              </a:avLst>
            </a:prstGeom>
            <a:solidFill>
              <a:sysClr val="window" lastClr="FFFFFF">
                <a:lumMod val="95000"/>
              </a:sysClr>
            </a:solidFill>
            <a:ln w="12700" cap="flat" cmpd="sng" algn="ctr">
              <a:solidFill>
                <a:sysClr val="window" lastClr="FFFFFF">
                  <a:lumMod val="85000"/>
                </a:sysClr>
              </a:solidFill>
              <a:prstDash val="solid"/>
              <a:miter lim="800000"/>
            </a:ln>
            <a:effectLst/>
          </p:spPr>
          <p:txBody>
            <a:bodyPr lIns="36000" tIns="36000" rIns="36000" bIns="36000"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2133"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9" name="Rectangle 16"/>
            <p:cNvSpPr/>
            <p:nvPr/>
          </p:nvSpPr>
          <p:spPr bwMode="gray">
            <a:xfrm>
              <a:off x="3443202" y="4886231"/>
              <a:ext cx="2655974" cy="1206630"/>
            </a:xfrm>
            <a:prstGeom prst="rect">
              <a:avLst/>
            </a:prstGeom>
          </p:spPr>
          <p:txBody>
            <a:bodyPr wrap="square">
              <a:noAutofit/>
            </a:bodyPr>
            <a:lstStyle/>
            <a:p>
              <a:pPr algn="ctr" defTabSz="1219028" fontAlgn="ctr">
                <a:spcAft>
                  <a:spcPts val="600"/>
                </a:spcAft>
                <a:buClr>
                  <a:srgbClr val="CC9900"/>
                </a:buClr>
              </a:pPr>
              <a:r>
                <a:rPr lang="en-US" sz="1400" b="1" dirty="0" smtClean="0">
                  <a:latin typeface="Huawei Sans" panose="020C0503030203020204" pitchFamily="34" charset="0"/>
                </a:rPr>
                <a:t>Automatic authentication</a:t>
              </a:r>
            </a:p>
            <a:p>
              <a:pPr defTabSz="1219028" fontAlgn="ctr">
                <a:lnSpc>
                  <a:spcPct val="120000"/>
                </a:lnSpc>
                <a:buClr>
                  <a:prstClr val="white">
                    <a:lumMod val="75000"/>
                  </a:prstClr>
                </a:buClr>
              </a:pPr>
              <a:r>
                <a:rPr lang="en-US" sz="1200" b="1" dirty="0" smtClean="0">
                  <a:solidFill>
                    <a:prstClr val="black">
                      <a:lumMod val="75000"/>
                      <a:lumOff val="25000"/>
                    </a:prstClr>
                  </a:solidFill>
                  <a:latin typeface="Huawei Sans" panose="020C0503030203020204" pitchFamily="34" charset="0"/>
                </a:rPr>
                <a:t>Recognized as a printer</a:t>
              </a:r>
            </a:p>
            <a:p>
              <a:pPr marL="171450" indent="-171450" defTabSz="1219028" fontAlgn="ctr">
                <a:lnSpc>
                  <a:spcPct val="120000"/>
                </a:lnSpc>
                <a:buClr>
                  <a:prstClr val="white">
                    <a:lumMod val="75000"/>
                  </a:prstClr>
                </a:buClr>
                <a:buFont typeface="Arial" panose="020B0604020202020204" pitchFamily="34" charset="0"/>
                <a:buChar char="•"/>
              </a:pPr>
              <a:r>
                <a:rPr lang="en-US" sz="1200" dirty="0" smtClean="0">
                  <a:latin typeface="Huawei Sans" panose="020C0503030203020204" pitchFamily="34" charset="0"/>
                </a:rPr>
                <a:t>Automatic MAC address authentication, without the need of manual MAC address input</a:t>
              </a:r>
              <a:r>
                <a:rPr lang="en-US" sz="1200" dirty="0">
                  <a:latin typeface="Huawei Sans" panose="020C0503030203020204" pitchFamily="34" charset="0"/>
                </a:rPr>
                <a:t>.</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110" name="组合 109"/>
            <p:cNvGrpSpPr/>
            <p:nvPr/>
          </p:nvGrpSpPr>
          <p:grpSpPr>
            <a:xfrm>
              <a:off x="3435690" y="1726289"/>
              <a:ext cx="8153787" cy="4384678"/>
              <a:chOff x="3435690" y="1726289"/>
              <a:chExt cx="8153787" cy="4384678"/>
            </a:xfrm>
          </p:grpSpPr>
          <p:grpSp>
            <p:nvGrpSpPr>
              <p:cNvPr id="111" name="组合 110"/>
              <p:cNvGrpSpPr/>
              <p:nvPr/>
            </p:nvGrpSpPr>
            <p:grpSpPr bwMode="gray">
              <a:xfrm>
                <a:off x="4760383" y="2030716"/>
                <a:ext cx="5350772" cy="1568665"/>
                <a:chOff x="3097660" y="5314165"/>
                <a:chExt cx="715186" cy="824125"/>
              </a:xfrm>
            </p:grpSpPr>
            <p:grpSp>
              <p:nvGrpSpPr>
                <p:cNvPr id="142" name="Group 165"/>
                <p:cNvGrpSpPr/>
                <p:nvPr/>
              </p:nvGrpSpPr>
              <p:grpSpPr bwMode="gray">
                <a:xfrm rot="10800000">
                  <a:off x="3097660" y="5698357"/>
                  <a:ext cx="715186" cy="439933"/>
                  <a:chOff x="-1233037" y="914446"/>
                  <a:chExt cx="1573823" cy="778776"/>
                </a:xfrm>
              </p:grpSpPr>
              <p:cxnSp>
                <p:nvCxnSpPr>
                  <p:cNvPr id="144" name="Straight Connector 166"/>
                  <p:cNvCxnSpPr/>
                  <p:nvPr/>
                </p:nvCxnSpPr>
                <p:spPr bwMode="gray">
                  <a:xfrm flipH="1" flipV="1">
                    <a:off x="-1233037" y="914446"/>
                    <a:ext cx="786912" cy="778776"/>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145" name="Straight Connector 167"/>
                  <p:cNvCxnSpPr/>
                  <p:nvPr/>
                </p:nvCxnSpPr>
                <p:spPr bwMode="gray">
                  <a:xfrm flipV="1">
                    <a:off x="-446125" y="914446"/>
                    <a:ext cx="786911" cy="778776"/>
                  </a:xfrm>
                  <a:prstGeom prst="line">
                    <a:avLst/>
                  </a:prstGeom>
                  <a:ln w="19050">
                    <a:solidFill>
                      <a:schemeClr val="tx1"/>
                    </a:solidFill>
                    <a:prstDash val="solid"/>
                    <a:tailEnd type="none"/>
                  </a:ln>
                </p:spPr>
                <p:style>
                  <a:lnRef idx="1">
                    <a:schemeClr val="accent1"/>
                  </a:lnRef>
                  <a:fillRef idx="0">
                    <a:schemeClr val="accent1"/>
                  </a:fillRef>
                  <a:effectRef idx="0">
                    <a:schemeClr val="accent1"/>
                  </a:effectRef>
                  <a:fontRef idx="minor">
                    <a:schemeClr val="tx1"/>
                  </a:fontRef>
                </p:style>
              </p:cxnSp>
            </p:grpSp>
            <p:cxnSp>
              <p:nvCxnSpPr>
                <p:cNvPr id="143" name="Straight Connector 166"/>
                <p:cNvCxnSpPr/>
                <p:nvPr/>
              </p:nvCxnSpPr>
              <p:spPr bwMode="gray">
                <a:xfrm>
                  <a:off x="3455253" y="5314165"/>
                  <a:ext cx="0" cy="824125"/>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grpSp>
          <p:sp>
            <p:nvSpPr>
              <p:cNvPr id="112" name="圆角矩形 111"/>
              <p:cNvSpPr/>
              <p:nvPr/>
            </p:nvSpPr>
            <p:spPr bwMode="gray">
              <a:xfrm>
                <a:off x="6223005" y="4705541"/>
                <a:ext cx="2517775" cy="1405426"/>
              </a:xfrm>
              <a:prstGeom prst="roundRect">
                <a:avLst>
                  <a:gd name="adj" fmla="val 3956"/>
                </a:avLst>
              </a:prstGeom>
              <a:solidFill>
                <a:sysClr val="window" lastClr="FFFFFF">
                  <a:lumMod val="95000"/>
                </a:sysClr>
              </a:solidFill>
              <a:ln w="12700" cap="flat" cmpd="sng" algn="ctr">
                <a:solidFill>
                  <a:sysClr val="window" lastClr="FFFFFF">
                    <a:lumMod val="85000"/>
                  </a:sysClr>
                </a:solidFill>
                <a:prstDash val="solid"/>
                <a:miter lim="800000"/>
              </a:ln>
              <a:effectLst/>
            </p:spPr>
            <p:txBody>
              <a:bodyPr lIns="36000" tIns="36000" rIns="36000" bIns="36000"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2133"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3" name="圆角矩形 112"/>
              <p:cNvSpPr/>
              <p:nvPr/>
            </p:nvSpPr>
            <p:spPr bwMode="gray">
              <a:xfrm>
                <a:off x="6346834" y="4542419"/>
                <a:ext cx="2270117" cy="340302"/>
              </a:xfrm>
              <a:prstGeom prst="roundRect">
                <a:avLst>
                  <a:gd name="adj" fmla="val 50000"/>
                </a:avLst>
              </a:prstGeom>
              <a:solidFill>
                <a:schemeClr val="bg1">
                  <a:lumMod val="85000"/>
                </a:schemeClr>
              </a:solidFill>
              <a:ln w="28575" cap="flat" cmpd="sng" algn="ctr">
                <a:solidFill>
                  <a:sysClr val="window" lastClr="FFFFFF"/>
                </a:solidFill>
                <a:prstDash val="solid"/>
                <a:miter lim="800000"/>
              </a:ln>
              <a:effectLst/>
            </p:spPr>
            <p:txBody>
              <a:bodyPr lIns="36000" tIns="36000" rIns="36000" bIns="36000" rtlCol="0" anchor="ctr">
                <a:noAutofit/>
              </a:bodyPr>
              <a:lstStyle/>
              <a:p>
                <a:pPr lvl="0" algn="ctr" defTabSz="914400" fontAlgn="ctr"/>
                <a:r>
                  <a:rPr lang="en-US" sz="1400" dirty="0" smtClean="0">
                    <a:solidFill>
                      <a:schemeClr val="tx1">
                        <a:lumMod val="75000"/>
                        <a:lumOff val="25000"/>
                      </a:schemeClr>
                    </a:solidFill>
                    <a:latin typeface="Huawei Sans" panose="020C0503030203020204" pitchFamily="34" charset="0"/>
                  </a:rPr>
                  <a:t>Terminal type-based</a:t>
                </a: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4" name="Rectangle 16"/>
              <p:cNvSpPr/>
              <p:nvPr/>
            </p:nvSpPr>
            <p:spPr bwMode="gray">
              <a:xfrm>
                <a:off x="6223005" y="4886231"/>
                <a:ext cx="2517775" cy="1224736"/>
              </a:xfrm>
              <a:prstGeom prst="rect">
                <a:avLst/>
              </a:prstGeom>
            </p:spPr>
            <p:txBody>
              <a:bodyPr wrap="square">
                <a:noAutofit/>
              </a:bodyPr>
              <a:lstStyle/>
              <a:p>
                <a:pPr algn="ctr" defTabSz="1219028" fontAlgn="ctr">
                  <a:spcAft>
                    <a:spcPts val="600"/>
                  </a:spcAft>
                  <a:buClr>
                    <a:srgbClr val="CC9900"/>
                  </a:buClr>
                </a:pPr>
                <a:r>
                  <a:rPr lang="en-US" sz="1400" b="1" dirty="0">
                    <a:latin typeface="Huawei Sans" panose="020C0503030203020204" pitchFamily="34" charset="0"/>
                  </a:rPr>
                  <a:t>Automatic authorization</a:t>
                </a:r>
              </a:p>
              <a:p>
                <a:pPr lvl="0" defTabSz="1219028" fontAlgn="ctr">
                  <a:lnSpc>
                    <a:spcPct val="120000"/>
                  </a:lnSpc>
                  <a:buClr>
                    <a:prstClr val="white">
                      <a:lumMod val="75000"/>
                    </a:prstClr>
                  </a:buClr>
                </a:pPr>
                <a:r>
                  <a:rPr lang="en-US" sz="1200" b="1" dirty="0" smtClean="0">
                    <a:solidFill>
                      <a:prstClr val="black">
                        <a:lumMod val="75000"/>
                        <a:lumOff val="25000"/>
                      </a:prstClr>
                    </a:solidFill>
                    <a:latin typeface="Huawei Sans" panose="020C0503030203020204" pitchFamily="34" charset="0"/>
                  </a:rPr>
                  <a:t>Recognized as a camera</a:t>
                </a:r>
              </a:p>
              <a:p>
                <a:pPr marL="171450" lvl="0" indent="-171450" defTabSz="1219028" fontAlgn="ctr">
                  <a:lnSpc>
                    <a:spcPct val="120000"/>
                  </a:lnSpc>
                  <a:buClr>
                    <a:prstClr val="white">
                      <a:lumMod val="75000"/>
                    </a:prstClr>
                  </a:buClr>
                  <a:buFont typeface="Arial" panose="020B0604020202020204" pitchFamily="34" charset="0"/>
                  <a:buChar char="•"/>
                </a:pPr>
                <a:r>
                  <a:rPr lang="en-US" sz="1200" dirty="0" smtClean="0">
                    <a:latin typeface="Huawei Sans" panose="020C0503030203020204" pitchFamily="34" charset="0"/>
                  </a:rPr>
                  <a:t>Automatically added to a video surveillance group.</a:t>
                </a:r>
                <a:endParaRPr lang="en-US" sz="1200" dirty="0">
                  <a:latin typeface="Huawei Sans" panose="020C0503030203020204" pitchFamily="34" charset="0"/>
                </a:endParaRPr>
              </a:p>
            </p:txBody>
          </p:sp>
          <p:sp>
            <p:nvSpPr>
              <p:cNvPr id="115" name="圆角矩形 114"/>
              <p:cNvSpPr/>
              <p:nvPr/>
            </p:nvSpPr>
            <p:spPr bwMode="gray">
              <a:xfrm>
                <a:off x="3636130" y="4552044"/>
                <a:ext cx="2270117" cy="340302"/>
              </a:xfrm>
              <a:prstGeom prst="roundRect">
                <a:avLst>
                  <a:gd name="adj" fmla="val 50000"/>
                </a:avLst>
              </a:prstGeom>
              <a:solidFill>
                <a:schemeClr val="bg1">
                  <a:lumMod val="85000"/>
                </a:schemeClr>
              </a:solidFill>
              <a:ln w="28575" cap="flat" cmpd="sng" algn="ctr">
                <a:solidFill>
                  <a:sysClr val="window" lastClr="FFFFFF"/>
                </a:solidFill>
                <a:prstDash val="solid"/>
                <a:miter lim="800000"/>
              </a:ln>
              <a:effectLst/>
            </p:spPr>
            <p:txBody>
              <a:bodyPr lIns="36000" tIns="36000" rIns="36000" bIns="36000" rtlCol="0" anchor="ctr">
                <a:noAutofit/>
              </a:bodyPr>
              <a:lstStyle/>
              <a:p>
                <a:pPr lvl="0" algn="ctr" defTabSz="914400" fontAlgn="ctr"/>
                <a:r>
                  <a:rPr lang="en-US" sz="1400" dirty="0" smtClean="0">
                    <a:solidFill>
                      <a:schemeClr val="tx1">
                        <a:lumMod val="75000"/>
                        <a:lumOff val="25000"/>
                      </a:schemeClr>
                    </a:solidFill>
                    <a:latin typeface="Huawei Sans" panose="020C0503030203020204" pitchFamily="34" charset="0"/>
                  </a:rPr>
                  <a:t>Terminal type-based</a:t>
                </a: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6" name="圆角矩形 115"/>
              <p:cNvSpPr/>
              <p:nvPr/>
            </p:nvSpPr>
            <p:spPr bwMode="gray">
              <a:xfrm>
                <a:off x="8969833" y="4705541"/>
                <a:ext cx="2619644" cy="1405426"/>
              </a:xfrm>
              <a:prstGeom prst="roundRect">
                <a:avLst>
                  <a:gd name="adj" fmla="val 3956"/>
                </a:avLst>
              </a:prstGeom>
              <a:solidFill>
                <a:sysClr val="window" lastClr="FFFFFF">
                  <a:lumMod val="95000"/>
                </a:sysClr>
              </a:solidFill>
              <a:ln w="12700" cap="flat" cmpd="sng" algn="ctr">
                <a:solidFill>
                  <a:sysClr val="window" lastClr="FFFFFF">
                    <a:lumMod val="85000"/>
                  </a:sysClr>
                </a:solidFill>
                <a:prstDash val="solid"/>
                <a:miter lim="800000"/>
              </a:ln>
              <a:effectLst/>
            </p:spPr>
            <p:txBody>
              <a:bodyPr lIns="36000" tIns="36000" rIns="36000" bIns="36000"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2133"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7" name="圆角矩形 116"/>
              <p:cNvSpPr/>
              <p:nvPr/>
            </p:nvSpPr>
            <p:spPr bwMode="gray">
              <a:xfrm>
                <a:off x="9144595" y="4542420"/>
                <a:ext cx="2270117" cy="355814"/>
              </a:xfrm>
              <a:prstGeom prst="roundRect">
                <a:avLst>
                  <a:gd name="adj" fmla="val 50000"/>
                </a:avLst>
              </a:prstGeom>
              <a:solidFill>
                <a:schemeClr val="bg1">
                  <a:lumMod val="85000"/>
                </a:schemeClr>
              </a:solidFill>
              <a:ln w="28575" cap="flat" cmpd="sng" algn="ctr">
                <a:solidFill>
                  <a:sysClr val="window" lastClr="FFFFFF"/>
                </a:solidFill>
                <a:prstDash val="solid"/>
                <a:miter lim="800000"/>
              </a:ln>
              <a:effectLst/>
            </p:spPr>
            <p:txBody>
              <a:bodyPr lIns="36000" tIns="36000" rIns="36000" bIns="36000" rtlCol="0" anchor="ctr">
                <a:noAutofit/>
              </a:bodyPr>
              <a:lstStyle/>
              <a:p>
                <a:pPr lvl="0" algn="ctr" defTabSz="914400" fontAlgn="ctr"/>
                <a:r>
                  <a:rPr lang="en-US" sz="1400" dirty="0" smtClean="0">
                    <a:solidFill>
                      <a:schemeClr val="tx1">
                        <a:lumMod val="75000"/>
                        <a:lumOff val="25000"/>
                      </a:schemeClr>
                    </a:solidFill>
                    <a:latin typeface="Huawei Sans" panose="020C0503030203020204" pitchFamily="34" charset="0"/>
                  </a:rPr>
                  <a:t>Terminal type-based</a:t>
                </a: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8" name="Rectangle 16"/>
              <p:cNvSpPr/>
              <p:nvPr/>
            </p:nvSpPr>
            <p:spPr bwMode="gray">
              <a:xfrm>
                <a:off x="8969832" y="4886231"/>
                <a:ext cx="2619644" cy="1206630"/>
              </a:xfrm>
              <a:prstGeom prst="rect">
                <a:avLst/>
              </a:prstGeom>
            </p:spPr>
            <p:txBody>
              <a:bodyPr wrap="square">
                <a:noAutofit/>
              </a:bodyPr>
              <a:lstStyle/>
              <a:p>
                <a:pPr algn="ctr" defTabSz="1219028" fontAlgn="ctr">
                  <a:spcAft>
                    <a:spcPts val="600"/>
                  </a:spcAft>
                  <a:buClr>
                    <a:srgbClr val="CC9900"/>
                  </a:buClr>
                </a:pPr>
                <a:r>
                  <a:rPr lang="en-US" sz="1400" b="1" dirty="0">
                    <a:latin typeface="Huawei Sans" panose="020C0503030203020204" pitchFamily="34" charset="0"/>
                  </a:rPr>
                  <a:t>Bogus terminal detection</a:t>
                </a:r>
              </a:p>
              <a:p>
                <a:pPr lvl="0" defTabSz="1219028" fontAlgn="ctr">
                  <a:lnSpc>
                    <a:spcPct val="120000"/>
                  </a:lnSpc>
                  <a:buClr>
                    <a:prstClr val="white">
                      <a:lumMod val="75000"/>
                    </a:prstClr>
                  </a:buClr>
                </a:pPr>
                <a:r>
                  <a:rPr lang="en-US" sz="1200" b="1" dirty="0" smtClean="0">
                    <a:solidFill>
                      <a:prstClr val="black">
                        <a:lumMod val="75000"/>
                        <a:lumOff val="25000"/>
                      </a:prstClr>
                    </a:solidFill>
                    <a:latin typeface="Huawei Sans" panose="020C0503030203020204" pitchFamily="34" charset="0"/>
                  </a:rPr>
                  <a:t>Recognized as an IP phone first and then a PC</a:t>
                </a:r>
              </a:p>
              <a:p>
                <a:pPr marL="171450" lvl="0" indent="-171450" defTabSz="1219028" fontAlgn="ctr">
                  <a:lnSpc>
                    <a:spcPct val="120000"/>
                  </a:lnSpc>
                  <a:buClr>
                    <a:prstClr val="white">
                      <a:lumMod val="75000"/>
                    </a:prstClr>
                  </a:buClr>
                  <a:buFont typeface="Arial" panose="020B0604020202020204" pitchFamily="34" charset="0"/>
                  <a:buChar char="•"/>
                </a:pPr>
                <a:r>
                  <a:rPr lang="en-US" sz="1200" dirty="0" smtClean="0">
                    <a:latin typeface="Huawei Sans" panose="020C0503030203020204" pitchFamily="34" charset="0"/>
                  </a:rPr>
                  <a:t>Report a bogus terminal alarm.</a:t>
                </a:r>
                <a:endParaRPr lang="en-US" altLang="zh-CN" sz="1200" dirty="0">
                  <a:latin typeface="Huawei Sans" panose="020C0503030203020204" pitchFamily="34" charset="0"/>
                  <a:cs typeface="+mn-ea"/>
                  <a:sym typeface="+mn-lt"/>
                </a:endParaRPr>
              </a:p>
            </p:txBody>
          </p:sp>
          <p:sp>
            <p:nvSpPr>
              <p:cNvPr id="119" name="矩形 118"/>
              <p:cNvSpPr/>
              <p:nvPr/>
            </p:nvSpPr>
            <p:spPr bwMode="gray">
              <a:xfrm>
                <a:off x="3435690" y="1726289"/>
                <a:ext cx="2397380" cy="738664"/>
              </a:xfrm>
              <a:prstGeom prst="rect">
                <a:avLst/>
              </a:prstGeom>
            </p:spPr>
            <p:txBody>
              <a:bodyPr wrap="square">
                <a:noAutofit/>
              </a:bodyPr>
              <a:lstStyle/>
              <a:p>
                <a:pPr algn="ctr" fontAlgn="ctr"/>
                <a:r>
                  <a:rPr lang="en-US" sz="1400" dirty="0" smtClean="0">
                    <a:latin typeface="Huawei Sans" panose="020C0503030203020204" pitchFamily="34" charset="0"/>
                  </a:rPr>
                  <a:t>Terminal fingerprint database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20" name="图片 76" descr="接入交换机.png"/>
              <p:cNvPicPr>
                <a:picLocks noChangeAspect="1"/>
              </p:cNvPicPr>
              <p:nvPr/>
            </p:nvPicPr>
            <p:blipFill>
              <a:blip r:embed="rId3" cstate="print"/>
              <a:stretch>
                <a:fillRect/>
              </a:stretch>
            </p:blipFill>
            <p:spPr bwMode="gray">
              <a:xfrm>
                <a:off x="4383910" y="3576890"/>
                <a:ext cx="446281" cy="365140"/>
              </a:xfrm>
              <a:prstGeom prst="rect">
                <a:avLst/>
              </a:prstGeom>
            </p:spPr>
          </p:pic>
          <p:pic>
            <p:nvPicPr>
              <p:cNvPr id="121" name="图片 76" descr="接入交换机.png"/>
              <p:cNvPicPr>
                <a:picLocks noChangeAspect="1"/>
              </p:cNvPicPr>
              <p:nvPr/>
            </p:nvPicPr>
            <p:blipFill>
              <a:blip r:embed="rId3" cstate="print"/>
              <a:stretch>
                <a:fillRect/>
              </a:stretch>
            </p:blipFill>
            <p:spPr bwMode="gray">
              <a:xfrm>
                <a:off x="10082044" y="3576890"/>
                <a:ext cx="446281" cy="365140"/>
              </a:xfrm>
              <a:prstGeom prst="rect">
                <a:avLst/>
              </a:prstGeom>
            </p:spPr>
          </p:pic>
          <p:pic>
            <p:nvPicPr>
              <p:cNvPr id="122" name="图片 105" descr="AP.png"/>
              <p:cNvPicPr>
                <a:picLocks noChangeAspect="1"/>
              </p:cNvPicPr>
              <p:nvPr/>
            </p:nvPicPr>
            <p:blipFill>
              <a:blip r:embed="rId4" cstate="print"/>
              <a:stretch>
                <a:fillRect/>
              </a:stretch>
            </p:blipFill>
            <p:spPr bwMode="gray">
              <a:xfrm>
                <a:off x="7203342" y="3576890"/>
                <a:ext cx="446281" cy="365140"/>
              </a:xfrm>
              <a:prstGeom prst="rect">
                <a:avLst/>
              </a:prstGeom>
            </p:spPr>
          </p:pic>
          <p:pic>
            <p:nvPicPr>
              <p:cNvPr id="123" name="图片 86" descr="核心交换机.png"/>
              <p:cNvPicPr>
                <a:picLocks noChangeAspect="1"/>
              </p:cNvPicPr>
              <p:nvPr/>
            </p:nvPicPr>
            <p:blipFill>
              <a:blip r:embed="rId5" cstate="print"/>
              <a:stretch>
                <a:fillRect/>
              </a:stretch>
            </p:blipFill>
            <p:spPr bwMode="gray">
              <a:xfrm>
                <a:off x="7203342" y="2607706"/>
                <a:ext cx="446281" cy="365140"/>
              </a:xfrm>
              <a:prstGeom prst="rect">
                <a:avLst/>
              </a:prstGeom>
            </p:spPr>
          </p:pic>
          <p:pic>
            <p:nvPicPr>
              <p:cNvPr id="124" name="图片 12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6669068" y="1782323"/>
                <a:ext cx="1346845" cy="248394"/>
              </a:xfrm>
              <a:prstGeom prst="rect">
                <a:avLst/>
              </a:prstGeom>
            </p:spPr>
          </p:pic>
          <p:sp>
            <p:nvSpPr>
              <p:cNvPr id="125" name="下箭头 63"/>
              <p:cNvSpPr/>
              <p:nvPr/>
            </p:nvSpPr>
            <p:spPr bwMode="gray">
              <a:xfrm flipV="1">
                <a:off x="5950122" y="2805891"/>
                <a:ext cx="829759" cy="773580"/>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FFF2CC"/>
                  </a:gs>
                  <a:gs pos="100000">
                    <a:sysClr val="window" lastClr="FFFFFF">
                      <a:alpha val="0"/>
                    </a:sysClr>
                  </a:gs>
                </a:gsLst>
                <a:lin ang="16200000" scaled="1"/>
                <a:tileRect/>
              </a:gradFill>
              <a:ln w="19050" cap="flat" cmpd="sng" algn="ctr">
                <a:gradFill flip="none" rotWithShape="1">
                  <a:gsLst>
                    <a:gs pos="100000">
                      <a:sysClr val="window" lastClr="FFFFFF">
                        <a:lumMod val="100000"/>
                        <a:alpha val="0"/>
                      </a:sysClr>
                    </a:gs>
                    <a:gs pos="31000">
                      <a:srgbClr val="FFD17D"/>
                    </a:gs>
                  </a:gsLst>
                  <a:lin ang="16200000" scaled="1"/>
                  <a:tileRect/>
                </a:gradFill>
                <a:prstDash val="solid"/>
                <a:miter lim="800000"/>
              </a:ln>
              <a:effectLst/>
            </p:spPr>
            <p:txBody>
              <a:bodyPr rtlCol="0" anchor="ctr">
                <a:noAutofit/>
              </a:bodyP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6" name="矩形 125"/>
              <p:cNvSpPr/>
              <p:nvPr/>
            </p:nvSpPr>
            <p:spPr bwMode="gray">
              <a:xfrm>
                <a:off x="5618437" y="3324987"/>
                <a:ext cx="1526489" cy="617043"/>
              </a:xfrm>
              <a:prstGeom prst="rect">
                <a:avLst/>
              </a:prstGeom>
            </p:spPr>
            <p:txBody>
              <a:bodyPr wrap="square">
                <a:noAutofit/>
              </a:bodyPr>
              <a:lstStyle/>
              <a:p>
                <a:pPr algn="ctr" fontAlgn="ctr"/>
                <a:r>
                  <a:rPr lang="en-US" sz="1400" b="1" dirty="0" smtClean="0">
                    <a:solidFill>
                      <a:srgbClr val="C7000B"/>
                    </a:solidFill>
                    <a:latin typeface="Huawei Sans" panose="020C0503030203020204" pitchFamily="34" charset="0"/>
                  </a:rPr>
                  <a:t>Information reporting</a:t>
                </a:r>
                <a:endParaRPr lang="en-US" altLang="zh-CN"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7" name="下箭头 63"/>
              <p:cNvSpPr/>
              <p:nvPr/>
            </p:nvSpPr>
            <p:spPr bwMode="gray">
              <a:xfrm rot="10800000" flipV="1">
                <a:off x="7795748" y="2100743"/>
                <a:ext cx="829759" cy="773580"/>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FFF2CC"/>
                  </a:gs>
                  <a:gs pos="100000">
                    <a:sysClr val="window" lastClr="FFFFFF">
                      <a:alpha val="0"/>
                    </a:sysClr>
                  </a:gs>
                </a:gsLst>
                <a:lin ang="16200000" scaled="1"/>
                <a:tileRect/>
              </a:gradFill>
              <a:ln w="19050" cap="flat" cmpd="sng" algn="ctr">
                <a:gradFill flip="none" rotWithShape="1">
                  <a:gsLst>
                    <a:gs pos="100000">
                      <a:sysClr val="window" lastClr="FFFFFF">
                        <a:lumMod val="100000"/>
                        <a:alpha val="0"/>
                      </a:sysClr>
                    </a:gs>
                    <a:gs pos="31000">
                      <a:srgbClr val="FFD17D"/>
                    </a:gs>
                  </a:gsLst>
                  <a:lin ang="16200000" scaled="1"/>
                  <a:tileRect/>
                </a:gradFill>
                <a:prstDash val="solid"/>
                <a:miter lim="800000"/>
              </a:ln>
              <a:effectLst/>
            </p:spPr>
            <p:txBody>
              <a:bodyPr rtlCol="0" anchor="ctr">
                <a:noAutofit/>
              </a:bodyP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8" name="矩形 127"/>
              <p:cNvSpPr/>
              <p:nvPr/>
            </p:nvSpPr>
            <p:spPr bwMode="gray">
              <a:xfrm>
                <a:off x="7616176" y="1944898"/>
                <a:ext cx="1293898" cy="520055"/>
              </a:xfrm>
              <a:prstGeom prst="rect">
                <a:avLst/>
              </a:prstGeom>
            </p:spPr>
            <p:txBody>
              <a:bodyPr wrap="square">
                <a:noAutofit/>
              </a:bodyPr>
              <a:lstStyle/>
              <a:p>
                <a:pPr algn="ctr" fontAlgn="ctr"/>
                <a:r>
                  <a:rPr lang="en-US" sz="1400" b="1" dirty="0" smtClean="0">
                    <a:solidFill>
                      <a:srgbClr val="C7000B"/>
                    </a:solidFill>
                    <a:latin typeface="Huawei Sans" panose="020C0503030203020204" pitchFamily="34" charset="0"/>
                  </a:rPr>
                  <a:t>Proactive scanning</a:t>
                </a:r>
                <a:endParaRPr lang="en-US" altLang="zh-CN"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9" name="矩形 128"/>
              <p:cNvSpPr/>
              <p:nvPr/>
            </p:nvSpPr>
            <p:spPr bwMode="gray">
              <a:xfrm rot="10800000" flipH="1" flipV="1">
                <a:off x="10118442" y="3947736"/>
                <a:ext cx="468299" cy="6069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dirty="0" smtClean="0">
                    <a:solidFill>
                      <a:srgbClr val="666666"/>
                    </a:solidFill>
                    <a:latin typeface="Huawei Sans" panose="020C0503030203020204" pitchFamily="34" charset="0"/>
                  </a:rPr>
                  <a:t>&gt;&gt;</a:t>
                </a:r>
                <a:endParaRPr lang="en-US" altLang="zh-CN" dirty="0">
                  <a:solidFill>
                    <a:srgbClr val="666666"/>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130" name="图片 47" descr="打印机.png"/>
              <p:cNvPicPr>
                <a:picLocks noChangeAspect="1"/>
              </p:cNvPicPr>
              <p:nvPr/>
            </p:nvPicPr>
            <p:blipFill>
              <a:blip r:embed="rId7" cstate="print"/>
              <a:stretch>
                <a:fillRect/>
              </a:stretch>
            </p:blipFill>
            <p:spPr bwMode="gray">
              <a:xfrm>
                <a:off x="4404347" y="4090258"/>
                <a:ext cx="404351" cy="321864"/>
              </a:xfrm>
              <a:prstGeom prst="rect">
                <a:avLst/>
              </a:prstGeom>
            </p:spPr>
          </p:pic>
          <p:grpSp>
            <p:nvGrpSpPr>
              <p:cNvPr id="131" name="组合 211"/>
              <p:cNvGrpSpPr/>
              <p:nvPr/>
            </p:nvGrpSpPr>
            <p:grpSpPr bwMode="gray">
              <a:xfrm>
                <a:off x="7177308" y="4134724"/>
                <a:ext cx="515863" cy="232932"/>
                <a:chOff x="5310188" y="1243013"/>
                <a:chExt cx="915988" cy="414338"/>
              </a:xfrm>
              <a:solidFill>
                <a:srgbClr val="7A7B7C"/>
              </a:solidFill>
            </p:grpSpPr>
            <p:sp>
              <p:nvSpPr>
                <p:cNvPr id="134" name="Freeform 106"/>
                <p:cNvSpPr>
                  <a:spLocks/>
                </p:cNvSpPr>
                <p:nvPr/>
              </p:nvSpPr>
              <p:spPr bwMode="gray">
                <a:xfrm>
                  <a:off x="5310188" y="1243013"/>
                  <a:ext cx="915988" cy="414338"/>
                </a:xfrm>
                <a:custGeom>
                  <a:avLst/>
                  <a:gdLst/>
                  <a:ahLst/>
                  <a:cxnLst>
                    <a:cxn ang="0">
                      <a:pos x="680" y="989"/>
                    </a:cxn>
                    <a:cxn ang="0">
                      <a:pos x="680" y="989"/>
                    </a:cxn>
                    <a:cxn ang="0">
                      <a:pos x="453" y="923"/>
                    </a:cxn>
                    <a:cxn ang="0">
                      <a:pos x="448" y="921"/>
                    </a:cxn>
                    <a:cxn ang="0">
                      <a:pos x="223" y="748"/>
                    </a:cxn>
                    <a:cxn ang="0">
                      <a:pos x="221" y="745"/>
                    </a:cxn>
                    <a:cxn ang="0">
                      <a:pos x="189" y="507"/>
                    </a:cxn>
                    <a:cxn ang="0">
                      <a:pos x="50" y="395"/>
                    </a:cxn>
                    <a:cxn ang="0">
                      <a:pos x="43" y="376"/>
                    </a:cxn>
                    <a:cxn ang="0">
                      <a:pos x="14" y="188"/>
                    </a:cxn>
                    <a:cxn ang="0">
                      <a:pos x="297" y="65"/>
                    </a:cxn>
                    <a:cxn ang="0">
                      <a:pos x="1609" y="5"/>
                    </a:cxn>
                    <a:cxn ang="0">
                      <a:pos x="1900" y="18"/>
                    </a:cxn>
                    <a:cxn ang="0">
                      <a:pos x="1953" y="25"/>
                    </a:cxn>
                    <a:cxn ang="0">
                      <a:pos x="2168" y="213"/>
                    </a:cxn>
                    <a:cxn ang="0">
                      <a:pos x="2135" y="394"/>
                    </a:cxn>
                    <a:cxn ang="0">
                      <a:pos x="2100" y="409"/>
                    </a:cxn>
                    <a:cxn ang="0">
                      <a:pos x="2100" y="472"/>
                    </a:cxn>
                    <a:cxn ang="0">
                      <a:pos x="1997" y="599"/>
                    </a:cxn>
                    <a:cxn ang="0">
                      <a:pos x="1814" y="656"/>
                    </a:cxn>
                    <a:cxn ang="0">
                      <a:pos x="1773" y="634"/>
                    </a:cxn>
                    <a:cxn ang="0">
                      <a:pos x="1795" y="592"/>
                    </a:cxn>
                    <a:cxn ang="0">
                      <a:pos x="1975" y="536"/>
                    </a:cxn>
                    <a:cxn ang="0">
                      <a:pos x="2033" y="472"/>
                    </a:cxn>
                    <a:cxn ang="0">
                      <a:pos x="2033" y="384"/>
                    </a:cxn>
                    <a:cxn ang="0">
                      <a:pos x="2060" y="351"/>
                    </a:cxn>
                    <a:cxn ang="0">
                      <a:pos x="2098" y="339"/>
                    </a:cxn>
                    <a:cxn ang="0">
                      <a:pos x="2102" y="224"/>
                    </a:cxn>
                    <a:cxn ang="0">
                      <a:pos x="1944" y="91"/>
                    </a:cxn>
                    <a:cxn ang="0">
                      <a:pos x="1892" y="84"/>
                    </a:cxn>
                    <a:cxn ang="0">
                      <a:pos x="1611" y="72"/>
                    </a:cxn>
                    <a:cxn ang="0">
                      <a:pos x="302" y="131"/>
                    </a:cxn>
                    <a:cxn ang="0">
                      <a:pos x="79" y="200"/>
                    </a:cxn>
                    <a:cxn ang="0">
                      <a:pos x="105" y="351"/>
                    </a:cxn>
                    <a:cxn ang="0">
                      <a:pos x="113" y="372"/>
                    </a:cxn>
                    <a:cxn ang="0">
                      <a:pos x="217" y="439"/>
                    </a:cxn>
                    <a:cxn ang="0">
                      <a:pos x="243" y="447"/>
                    </a:cxn>
                    <a:cxn ang="0">
                      <a:pos x="255" y="471"/>
                    </a:cxn>
                    <a:cxn ang="0">
                      <a:pos x="281" y="714"/>
                    </a:cxn>
                    <a:cxn ang="0">
                      <a:pos x="282" y="717"/>
                    </a:cxn>
                    <a:cxn ang="0">
                      <a:pos x="471" y="859"/>
                    </a:cxn>
                    <a:cxn ang="0">
                      <a:pos x="477" y="861"/>
                    </a:cxn>
                    <a:cxn ang="0">
                      <a:pos x="717" y="917"/>
                    </a:cxn>
                    <a:cxn ang="0">
                      <a:pos x="1620" y="645"/>
                    </a:cxn>
                    <a:cxn ang="0">
                      <a:pos x="1662" y="668"/>
                    </a:cxn>
                    <a:cxn ang="0">
                      <a:pos x="1639" y="709"/>
                    </a:cxn>
                    <a:cxn ang="0">
                      <a:pos x="733" y="982"/>
                    </a:cxn>
                    <a:cxn ang="0">
                      <a:pos x="680" y="989"/>
                    </a:cxn>
                  </a:cxnLst>
                  <a:rect l="0" t="0" r="r" b="b"/>
                  <a:pathLst>
                    <a:path w="2184" h="989">
                      <a:moveTo>
                        <a:pt x="680" y="989"/>
                      </a:moveTo>
                      <a:lnTo>
                        <a:pt x="680" y="989"/>
                      </a:lnTo>
                      <a:cubicBezTo>
                        <a:pt x="627" y="989"/>
                        <a:pt x="571" y="968"/>
                        <a:pt x="453" y="923"/>
                      </a:cubicBezTo>
                      <a:lnTo>
                        <a:pt x="448" y="921"/>
                      </a:lnTo>
                      <a:cubicBezTo>
                        <a:pt x="280" y="858"/>
                        <a:pt x="251" y="802"/>
                        <a:pt x="223" y="748"/>
                      </a:cubicBezTo>
                      <a:lnTo>
                        <a:pt x="221" y="745"/>
                      </a:lnTo>
                      <a:cubicBezTo>
                        <a:pt x="198" y="699"/>
                        <a:pt x="191" y="573"/>
                        <a:pt x="189" y="507"/>
                      </a:cubicBezTo>
                      <a:cubicBezTo>
                        <a:pt x="93" y="506"/>
                        <a:pt x="70" y="448"/>
                        <a:pt x="50" y="395"/>
                      </a:cubicBezTo>
                      <a:cubicBezTo>
                        <a:pt x="48" y="389"/>
                        <a:pt x="45" y="382"/>
                        <a:pt x="43" y="376"/>
                      </a:cubicBezTo>
                      <a:cubicBezTo>
                        <a:pt x="23" y="324"/>
                        <a:pt x="0" y="266"/>
                        <a:pt x="14" y="188"/>
                      </a:cubicBezTo>
                      <a:cubicBezTo>
                        <a:pt x="32" y="84"/>
                        <a:pt x="126" y="77"/>
                        <a:pt x="297" y="65"/>
                      </a:cubicBezTo>
                      <a:cubicBezTo>
                        <a:pt x="469" y="52"/>
                        <a:pt x="1427" y="11"/>
                        <a:pt x="1609" y="5"/>
                      </a:cubicBezTo>
                      <a:cubicBezTo>
                        <a:pt x="1769" y="0"/>
                        <a:pt x="1824" y="8"/>
                        <a:pt x="1900" y="18"/>
                      </a:cubicBezTo>
                      <a:cubicBezTo>
                        <a:pt x="1916" y="20"/>
                        <a:pt x="1933" y="22"/>
                        <a:pt x="1953" y="25"/>
                      </a:cubicBezTo>
                      <a:cubicBezTo>
                        <a:pt x="2065" y="39"/>
                        <a:pt x="2145" y="76"/>
                        <a:pt x="2168" y="213"/>
                      </a:cubicBezTo>
                      <a:cubicBezTo>
                        <a:pt x="2184" y="310"/>
                        <a:pt x="2174" y="368"/>
                        <a:pt x="2135" y="394"/>
                      </a:cubicBezTo>
                      <a:cubicBezTo>
                        <a:pt x="2125" y="401"/>
                        <a:pt x="2112" y="406"/>
                        <a:pt x="2100" y="409"/>
                      </a:cubicBezTo>
                      <a:lnTo>
                        <a:pt x="2100" y="472"/>
                      </a:lnTo>
                      <a:cubicBezTo>
                        <a:pt x="2100" y="531"/>
                        <a:pt x="2063" y="576"/>
                        <a:pt x="1997" y="599"/>
                      </a:cubicBezTo>
                      <a:cubicBezTo>
                        <a:pt x="1985" y="603"/>
                        <a:pt x="1924" y="622"/>
                        <a:pt x="1814" y="656"/>
                      </a:cubicBezTo>
                      <a:cubicBezTo>
                        <a:pt x="1797" y="661"/>
                        <a:pt x="1778" y="651"/>
                        <a:pt x="1773" y="634"/>
                      </a:cubicBezTo>
                      <a:cubicBezTo>
                        <a:pt x="1767" y="616"/>
                        <a:pt x="1777" y="597"/>
                        <a:pt x="1795" y="592"/>
                      </a:cubicBezTo>
                      <a:cubicBezTo>
                        <a:pt x="1937" y="548"/>
                        <a:pt x="1969" y="538"/>
                        <a:pt x="1975" y="536"/>
                      </a:cubicBezTo>
                      <a:cubicBezTo>
                        <a:pt x="2033" y="516"/>
                        <a:pt x="2033" y="483"/>
                        <a:pt x="2033" y="472"/>
                      </a:cubicBezTo>
                      <a:lnTo>
                        <a:pt x="2033" y="384"/>
                      </a:lnTo>
                      <a:cubicBezTo>
                        <a:pt x="2033" y="368"/>
                        <a:pt x="2044" y="354"/>
                        <a:pt x="2060" y="351"/>
                      </a:cubicBezTo>
                      <a:cubicBezTo>
                        <a:pt x="2073" y="348"/>
                        <a:pt x="2092" y="342"/>
                        <a:pt x="2098" y="339"/>
                      </a:cubicBezTo>
                      <a:cubicBezTo>
                        <a:pt x="2106" y="333"/>
                        <a:pt x="2116" y="303"/>
                        <a:pt x="2102" y="224"/>
                      </a:cubicBezTo>
                      <a:cubicBezTo>
                        <a:pt x="2087" y="135"/>
                        <a:pt x="2051" y="104"/>
                        <a:pt x="1944" y="91"/>
                      </a:cubicBezTo>
                      <a:cubicBezTo>
                        <a:pt x="1925" y="89"/>
                        <a:pt x="1908" y="86"/>
                        <a:pt x="1892" y="84"/>
                      </a:cubicBezTo>
                      <a:cubicBezTo>
                        <a:pt x="1815" y="74"/>
                        <a:pt x="1765" y="67"/>
                        <a:pt x="1611" y="72"/>
                      </a:cubicBezTo>
                      <a:cubicBezTo>
                        <a:pt x="1429" y="77"/>
                        <a:pt x="473" y="119"/>
                        <a:pt x="302" y="131"/>
                      </a:cubicBezTo>
                      <a:cubicBezTo>
                        <a:pt x="129" y="144"/>
                        <a:pt x="88" y="152"/>
                        <a:pt x="79" y="200"/>
                      </a:cubicBezTo>
                      <a:cubicBezTo>
                        <a:pt x="69" y="259"/>
                        <a:pt x="86" y="304"/>
                        <a:pt x="105" y="351"/>
                      </a:cubicBezTo>
                      <a:cubicBezTo>
                        <a:pt x="108" y="358"/>
                        <a:pt x="110" y="365"/>
                        <a:pt x="113" y="372"/>
                      </a:cubicBezTo>
                      <a:cubicBezTo>
                        <a:pt x="133" y="425"/>
                        <a:pt x="142" y="448"/>
                        <a:pt x="217" y="439"/>
                      </a:cubicBezTo>
                      <a:cubicBezTo>
                        <a:pt x="227" y="438"/>
                        <a:pt x="236" y="441"/>
                        <a:pt x="243" y="447"/>
                      </a:cubicBezTo>
                      <a:cubicBezTo>
                        <a:pt x="250" y="453"/>
                        <a:pt x="254" y="462"/>
                        <a:pt x="255" y="471"/>
                      </a:cubicBezTo>
                      <a:cubicBezTo>
                        <a:pt x="256" y="553"/>
                        <a:pt x="264" y="683"/>
                        <a:pt x="281" y="714"/>
                      </a:cubicBezTo>
                      <a:lnTo>
                        <a:pt x="282" y="717"/>
                      </a:lnTo>
                      <a:cubicBezTo>
                        <a:pt x="306" y="764"/>
                        <a:pt x="328" y="805"/>
                        <a:pt x="471" y="859"/>
                      </a:cubicBezTo>
                      <a:lnTo>
                        <a:pt x="477" y="861"/>
                      </a:lnTo>
                      <a:cubicBezTo>
                        <a:pt x="632" y="920"/>
                        <a:pt x="663" y="930"/>
                        <a:pt x="717" y="917"/>
                      </a:cubicBezTo>
                      <a:cubicBezTo>
                        <a:pt x="757" y="908"/>
                        <a:pt x="1217" y="769"/>
                        <a:pt x="1620" y="645"/>
                      </a:cubicBezTo>
                      <a:cubicBezTo>
                        <a:pt x="1638" y="640"/>
                        <a:pt x="1656" y="650"/>
                        <a:pt x="1662" y="668"/>
                      </a:cubicBezTo>
                      <a:cubicBezTo>
                        <a:pt x="1667" y="685"/>
                        <a:pt x="1657" y="704"/>
                        <a:pt x="1639" y="709"/>
                      </a:cubicBezTo>
                      <a:cubicBezTo>
                        <a:pt x="1290" y="816"/>
                        <a:pt x="778" y="971"/>
                        <a:pt x="733" y="982"/>
                      </a:cubicBezTo>
                      <a:cubicBezTo>
                        <a:pt x="714" y="986"/>
                        <a:pt x="697" y="989"/>
                        <a:pt x="680" y="989"/>
                      </a:cubicBezTo>
                      <a:close/>
                    </a:path>
                  </a:pathLst>
                </a:custGeom>
                <a:grpFill/>
                <a:ln w="0">
                  <a:noFill/>
                  <a:prstDash val="solid"/>
                  <a:round/>
                  <a:headEnd/>
                  <a:tailEnd/>
                </a:ln>
              </p:spPr>
              <p:txBody>
                <a:bodyPr>
                  <a:noAutofit/>
                </a:bodyPr>
                <a:lstStyle/>
                <a:p>
                  <a:pPr defTabSz="456512" fontAlgn="ctr">
                    <a:defRPr/>
                  </a:pP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5" name="Freeform 107"/>
                <p:cNvSpPr>
                  <a:spLocks/>
                </p:cNvSpPr>
                <p:nvPr/>
              </p:nvSpPr>
              <p:spPr bwMode="gray">
                <a:xfrm>
                  <a:off x="5322888" y="1287463"/>
                  <a:ext cx="868363" cy="230188"/>
                </a:xfrm>
                <a:custGeom>
                  <a:avLst/>
                  <a:gdLst/>
                  <a:ahLst/>
                  <a:cxnLst>
                    <a:cxn ang="0">
                      <a:pos x="753" y="549"/>
                    </a:cxn>
                    <a:cxn ang="0">
                      <a:pos x="753" y="549"/>
                    </a:cxn>
                    <a:cxn ang="0">
                      <a:pos x="643" y="465"/>
                    </a:cxn>
                    <a:cxn ang="0">
                      <a:pos x="636" y="449"/>
                    </a:cxn>
                    <a:cxn ang="0">
                      <a:pos x="507" y="208"/>
                    </a:cxn>
                    <a:cxn ang="0">
                      <a:pos x="223" y="79"/>
                    </a:cxn>
                    <a:cxn ang="0">
                      <a:pos x="47" y="74"/>
                    </a:cxn>
                    <a:cxn ang="0">
                      <a:pos x="12" y="72"/>
                    </a:cxn>
                    <a:cxn ang="0">
                      <a:pos x="11" y="34"/>
                    </a:cxn>
                    <a:cxn ang="0">
                      <a:pos x="231" y="26"/>
                    </a:cxn>
                    <a:cxn ang="0">
                      <a:pos x="548" y="174"/>
                    </a:cxn>
                    <a:cxn ang="0">
                      <a:pos x="685" y="428"/>
                    </a:cxn>
                    <a:cxn ang="0">
                      <a:pos x="692" y="444"/>
                    </a:cxn>
                    <a:cxn ang="0">
                      <a:pos x="829" y="486"/>
                    </a:cxn>
                    <a:cxn ang="0">
                      <a:pos x="1733" y="302"/>
                    </a:cxn>
                    <a:cxn ang="0">
                      <a:pos x="2033" y="241"/>
                    </a:cxn>
                    <a:cxn ang="0">
                      <a:pos x="2065" y="261"/>
                    </a:cxn>
                    <a:cxn ang="0">
                      <a:pos x="2044" y="293"/>
                    </a:cxn>
                    <a:cxn ang="0">
                      <a:pos x="1743" y="354"/>
                    </a:cxn>
                    <a:cxn ang="0">
                      <a:pos x="840" y="538"/>
                    </a:cxn>
                    <a:cxn ang="0">
                      <a:pos x="753" y="549"/>
                    </a:cxn>
                  </a:cxnLst>
                  <a:rect l="0" t="0" r="r" b="b"/>
                  <a:pathLst>
                    <a:path w="2068" h="549">
                      <a:moveTo>
                        <a:pt x="753" y="549"/>
                      </a:moveTo>
                      <a:lnTo>
                        <a:pt x="753" y="549"/>
                      </a:lnTo>
                      <a:cubicBezTo>
                        <a:pt x="687" y="549"/>
                        <a:pt x="666" y="519"/>
                        <a:pt x="643" y="465"/>
                      </a:cubicBezTo>
                      <a:lnTo>
                        <a:pt x="636" y="449"/>
                      </a:lnTo>
                      <a:cubicBezTo>
                        <a:pt x="610" y="387"/>
                        <a:pt x="561" y="272"/>
                        <a:pt x="507" y="208"/>
                      </a:cubicBezTo>
                      <a:cubicBezTo>
                        <a:pt x="457" y="147"/>
                        <a:pt x="394" y="107"/>
                        <a:pt x="223" y="79"/>
                      </a:cubicBezTo>
                      <a:cubicBezTo>
                        <a:pt x="87" y="57"/>
                        <a:pt x="51" y="71"/>
                        <a:pt x="47" y="74"/>
                      </a:cubicBezTo>
                      <a:cubicBezTo>
                        <a:pt x="36" y="82"/>
                        <a:pt x="21" y="81"/>
                        <a:pt x="12" y="72"/>
                      </a:cubicBezTo>
                      <a:cubicBezTo>
                        <a:pt x="1" y="62"/>
                        <a:pt x="0" y="45"/>
                        <a:pt x="11" y="34"/>
                      </a:cubicBezTo>
                      <a:cubicBezTo>
                        <a:pt x="24" y="20"/>
                        <a:pt x="71" y="0"/>
                        <a:pt x="231" y="26"/>
                      </a:cubicBezTo>
                      <a:cubicBezTo>
                        <a:pt x="395" y="53"/>
                        <a:pt x="481" y="93"/>
                        <a:pt x="548" y="174"/>
                      </a:cubicBezTo>
                      <a:cubicBezTo>
                        <a:pt x="607" y="244"/>
                        <a:pt x="656" y="359"/>
                        <a:pt x="685" y="428"/>
                      </a:cubicBezTo>
                      <a:lnTo>
                        <a:pt x="692" y="444"/>
                      </a:lnTo>
                      <a:cubicBezTo>
                        <a:pt x="714" y="495"/>
                        <a:pt x="719" y="509"/>
                        <a:pt x="829" y="486"/>
                      </a:cubicBezTo>
                      <a:cubicBezTo>
                        <a:pt x="922" y="466"/>
                        <a:pt x="1410" y="367"/>
                        <a:pt x="1733" y="302"/>
                      </a:cubicBezTo>
                      <a:cubicBezTo>
                        <a:pt x="1893" y="269"/>
                        <a:pt x="2020" y="243"/>
                        <a:pt x="2033" y="241"/>
                      </a:cubicBezTo>
                      <a:cubicBezTo>
                        <a:pt x="2048" y="238"/>
                        <a:pt x="2062" y="247"/>
                        <a:pt x="2065" y="261"/>
                      </a:cubicBezTo>
                      <a:cubicBezTo>
                        <a:pt x="2068" y="276"/>
                        <a:pt x="2059" y="290"/>
                        <a:pt x="2044" y="293"/>
                      </a:cubicBezTo>
                      <a:cubicBezTo>
                        <a:pt x="2031" y="296"/>
                        <a:pt x="1910" y="320"/>
                        <a:pt x="1743" y="354"/>
                      </a:cubicBezTo>
                      <a:cubicBezTo>
                        <a:pt x="1421" y="419"/>
                        <a:pt x="933" y="518"/>
                        <a:pt x="840" y="538"/>
                      </a:cubicBezTo>
                      <a:cubicBezTo>
                        <a:pt x="804" y="545"/>
                        <a:pt x="776" y="549"/>
                        <a:pt x="753" y="549"/>
                      </a:cubicBezTo>
                      <a:close/>
                    </a:path>
                  </a:pathLst>
                </a:custGeom>
                <a:grpFill/>
                <a:ln w="0">
                  <a:noFill/>
                  <a:prstDash val="solid"/>
                  <a:round/>
                  <a:headEnd/>
                  <a:tailEnd/>
                </a:ln>
              </p:spPr>
              <p:txBody>
                <a:bodyPr>
                  <a:noAutofit/>
                </a:bodyPr>
                <a:lstStyle/>
                <a:p>
                  <a:pPr defTabSz="456512" fontAlgn="ctr">
                    <a:defRPr/>
                  </a:pP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6" name="Freeform 108"/>
                <p:cNvSpPr>
                  <a:spLocks/>
                </p:cNvSpPr>
                <p:nvPr/>
              </p:nvSpPr>
              <p:spPr bwMode="gray">
                <a:xfrm>
                  <a:off x="5564188" y="1495425"/>
                  <a:ext cx="87313" cy="157163"/>
                </a:xfrm>
                <a:custGeom>
                  <a:avLst/>
                  <a:gdLst/>
                  <a:ahLst/>
                  <a:cxnLst>
                    <a:cxn ang="0">
                      <a:pos x="45" y="375"/>
                    </a:cxn>
                    <a:cxn ang="0">
                      <a:pos x="45" y="375"/>
                    </a:cxn>
                    <a:cxn ang="0">
                      <a:pos x="25" y="375"/>
                    </a:cxn>
                    <a:cxn ang="0">
                      <a:pos x="0" y="346"/>
                    </a:cxn>
                    <a:cxn ang="0">
                      <a:pos x="29" y="321"/>
                    </a:cxn>
                    <a:cxn ang="0">
                      <a:pos x="143" y="237"/>
                    </a:cxn>
                    <a:cxn ang="0">
                      <a:pos x="144" y="232"/>
                    </a:cxn>
                    <a:cxn ang="0">
                      <a:pos x="153" y="28"/>
                    </a:cxn>
                    <a:cxn ang="0">
                      <a:pos x="179" y="1"/>
                    </a:cxn>
                    <a:cxn ang="0">
                      <a:pos x="206" y="27"/>
                    </a:cxn>
                    <a:cxn ang="0">
                      <a:pos x="196" y="245"/>
                    </a:cxn>
                    <a:cxn ang="0">
                      <a:pos x="195" y="249"/>
                    </a:cxn>
                    <a:cxn ang="0">
                      <a:pos x="45" y="375"/>
                    </a:cxn>
                  </a:cxnLst>
                  <a:rect l="0" t="0" r="r" b="b"/>
                  <a:pathLst>
                    <a:path w="210" h="375">
                      <a:moveTo>
                        <a:pt x="45" y="375"/>
                      </a:moveTo>
                      <a:lnTo>
                        <a:pt x="45" y="375"/>
                      </a:lnTo>
                      <a:cubicBezTo>
                        <a:pt x="39" y="375"/>
                        <a:pt x="32" y="375"/>
                        <a:pt x="25" y="375"/>
                      </a:cubicBezTo>
                      <a:cubicBezTo>
                        <a:pt x="11" y="374"/>
                        <a:pt x="0" y="361"/>
                        <a:pt x="0" y="346"/>
                      </a:cubicBezTo>
                      <a:cubicBezTo>
                        <a:pt x="1" y="332"/>
                        <a:pt x="14" y="320"/>
                        <a:pt x="29" y="321"/>
                      </a:cubicBezTo>
                      <a:cubicBezTo>
                        <a:pt x="121" y="327"/>
                        <a:pt x="130" y="291"/>
                        <a:pt x="143" y="237"/>
                      </a:cubicBezTo>
                      <a:lnTo>
                        <a:pt x="144" y="232"/>
                      </a:lnTo>
                      <a:cubicBezTo>
                        <a:pt x="155" y="189"/>
                        <a:pt x="154" y="70"/>
                        <a:pt x="153" y="28"/>
                      </a:cubicBezTo>
                      <a:cubicBezTo>
                        <a:pt x="153" y="13"/>
                        <a:pt x="164" y="1"/>
                        <a:pt x="179" y="1"/>
                      </a:cubicBezTo>
                      <a:cubicBezTo>
                        <a:pt x="194" y="0"/>
                        <a:pt x="206" y="12"/>
                        <a:pt x="206" y="27"/>
                      </a:cubicBezTo>
                      <a:cubicBezTo>
                        <a:pt x="206" y="33"/>
                        <a:pt x="210" y="186"/>
                        <a:pt x="196" y="245"/>
                      </a:cubicBezTo>
                      <a:lnTo>
                        <a:pt x="195" y="249"/>
                      </a:lnTo>
                      <a:cubicBezTo>
                        <a:pt x="182" y="303"/>
                        <a:pt x="164" y="375"/>
                        <a:pt x="45" y="375"/>
                      </a:cubicBezTo>
                      <a:close/>
                    </a:path>
                  </a:pathLst>
                </a:custGeom>
                <a:grpFill/>
                <a:ln w="0">
                  <a:noFill/>
                  <a:prstDash val="solid"/>
                  <a:round/>
                  <a:headEnd/>
                  <a:tailEnd/>
                </a:ln>
              </p:spPr>
              <p:txBody>
                <a:bodyPr>
                  <a:noAutofit/>
                </a:bodyPr>
                <a:lstStyle/>
                <a:p>
                  <a:pPr defTabSz="456512" fontAlgn="ctr">
                    <a:defRPr/>
                  </a:pP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7" name="Freeform 109"/>
                <p:cNvSpPr>
                  <a:spLocks/>
                </p:cNvSpPr>
                <p:nvPr/>
              </p:nvSpPr>
              <p:spPr bwMode="gray">
                <a:xfrm>
                  <a:off x="5394325" y="1303338"/>
                  <a:ext cx="87313" cy="147638"/>
                </a:xfrm>
                <a:custGeom>
                  <a:avLst/>
                  <a:gdLst/>
                  <a:ahLst/>
                  <a:cxnLst>
                    <a:cxn ang="0">
                      <a:pos x="27" y="353"/>
                    </a:cxn>
                    <a:cxn ang="0">
                      <a:pos x="27" y="353"/>
                    </a:cxn>
                    <a:cxn ang="0">
                      <a:pos x="0" y="327"/>
                    </a:cxn>
                    <a:cxn ang="0">
                      <a:pos x="0" y="169"/>
                    </a:cxn>
                    <a:cxn ang="0">
                      <a:pos x="52" y="31"/>
                    </a:cxn>
                    <a:cxn ang="0">
                      <a:pos x="184" y="14"/>
                    </a:cxn>
                    <a:cxn ang="0">
                      <a:pos x="203" y="46"/>
                    </a:cxn>
                    <a:cxn ang="0">
                      <a:pos x="171" y="66"/>
                    </a:cxn>
                    <a:cxn ang="0">
                      <a:pos x="84" y="73"/>
                    </a:cxn>
                    <a:cxn ang="0">
                      <a:pos x="54" y="169"/>
                    </a:cxn>
                    <a:cxn ang="0">
                      <a:pos x="54" y="327"/>
                    </a:cxn>
                    <a:cxn ang="0">
                      <a:pos x="27" y="353"/>
                    </a:cxn>
                  </a:cxnLst>
                  <a:rect l="0" t="0" r="r" b="b"/>
                  <a:pathLst>
                    <a:path w="207" h="353">
                      <a:moveTo>
                        <a:pt x="27" y="353"/>
                      </a:moveTo>
                      <a:lnTo>
                        <a:pt x="27" y="353"/>
                      </a:lnTo>
                      <a:cubicBezTo>
                        <a:pt x="12" y="353"/>
                        <a:pt x="0" y="342"/>
                        <a:pt x="0" y="327"/>
                      </a:cubicBezTo>
                      <a:lnTo>
                        <a:pt x="0" y="169"/>
                      </a:lnTo>
                      <a:cubicBezTo>
                        <a:pt x="0" y="104"/>
                        <a:pt x="17" y="57"/>
                        <a:pt x="52" y="31"/>
                      </a:cubicBezTo>
                      <a:cubicBezTo>
                        <a:pt x="84" y="6"/>
                        <a:pt x="128" y="0"/>
                        <a:pt x="184" y="14"/>
                      </a:cubicBezTo>
                      <a:cubicBezTo>
                        <a:pt x="198" y="17"/>
                        <a:pt x="207" y="32"/>
                        <a:pt x="203" y="46"/>
                      </a:cubicBezTo>
                      <a:cubicBezTo>
                        <a:pt x="200" y="61"/>
                        <a:pt x="185" y="69"/>
                        <a:pt x="171" y="66"/>
                      </a:cubicBezTo>
                      <a:cubicBezTo>
                        <a:pt x="132" y="56"/>
                        <a:pt x="103" y="58"/>
                        <a:pt x="84" y="73"/>
                      </a:cubicBezTo>
                      <a:cubicBezTo>
                        <a:pt x="64" y="89"/>
                        <a:pt x="54" y="121"/>
                        <a:pt x="54" y="169"/>
                      </a:cubicBezTo>
                      <a:lnTo>
                        <a:pt x="54" y="327"/>
                      </a:lnTo>
                      <a:cubicBezTo>
                        <a:pt x="54" y="342"/>
                        <a:pt x="42" y="353"/>
                        <a:pt x="27" y="353"/>
                      </a:cubicBezTo>
                      <a:close/>
                    </a:path>
                  </a:pathLst>
                </a:custGeom>
                <a:grpFill/>
                <a:ln w="0">
                  <a:noFill/>
                  <a:prstDash val="solid"/>
                  <a:round/>
                  <a:headEnd/>
                  <a:tailEnd/>
                </a:ln>
              </p:spPr>
              <p:txBody>
                <a:bodyPr>
                  <a:noAutofit/>
                </a:bodyPr>
                <a:lstStyle/>
                <a:p>
                  <a:pPr defTabSz="456512" fontAlgn="ctr">
                    <a:defRPr/>
                  </a:pP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8" name="Freeform 110"/>
                <p:cNvSpPr>
                  <a:spLocks/>
                </p:cNvSpPr>
                <p:nvPr/>
              </p:nvSpPr>
              <p:spPr bwMode="gray">
                <a:xfrm>
                  <a:off x="5437188" y="1339850"/>
                  <a:ext cx="165100" cy="247650"/>
                </a:xfrm>
                <a:custGeom>
                  <a:avLst/>
                  <a:gdLst/>
                  <a:ahLst/>
                  <a:cxnLst>
                    <a:cxn ang="0">
                      <a:pos x="233" y="591"/>
                    </a:cxn>
                    <a:cxn ang="0">
                      <a:pos x="233" y="591"/>
                    </a:cxn>
                    <a:cxn ang="0">
                      <a:pos x="108" y="521"/>
                    </a:cxn>
                    <a:cxn ang="0">
                      <a:pos x="26" y="326"/>
                    </a:cxn>
                    <a:cxn ang="0">
                      <a:pos x="157" y="5"/>
                    </a:cxn>
                    <a:cxn ang="0">
                      <a:pos x="243" y="23"/>
                    </a:cxn>
                    <a:cxn ang="0">
                      <a:pos x="250" y="50"/>
                    </a:cxn>
                    <a:cxn ang="0">
                      <a:pos x="223" y="57"/>
                    </a:cxn>
                    <a:cxn ang="0">
                      <a:pos x="163" y="44"/>
                    </a:cxn>
                    <a:cxn ang="0">
                      <a:pos x="66" y="320"/>
                    </a:cxn>
                    <a:cxn ang="0">
                      <a:pos x="139" y="495"/>
                    </a:cxn>
                    <a:cxn ang="0">
                      <a:pos x="245" y="550"/>
                    </a:cxn>
                    <a:cxn ang="0">
                      <a:pos x="329" y="465"/>
                    </a:cxn>
                    <a:cxn ang="0">
                      <a:pos x="343" y="275"/>
                    </a:cxn>
                    <a:cxn ang="0">
                      <a:pos x="337" y="247"/>
                    </a:cxn>
                    <a:cxn ang="0">
                      <a:pos x="352" y="223"/>
                    </a:cxn>
                    <a:cxn ang="0">
                      <a:pos x="376" y="238"/>
                    </a:cxn>
                    <a:cxn ang="0">
                      <a:pos x="382" y="268"/>
                    </a:cxn>
                    <a:cxn ang="0">
                      <a:pos x="366" y="479"/>
                    </a:cxn>
                    <a:cxn ang="0">
                      <a:pos x="252" y="590"/>
                    </a:cxn>
                    <a:cxn ang="0">
                      <a:pos x="233" y="591"/>
                    </a:cxn>
                  </a:cxnLst>
                  <a:rect l="0" t="0" r="r" b="b"/>
                  <a:pathLst>
                    <a:path w="395" h="591">
                      <a:moveTo>
                        <a:pt x="233" y="591"/>
                      </a:moveTo>
                      <a:lnTo>
                        <a:pt x="233" y="591"/>
                      </a:lnTo>
                      <a:cubicBezTo>
                        <a:pt x="190" y="591"/>
                        <a:pt x="146" y="567"/>
                        <a:pt x="108" y="521"/>
                      </a:cubicBezTo>
                      <a:cubicBezTo>
                        <a:pt x="68" y="471"/>
                        <a:pt x="39" y="402"/>
                        <a:pt x="26" y="326"/>
                      </a:cubicBezTo>
                      <a:cubicBezTo>
                        <a:pt x="0" y="162"/>
                        <a:pt x="57" y="21"/>
                        <a:pt x="157" y="5"/>
                      </a:cubicBezTo>
                      <a:cubicBezTo>
                        <a:pt x="185" y="0"/>
                        <a:pt x="215" y="6"/>
                        <a:pt x="243" y="23"/>
                      </a:cubicBezTo>
                      <a:cubicBezTo>
                        <a:pt x="253" y="28"/>
                        <a:pt x="256" y="41"/>
                        <a:pt x="250" y="50"/>
                      </a:cubicBezTo>
                      <a:cubicBezTo>
                        <a:pt x="245" y="60"/>
                        <a:pt x="232" y="63"/>
                        <a:pt x="223" y="57"/>
                      </a:cubicBezTo>
                      <a:cubicBezTo>
                        <a:pt x="202" y="45"/>
                        <a:pt x="182" y="41"/>
                        <a:pt x="163" y="44"/>
                      </a:cubicBezTo>
                      <a:cubicBezTo>
                        <a:pt x="88" y="56"/>
                        <a:pt x="43" y="182"/>
                        <a:pt x="66" y="320"/>
                      </a:cubicBezTo>
                      <a:cubicBezTo>
                        <a:pt x="77" y="389"/>
                        <a:pt x="103" y="452"/>
                        <a:pt x="139" y="495"/>
                      </a:cubicBezTo>
                      <a:cubicBezTo>
                        <a:pt x="173" y="536"/>
                        <a:pt x="210" y="556"/>
                        <a:pt x="245" y="550"/>
                      </a:cubicBezTo>
                      <a:cubicBezTo>
                        <a:pt x="280" y="544"/>
                        <a:pt x="310" y="514"/>
                        <a:pt x="329" y="465"/>
                      </a:cubicBezTo>
                      <a:cubicBezTo>
                        <a:pt x="349" y="412"/>
                        <a:pt x="354" y="344"/>
                        <a:pt x="343" y="275"/>
                      </a:cubicBezTo>
                      <a:cubicBezTo>
                        <a:pt x="341" y="265"/>
                        <a:pt x="339" y="256"/>
                        <a:pt x="337" y="247"/>
                      </a:cubicBezTo>
                      <a:cubicBezTo>
                        <a:pt x="335" y="236"/>
                        <a:pt x="342" y="225"/>
                        <a:pt x="352" y="223"/>
                      </a:cubicBezTo>
                      <a:cubicBezTo>
                        <a:pt x="363" y="221"/>
                        <a:pt x="374" y="227"/>
                        <a:pt x="376" y="238"/>
                      </a:cubicBezTo>
                      <a:cubicBezTo>
                        <a:pt x="379" y="248"/>
                        <a:pt x="380" y="258"/>
                        <a:pt x="382" y="268"/>
                      </a:cubicBezTo>
                      <a:cubicBezTo>
                        <a:pt x="395" y="344"/>
                        <a:pt x="389" y="419"/>
                        <a:pt x="366" y="479"/>
                      </a:cubicBezTo>
                      <a:cubicBezTo>
                        <a:pt x="342" y="542"/>
                        <a:pt x="301" y="582"/>
                        <a:pt x="252" y="590"/>
                      </a:cubicBezTo>
                      <a:cubicBezTo>
                        <a:pt x="246" y="591"/>
                        <a:pt x="239" y="591"/>
                        <a:pt x="233" y="591"/>
                      </a:cubicBezTo>
                      <a:close/>
                    </a:path>
                  </a:pathLst>
                </a:custGeom>
                <a:grpFill/>
                <a:ln w="0">
                  <a:noFill/>
                  <a:prstDash val="solid"/>
                  <a:round/>
                  <a:headEnd/>
                  <a:tailEnd/>
                </a:ln>
              </p:spPr>
              <p:txBody>
                <a:bodyPr>
                  <a:noAutofit/>
                </a:bodyPr>
                <a:lstStyle/>
                <a:p>
                  <a:pPr defTabSz="456512" fontAlgn="ctr">
                    <a:defRPr/>
                  </a:pP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9" name="Freeform 111"/>
                <p:cNvSpPr>
                  <a:spLocks noEditPoints="1"/>
                </p:cNvSpPr>
                <p:nvPr/>
              </p:nvSpPr>
              <p:spPr bwMode="gray">
                <a:xfrm>
                  <a:off x="5478463" y="1400175"/>
                  <a:ext cx="87313" cy="123825"/>
                </a:xfrm>
                <a:custGeom>
                  <a:avLst/>
                  <a:gdLst/>
                  <a:ahLst/>
                  <a:cxnLst>
                    <a:cxn ang="0">
                      <a:pos x="91" y="47"/>
                    </a:cxn>
                    <a:cxn ang="0">
                      <a:pos x="91" y="47"/>
                    </a:cxn>
                    <a:cxn ang="0">
                      <a:pos x="87" y="48"/>
                    </a:cxn>
                    <a:cxn ang="0">
                      <a:pos x="53" y="159"/>
                    </a:cxn>
                    <a:cxn ang="0">
                      <a:pos x="117" y="255"/>
                    </a:cxn>
                    <a:cxn ang="0">
                      <a:pos x="121" y="255"/>
                    </a:cxn>
                    <a:cxn ang="0">
                      <a:pos x="156" y="143"/>
                    </a:cxn>
                    <a:cxn ang="0">
                      <a:pos x="91" y="47"/>
                    </a:cxn>
                    <a:cxn ang="0">
                      <a:pos x="117" y="295"/>
                    </a:cxn>
                    <a:cxn ang="0">
                      <a:pos x="117" y="295"/>
                    </a:cxn>
                    <a:cxn ang="0">
                      <a:pos x="13" y="166"/>
                    </a:cxn>
                    <a:cxn ang="0">
                      <a:pos x="81" y="8"/>
                    </a:cxn>
                    <a:cxn ang="0">
                      <a:pos x="195" y="136"/>
                    </a:cxn>
                    <a:cxn ang="0">
                      <a:pos x="127" y="294"/>
                    </a:cxn>
                    <a:cxn ang="0">
                      <a:pos x="117" y="295"/>
                    </a:cxn>
                  </a:cxnLst>
                  <a:rect l="0" t="0" r="r" b="b"/>
                  <a:pathLst>
                    <a:path w="208" h="295">
                      <a:moveTo>
                        <a:pt x="91" y="47"/>
                      </a:moveTo>
                      <a:lnTo>
                        <a:pt x="91" y="47"/>
                      </a:lnTo>
                      <a:cubicBezTo>
                        <a:pt x="90" y="47"/>
                        <a:pt x="89" y="47"/>
                        <a:pt x="87" y="48"/>
                      </a:cubicBezTo>
                      <a:cubicBezTo>
                        <a:pt x="63" y="52"/>
                        <a:pt x="43" y="99"/>
                        <a:pt x="53" y="159"/>
                      </a:cubicBezTo>
                      <a:cubicBezTo>
                        <a:pt x="62" y="217"/>
                        <a:pt x="94" y="255"/>
                        <a:pt x="117" y="255"/>
                      </a:cubicBezTo>
                      <a:cubicBezTo>
                        <a:pt x="119" y="255"/>
                        <a:pt x="120" y="255"/>
                        <a:pt x="121" y="255"/>
                      </a:cubicBezTo>
                      <a:cubicBezTo>
                        <a:pt x="145" y="251"/>
                        <a:pt x="166" y="204"/>
                        <a:pt x="156" y="143"/>
                      </a:cubicBezTo>
                      <a:cubicBezTo>
                        <a:pt x="147" y="86"/>
                        <a:pt x="115" y="47"/>
                        <a:pt x="91" y="47"/>
                      </a:cubicBezTo>
                      <a:close/>
                      <a:moveTo>
                        <a:pt x="117" y="295"/>
                      </a:moveTo>
                      <a:lnTo>
                        <a:pt x="117" y="295"/>
                      </a:lnTo>
                      <a:cubicBezTo>
                        <a:pt x="69" y="295"/>
                        <a:pt x="25" y="241"/>
                        <a:pt x="13" y="166"/>
                      </a:cubicBezTo>
                      <a:cubicBezTo>
                        <a:pt x="0" y="86"/>
                        <a:pt x="30" y="17"/>
                        <a:pt x="81" y="8"/>
                      </a:cubicBezTo>
                      <a:cubicBezTo>
                        <a:pt x="133" y="0"/>
                        <a:pt x="182" y="56"/>
                        <a:pt x="195" y="136"/>
                      </a:cubicBezTo>
                      <a:cubicBezTo>
                        <a:pt x="208" y="216"/>
                        <a:pt x="179" y="286"/>
                        <a:pt x="127" y="294"/>
                      </a:cubicBezTo>
                      <a:cubicBezTo>
                        <a:pt x="124" y="295"/>
                        <a:pt x="121" y="295"/>
                        <a:pt x="117" y="295"/>
                      </a:cubicBezTo>
                      <a:close/>
                    </a:path>
                  </a:pathLst>
                </a:custGeom>
                <a:grpFill/>
                <a:ln w="0">
                  <a:noFill/>
                  <a:prstDash val="solid"/>
                  <a:round/>
                  <a:headEnd/>
                  <a:tailEnd/>
                </a:ln>
              </p:spPr>
              <p:txBody>
                <a:bodyPr>
                  <a:noAutofit/>
                </a:bodyPr>
                <a:lstStyle/>
                <a:p>
                  <a:pPr defTabSz="456512" fontAlgn="ctr">
                    <a:defRPr/>
                  </a:pP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0" name="Freeform 112"/>
                <p:cNvSpPr>
                  <a:spLocks/>
                </p:cNvSpPr>
                <p:nvPr/>
              </p:nvSpPr>
              <p:spPr bwMode="gray">
                <a:xfrm>
                  <a:off x="5953125" y="1495425"/>
                  <a:ext cx="65088" cy="65088"/>
                </a:xfrm>
                <a:custGeom>
                  <a:avLst/>
                  <a:gdLst/>
                  <a:ahLst/>
                  <a:cxnLst>
                    <a:cxn ang="0">
                      <a:pos x="97" y="144"/>
                    </a:cxn>
                    <a:cxn ang="0">
                      <a:pos x="97" y="144"/>
                    </a:cxn>
                    <a:cxn ang="0">
                      <a:pos x="11" y="97"/>
                    </a:cxn>
                    <a:cxn ang="0">
                      <a:pos x="58" y="11"/>
                    </a:cxn>
                    <a:cxn ang="0">
                      <a:pos x="144" y="58"/>
                    </a:cxn>
                    <a:cxn ang="0">
                      <a:pos x="97" y="144"/>
                    </a:cxn>
                  </a:cxnLst>
                  <a:rect l="0" t="0" r="r" b="b"/>
                  <a:pathLst>
                    <a:path w="155" h="155">
                      <a:moveTo>
                        <a:pt x="97" y="144"/>
                      </a:moveTo>
                      <a:lnTo>
                        <a:pt x="97" y="144"/>
                      </a:lnTo>
                      <a:cubicBezTo>
                        <a:pt x="60" y="155"/>
                        <a:pt x="22" y="134"/>
                        <a:pt x="11" y="97"/>
                      </a:cubicBezTo>
                      <a:cubicBezTo>
                        <a:pt x="0" y="60"/>
                        <a:pt x="21" y="22"/>
                        <a:pt x="58" y="11"/>
                      </a:cubicBezTo>
                      <a:cubicBezTo>
                        <a:pt x="95" y="0"/>
                        <a:pt x="133" y="21"/>
                        <a:pt x="144" y="58"/>
                      </a:cubicBezTo>
                      <a:cubicBezTo>
                        <a:pt x="155" y="95"/>
                        <a:pt x="134" y="133"/>
                        <a:pt x="97" y="144"/>
                      </a:cubicBezTo>
                      <a:close/>
                    </a:path>
                  </a:pathLst>
                </a:custGeom>
                <a:grpFill/>
                <a:ln w="0">
                  <a:noFill/>
                  <a:prstDash val="solid"/>
                  <a:round/>
                  <a:headEnd/>
                  <a:tailEnd/>
                </a:ln>
              </p:spPr>
              <p:txBody>
                <a:bodyPr>
                  <a:noAutofit/>
                </a:bodyPr>
                <a:lstStyle/>
                <a:p>
                  <a:pPr defTabSz="456512" fontAlgn="ctr">
                    <a:defRPr/>
                  </a:pP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1" name="Freeform 113"/>
                <p:cNvSpPr>
                  <a:spLocks/>
                </p:cNvSpPr>
                <p:nvPr/>
              </p:nvSpPr>
              <p:spPr bwMode="gray">
                <a:xfrm>
                  <a:off x="6038850" y="1470025"/>
                  <a:ext cx="65088" cy="65088"/>
                </a:xfrm>
                <a:custGeom>
                  <a:avLst/>
                  <a:gdLst/>
                  <a:ahLst/>
                  <a:cxnLst>
                    <a:cxn ang="0">
                      <a:pos x="97" y="144"/>
                    </a:cxn>
                    <a:cxn ang="0">
                      <a:pos x="97" y="144"/>
                    </a:cxn>
                    <a:cxn ang="0">
                      <a:pos x="11" y="97"/>
                    </a:cxn>
                    <a:cxn ang="0">
                      <a:pos x="58" y="11"/>
                    </a:cxn>
                    <a:cxn ang="0">
                      <a:pos x="144" y="58"/>
                    </a:cxn>
                    <a:cxn ang="0">
                      <a:pos x="97" y="144"/>
                    </a:cxn>
                  </a:cxnLst>
                  <a:rect l="0" t="0" r="r" b="b"/>
                  <a:pathLst>
                    <a:path w="155" h="155">
                      <a:moveTo>
                        <a:pt x="97" y="144"/>
                      </a:moveTo>
                      <a:lnTo>
                        <a:pt x="97" y="144"/>
                      </a:lnTo>
                      <a:cubicBezTo>
                        <a:pt x="60" y="155"/>
                        <a:pt x="22" y="134"/>
                        <a:pt x="11" y="97"/>
                      </a:cubicBezTo>
                      <a:cubicBezTo>
                        <a:pt x="0" y="60"/>
                        <a:pt x="21" y="22"/>
                        <a:pt x="58" y="11"/>
                      </a:cubicBezTo>
                      <a:cubicBezTo>
                        <a:pt x="95" y="0"/>
                        <a:pt x="134" y="21"/>
                        <a:pt x="144" y="58"/>
                      </a:cubicBezTo>
                      <a:cubicBezTo>
                        <a:pt x="155" y="95"/>
                        <a:pt x="134" y="134"/>
                        <a:pt x="97" y="144"/>
                      </a:cubicBezTo>
                      <a:close/>
                    </a:path>
                  </a:pathLst>
                </a:custGeom>
                <a:grpFill/>
                <a:ln w="0">
                  <a:noFill/>
                  <a:prstDash val="solid"/>
                  <a:round/>
                  <a:headEnd/>
                  <a:tailEnd/>
                </a:ln>
              </p:spPr>
              <p:txBody>
                <a:bodyPr>
                  <a:noAutofit/>
                </a:bodyPr>
                <a:lstStyle/>
                <a:p>
                  <a:pPr defTabSz="456512" fontAlgn="ctr">
                    <a:defRPr/>
                  </a:pP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132" name="图片 42" descr="IP电话.png"/>
              <p:cNvPicPr>
                <a:picLocks noChangeAspect="1"/>
              </p:cNvPicPr>
              <p:nvPr/>
            </p:nvPicPr>
            <p:blipFill>
              <a:blip r:embed="rId8" cstate="print"/>
              <a:stretch>
                <a:fillRect/>
              </a:stretch>
            </p:blipFill>
            <p:spPr bwMode="gray">
              <a:xfrm>
                <a:off x="9790758" y="4077841"/>
                <a:ext cx="368791" cy="346698"/>
              </a:xfrm>
              <a:prstGeom prst="rect">
                <a:avLst/>
              </a:prstGeom>
            </p:spPr>
          </p:pic>
          <p:pic>
            <p:nvPicPr>
              <p:cNvPr id="133" name="图片 132" descr="PC.png">
                <a:extLst>
                  <a:ext uri="{FF2B5EF4-FFF2-40B4-BE49-F238E27FC236}">
                    <a16:creationId xmlns="" xmlns:a16="http://schemas.microsoft.com/office/drawing/2014/main" id="{4666702E-823D-4236-BF2F-880359158C83}"/>
                  </a:ext>
                </a:extLst>
              </p:cNvPr>
              <p:cNvPicPr>
                <a:picLocks noChangeAspect="1"/>
              </p:cNvPicPr>
              <p:nvPr/>
            </p:nvPicPr>
            <p:blipFill>
              <a:blip r:embed="rId9" cstate="print"/>
              <a:stretch>
                <a:fillRect/>
              </a:stretch>
            </p:blipFill>
            <p:spPr bwMode="gray">
              <a:xfrm>
                <a:off x="10525333" y="4080116"/>
                <a:ext cx="445506" cy="342149"/>
              </a:xfrm>
              <a:prstGeom prst="rect">
                <a:avLst/>
              </a:prstGeom>
            </p:spPr>
          </p:pic>
        </p:grpSp>
      </p:grpSp>
      <p:grpSp>
        <p:nvGrpSpPr>
          <p:cNvPr id="54" name="组合 53"/>
          <p:cNvGrpSpPr/>
          <p:nvPr/>
        </p:nvGrpSpPr>
        <p:grpSpPr bwMode="gray">
          <a:xfrm>
            <a:off x="2721829" y="1600424"/>
            <a:ext cx="808050" cy="808050"/>
            <a:chOff x="1123093" y="2579479"/>
            <a:chExt cx="808050" cy="808050"/>
          </a:xfrm>
        </p:grpSpPr>
        <p:pic>
          <p:nvPicPr>
            <p:cNvPr id="55" name="图片 54"/>
            <p:cNvPicPr>
              <a:picLocks noChangeAspect="1"/>
            </p:cNvPicPr>
            <p:nvPr/>
          </p:nvPicPr>
          <p:blipFill>
            <a:blip r:embed="rId10"/>
            <a:stretch>
              <a:fillRect/>
            </a:stretch>
          </p:blipFill>
          <p:spPr bwMode="gray">
            <a:xfrm>
              <a:off x="1223395" y="2673871"/>
              <a:ext cx="608040" cy="615221"/>
            </a:xfrm>
            <a:prstGeom prst="rect">
              <a:avLst/>
            </a:prstGeom>
          </p:spPr>
        </p:pic>
        <p:sp>
          <p:nvSpPr>
            <p:cNvPr id="56" name="Oval Callout 23"/>
            <p:cNvSpPr>
              <a:spLocks noChangeAspect="1"/>
            </p:cNvSpPr>
            <p:nvPr/>
          </p:nvSpPr>
          <p:spPr bwMode="gray">
            <a:xfrm>
              <a:off x="1123093" y="2579479"/>
              <a:ext cx="808050" cy="808050"/>
            </a:xfrm>
            <a:prstGeom prst="wedgeEllipseCallout">
              <a:avLst>
                <a:gd name="adj1" fmla="val 87539"/>
                <a:gd name="adj2" fmla="val -12068"/>
              </a:avLst>
            </a:prstGeom>
            <a:solidFill>
              <a:schemeClr val="bg1">
                <a:lumMod val="85000"/>
                <a:alpha val="50000"/>
              </a:schemeClr>
            </a:solidFill>
            <a:ln w="25400" cap="flat" cmpd="sng" algn="ctr">
              <a:solidFill>
                <a:sysClr val="window" lastClr="FFFFFF"/>
              </a:solidFill>
              <a:prstDash val="solid"/>
            </a:ln>
            <a:effectLst/>
          </p:spPr>
          <p:txBody>
            <a:bodyPr wrap="none" rtlCol="0" anchor="ctr"/>
            <a:lstStyle/>
            <a:p>
              <a:pPr algn="ctr" defTabSz="1219444">
                <a:defRPr/>
              </a:pPr>
              <a:endParaRPr lang="en-US" sz="1200" b="1" kern="0" baseline="30000" dirty="0" smtClean="0">
                <a:solidFill>
                  <a:prstClr val="white"/>
                </a:solidFill>
                <a:effectLst>
                  <a:glow rad="101600">
                    <a:prstClr val="black">
                      <a:alpha val="40000"/>
                    </a:prstClr>
                  </a:glow>
                  <a:outerShdw blurRad="38100" dist="38100" dir="2700000" algn="tl">
                    <a:srgbClr val="000000">
                      <a:alpha val="43137"/>
                    </a:srgbClr>
                  </a:outerShdw>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57" name="五边形 56"/>
          <p:cNvSpPr/>
          <p:nvPr/>
        </p:nvSpPr>
        <p:spPr bwMode="gray">
          <a:xfrm>
            <a:off x="5941177" y="22542"/>
            <a:ext cx="1548000" cy="378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noAutofit/>
          </a:bodyPr>
          <a:lstStyle/>
          <a:p>
            <a:pPr algn="ctr" fontAlgn="ctr">
              <a:lnSpc>
                <a:spcPct val="95000"/>
              </a:lnSpc>
            </a:pPr>
            <a:r>
              <a:rPr lang="en-US" sz="1200" dirty="0" smtClean="0">
                <a:latin typeface="Huawei Sans" panose="020C0503030203020204" pitchFamily="34" charset="0"/>
              </a:rPr>
              <a:t>User Management </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燕尾形 57"/>
          <p:cNvSpPr/>
          <p:nvPr/>
        </p:nvSpPr>
        <p:spPr bwMode="gray">
          <a:xfrm>
            <a:off x="7360852" y="22542"/>
            <a:ext cx="1548000" cy="378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5000"/>
              </a:lnSpc>
            </a:pPr>
            <a:r>
              <a:rPr lang="en-US" sz="1200" dirty="0" smtClean="0">
                <a:latin typeface="Huawei Sans" panose="020C0503030203020204" pitchFamily="34" charset="0"/>
              </a:rPr>
              <a:t>User Authentication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燕尾形 58"/>
          <p:cNvSpPr/>
          <p:nvPr/>
        </p:nvSpPr>
        <p:spPr bwMode="gray">
          <a:xfrm>
            <a:off x="10200203" y="22542"/>
            <a:ext cx="1548000" cy="37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5000"/>
              </a:lnSpc>
              <a:spcBef>
                <a:spcPts val="0"/>
              </a:spcBef>
              <a:defRPr/>
            </a:pPr>
            <a:r>
              <a:rPr lang="en-US" sz="1200" b="1" dirty="0" smtClean="0">
                <a:solidFill>
                  <a:schemeClr val="bg1"/>
                </a:solidFill>
                <a:latin typeface="Huawei Sans" panose="020C0503030203020204" pitchFamily="34" charset="0"/>
              </a:rPr>
              <a:t>Terminal Identification</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燕尾形 59"/>
          <p:cNvSpPr/>
          <p:nvPr/>
        </p:nvSpPr>
        <p:spPr bwMode="gray">
          <a:xfrm>
            <a:off x="8780527" y="22542"/>
            <a:ext cx="1548000" cy="378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5000"/>
              </a:lnSpc>
              <a:spcBef>
                <a:spcPts val="0"/>
              </a:spcBef>
              <a:defRPr/>
            </a:pPr>
            <a:r>
              <a:rPr lang="en-US" sz="1200" dirty="0" smtClean="0">
                <a:latin typeface="Huawei Sans" panose="020C0503030203020204" pitchFamily="34" charset="0"/>
              </a:rPr>
              <a:t>Policy Control</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938916257"/>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Terminal Identification Method Design (1)</a:t>
            </a:r>
            <a:endParaRPr lang="en-US" altLang="zh-CN" dirty="0">
              <a:sym typeface="Huawei Sans" panose="020C0503030203020204" pitchFamily="34" charset="0"/>
            </a:endParaRPr>
          </a:p>
        </p:txBody>
      </p:sp>
      <p:sp>
        <p:nvSpPr>
          <p:cNvPr id="5" name="圆角矩形 75"/>
          <p:cNvSpPr/>
          <p:nvPr/>
        </p:nvSpPr>
        <p:spPr bwMode="gray">
          <a:xfrm>
            <a:off x="502267" y="1469089"/>
            <a:ext cx="3110065" cy="4224138"/>
          </a:xfrm>
          <a:prstGeom prst="roundRect">
            <a:avLst>
              <a:gd name="adj" fmla="val 1173"/>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noAutofit/>
          </a:bodyPr>
          <a:lstStyle/>
          <a:p>
            <a:pPr fontAlgn="ctr">
              <a:lnSpc>
                <a:spcPct val="125000"/>
              </a:lnSpc>
              <a:spcAft>
                <a:spcPts val="600"/>
              </a:spcAft>
            </a:pPr>
            <a:r>
              <a:rPr lang="en-US" sz="1400" dirty="0" smtClean="0">
                <a:solidFill>
                  <a:schemeClr val="tx1"/>
                </a:solidFill>
                <a:latin typeface="Huawei Sans" panose="020C0503030203020204" pitchFamily="34" charset="0"/>
              </a:rPr>
              <a:t>To view terminal types and perform network management based on the terminal types through iMaster NCE-Campus, the network administrator needs to perform the following operations:</a:t>
            </a:r>
            <a:endParaRPr lang="en-US" altLang="zh-CN" sz="1400" dirty="0" smtClean="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263525" indent="-263525" fontAlgn="ctr">
              <a:lnSpc>
                <a:spcPct val="125000"/>
              </a:lnSpc>
              <a:buFont typeface="+mj-lt"/>
              <a:buAutoNum type="arabicPeriod"/>
            </a:pPr>
            <a:r>
              <a:rPr lang="en-US" sz="1400" dirty="0" smtClean="0">
                <a:solidFill>
                  <a:schemeClr val="tx1"/>
                </a:solidFill>
                <a:latin typeface="Huawei Sans" panose="020C0503030203020204" pitchFamily="34" charset="0"/>
              </a:rPr>
              <a:t>Collect the types of terminals on the network, such as PCs, mobile phones, printers, IP cameras, and access control devices.</a:t>
            </a:r>
          </a:p>
          <a:p>
            <a:pPr marL="263525" indent="-263525" fontAlgn="ctr">
              <a:lnSpc>
                <a:spcPct val="125000"/>
              </a:lnSpc>
              <a:buFont typeface="+mj-lt"/>
              <a:buAutoNum type="arabicPeriod"/>
            </a:pPr>
            <a:r>
              <a:rPr lang="en-US" sz="1400" dirty="0" smtClean="0">
                <a:solidFill>
                  <a:schemeClr val="tx1"/>
                </a:solidFill>
                <a:latin typeface="Huawei Sans" panose="020C0503030203020204" pitchFamily="34" charset="0"/>
              </a:rPr>
              <a:t>Determine whether to deploy Portal authentication.</a:t>
            </a:r>
          </a:p>
          <a:p>
            <a:pPr marL="263525" indent="-263525" fontAlgn="ctr">
              <a:lnSpc>
                <a:spcPct val="125000"/>
              </a:lnSpc>
              <a:buFont typeface="+mj-lt"/>
              <a:buAutoNum type="arabicPeriod"/>
            </a:pPr>
            <a:r>
              <a:rPr lang="en-US" sz="1400" dirty="0" smtClean="0">
                <a:solidFill>
                  <a:schemeClr val="tx1"/>
                </a:solidFill>
                <a:latin typeface="Huawei Sans" panose="020C0503030203020204" pitchFamily="34" charset="0"/>
              </a:rPr>
              <a:t>Determine whether IP addresses of terminals are assigned using DHCP or in static mode.</a:t>
            </a:r>
            <a:endParaRPr lang="en-US" altLang="zh-CN"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7" name="圆角矩形 75"/>
          <p:cNvSpPr/>
          <p:nvPr/>
        </p:nvSpPr>
        <p:spPr bwMode="gray">
          <a:xfrm>
            <a:off x="502267" y="1059713"/>
            <a:ext cx="3110065" cy="360000"/>
          </a:xfrm>
          <a:prstGeom prst="roundRect">
            <a:avLst>
              <a:gd name="adj" fmla="val 10919"/>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Analyze the network.</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3110826707"/>
              </p:ext>
            </p:extLst>
          </p:nvPr>
        </p:nvGraphicFramePr>
        <p:xfrm>
          <a:off x="3684897" y="2478966"/>
          <a:ext cx="8031964" cy="3214261"/>
        </p:xfrm>
        <a:graphic>
          <a:graphicData uri="http://schemas.openxmlformats.org/drawingml/2006/table">
            <a:tbl>
              <a:tblPr firstRow="1" firstCol="1" lastRow="1" lastCol="1" bandRow="1" bandCol="1">
                <a:tableStyleId>{5940675A-B579-460E-94D1-54222C63F5DA}</a:tableStyleId>
              </a:tblPr>
              <a:tblGrid>
                <a:gridCol w="1439948"/>
                <a:gridCol w="4414203"/>
                <a:gridCol w="2177813"/>
              </a:tblGrid>
              <a:tr h="334261">
                <a:tc>
                  <a:txBody>
                    <a:bodyPr/>
                    <a:lstStyle/>
                    <a:p>
                      <a:pPr algn="ctr" fontAlgn="ctr">
                        <a:lnSpc>
                          <a:spcPct val="100000"/>
                        </a:lnSpc>
                        <a:spcBef>
                          <a:spcPts val="0"/>
                        </a:spcBef>
                        <a:spcAft>
                          <a:spcPts val="0"/>
                        </a:spcAft>
                      </a:pPr>
                      <a:r>
                        <a:rPr lang="en-US" sz="1200" b="1" dirty="0" smtClean="0">
                          <a:solidFill>
                            <a:schemeClr val="tx1"/>
                          </a:solidFill>
                          <a:latin typeface="Huawei Sans" panose="020C0503030203020204" pitchFamily="34" charset="0"/>
                        </a:rPr>
                        <a:t>Method</a:t>
                      </a:r>
                      <a:endParaRPr lang="en-US" sz="1200" b="1"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lnSpc>
                          <a:spcPct val="100000"/>
                        </a:lnSpc>
                        <a:spcBef>
                          <a:spcPts val="0"/>
                        </a:spcBef>
                        <a:spcAft>
                          <a:spcPts val="0"/>
                        </a:spcAft>
                      </a:pPr>
                      <a:r>
                        <a:rPr lang="en-US" sz="1200" b="1" dirty="0" smtClean="0">
                          <a:solidFill>
                            <a:schemeClr val="tx1"/>
                          </a:solidFill>
                          <a:latin typeface="Huawei Sans" panose="020C0503030203020204" pitchFamily="34" charset="0"/>
                        </a:rPr>
                        <a:t>Identifiable Terminal Type</a:t>
                      </a:r>
                      <a:endPar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lnSpc>
                          <a:spcPct val="100000"/>
                        </a:lnSpc>
                        <a:spcBef>
                          <a:spcPts val="0"/>
                        </a:spcBef>
                        <a:spcAft>
                          <a:spcPts val="0"/>
                        </a:spcAft>
                      </a:pPr>
                      <a:r>
                        <a:rPr lang="en-US" sz="1200" b="1" dirty="0" smtClean="0">
                          <a:solidFill>
                            <a:schemeClr val="tx1"/>
                          </a:solidFill>
                          <a:latin typeface="Huawei Sans" panose="020C0503030203020204" pitchFamily="34" charset="0"/>
                        </a:rPr>
                        <a:t>Applicable Scenario</a:t>
                      </a:r>
                      <a:endPar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r h="360000">
                <a:tc>
                  <a:txBody>
                    <a:bodyPr/>
                    <a:lstStyle/>
                    <a:p>
                      <a:pPr algn="l" fontAlgn="ctr">
                        <a:lnSpc>
                          <a:spcPct val="100000"/>
                        </a:lnSpc>
                        <a:spcBef>
                          <a:spcPts val="0"/>
                        </a:spcBef>
                        <a:spcAft>
                          <a:spcPts val="0"/>
                        </a:spcAft>
                      </a:pPr>
                      <a:r>
                        <a:rPr lang="en-US" sz="1200" b="0" dirty="0" smtClean="0">
                          <a:solidFill>
                            <a:schemeClr val="tx1"/>
                          </a:solidFill>
                          <a:latin typeface="Huawei Sans" panose="020C0503030203020204" pitchFamily="34" charset="0"/>
                        </a:rPr>
                        <a:t>MAC OUI</a:t>
                      </a:r>
                      <a:endParaRPr lang="en-US" altLang="zh-CN" sz="1200" b="0" dirty="0">
                        <a:solidFill>
                          <a:schemeClr val="tx1"/>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ctr">
                        <a:lnSpc>
                          <a:spcPct val="100000"/>
                        </a:lnSpc>
                        <a:spcBef>
                          <a:spcPts val="0"/>
                        </a:spcBef>
                        <a:spcAft>
                          <a:spcPts val="0"/>
                        </a:spcAft>
                      </a:pPr>
                      <a:r>
                        <a:rPr lang="en-US" sz="1200" dirty="0" smtClean="0">
                          <a:solidFill>
                            <a:schemeClr val="tx1"/>
                          </a:solidFill>
                          <a:latin typeface="Huawei Sans" panose="020C0503030203020204" pitchFamily="34" charset="0"/>
                        </a:rPr>
                        <a:t>All IP terminals (only device vendors can be identified).</a:t>
                      </a:r>
                      <a:endParaRPr lang="en-US" sz="1200"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fontAlgn="ctr">
                        <a:lnSpc>
                          <a:spcPct val="100000"/>
                        </a:lnSpc>
                        <a:spcBef>
                          <a:spcPts val="0"/>
                        </a:spcBef>
                        <a:spcAft>
                          <a:spcPts val="0"/>
                        </a:spcAft>
                      </a:pPr>
                      <a:r>
                        <a:rPr lang="en-US" sz="1200" dirty="0" smtClean="0">
                          <a:solidFill>
                            <a:schemeClr val="tx1"/>
                          </a:solidFill>
                          <a:latin typeface="Huawei Sans" panose="020C0503030203020204" pitchFamily="34" charset="0"/>
                        </a:rPr>
                        <a:t>General scenarios</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540000">
                <a:tc>
                  <a:txBody>
                    <a:bodyPr/>
                    <a:lstStyle/>
                    <a:p>
                      <a:pPr algn="l" fontAlgn="ctr">
                        <a:lnSpc>
                          <a:spcPct val="100000"/>
                        </a:lnSpc>
                        <a:spcBef>
                          <a:spcPts val="0"/>
                        </a:spcBef>
                        <a:spcAft>
                          <a:spcPts val="0"/>
                        </a:spcAft>
                      </a:pPr>
                      <a:r>
                        <a:rPr lang="en-US" sz="1200" b="0" dirty="0" smtClean="0">
                          <a:solidFill>
                            <a:schemeClr val="tx1"/>
                          </a:solidFill>
                          <a:latin typeface="Huawei Sans" panose="020C0503030203020204" pitchFamily="34" charset="0"/>
                        </a:rPr>
                        <a:t>HTTP </a:t>
                      </a:r>
                      <a:r>
                        <a:rPr lang="en-US" sz="1200" b="0" dirty="0" err="1" smtClean="0">
                          <a:solidFill>
                            <a:schemeClr val="tx1"/>
                          </a:solidFill>
                          <a:latin typeface="Huawei Sans" panose="020C0503030203020204" pitchFamily="34" charset="0"/>
                        </a:rPr>
                        <a:t>UserAgent</a:t>
                      </a:r>
                      <a:endParaRPr lang="en-US" altLang="zh-CN" sz="1200" b="0" dirty="0">
                        <a:solidFill>
                          <a:schemeClr val="tx1"/>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ctr">
                        <a:lnSpc>
                          <a:spcPct val="100000"/>
                        </a:lnSpc>
                        <a:spcBef>
                          <a:spcPts val="0"/>
                        </a:spcBef>
                        <a:spcAft>
                          <a:spcPts val="0"/>
                        </a:spcAft>
                      </a:pPr>
                      <a:r>
                        <a:rPr lang="en-US" sz="1200" dirty="0" smtClean="0">
                          <a:solidFill>
                            <a:schemeClr val="tx1"/>
                          </a:solidFill>
                          <a:latin typeface="Huawei Sans" panose="020C0503030203020204" pitchFamily="34" charset="0"/>
                        </a:rPr>
                        <a:t>Mobile phones, tablets, PCs, and workstations, as well as smart audio and video terminals.</a:t>
                      </a:r>
                      <a:endParaRPr lang="en-US" sz="1200"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fontAlgn="ctr">
                        <a:lnSpc>
                          <a:spcPct val="100000"/>
                        </a:lnSpc>
                        <a:spcBef>
                          <a:spcPts val="0"/>
                        </a:spcBef>
                        <a:spcAft>
                          <a:spcPts val="0"/>
                        </a:spcAft>
                      </a:pPr>
                      <a:r>
                        <a:rPr lang="en-US" sz="1200" dirty="0" smtClean="0">
                          <a:solidFill>
                            <a:schemeClr val="tx1"/>
                          </a:solidFill>
                          <a:latin typeface="Huawei Sans" panose="020C0503030203020204" pitchFamily="34" charset="0"/>
                        </a:rPr>
                        <a:t>Portal authentication scenarios only</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540000">
                <a:tc>
                  <a:txBody>
                    <a:bodyPr/>
                    <a:lstStyle/>
                    <a:p>
                      <a:pPr algn="l" fontAlgn="ctr">
                        <a:lnSpc>
                          <a:spcPct val="100000"/>
                        </a:lnSpc>
                        <a:spcBef>
                          <a:spcPts val="0"/>
                        </a:spcBef>
                        <a:spcAft>
                          <a:spcPts val="0"/>
                        </a:spcAft>
                      </a:pPr>
                      <a:r>
                        <a:rPr lang="en-US" sz="1200" b="0" dirty="0" smtClean="0">
                          <a:solidFill>
                            <a:schemeClr val="tx1"/>
                          </a:solidFill>
                          <a:latin typeface="Huawei Sans" panose="020C0503030203020204" pitchFamily="34" charset="0"/>
                        </a:rPr>
                        <a:t>DHCP Option</a:t>
                      </a:r>
                      <a:endParaRPr lang="en-US" altLang="zh-CN" sz="1200" b="0" dirty="0">
                        <a:solidFill>
                          <a:schemeClr val="tx1"/>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ctr">
                        <a:lnSpc>
                          <a:spcPct val="100000"/>
                        </a:lnSpc>
                        <a:spcBef>
                          <a:spcPts val="0"/>
                        </a:spcBef>
                        <a:spcAft>
                          <a:spcPts val="0"/>
                        </a:spcAft>
                      </a:pPr>
                      <a:r>
                        <a:rPr lang="en-US" sz="1200" dirty="0" smtClean="0">
                          <a:solidFill>
                            <a:schemeClr val="tx1"/>
                          </a:solidFill>
                          <a:latin typeface="Huawei Sans" panose="020C0503030203020204" pitchFamily="34" charset="0"/>
                        </a:rPr>
                        <a:t>Mobile phones, tablets, PCs, workstations, IP cameras, IP phones, printers, etc.</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fontAlgn="ctr">
                        <a:lnSpc>
                          <a:spcPct val="100000"/>
                        </a:lnSpc>
                        <a:spcBef>
                          <a:spcPts val="0"/>
                        </a:spcBef>
                        <a:spcAft>
                          <a:spcPts val="0"/>
                        </a:spcAft>
                      </a:pPr>
                      <a:r>
                        <a:rPr lang="en-US" sz="1200" dirty="0" smtClean="0">
                          <a:solidFill>
                            <a:schemeClr val="tx1"/>
                          </a:solidFill>
                          <a:latin typeface="Huawei Sans" panose="020C0503030203020204" pitchFamily="34" charset="0"/>
                        </a:rPr>
                        <a:t>Dynamic IP address assignment scenarios only</a:t>
                      </a:r>
                      <a:endParaRPr lang="en-US" altLang="zh-CN" sz="1200" dirty="0">
                        <a:solidFill>
                          <a:schemeClr val="tx1"/>
                        </a:solidFill>
                        <a:effectLst/>
                        <a:latin typeface="Huawei Sans" panose="020C0503030203020204" pitchFamily="34" charset="0"/>
                        <a:ea typeface="宋体" panose="02010600030101010101" pitchFamily="2" charset="-122"/>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60000">
                <a:tc>
                  <a:txBody>
                    <a:bodyPr/>
                    <a:lstStyle/>
                    <a:p>
                      <a:pPr algn="l" fontAlgn="ctr">
                        <a:lnSpc>
                          <a:spcPct val="100000"/>
                        </a:lnSpc>
                        <a:spcBef>
                          <a:spcPts val="0"/>
                        </a:spcBef>
                        <a:spcAft>
                          <a:spcPts val="0"/>
                        </a:spcAft>
                      </a:pPr>
                      <a:r>
                        <a:rPr lang="en-US" sz="1200" b="0" dirty="0" smtClean="0">
                          <a:solidFill>
                            <a:schemeClr val="tx1"/>
                          </a:solidFill>
                          <a:latin typeface="Huawei Sans" panose="020C0503030203020204" pitchFamily="34" charset="0"/>
                        </a:rPr>
                        <a:t>LLDP</a:t>
                      </a:r>
                      <a:endParaRPr lang="en-US" altLang="zh-CN" sz="1200" b="0" dirty="0">
                        <a:solidFill>
                          <a:schemeClr val="tx1"/>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ctr">
                        <a:lnSpc>
                          <a:spcPct val="100000"/>
                        </a:lnSpc>
                        <a:spcBef>
                          <a:spcPts val="0"/>
                        </a:spcBef>
                        <a:spcAft>
                          <a:spcPts val="0"/>
                        </a:spcAft>
                      </a:pPr>
                      <a:r>
                        <a:rPr lang="en-US" sz="1200" dirty="0" smtClean="0">
                          <a:solidFill>
                            <a:schemeClr val="tx1"/>
                          </a:solidFill>
                          <a:latin typeface="Huawei Sans" panose="020C0503030203020204" pitchFamily="34" charset="0"/>
                        </a:rPr>
                        <a:t>IP phones, IP cameras, network devices, etc.</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fontAlgn="ctr">
                        <a:lnSpc>
                          <a:spcPct val="100000"/>
                        </a:lnSpc>
                        <a:spcBef>
                          <a:spcPts val="0"/>
                        </a:spcBef>
                        <a:spcAft>
                          <a:spcPts val="0"/>
                        </a:spcAft>
                      </a:pPr>
                      <a:r>
                        <a:rPr lang="en-US" sz="1200" dirty="0" smtClean="0">
                          <a:solidFill>
                            <a:schemeClr val="tx1"/>
                          </a:solidFill>
                          <a:latin typeface="Huawei Sans" panose="020C0503030203020204" pitchFamily="34" charset="0"/>
                        </a:rPr>
                        <a:t>General scenarios</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60000">
                <a:tc>
                  <a:txBody>
                    <a:bodyPr/>
                    <a:lstStyle/>
                    <a:p>
                      <a:pPr algn="l" fontAlgn="ctr">
                        <a:lnSpc>
                          <a:spcPct val="100000"/>
                        </a:lnSpc>
                        <a:spcBef>
                          <a:spcPts val="0"/>
                        </a:spcBef>
                        <a:spcAft>
                          <a:spcPts val="0"/>
                        </a:spcAft>
                      </a:pPr>
                      <a:r>
                        <a:rPr lang="en-US" sz="1200" b="0" dirty="0" err="1" smtClean="0">
                          <a:solidFill>
                            <a:schemeClr val="tx1"/>
                          </a:solidFill>
                          <a:latin typeface="Huawei Sans" panose="020C0503030203020204" pitchFamily="34" charset="0"/>
                        </a:rPr>
                        <a:t>mDNS</a:t>
                      </a:r>
                      <a:endParaRPr lang="en-US" altLang="zh-CN" sz="1200" b="0" dirty="0">
                        <a:solidFill>
                          <a:schemeClr val="tx1"/>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ctr">
                        <a:lnSpc>
                          <a:spcPct val="100000"/>
                        </a:lnSpc>
                        <a:spcBef>
                          <a:spcPts val="0"/>
                        </a:spcBef>
                        <a:spcAft>
                          <a:spcPts val="0"/>
                        </a:spcAft>
                      </a:pPr>
                      <a:r>
                        <a:rPr lang="en-US" sz="1200" dirty="0" smtClean="0">
                          <a:solidFill>
                            <a:schemeClr val="tx1"/>
                          </a:solidFill>
                          <a:latin typeface="Huawei Sans" panose="020C0503030203020204" pitchFamily="34" charset="0"/>
                        </a:rPr>
                        <a:t>Printers, IP cameras, etc.</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fontAlgn="ctr">
                        <a:lnSpc>
                          <a:spcPct val="100000"/>
                        </a:lnSpc>
                        <a:spcBef>
                          <a:spcPts val="0"/>
                        </a:spcBef>
                        <a:spcAft>
                          <a:spcPts val="0"/>
                        </a:spcAft>
                      </a:pPr>
                      <a:r>
                        <a:rPr lang="en-US" sz="1200" dirty="0" smtClean="0">
                          <a:solidFill>
                            <a:schemeClr val="tx1"/>
                          </a:solidFill>
                          <a:latin typeface="Huawei Sans" panose="020C0503030203020204" pitchFamily="34" charset="0"/>
                        </a:rPr>
                        <a:t>General scenarios</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60000">
                <a:tc>
                  <a:txBody>
                    <a:bodyPr/>
                    <a:lstStyle/>
                    <a:p>
                      <a:pPr algn="l" fontAlgn="ctr">
                        <a:lnSpc>
                          <a:spcPct val="100000"/>
                        </a:lnSpc>
                        <a:spcBef>
                          <a:spcPts val="0"/>
                        </a:spcBef>
                        <a:spcAft>
                          <a:spcPts val="0"/>
                        </a:spcAft>
                      </a:pPr>
                      <a:r>
                        <a:rPr lang="en-US" sz="1200" b="0" dirty="0" smtClean="0">
                          <a:solidFill>
                            <a:schemeClr val="tx1"/>
                          </a:solidFill>
                          <a:latin typeface="Huawei Sans" panose="020C0503030203020204" pitchFamily="34" charset="0"/>
                        </a:rPr>
                        <a:t>SNMP Query</a:t>
                      </a:r>
                      <a:endParaRPr lang="en-US" altLang="zh-CN" sz="1200" b="0" dirty="0">
                        <a:solidFill>
                          <a:schemeClr val="tx1"/>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ctr">
                        <a:lnSpc>
                          <a:spcPct val="100000"/>
                        </a:lnSpc>
                        <a:spcBef>
                          <a:spcPts val="0"/>
                        </a:spcBef>
                        <a:spcAft>
                          <a:spcPts val="0"/>
                        </a:spcAft>
                      </a:pPr>
                      <a:r>
                        <a:rPr lang="en-US" sz="1200" dirty="0" smtClean="0">
                          <a:solidFill>
                            <a:schemeClr val="tx1"/>
                          </a:solidFill>
                          <a:latin typeface="Huawei Sans" panose="020C0503030203020204" pitchFamily="34" charset="0"/>
                        </a:rPr>
                        <a:t>Network devices, printers.</a:t>
                      </a:r>
                      <a:endParaRPr lang="en-US" altLang="zh-CN" sz="1200" dirty="0">
                        <a:solidFill>
                          <a:schemeClr val="tx1"/>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fontAlgn="ctr">
                        <a:lnSpc>
                          <a:spcPct val="100000"/>
                        </a:lnSpc>
                        <a:spcBef>
                          <a:spcPts val="0"/>
                        </a:spcBef>
                        <a:spcAft>
                          <a:spcPts val="0"/>
                        </a:spcAft>
                      </a:pPr>
                      <a:r>
                        <a:rPr lang="en-US" sz="1200" dirty="0" smtClean="0">
                          <a:solidFill>
                            <a:schemeClr val="tx1"/>
                          </a:solidFill>
                          <a:latin typeface="Huawei Sans" panose="020C0503030203020204" pitchFamily="34" charset="0"/>
                        </a:rPr>
                        <a:t>On-premises scenario</a:t>
                      </a:r>
                      <a:endParaRPr lang="en-US" altLang="zh-CN" sz="1200" dirty="0">
                        <a:solidFill>
                          <a:schemeClr val="tx1"/>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60000">
                <a:tc>
                  <a:txBody>
                    <a:bodyPr/>
                    <a:lstStyle/>
                    <a:p>
                      <a:pPr algn="l" fontAlgn="ctr">
                        <a:lnSpc>
                          <a:spcPct val="100000"/>
                        </a:lnSpc>
                        <a:spcBef>
                          <a:spcPts val="0"/>
                        </a:spcBef>
                        <a:spcAft>
                          <a:spcPts val="0"/>
                        </a:spcAft>
                      </a:pPr>
                      <a:r>
                        <a:rPr lang="en-US" sz="1200" b="0" dirty="0" err="1" smtClean="0">
                          <a:solidFill>
                            <a:schemeClr val="tx1"/>
                          </a:solidFill>
                          <a:latin typeface="Huawei Sans" panose="020C0503030203020204" pitchFamily="34" charset="0"/>
                        </a:rPr>
                        <a:t>Nmap</a:t>
                      </a:r>
                      <a:endParaRPr lang="en-US" altLang="zh-CN" sz="1200" b="0" dirty="0">
                        <a:solidFill>
                          <a:schemeClr val="tx1"/>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dirty="0" smtClean="0">
                          <a:solidFill>
                            <a:schemeClr val="tx1"/>
                          </a:solidFill>
                          <a:latin typeface="Huawei Sans" panose="020C0503030203020204" pitchFamily="34" charset="0"/>
                        </a:rPr>
                        <a:t>PCs, workstations, printers, IP phones, IP cameras, etc.</a:t>
                      </a:r>
                      <a:endParaRPr lang="en-US" sz="1200"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fontAlgn="ctr">
                        <a:lnSpc>
                          <a:spcPct val="100000"/>
                        </a:lnSpc>
                        <a:spcBef>
                          <a:spcPts val="0"/>
                        </a:spcBef>
                        <a:spcAft>
                          <a:spcPts val="0"/>
                        </a:spcAft>
                      </a:pPr>
                      <a:r>
                        <a:rPr lang="en-US" sz="1200" dirty="0" smtClean="0">
                          <a:solidFill>
                            <a:schemeClr val="tx1"/>
                          </a:solidFill>
                          <a:latin typeface="Huawei Sans" panose="020C0503030203020204" pitchFamily="34" charset="0"/>
                        </a:rPr>
                        <a:t>On-premises scenario</a:t>
                      </a:r>
                      <a:endParaRPr lang="en-US" altLang="zh-CN" sz="1200" dirty="0">
                        <a:solidFill>
                          <a:schemeClr val="tx1"/>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8" name="圆角矩形 75"/>
          <p:cNvSpPr/>
          <p:nvPr/>
        </p:nvSpPr>
        <p:spPr bwMode="gray">
          <a:xfrm>
            <a:off x="3696805" y="1059713"/>
            <a:ext cx="8031963" cy="360000"/>
          </a:xfrm>
          <a:prstGeom prst="roundRect">
            <a:avLst>
              <a:gd name="adj" fmla="val 10919"/>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ctr" anchorCtr="0">
            <a:noAutofit/>
          </a:bodyPr>
          <a:lstStyle/>
          <a:p>
            <a:pPr algn="ctr" fontAlgn="ctr"/>
            <a:r>
              <a:rPr lang="en-US" sz="1600" dirty="0" smtClean="0">
                <a:solidFill>
                  <a:srgbClr val="30B5C5"/>
                </a:solidFill>
                <a:latin typeface="Huawei Sans" panose="020C0503030203020204" pitchFamily="34" charset="0"/>
              </a:rPr>
              <a:t>Traverse items one by one according to the following table.</a:t>
            </a:r>
            <a:endParaRPr lang="en-US" altLang="zh-CN" sz="1600" dirty="0">
              <a:solidFill>
                <a:srgbClr val="30B5C5"/>
              </a:solidFill>
              <a:latin typeface="Huawei Sans" panose="020C0503030203020204" pitchFamily="34" charset="0"/>
              <a:sym typeface="Huawei Sans" panose="020C0503030203020204" pitchFamily="34" charset="0"/>
            </a:endParaRPr>
          </a:p>
        </p:txBody>
      </p:sp>
      <p:sp>
        <p:nvSpPr>
          <p:cNvPr id="9" name="圆角矩形 75"/>
          <p:cNvSpPr/>
          <p:nvPr/>
        </p:nvSpPr>
        <p:spPr bwMode="gray">
          <a:xfrm>
            <a:off x="3684897" y="1489455"/>
            <a:ext cx="8043871" cy="828232"/>
          </a:xfrm>
          <a:prstGeom prst="roundRect">
            <a:avLst>
              <a:gd name="adj" fmla="val 1173"/>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36000" bIns="36000" rtlCol="0" anchor="ctr" anchorCtr="0">
            <a:noAutofit/>
          </a:bodyPr>
          <a:lstStyle/>
          <a:p>
            <a:pPr fontAlgn="ctr">
              <a:spcAft>
                <a:spcPts val="600"/>
              </a:spcAft>
            </a:pPr>
            <a:r>
              <a:rPr lang="en-US" sz="1400" dirty="0" smtClean="0">
                <a:solidFill>
                  <a:schemeClr val="tx1"/>
                </a:solidFill>
                <a:latin typeface="Huawei Sans" panose="020C0503030203020204" pitchFamily="34" charset="0"/>
              </a:rPr>
              <a:t>Based on the collected information, traverse the items listed in the following table one by one and select the required terminal identification methods. All the identification methods that meet requirements must be enabled.</a:t>
            </a:r>
            <a:endParaRPr lang="en-US" altLang="zh-CN"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2" name="Oval 4"/>
          <p:cNvSpPr>
            <a:spLocks noChangeAspect="1"/>
          </p:cNvSpPr>
          <p:nvPr/>
        </p:nvSpPr>
        <p:spPr bwMode="gray">
          <a:xfrm>
            <a:off x="731721" y="1113713"/>
            <a:ext cx="252000" cy="252000"/>
          </a:xfrm>
          <a:prstGeom prst="ellipse">
            <a:avLst/>
          </a:prstGeom>
          <a:solidFill>
            <a:srgbClr val="56C4D2"/>
          </a:solidFill>
          <a:ln w="12700" cap="flat" cmpd="sng" algn="ctr">
            <a:noFill/>
            <a:prstDash val="solid"/>
            <a:miter lim="800000"/>
          </a:ln>
          <a:effectLst/>
        </p:spPr>
        <p:txBody>
          <a:bodyPr wrap="none" lIns="0" tIns="0" rIns="0" bIns="0" rtlCol="0" anchor="ctr">
            <a:noAutofit/>
          </a:bodyP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rPr>
              <a:t>1</a:t>
            </a: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Oval 4"/>
          <p:cNvSpPr>
            <a:spLocks noChangeAspect="1"/>
          </p:cNvSpPr>
          <p:nvPr/>
        </p:nvSpPr>
        <p:spPr bwMode="gray">
          <a:xfrm>
            <a:off x="3821466" y="1113713"/>
            <a:ext cx="252000" cy="252000"/>
          </a:xfrm>
          <a:prstGeom prst="ellipse">
            <a:avLst/>
          </a:prstGeom>
          <a:solidFill>
            <a:srgbClr val="56C4D2"/>
          </a:solidFill>
          <a:ln w="12700" cap="flat" cmpd="sng" algn="ctr">
            <a:noFill/>
            <a:prstDash val="solid"/>
            <a:miter lim="800000"/>
          </a:ln>
          <a:effectLst/>
        </p:spPr>
        <p:txBody>
          <a:bodyPr wrap="none" lIns="0" tIns="0" rIns="0" bIns="0" rtlCol="0" anchor="ctr">
            <a:noAutofit/>
          </a:bodyP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rPr>
              <a:t>2</a:t>
            </a: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五边形 14"/>
          <p:cNvSpPr/>
          <p:nvPr/>
        </p:nvSpPr>
        <p:spPr bwMode="gray">
          <a:xfrm>
            <a:off x="5941177" y="22542"/>
            <a:ext cx="1548000" cy="378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noAutofit/>
          </a:bodyPr>
          <a:lstStyle/>
          <a:p>
            <a:pPr algn="ctr" fontAlgn="ctr">
              <a:lnSpc>
                <a:spcPct val="95000"/>
              </a:lnSpc>
            </a:pPr>
            <a:r>
              <a:rPr lang="en-US" sz="1200" dirty="0" smtClean="0">
                <a:latin typeface="Huawei Sans" panose="020C0503030203020204" pitchFamily="34" charset="0"/>
              </a:rPr>
              <a:t>User Management </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燕尾形 15"/>
          <p:cNvSpPr/>
          <p:nvPr/>
        </p:nvSpPr>
        <p:spPr bwMode="gray">
          <a:xfrm>
            <a:off x="7360852" y="22542"/>
            <a:ext cx="1548000" cy="378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5000"/>
              </a:lnSpc>
            </a:pPr>
            <a:r>
              <a:rPr lang="en-US" sz="1200" dirty="0" smtClean="0">
                <a:latin typeface="Huawei Sans" panose="020C0503030203020204" pitchFamily="34" charset="0"/>
              </a:rPr>
              <a:t>User Authentication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燕尾形 16"/>
          <p:cNvSpPr/>
          <p:nvPr/>
        </p:nvSpPr>
        <p:spPr bwMode="gray">
          <a:xfrm>
            <a:off x="10200203" y="22542"/>
            <a:ext cx="1548000" cy="37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5000"/>
              </a:lnSpc>
              <a:spcBef>
                <a:spcPts val="0"/>
              </a:spcBef>
              <a:defRPr/>
            </a:pPr>
            <a:r>
              <a:rPr lang="en-US" sz="1200" b="1" dirty="0" smtClean="0">
                <a:solidFill>
                  <a:schemeClr val="bg1"/>
                </a:solidFill>
                <a:latin typeface="Huawei Sans" panose="020C0503030203020204" pitchFamily="34" charset="0"/>
              </a:rPr>
              <a:t>Terminal Identification</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燕尾形 19"/>
          <p:cNvSpPr/>
          <p:nvPr/>
        </p:nvSpPr>
        <p:spPr bwMode="gray">
          <a:xfrm>
            <a:off x="8780527" y="22542"/>
            <a:ext cx="1548000" cy="378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5000"/>
              </a:lnSpc>
              <a:spcBef>
                <a:spcPts val="0"/>
              </a:spcBef>
              <a:defRPr/>
            </a:pPr>
            <a:r>
              <a:rPr lang="en-US" sz="1200" dirty="0" smtClean="0">
                <a:latin typeface="Huawei Sans" panose="020C0503030203020204" pitchFamily="34" charset="0"/>
              </a:rPr>
              <a:t>Policy Control</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381354551"/>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Terminal Identification Method Design (2)</a:t>
            </a:r>
            <a:endParaRPr lang="en-US" altLang="zh-CN" dirty="0">
              <a:sym typeface="Huawei Sans" panose="020C0503030203020204" pitchFamily="34" charset="0"/>
            </a:endParaRPr>
          </a:p>
        </p:txBody>
      </p:sp>
      <p:sp>
        <p:nvSpPr>
          <p:cNvPr id="3" name="文本占位符 2"/>
          <p:cNvSpPr>
            <a:spLocks noGrp="1"/>
          </p:cNvSpPr>
          <p:nvPr>
            <p:ph type="body" sz="quarter" idx="10"/>
          </p:nvPr>
        </p:nvSpPr>
        <p:spPr>
          <a:xfrm>
            <a:off x="455612" y="3929508"/>
            <a:ext cx="11293476" cy="1998047"/>
          </a:xfrm>
        </p:spPr>
        <p:txBody>
          <a:bodyPr/>
          <a:lstStyle/>
          <a:p>
            <a:r>
              <a:rPr lang="en-US" sz="1600" dirty="0" smtClean="0"/>
              <a:t>If the network administrator cannot determine which terminal identification method is to be used, the following passive fingerprint-based identification methods are recommended: MAC OUI, HTTP </a:t>
            </a:r>
            <a:r>
              <a:rPr lang="en-US" sz="1600" dirty="0" err="1" smtClean="0"/>
              <a:t>UserAgent</a:t>
            </a:r>
            <a:r>
              <a:rPr lang="en-US" sz="1600" dirty="0" smtClean="0"/>
              <a:t>, DHCP Option, LLDP, and </a:t>
            </a:r>
            <a:r>
              <a:rPr lang="en-US" sz="1600" dirty="0" err="1" smtClean="0"/>
              <a:t>mDNS</a:t>
            </a:r>
            <a:r>
              <a:rPr lang="en-US" sz="1600" dirty="0" smtClean="0"/>
              <a:t>.</a:t>
            </a:r>
            <a:endParaRPr lang="en-US" altLang="zh-CN" sz="1600" dirty="0" smtClean="0">
              <a:sym typeface="Huawei Sans" panose="020C0503030203020204" pitchFamily="34" charset="0"/>
            </a:endParaRPr>
          </a:p>
          <a:p>
            <a:r>
              <a:rPr lang="en-US" sz="1600" dirty="0" smtClean="0"/>
              <a:t>It is recommended that </a:t>
            </a:r>
            <a:r>
              <a:rPr lang="en-US" sz="1600" dirty="0" err="1" smtClean="0"/>
              <a:t>Nmap</a:t>
            </a:r>
            <a:r>
              <a:rPr lang="en-US" sz="1600" dirty="0" smtClean="0"/>
              <a:t> be disabled by default because this identification takes a long time. If the preceding passive fingerprint-based identification methods cannot meet requirements, enable </a:t>
            </a:r>
            <a:r>
              <a:rPr lang="en-US" sz="1600" dirty="0" err="1" smtClean="0"/>
              <a:t>Nmap</a:t>
            </a:r>
            <a:r>
              <a:rPr lang="en-US" sz="1600" dirty="0" smtClean="0"/>
              <a:t>.</a:t>
            </a:r>
            <a:endParaRPr lang="en-US" altLang="zh-CN" sz="1600" dirty="0">
              <a:sym typeface="Huawei Sans" panose="020C0503030203020204" pitchFamily="34" charset="0"/>
            </a:endParaRPr>
          </a:p>
        </p:txBody>
      </p:sp>
      <p:sp>
        <p:nvSpPr>
          <p:cNvPr id="10" name="圆角矩形 75"/>
          <p:cNvSpPr/>
          <p:nvPr/>
        </p:nvSpPr>
        <p:spPr bwMode="gray">
          <a:xfrm>
            <a:off x="502268" y="1080430"/>
            <a:ext cx="11121247" cy="360000"/>
          </a:xfrm>
          <a:prstGeom prst="roundRect">
            <a:avLst>
              <a:gd name="adj" fmla="val 10919"/>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Enable the terminal identification function.</a:t>
            </a:r>
            <a:endParaRPr lang="en-US" altLang="zh-CN" sz="1600" dirty="0">
              <a:solidFill>
                <a:srgbClr val="30B5C5"/>
              </a:solidFill>
              <a:latin typeface="Huawei Sans" panose="020C0503030203020204" pitchFamily="34" charset="0"/>
            </a:endParaRPr>
          </a:p>
        </p:txBody>
      </p:sp>
      <p:graphicFrame>
        <p:nvGraphicFramePr>
          <p:cNvPr id="11" name="表格 10"/>
          <p:cNvGraphicFramePr>
            <a:graphicFrameLocks noGrp="1"/>
          </p:cNvGraphicFramePr>
          <p:nvPr>
            <p:extLst>
              <p:ext uri="{D42A27DB-BD31-4B8C-83A1-F6EECF244321}">
                <p14:modId xmlns:p14="http://schemas.microsoft.com/office/powerpoint/2010/main" val="186254135"/>
              </p:ext>
            </p:extLst>
          </p:nvPr>
        </p:nvGraphicFramePr>
        <p:xfrm>
          <a:off x="502268" y="1496249"/>
          <a:ext cx="11127187" cy="2377440"/>
        </p:xfrm>
        <a:graphic>
          <a:graphicData uri="http://schemas.openxmlformats.org/drawingml/2006/table">
            <a:tbl>
              <a:tblPr firstRow="1" firstCol="1" lastRow="1" lastCol="1" bandRow="1" bandCol="1">
                <a:tableStyleId>{5940675A-B579-460E-94D1-54222C63F5DA}</a:tableStyleId>
              </a:tblPr>
              <a:tblGrid>
                <a:gridCol w="1937467"/>
                <a:gridCol w="3427665"/>
                <a:gridCol w="5762055"/>
              </a:tblGrid>
              <a:tr h="196579">
                <a:tc>
                  <a:txBody>
                    <a:bodyPr/>
                    <a:lstStyle/>
                    <a:p>
                      <a:pPr algn="ctr" fontAlgn="ctr">
                        <a:lnSpc>
                          <a:spcPct val="100000"/>
                        </a:lnSpc>
                        <a:spcBef>
                          <a:spcPts val="0"/>
                        </a:spcBef>
                        <a:spcAft>
                          <a:spcPts val="0"/>
                        </a:spcAft>
                      </a:pPr>
                      <a:r>
                        <a:rPr lang="en-US" sz="1200" b="1" dirty="0" smtClean="0">
                          <a:latin typeface="Huawei Sans" panose="020C0503030203020204" pitchFamily="34" charset="0"/>
                        </a:rPr>
                        <a:t>Identification Method</a:t>
                      </a:r>
                      <a:endParaRPr lang="en-US" sz="1200" b="1"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spcBef>
                          <a:spcPts val="0"/>
                        </a:spcBef>
                        <a:spcAft>
                          <a:spcPts val="0"/>
                        </a:spcAft>
                      </a:pPr>
                      <a:r>
                        <a:rPr lang="en-US" sz="1200" b="1" dirty="0" smtClean="0">
                          <a:latin typeface="Huawei Sans" panose="020C0503030203020204" pitchFamily="34" charset="0"/>
                        </a:rPr>
                        <a:t>Enabled On …</a:t>
                      </a:r>
                      <a:endParaRPr lang="en-US" altLang="zh-CN" sz="1200" b="1" dirty="0">
                        <a:effectLst/>
                        <a:latin typeface="Huawei Sans" panose="020C0503030203020204" pitchFamily="34" charset="0"/>
                        <a:ea typeface="黑体" panose="02010609060101010101" pitchFamily="49" charset="-122"/>
                        <a:cs typeface="Book Antiqua" panose="0204060205030503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spcBef>
                          <a:spcPts val="0"/>
                        </a:spcBef>
                        <a:spcAft>
                          <a:spcPts val="0"/>
                        </a:spcAft>
                      </a:pPr>
                      <a:r>
                        <a:rPr lang="en-US" sz="1200" b="1" dirty="0" smtClean="0">
                          <a:latin typeface="Huawei Sans" panose="020C0503030203020204" pitchFamily="34" charset="0"/>
                        </a:rPr>
                        <a:t>Other Functions to Be Enabled</a:t>
                      </a:r>
                      <a:endParaRPr lang="en-US"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196579">
                <a:tc>
                  <a:txBody>
                    <a:bodyPr/>
                    <a:lstStyle/>
                    <a:p>
                      <a:pPr algn="l" fontAlgn="ctr">
                        <a:lnSpc>
                          <a:spcPct val="100000"/>
                        </a:lnSpc>
                        <a:spcBef>
                          <a:spcPts val="0"/>
                        </a:spcBef>
                        <a:spcAft>
                          <a:spcPts val="0"/>
                        </a:spcAft>
                      </a:pPr>
                      <a:r>
                        <a:rPr lang="en-US" sz="1200" b="0" dirty="0" smtClean="0">
                          <a:latin typeface="Huawei Sans" panose="020C0503030203020204" pitchFamily="34" charset="0"/>
                        </a:rPr>
                        <a:t>MAC OUI</a:t>
                      </a:r>
                      <a:endParaRPr lang="en-US" altLang="zh-CN" sz="1200" b="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ctr">
                        <a:lnSpc>
                          <a:spcPct val="100000"/>
                        </a:lnSpc>
                        <a:spcBef>
                          <a:spcPts val="0"/>
                        </a:spcBef>
                        <a:spcAft>
                          <a:spcPts val="0"/>
                        </a:spcAft>
                      </a:pPr>
                      <a:r>
                        <a:rPr lang="en-US" sz="1200" dirty="0" smtClean="0">
                          <a:latin typeface="Huawei Sans" panose="020C0503030203020204" pitchFamily="34" charset="0"/>
                        </a:rPr>
                        <a:t>Access switch and AP</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lnSpc>
                          <a:spcPct val="100000"/>
                        </a:lnSpc>
                        <a:spcBef>
                          <a:spcPts val="0"/>
                        </a:spcBef>
                        <a:spcAft>
                          <a:spcPts val="0"/>
                        </a:spcAft>
                      </a:pPr>
                      <a:r>
                        <a:rPr lang="en-US" sz="1200" dirty="0" smtClean="0">
                          <a:latin typeface="Huawei Sans" panose="020C0503030203020204" pitchFamily="34" charset="0"/>
                        </a:rPr>
                        <a:t>-</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96579">
                <a:tc>
                  <a:txBody>
                    <a:bodyPr/>
                    <a:lstStyle/>
                    <a:p>
                      <a:pPr algn="l" fontAlgn="ctr">
                        <a:lnSpc>
                          <a:spcPct val="100000"/>
                        </a:lnSpc>
                        <a:spcBef>
                          <a:spcPts val="0"/>
                        </a:spcBef>
                        <a:spcAft>
                          <a:spcPts val="0"/>
                        </a:spcAft>
                      </a:pPr>
                      <a:r>
                        <a:rPr lang="en-US" sz="1200" b="0" dirty="0" smtClean="0">
                          <a:latin typeface="Huawei Sans" panose="020C0503030203020204" pitchFamily="34" charset="0"/>
                        </a:rPr>
                        <a:t>HTTP </a:t>
                      </a:r>
                      <a:r>
                        <a:rPr lang="en-US" sz="1200" b="0" dirty="0" err="1" smtClean="0">
                          <a:latin typeface="Huawei Sans" panose="020C0503030203020204" pitchFamily="34" charset="0"/>
                        </a:rPr>
                        <a:t>UserAgent</a:t>
                      </a:r>
                      <a:endParaRPr lang="en-US" altLang="zh-CN" sz="1200" b="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ctr">
                        <a:lnSpc>
                          <a:spcPct val="100000"/>
                        </a:lnSpc>
                        <a:spcBef>
                          <a:spcPts val="0"/>
                        </a:spcBef>
                        <a:spcAft>
                          <a:spcPts val="0"/>
                        </a:spcAft>
                      </a:pPr>
                      <a:r>
                        <a:rPr lang="en-US" sz="1200" dirty="0" smtClean="0">
                          <a:latin typeface="Huawei Sans" panose="020C0503030203020204" pitchFamily="34" charset="0"/>
                        </a:rPr>
                        <a:t>Device enabled with Portal authentication</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lnSpc>
                          <a:spcPct val="100000"/>
                        </a:lnSpc>
                        <a:spcBef>
                          <a:spcPts val="0"/>
                        </a:spcBef>
                        <a:spcAft>
                          <a:spcPts val="0"/>
                        </a:spcAft>
                      </a:pPr>
                      <a:r>
                        <a:rPr lang="en-US" sz="1200" dirty="0" smtClean="0">
                          <a:latin typeface="Huawei Sans" panose="020C0503030203020204" pitchFamily="34" charset="0"/>
                        </a:rPr>
                        <a:t>-</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37626">
                <a:tc>
                  <a:txBody>
                    <a:bodyPr/>
                    <a:lstStyle/>
                    <a:p>
                      <a:pPr algn="l" fontAlgn="ctr">
                        <a:lnSpc>
                          <a:spcPct val="100000"/>
                        </a:lnSpc>
                        <a:spcBef>
                          <a:spcPts val="0"/>
                        </a:spcBef>
                        <a:spcAft>
                          <a:spcPts val="0"/>
                        </a:spcAft>
                      </a:pPr>
                      <a:r>
                        <a:rPr lang="en-US" sz="1200" b="0" dirty="0" smtClean="0">
                          <a:latin typeface="Huawei Sans" panose="020C0503030203020204" pitchFamily="34" charset="0"/>
                        </a:rPr>
                        <a:t>DHCP Option</a:t>
                      </a:r>
                      <a:endParaRPr lang="en-US" altLang="zh-CN" sz="1200" b="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ctr">
                        <a:lnSpc>
                          <a:spcPct val="100000"/>
                        </a:lnSpc>
                        <a:spcBef>
                          <a:spcPts val="0"/>
                        </a:spcBef>
                        <a:spcAft>
                          <a:spcPts val="0"/>
                        </a:spcAft>
                      </a:pPr>
                      <a:r>
                        <a:rPr lang="en-US" sz="1200" dirty="0" smtClean="0">
                          <a:latin typeface="Huawei Sans" panose="020C0503030203020204" pitchFamily="34" charset="0"/>
                        </a:rPr>
                        <a:t>Access switch and AP</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lnSpc>
                          <a:spcPct val="100000"/>
                        </a:lnSpc>
                        <a:spcBef>
                          <a:spcPts val="0"/>
                        </a:spcBef>
                        <a:spcAft>
                          <a:spcPts val="0"/>
                        </a:spcAft>
                      </a:pPr>
                      <a:r>
                        <a:rPr lang="en-US" sz="1200" dirty="0" smtClean="0">
                          <a:latin typeface="Huawei Sans" panose="020C0503030203020204" pitchFamily="34" charset="0"/>
                        </a:rPr>
                        <a:t>DHCP snooping must be enabled on access switches. By default, DHCP snooping is already enabled on APs.</a:t>
                      </a:r>
                      <a:endParaRPr lang="en-US" sz="12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96579">
                <a:tc>
                  <a:txBody>
                    <a:bodyPr/>
                    <a:lstStyle/>
                    <a:p>
                      <a:pPr algn="l" fontAlgn="ctr">
                        <a:lnSpc>
                          <a:spcPct val="100000"/>
                        </a:lnSpc>
                        <a:spcBef>
                          <a:spcPts val="0"/>
                        </a:spcBef>
                        <a:spcAft>
                          <a:spcPts val="0"/>
                        </a:spcAft>
                      </a:pPr>
                      <a:r>
                        <a:rPr lang="en-US" sz="1200" b="0" dirty="0" smtClean="0">
                          <a:latin typeface="Huawei Sans" panose="020C0503030203020204" pitchFamily="34" charset="0"/>
                        </a:rPr>
                        <a:t>LLDP</a:t>
                      </a:r>
                      <a:endParaRPr lang="en-US" altLang="zh-CN" sz="1200" b="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ctr">
                        <a:lnSpc>
                          <a:spcPct val="100000"/>
                        </a:lnSpc>
                        <a:spcBef>
                          <a:spcPts val="0"/>
                        </a:spcBef>
                        <a:spcAft>
                          <a:spcPts val="0"/>
                        </a:spcAft>
                      </a:pPr>
                      <a:r>
                        <a:rPr lang="en-US" sz="1200" dirty="0" smtClean="0">
                          <a:latin typeface="Huawei Sans" panose="020C0503030203020204" pitchFamily="34" charset="0"/>
                        </a:rPr>
                        <a:t>Access switch and AP</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lnSpc>
                          <a:spcPct val="100000"/>
                        </a:lnSpc>
                        <a:spcBef>
                          <a:spcPts val="0"/>
                        </a:spcBef>
                        <a:spcAft>
                          <a:spcPts val="0"/>
                        </a:spcAft>
                      </a:pPr>
                      <a:r>
                        <a:rPr lang="en-US" sz="1200" dirty="0" smtClean="0">
                          <a:latin typeface="Huawei Sans" panose="020C0503030203020204" pitchFamily="34" charset="0"/>
                        </a:rPr>
                        <a:t>-</a:t>
                      </a:r>
                      <a:endParaRPr lang="en-US" sz="12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96579">
                <a:tc>
                  <a:txBody>
                    <a:bodyPr/>
                    <a:lstStyle/>
                    <a:p>
                      <a:pPr algn="l" fontAlgn="ctr">
                        <a:lnSpc>
                          <a:spcPct val="100000"/>
                        </a:lnSpc>
                        <a:spcBef>
                          <a:spcPts val="0"/>
                        </a:spcBef>
                        <a:spcAft>
                          <a:spcPts val="0"/>
                        </a:spcAft>
                      </a:pPr>
                      <a:r>
                        <a:rPr lang="en-US" sz="1200" b="0" dirty="0" err="1" smtClean="0">
                          <a:latin typeface="Huawei Sans" panose="020C0503030203020204" pitchFamily="34" charset="0"/>
                        </a:rPr>
                        <a:t>mDNS</a:t>
                      </a:r>
                      <a:endParaRPr lang="en-US" altLang="zh-CN" sz="1200" b="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ctr">
                        <a:lnSpc>
                          <a:spcPct val="100000"/>
                        </a:lnSpc>
                        <a:spcBef>
                          <a:spcPts val="0"/>
                        </a:spcBef>
                        <a:spcAft>
                          <a:spcPts val="0"/>
                        </a:spcAft>
                      </a:pPr>
                      <a:r>
                        <a:rPr lang="en-US" sz="1200" dirty="0" smtClean="0">
                          <a:latin typeface="Huawei Sans" panose="020C0503030203020204" pitchFamily="34" charset="0"/>
                        </a:rPr>
                        <a:t>Access switch and AP</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lnSpc>
                          <a:spcPct val="100000"/>
                        </a:lnSpc>
                        <a:spcBef>
                          <a:spcPts val="0"/>
                        </a:spcBef>
                        <a:spcAft>
                          <a:spcPts val="0"/>
                        </a:spcAft>
                      </a:pPr>
                      <a:r>
                        <a:rPr lang="en-US" sz="1200" dirty="0" err="1" smtClean="0">
                          <a:latin typeface="Huawei Sans" panose="020C0503030203020204" pitchFamily="34" charset="0"/>
                        </a:rPr>
                        <a:t>mDNS</a:t>
                      </a:r>
                      <a:r>
                        <a:rPr lang="en-US" sz="1200" dirty="0" smtClean="0">
                          <a:latin typeface="Huawei Sans" panose="020C0503030203020204" pitchFamily="34" charset="0"/>
                        </a:rPr>
                        <a:t> snooping must be enabled on access switches and APs.</a:t>
                      </a:r>
                      <a:endParaRPr lang="en-US" sz="12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96579">
                <a:tc>
                  <a:txBody>
                    <a:bodyPr/>
                    <a:lstStyle/>
                    <a:p>
                      <a:pPr algn="l" fontAlgn="ctr">
                        <a:lnSpc>
                          <a:spcPct val="100000"/>
                        </a:lnSpc>
                        <a:spcBef>
                          <a:spcPts val="0"/>
                        </a:spcBef>
                        <a:spcAft>
                          <a:spcPts val="0"/>
                        </a:spcAft>
                      </a:pPr>
                      <a:r>
                        <a:rPr lang="en-US" sz="1200" b="0" dirty="0" smtClean="0">
                          <a:latin typeface="Huawei Sans" panose="020C0503030203020204" pitchFamily="34" charset="0"/>
                        </a:rPr>
                        <a:t>SNMP Query</a:t>
                      </a:r>
                      <a:endParaRPr lang="en-US" altLang="zh-CN" sz="1200" b="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ctr">
                        <a:lnSpc>
                          <a:spcPct val="100000"/>
                        </a:lnSpc>
                        <a:spcBef>
                          <a:spcPts val="0"/>
                        </a:spcBef>
                        <a:spcAft>
                          <a:spcPts val="0"/>
                        </a:spcAft>
                      </a:pPr>
                      <a:r>
                        <a:rPr lang="en-US" sz="1200" dirty="0" smtClean="0">
                          <a:solidFill>
                            <a:schemeClr val="tx1"/>
                          </a:solidFill>
                          <a:latin typeface="Huawei Sans" panose="020C0503030203020204" pitchFamily="34" charset="0"/>
                        </a:rPr>
                        <a:t>iMaster NCE-Campus</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lnSpc>
                          <a:spcPct val="100000"/>
                        </a:lnSpc>
                        <a:spcBef>
                          <a:spcPts val="0"/>
                        </a:spcBef>
                        <a:spcAft>
                          <a:spcPts val="0"/>
                        </a:spcAft>
                      </a:pPr>
                      <a:r>
                        <a:rPr lang="en-US" sz="1200" dirty="0" smtClean="0">
                          <a:latin typeface="Huawei Sans" panose="020C0503030203020204" pitchFamily="34" charset="0"/>
                        </a:rPr>
                        <a:t>-</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96579">
                <a:tc>
                  <a:txBody>
                    <a:bodyPr/>
                    <a:lstStyle/>
                    <a:p>
                      <a:pPr algn="l" fontAlgn="ctr">
                        <a:lnSpc>
                          <a:spcPct val="100000"/>
                        </a:lnSpc>
                        <a:spcBef>
                          <a:spcPts val="0"/>
                        </a:spcBef>
                        <a:spcAft>
                          <a:spcPts val="0"/>
                        </a:spcAft>
                      </a:pPr>
                      <a:r>
                        <a:rPr lang="en-US" sz="1200" b="0" dirty="0" err="1" smtClean="0">
                          <a:latin typeface="Huawei Sans" panose="020C0503030203020204" pitchFamily="34" charset="0"/>
                        </a:rPr>
                        <a:t>Nmap</a:t>
                      </a:r>
                      <a:endParaRPr lang="en-US" altLang="zh-CN" sz="1200" b="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fontAlgn="ctr">
                        <a:lnSpc>
                          <a:spcPct val="100000"/>
                        </a:lnSpc>
                        <a:spcBef>
                          <a:spcPts val="0"/>
                        </a:spcBef>
                        <a:spcAft>
                          <a:spcPts val="0"/>
                        </a:spcAft>
                      </a:pPr>
                      <a:r>
                        <a:rPr lang="en-US" sz="1200" dirty="0" smtClean="0">
                          <a:solidFill>
                            <a:schemeClr val="tx1"/>
                          </a:solidFill>
                          <a:latin typeface="Huawei Sans" panose="020C0503030203020204" pitchFamily="34" charset="0"/>
                        </a:rPr>
                        <a:t>iMaster NCE-Campus</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fontAlgn="ctr">
                        <a:lnSpc>
                          <a:spcPct val="100000"/>
                        </a:lnSpc>
                        <a:spcBef>
                          <a:spcPts val="0"/>
                        </a:spcBef>
                        <a:spcAft>
                          <a:spcPts val="0"/>
                        </a:spcAft>
                      </a:pPr>
                      <a:r>
                        <a:rPr lang="en-US" sz="1200" dirty="0" smtClean="0">
                          <a:latin typeface="Huawei Sans" panose="020C0503030203020204" pitchFamily="34" charset="0"/>
                        </a:rPr>
                        <a:t>-</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
        <p:nvSpPr>
          <p:cNvPr id="14" name="Oval 4"/>
          <p:cNvSpPr>
            <a:spLocks noChangeAspect="1"/>
          </p:cNvSpPr>
          <p:nvPr/>
        </p:nvSpPr>
        <p:spPr bwMode="gray">
          <a:xfrm>
            <a:off x="731721" y="1134430"/>
            <a:ext cx="252000" cy="252000"/>
          </a:xfrm>
          <a:prstGeom prst="ellipse">
            <a:avLst/>
          </a:prstGeom>
          <a:solidFill>
            <a:srgbClr val="56C4D2"/>
          </a:solidFill>
          <a:ln w="12700" cap="flat" cmpd="sng" algn="ctr">
            <a:noFill/>
            <a:prstDash val="solid"/>
            <a:miter lim="800000"/>
          </a:ln>
          <a:effectLst/>
        </p:spPr>
        <p:txBody>
          <a:bodyPr wrap="none" lIns="0" tIns="0" rIns="0" bIns="0" rtlCol="0" anchor="ctr">
            <a:noAutofit/>
          </a:bodyP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rPr>
              <a:t>3</a:t>
            </a: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五边形 14"/>
          <p:cNvSpPr/>
          <p:nvPr/>
        </p:nvSpPr>
        <p:spPr bwMode="gray">
          <a:xfrm>
            <a:off x="5941177" y="22542"/>
            <a:ext cx="1548000" cy="378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noAutofit/>
          </a:bodyPr>
          <a:lstStyle/>
          <a:p>
            <a:pPr algn="ctr" fontAlgn="ctr">
              <a:lnSpc>
                <a:spcPct val="95000"/>
              </a:lnSpc>
            </a:pPr>
            <a:r>
              <a:rPr lang="en-US" sz="1200" dirty="0" smtClean="0">
                <a:latin typeface="Huawei Sans" panose="020C0503030203020204" pitchFamily="34" charset="0"/>
              </a:rPr>
              <a:t>User Management </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燕尾形 15"/>
          <p:cNvSpPr/>
          <p:nvPr/>
        </p:nvSpPr>
        <p:spPr bwMode="gray">
          <a:xfrm>
            <a:off x="7360852" y="22542"/>
            <a:ext cx="1548000" cy="378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5000"/>
              </a:lnSpc>
            </a:pPr>
            <a:r>
              <a:rPr lang="en-US" sz="1200" dirty="0" smtClean="0">
                <a:latin typeface="Huawei Sans" panose="020C0503030203020204" pitchFamily="34" charset="0"/>
              </a:rPr>
              <a:t>User Authentication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燕尾形 16"/>
          <p:cNvSpPr/>
          <p:nvPr/>
        </p:nvSpPr>
        <p:spPr bwMode="gray">
          <a:xfrm>
            <a:off x="10200203" y="22542"/>
            <a:ext cx="1548000" cy="37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5000"/>
              </a:lnSpc>
              <a:spcBef>
                <a:spcPts val="0"/>
              </a:spcBef>
              <a:defRPr/>
            </a:pPr>
            <a:r>
              <a:rPr lang="en-US" sz="1200" b="1" dirty="0" smtClean="0">
                <a:solidFill>
                  <a:schemeClr val="bg1"/>
                </a:solidFill>
                <a:latin typeface="Huawei Sans" panose="020C0503030203020204" pitchFamily="34" charset="0"/>
              </a:rPr>
              <a:t>Terminal Identification</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燕尾形 18"/>
          <p:cNvSpPr/>
          <p:nvPr/>
        </p:nvSpPr>
        <p:spPr bwMode="gray">
          <a:xfrm>
            <a:off x="8780527" y="22542"/>
            <a:ext cx="1548000" cy="378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5000"/>
              </a:lnSpc>
              <a:spcBef>
                <a:spcPts val="0"/>
              </a:spcBef>
              <a:defRPr/>
            </a:pPr>
            <a:r>
              <a:rPr lang="en-US" sz="1200" dirty="0" smtClean="0">
                <a:latin typeface="Huawei Sans" panose="020C0503030203020204" pitchFamily="34" charset="0"/>
              </a:rPr>
              <a:t>Policy Control</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433925809"/>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Terminal Policy Design</a:t>
            </a:r>
            <a:endParaRPr lang="en-US" altLang="zh-CN" dirty="0">
              <a:sym typeface="Huawei Sans" panose="020C0503030203020204" pitchFamily="34" charset="0"/>
            </a:endParaRPr>
          </a:p>
        </p:txBody>
      </p:sp>
      <p:sp>
        <p:nvSpPr>
          <p:cNvPr id="4" name="文本占位符 3"/>
          <p:cNvSpPr>
            <a:spLocks noGrp="1"/>
          </p:cNvSpPr>
          <p:nvPr>
            <p:ph type="body" sz="quarter" idx="10"/>
          </p:nvPr>
        </p:nvSpPr>
        <p:spPr>
          <a:xfrm>
            <a:off x="455612" y="1052514"/>
            <a:ext cx="11293476" cy="1170598"/>
          </a:xfrm>
        </p:spPr>
        <p:txBody>
          <a:bodyPr/>
          <a:lstStyle/>
          <a:p>
            <a:r>
              <a:rPr lang="en-US" sz="1600" dirty="0" smtClean="0"/>
              <a:t>The network administrator can use iMaster NCE-Campus to automatically deliver policies to terminals, eliminating the need to manually configure different policies for each type of service terminals. </a:t>
            </a:r>
            <a:endParaRPr lang="en-US" altLang="zh-CN" sz="1600" dirty="0" smtClean="0"/>
          </a:p>
          <a:p>
            <a:r>
              <a:rPr lang="en-US" sz="1600" dirty="0" smtClean="0"/>
              <a:t>Terminal policies can be delivered based on the terminal type, operating system, or vendor.</a:t>
            </a:r>
            <a:endParaRPr lang="en-US" altLang="zh-CN" sz="1600" dirty="0"/>
          </a:p>
        </p:txBody>
      </p:sp>
      <p:sp>
        <p:nvSpPr>
          <p:cNvPr id="6" name="圆角矩形 75"/>
          <p:cNvSpPr/>
          <p:nvPr/>
        </p:nvSpPr>
        <p:spPr bwMode="gray">
          <a:xfrm>
            <a:off x="545688" y="2668702"/>
            <a:ext cx="5013864" cy="2201606"/>
          </a:xfrm>
          <a:prstGeom prst="roundRect">
            <a:avLst>
              <a:gd name="adj" fmla="val 1173"/>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44000" tIns="144000" rIns="144000" bIns="144000" rtlCol="0" anchor="t" anchorCtr="0">
            <a:noAutofit/>
          </a:bodyPr>
          <a:lstStyle/>
          <a:p>
            <a:pPr marL="179388" indent="-179388" fontAlgn="ctr">
              <a:lnSpc>
                <a:spcPts val="1800"/>
              </a:lnSpc>
              <a:spcAft>
                <a:spcPts val="600"/>
              </a:spcAft>
              <a:buFont typeface="Arial" panose="020B0604020202020204" pitchFamily="34" charset="0"/>
              <a:buChar char="•"/>
            </a:pPr>
            <a:r>
              <a:rPr lang="en-US" sz="1400" dirty="0" smtClean="0">
                <a:solidFill>
                  <a:schemeClr val="tx1"/>
                </a:solidFill>
                <a:latin typeface="Huawei Sans" panose="020C0503030203020204" pitchFamily="34" charset="0"/>
              </a:rPr>
              <a:t>Enable terminal-type-based automatic policy delivery, so that policies are authorized based on the admission authentication result.</a:t>
            </a:r>
            <a:endParaRPr lang="en-US" altLang="zh-CN" sz="1400" dirty="0" smtClean="0">
              <a:solidFill>
                <a:schemeClr val="tx1"/>
              </a:solidFill>
              <a:latin typeface="Huawei Sans" panose="020C0503030203020204" pitchFamily="34" charset="0"/>
              <a:ea typeface="微软雅黑" panose="020B0503020204020204" pitchFamily="34" charset="-122"/>
              <a:cs typeface="Arial" panose="020B0604020202020204" pitchFamily="34" charset="0"/>
            </a:endParaRPr>
          </a:p>
          <a:p>
            <a:pPr marL="179388" indent="-179388" fontAlgn="ctr">
              <a:lnSpc>
                <a:spcPts val="1800"/>
              </a:lnSpc>
              <a:spcAft>
                <a:spcPts val="600"/>
              </a:spcAft>
              <a:buFont typeface="Arial" panose="020B0604020202020204" pitchFamily="34" charset="0"/>
              <a:buChar char="•"/>
            </a:pPr>
            <a:r>
              <a:rPr lang="en-US" sz="1400" dirty="0" smtClean="0">
                <a:solidFill>
                  <a:schemeClr val="tx1"/>
                </a:solidFill>
                <a:latin typeface="Huawei Sans" panose="020C0503030203020204" pitchFamily="34" charset="0"/>
              </a:rPr>
              <a:t>Deploy admission authentication on access switches and APs.</a:t>
            </a:r>
            <a:endParaRPr lang="en-US" altLang="zh-CN" sz="1400" dirty="0" smtClean="0">
              <a:solidFill>
                <a:schemeClr val="tx1"/>
              </a:solidFill>
              <a:latin typeface="Huawei Sans" panose="020C0503030203020204" pitchFamily="34" charset="0"/>
              <a:ea typeface="微软雅黑" panose="020B0503020204020204" pitchFamily="34" charset="-122"/>
              <a:cs typeface="Arial" panose="020B0604020202020204" pitchFamily="34" charset="0"/>
            </a:endParaRPr>
          </a:p>
          <a:p>
            <a:pPr marL="179388" indent="-179388" fontAlgn="ctr">
              <a:lnSpc>
                <a:spcPts val="1800"/>
              </a:lnSpc>
              <a:spcAft>
                <a:spcPts val="600"/>
              </a:spcAft>
              <a:buFont typeface="Arial" panose="020B0604020202020204" pitchFamily="34" charset="0"/>
              <a:buChar char="•"/>
            </a:pPr>
            <a:r>
              <a:rPr lang="en-US" sz="1400" dirty="0" smtClean="0">
                <a:solidFill>
                  <a:schemeClr val="tx1"/>
                </a:solidFill>
                <a:latin typeface="Huawei Sans" panose="020C0503030203020204" pitchFamily="34" charset="0"/>
              </a:rPr>
              <a:t>Enable MAC address authentication on access switches and APs when dumb terminals are deployed.</a:t>
            </a:r>
            <a:endParaRPr lang="en-US" altLang="zh-CN" sz="1400" dirty="0">
              <a:solidFill>
                <a:schemeClr val="tx1"/>
              </a:solidFill>
              <a:latin typeface="Huawei Sans" panose="020C0503030203020204" pitchFamily="34" charset="0"/>
            </a:endParaRPr>
          </a:p>
        </p:txBody>
      </p:sp>
      <p:sp>
        <p:nvSpPr>
          <p:cNvPr id="7" name="圆角矩形 75"/>
          <p:cNvSpPr/>
          <p:nvPr/>
        </p:nvSpPr>
        <p:spPr bwMode="gray">
          <a:xfrm>
            <a:off x="545688" y="2259325"/>
            <a:ext cx="5013864" cy="360000"/>
          </a:xfrm>
          <a:prstGeom prst="roundRect">
            <a:avLst>
              <a:gd name="adj" fmla="val 10919"/>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30B5C5"/>
                </a:solidFill>
                <a:latin typeface="Huawei Sans" panose="020C0503030203020204" pitchFamily="34" charset="0"/>
              </a:rPr>
              <a:t>Perform policy design.</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圆角矩形 75"/>
          <p:cNvSpPr/>
          <p:nvPr/>
        </p:nvSpPr>
        <p:spPr bwMode="gray">
          <a:xfrm>
            <a:off x="545688" y="5093528"/>
            <a:ext cx="5013864" cy="360000"/>
          </a:xfrm>
          <a:prstGeom prst="roundRect">
            <a:avLst>
              <a:gd name="adj" fmla="val 10919"/>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30B5C5"/>
                </a:solidFill>
                <a:latin typeface="Huawei Sans" panose="020C0503030203020204" pitchFamily="34" charset="0"/>
              </a:rPr>
              <a:t>Enable the terminal identification function on the network.</a:t>
            </a:r>
            <a:endParaRPr lang="en-US" altLang="zh-CN" sz="1400" dirty="0">
              <a:solidFill>
                <a:srgbClr val="30B5C5"/>
              </a:solidFill>
              <a:latin typeface="Huawei Sans" panose="020C0503030203020204" pitchFamily="34" charset="0"/>
            </a:endParaRPr>
          </a:p>
        </p:txBody>
      </p:sp>
      <p:sp>
        <p:nvSpPr>
          <p:cNvPr id="11" name="圆角矩形 75"/>
          <p:cNvSpPr/>
          <p:nvPr/>
        </p:nvSpPr>
        <p:spPr bwMode="gray">
          <a:xfrm>
            <a:off x="6181344" y="2259324"/>
            <a:ext cx="5440680" cy="692807"/>
          </a:xfrm>
          <a:prstGeom prst="roundRect">
            <a:avLst>
              <a:gd name="adj" fmla="val 5992"/>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lvl="0" algn="ctr" fontAlgn="ctr"/>
            <a:r>
              <a:rPr lang="en-US" sz="1400" dirty="0" smtClean="0">
                <a:solidFill>
                  <a:srgbClr val="30B5C5"/>
                </a:solidFill>
                <a:latin typeface="Huawei Sans" panose="020C0503030203020204" pitchFamily="34" charset="0"/>
              </a:rPr>
              <a:t>Sort out the types of terminals that require automatic policy delivery on the network, design corresponding authorization policies, and configure the policies on iMaster NCE-Campus.</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12" name="表格 11"/>
          <p:cNvGraphicFramePr>
            <a:graphicFrameLocks noGrp="1"/>
          </p:cNvGraphicFramePr>
          <p:nvPr>
            <p:extLst>
              <p:ext uri="{D42A27DB-BD31-4B8C-83A1-F6EECF244321}">
                <p14:modId xmlns:p14="http://schemas.microsoft.com/office/powerpoint/2010/main" val="1284469877"/>
              </p:ext>
            </p:extLst>
          </p:nvPr>
        </p:nvGraphicFramePr>
        <p:xfrm>
          <a:off x="6181343" y="3015128"/>
          <a:ext cx="5440680" cy="2560320"/>
        </p:xfrm>
        <a:graphic>
          <a:graphicData uri="http://schemas.openxmlformats.org/drawingml/2006/table">
            <a:tbl>
              <a:tblPr firstRow="1" firstCol="1" lastRow="1" lastCol="1" bandRow="1" bandCol="1"/>
              <a:tblGrid>
                <a:gridCol w="2057310"/>
                <a:gridCol w="1656785"/>
                <a:gridCol w="1726585"/>
              </a:tblGrid>
              <a:tr h="202567">
                <a:tc>
                  <a:txBody>
                    <a:bodyPr/>
                    <a:lstStyle/>
                    <a:p>
                      <a:pPr algn="ctr" fontAlgn="ctr">
                        <a:lnSpc>
                          <a:spcPct val="100000"/>
                        </a:lnSpc>
                        <a:spcBef>
                          <a:spcPts val="0"/>
                        </a:spcBef>
                        <a:spcAft>
                          <a:spcPts val="0"/>
                        </a:spcAft>
                      </a:pPr>
                      <a:r>
                        <a:rPr lang="en-US" sz="1200" b="1" dirty="0" smtClean="0">
                          <a:latin typeface="Huawei Sans" panose="020C0503030203020204" pitchFamily="34" charset="0"/>
                        </a:rPr>
                        <a:t>Item</a:t>
                      </a:r>
                      <a:endParaRPr lang="en-US" sz="1200" b="1" dirty="0">
                        <a:latin typeface="Huawei Sans" panose="020C0503030203020204" pitchFamily="34" charset="0"/>
                        <a:ea typeface="方正兰亭黑简体" panose="02000000000000000000" pitchFamily="2" charset="-122"/>
                        <a:cs typeface="Book Antiqua" panose="02040602050305030304" pitchFamily="18" charset="0"/>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spcBef>
                          <a:spcPts val="0"/>
                        </a:spcBef>
                        <a:spcAft>
                          <a:spcPts val="0"/>
                        </a:spcAft>
                      </a:pPr>
                      <a:r>
                        <a:rPr lang="en-US" sz="1200" b="1" dirty="0" smtClean="0">
                          <a:latin typeface="Huawei Sans" panose="020C0503030203020204" pitchFamily="34" charset="0"/>
                        </a:rPr>
                        <a:t>Admission</a:t>
                      </a:r>
                      <a:r>
                        <a:rPr lang="en-US" sz="1200" b="1" baseline="0" dirty="0" smtClean="0">
                          <a:latin typeface="Huawei Sans" panose="020C0503030203020204" pitchFamily="34" charset="0"/>
                        </a:rPr>
                        <a:t> </a:t>
                      </a:r>
                      <a:r>
                        <a:rPr lang="en-US" sz="1200" b="1" dirty="0" smtClean="0">
                          <a:latin typeface="Huawei Sans" panose="020C0503030203020204" pitchFamily="34" charset="0"/>
                        </a:rPr>
                        <a:t>Policy</a:t>
                      </a:r>
                      <a:endParaRPr lang="en-US" sz="1200" b="1"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spcBef>
                          <a:spcPts val="0"/>
                        </a:spcBef>
                        <a:spcAft>
                          <a:spcPts val="0"/>
                        </a:spcAft>
                      </a:pPr>
                      <a:r>
                        <a:rPr lang="en-US" sz="1200" b="1" dirty="0" smtClean="0">
                          <a:latin typeface="Huawei Sans" panose="020C0503030203020204" pitchFamily="34" charset="0"/>
                        </a:rPr>
                        <a:t>Authorization Policy</a:t>
                      </a:r>
                      <a:endParaRPr lang="en-US" sz="1200" b="1" dirty="0">
                        <a:latin typeface="Huawei Sans" panose="020C0503030203020204" pitchFamily="34" charset="0"/>
                        <a:ea typeface="方正兰亭黑简体" panose="02000000000000000000" pitchFamily="2" charset="-122"/>
                        <a:cs typeface="Book Antiqua" panose="02040602050305030304" pitchFamily="18"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202567">
                <a:tc>
                  <a:txBody>
                    <a:bodyPr/>
                    <a:lstStyle/>
                    <a:p>
                      <a:pPr algn="l" fontAlgn="ctr">
                        <a:lnSpc>
                          <a:spcPct val="100000"/>
                        </a:lnSpc>
                        <a:spcBef>
                          <a:spcPts val="0"/>
                        </a:spcBef>
                        <a:spcAft>
                          <a:spcPts val="0"/>
                        </a:spcAft>
                      </a:pPr>
                      <a:r>
                        <a:rPr lang="en-US" sz="1200" dirty="0" smtClean="0">
                          <a:latin typeface="Huawei Sans" panose="020C0503030203020204" pitchFamily="34" charset="0"/>
                        </a:rPr>
                        <a:t>Operating system: Android</a:t>
                      </a:r>
                      <a:endParaRPr lang="en-US" sz="1200"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lnSpc>
                          <a:spcPct val="100000"/>
                        </a:lnSpc>
                        <a:spcBef>
                          <a:spcPts val="0"/>
                        </a:spcBef>
                        <a:spcAft>
                          <a:spcPts val="0"/>
                        </a:spcAft>
                      </a:pPr>
                      <a:r>
                        <a:rPr lang="en-US" sz="1200" dirty="0" smtClean="0">
                          <a:latin typeface="Huawei Sans" panose="020C0503030203020204" pitchFamily="34" charset="0"/>
                        </a:rPr>
                        <a:t>User admission</a:t>
                      </a:r>
                      <a:endParaRPr lang="en-US" sz="12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lnSpc>
                          <a:spcPct val="100000"/>
                        </a:lnSpc>
                        <a:spcBef>
                          <a:spcPts val="0"/>
                        </a:spcBef>
                        <a:spcAft>
                          <a:spcPts val="0"/>
                        </a:spcAft>
                      </a:pPr>
                      <a:r>
                        <a:rPr lang="en-US" sz="1200" dirty="0" smtClean="0">
                          <a:latin typeface="Huawei Sans" panose="020C0503030203020204" pitchFamily="34" charset="0"/>
                        </a:rPr>
                        <a:t>Authorized ACL 1</a:t>
                      </a:r>
                      <a:endParaRPr lang="en-US" sz="12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02567">
                <a:tc>
                  <a:txBody>
                    <a:bodyPr/>
                    <a:lstStyle/>
                    <a:p>
                      <a:pPr algn="l" fontAlgn="ctr">
                        <a:lnSpc>
                          <a:spcPct val="100000"/>
                        </a:lnSpc>
                        <a:spcBef>
                          <a:spcPts val="0"/>
                        </a:spcBef>
                        <a:spcAft>
                          <a:spcPts val="0"/>
                        </a:spcAft>
                      </a:pPr>
                      <a:r>
                        <a:rPr lang="en-US" sz="1200" dirty="0" smtClean="0">
                          <a:latin typeface="Huawei Sans" panose="020C0503030203020204" pitchFamily="34" charset="0"/>
                        </a:rPr>
                        <a:t>Operating system: iOS</a:t>
                      </a:r>
                      <a:endParaRPr lang="en-US" sz="12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lnSpc>
                          <a:spcPct val="100000"/>
                        </a:lnSpc>
                        <a:spcBef>
                          <a:spcPts val="0"/>
                        </a:spcBef>
                        <a:spcAft>
                          <a:spcPts val="0"/>
                        </a:spcAft>
                      </a:pPr>
                      <a:r>
                        <a:rPr lang="en-US" sz="1200" dirty="0" smtClean="0">
                          <a:latin typeface="Huawei Sans" panose="020C0503030203020204" pitchFamily="34" charset="0"/>
                        </a:rPr>
                        <a:t>User </a:t>
                      </a:r>
                      <a:r>
                        <a:rPr lang="en-US" altLang="zh-CN" sz="1200" dirty="0" smtClean="0">
                          <a:latin typeface="Huawei Sans" panose="020C0503030203020204" pitchFamily="34" charset="0"/>
                        </a:rPr>
                        <a:t>admission</a:t>
                      </a:r>
                      <a:endParaRPr lang="en-US" sz="12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lnSpc>
                          <a:spcPct val="100000"/>
                        </a:lnSpc>
                        <a:spcBef>
                          <a:spcPts val="0"/>
                        </a:spcBef>
                        <a:spcAft>
                          <a:spcPts val="0"/>
                        </a:spcAft>
                      </a:pPr>
                      <a:r>
                        <a:rPr lang="en-US" sz="1200" dirty="0" smtClean="0">
                          <a:latin typeface="Huawei Sans" panose="020C0503030203020204" pitchFamily="34" charset="0"/>
                        </a:rPr>
                        <a:t>Authorized ACL 2</a:t>
                      </a:r>
                      <a:endParaRPr lang="en-US" sz="12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14603">
                <a:tc>
                  <a:txBody>
                    <a:bodyPr/>
                    <a:lstStyle/>
                    <a:p>
                      <a:pPr algn="l" fontAlgn="ctr">
                        <a:lnSpc>
                          <a:spcPct val="100000"/>
                        </a:lnSpc>
                        <a:spcBef>
                          <a:spcPts val="0"/>
                        </a:spcBef>
                        <a:spcAft>
                          <a:spcPts val="0"/>
                        </a:spcAft>
                      </a:pPr>
                      <a:r>
                        <a:rPr lang="en-US" sz="1200" dirty="0" smtClean="0">
                          <a:latin typeface="Huawei Sans" panose="020C0503030203020204" pitchFamily="34" charset="0"/>
                        </a:rPr>
                        <a:t>Terminal type: printer</a:t>
                      </a:r>
                      <a:endParaRPr lang="en-US" sz="1200"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lnSpc>
                          <a:spcPct val="100000"/>
                        </a:lnSpc>
                        <a:spcBef>
                          <a:spcPts val="0"/>
                        </a:spcBef>
                        <a:spcAft>
                          <a:spcPts val="0"/>
                        </a:spcAft>
                      </a:pPr>
                      <a:r>
                        <a:rPr lang="en-US" sz="1200" dirty="0" smtClean="0">
                          <a:latin typeface="Huawei Sans" panose="020C0503030203020204" pitchFamily="34" charset="0"/>
                        </a:rPr>
                        <a:t>Automatic </a:t>
                      </a:r>
                      <a:r>
                        <a:rPr lang="en-US" altLang="zh-CN" sz="1200" dirty="0" smtClean="0">
                          <a:latin typeface="Huawei Sans" panose="020C0503030203020204" pitchFamily="34" charset="0"/>
                        </a:rPr>
                        <a:t>admission</a:t>
                      </a:r>
                      <a:endParaRPr lang="en-US" altLang="zh-CN" sz="12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lnSpc>
                          <a:spcPct val="100000"/>
                        </a:lnSpc>
                        <a:spcBef>
                          <a:spcPts val="0"/>
                        </a:spcBef>
                        <a:spcAft>
                          <a:spcPts val="0"/>
                        </a:spcAft>
                      </a:pPr>
                      <a:r>
                        <a:rPr lang="en-US" sz="1200" dirty="0" smtClean="0">
                          <a:latin typeface="Huawei Sans" panose="020C0503030203020204" pitchFamily="34" charset="0"/>
                        </a:rPr>
                        <a:t>Authorized VLAN 10</a:t>
                      </a:r>
                      <a:endParaRPr lang="en-US" sz="12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14603">
                <a:tc>
                  <a:txBody>
                    <a:bodyPr/>
                    <a:lstStyle/>
                    <a:p>
                      <a:pPr algn="l" fontAlgn="ctr">
                        <a:lnSpc>
                          <a:spcPct val="100000"/>
                        </a:lnSpc>
                        <a:spcBef>
                          <a:spcPts val="0"/>
                        </a:spcBef>
                        <a:spcAft>
                          <a:spcPts val="0"/>
                        </a:spcAft>
                      </a:pPr>
                      <a:r>
                        <a:rPr lang="en-US" sz="1200" dirty="0" smtClean="0">
                          <a:latin typeface="Huawei Sans" panose="020C0503030203020204" pitchFamily="34" charset="0"/>
                        </a:rPr>
                        <a:t>Terminal type: IP camera</a:t>
                      </a:r>
                      <a:endParaRPr lang="en-US" sz="1200"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lnSpc>
                          <a:spcPct val="100000"/>
                        </a:lnSpc>
                        <a:spcBef>
                          <a:spcPts val="0"/>
                        </a:spcBef>
                        <a:spcAft>
                          <a:spcPts val="0"/>
                        </a:spcAft>
                      </a:pPr>
                      <a:r>
                        <a:rPr lang="en-US" sz="1200" dirty="0" smtClean="0">
                          <a:latin typeface="Huawei Sans" panose="020C0503030203020204" pitchFamily="34" charset="0"/>
                        </a:rPr>
                        <a:t>Automatic </a:t>
                      </a:r>
                      <a:r>
                        <a:rPr lang="en-US" altLang="zh-CN" sz="1200" dirty="0" smtClean="0">
                          <a:latin typeface="Huawei Sans" panose="020C0503030203020204" pitchFamily="34" charset="0"/>
                        </a:rPr>
                        <a:t>admission</a:t>
                      </a:r>
                      <a:endParaRPr lang="en-US" altLang="zh-CN" sz="12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lnSpc>
                          <a:spcPct val="100000"/>
                        </a:lnSpc>
                        <a:spcBef>
                          <a:spcPts val="0"/>
                        </a:spcBef>
                        <a:spcAft>
                          <a:spcPts val="0"/>
                        </a:spcAft>
                      </a:pPr>
                      <a:r>
                        <a:rPr lang="en-US" sz="1200" dirty="0" smtClean="0">
                          <a:latin typeface="Huawei Sans" panose="020C0503030203020204" pitchFamily="34" charset="0"/>
                        </a:rPr>
                        <a:t>Authorized VLAN 20 </a:t>
                      </a:r>
                      <a:endParaRPr lang="en-US" sz="12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14603">
                <a:tc>
                  <a:txBody>
                    <a:bodyPr/>
                    <a:lstStyle/>
                    <a:p>
                      <a:pPr algn="l" fontAlgn="ctr">
                        <a:lnSpc>
                          <a:spcPct val="100000"/>
                        </a:lnSpc>
                        <a:spcBef>
                          <a:spcPts val="0"/>
                        </a:spcBef>
                        <a:spcAft>
                          <a:spcPts val="0"/>
                        </a:spcAft>
                      </a:pPr>
                      <a:r>
                        <a:rPr lang="en-US" sz="1200" dirty="0" smtClean="0">
                          <a:latin typeface="Huawei Sans" panose="020C0503030203020204" pitchFamily="34" charset="0"/>
                        </a:rPr>
                        <a:t>Terminal type: IP phone</a:t>
                      </a:r>
                      <a:endParaRPr lang="en-US" sz="1200"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lnSpc>
                          <a:spcPct val="100000"/>
                        </a:lnSpc>
                        <a:spcBef>
                          <a:spcPts val="0"/>
                        </a:spcBef>
                        <a:spcAft>
                          <a:spcPts val="0"/>
                        </a:spcAft>
                      </a:pPr>
                      <a:r>
                        <a:rPr lang="en-US" sz="1200" dirty="0" smtClean="0">
                          <a:latin typeface="Huawei Sans" panose="020C0503030203020204" pitchFamily="34" charset="0"/>
                        </a:rPr>
                        <a:t>Automatic </a:t>
                      </a:r>
                      <a:r>
                        <a:rPr lang="en-US" altLang="zh-CN" sz="1200" dirty="0" smtClean="0">
                          <a:latin typeface="Huawei Sans" panose="020C0503030203020204" pitchFamily="34" charset="0"/>
                        </a:rPr>
                        <a:t>admission</a:t>
                      </a:r>
                      <a:endParaRPr lang="en-US" altLang="zh-CN" sz="12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lnSpc>
                          <a:spcPct val="100000"/>
                        </a:lnSpc>
                        <a:spcBef>
                          <a:spcPts val="0"/>
                        </a:spcBef>
                        <a:spcAft>
                          <a:spcPts val="0"/>
                        </a:spcAft>
                      </a:pPr>
                      <a:r>
                        <a:rPr lang="en-US" sz="1200" dirty="0" smtClean="0">
                          <a:latin typeface="Huawei Sans" panose="020C0503030203020204" pitchFamily="34" charset="0"/>
                        </a:rPr>
                        <a:t>Authorized VLAN 30; DSCP 48</a:t>
                      </a:r>
                      <a:endParaRPr lang="en-US" sz="12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09187">
                <a:tc>
                  <a:txBody>
                    <a:bodyPr/>
                    <a:lstStyle/>
                    <a:p>
                      <a:pPr algn="l" fontAlgn="ctr">
                        <a:lnSpc>
                          <a:spcPct val="100000"/>
                        </a:lnSpc>
                        <a:spcBef>
                          <a:spcPts val="0"/>
                        </a:spcBef>
                        <a:spcAft>
                          <a:spcPts val="0"/>
                        </a:spcAft>
                      </a:pPr>
                      <a:r>
                        <a:rPr lang="en-US" sz="1200" dirty="0" smtClean="0">
                          <a:latin typeface="Huawei Sans" panose="020C0503030203020204" pitchFamily="34" charset="0"/>
                        </a:rPr>
                        <a:t>Terminal type: access control device</a:t>
                      </a:r>
                      <a:endParaRPr lang="en-US" sz="12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lnSpc>
                          <a:spcPct val="100000"/>
                        </a:lnSpc>
                        <a:spcBef>
                          <a:spcPts val="0"/>
                        </a:spcBef>
                        <a:spcAft>
                          <a:spcPts val="0"/>
                        </a:spcAft>
                      </a:pPr>
                      <a:r>
                        <a:rPr lang="en-US" sz="1200" dirty="0" smtClean="0">
                          <a:latin typeface="Huawei Sans" panose="020C0503030203020204" pitchFamily="34" charset="0"/>
                        </a:rPr>
                        <a:t>Automatic </a:t>
                      </a:r>
                      <a:r>
                        <a:rPr lang="en-US" altLang="zh-CN" sz="1200" dirty="0" smtClean="0">
                          <a:latin typeface="Huawei Sans" panose="020C0503030203020204" pitchFamily="34" charset="0"/>
                        </a:rPr>
                        <a:t>admission</a:t>
                      </a:r>
                      <a:endParaRPr lang="en-US" altLang="zh-CN" sz="12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lnSpc>
                          <a:spcPct val="100000"/>
                        </a:lnSpc>
                        <a:spcBef>
                          <a:spcPts val="0"/>
                        </a:spcBef>
                        <a:spcAft>
                          <a:spcPts val="0"/>
                        </a:spcAft>
                      </a:pPr>
                      <a:r>
                        <a:rPr lang="en-US" sz="1200" dirty="0" smtClean="0">
                          <a:latin typeface="Huawei Sans" panose="020C0503030203020204" pitchFamily="34" charset="0"/>
                        </a:rPr>
                        <a:t>Authorized VLAN 40 </a:t>
                      </a:r>
                      <a:endParaRPr lang="en-US" sz="12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02567">
                <a:tc>
                  <a:txBody>
                    <a:bodyPr/>
                    <a:lstStyle/>
                    <a:p>
                      <a:pPr algn="l" fontAlgn="ctr">
                        <a:lnSpc>
                          <a:spcPct val="100000"/>
                        </a:lnSpc>
                        <a:spcBef>
                          <a:spcPts val="0"/>
                        </a:spcBef>
                        <a:spcAft>
                          <a:spcPts val="0"/>
                        </a:spcAft>
                      </a:pPr>
                      <a:r>
                        <a:rPr lang="en-US" sz="1200" dirty="0" smtClean="0">
                          <a:latin typeface="Huawei Sans" panose="020C0503030203020204" pitchFamily="34" charset="0"/>
                        </a:rPr>
                        <a:t>Vendor: ABC</a:t>
                      </a:r>
                      <a:endParaRPr lang="en-US" sz="1200"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fontAlgn="ctr">
                        <a:lnSpc>
                          <a:spcPct val="100000"/>
                        </a:lnSpc>
                        <a:spcBef>
                          <a:spcPts val="0"/>
                        </a:spcBef>
                        <a:spcAft>
                          <a:spcPts val="0"/>
                        </a:spcAft>
                      </a:pPr>
                      <a:r>
                        <a:rPr lang="en-US" sz="1200" dirty="0" smtClean="0">
                          <a:latin typeface="Huawei Sans" panose="020C0503030203020204" pitchFamily="34" charset="0"/>
                        </a:rPr>
                        <a:t>User </a:t>
                      </a:r>
                      <a:r>
                        <a:rPr lang="en-US" altLang="zh-CN" sz="1200" dirty="0" smtClean="0">
                          <a:latin typeface="Huawei Sans" panose="020C0503030203020204" pitchFamily="34" charset="0"/>
                        </a:rPr>
                        <a:t>admission</a:t>
                      </a:r>
                      <a:endParaRPr lang="en-US" sz="12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fontAlgn="ctr">
                        <a:lnSpc>
                          <a:spcPct val="100000"/>
                        </a:lnSpc>
                        <a:spcBef>
                          <a:spcPts val="0"/>
                        </a:spcBef>
                        <a:spcAft>
                          <a:spcPts val="0"/>
                        </a:spcAft>
                      </a:pPr>
                      <a:r>
                        <a:rPr lang="en-US" sz="1200" dirty="0" smtClean="0">
                          <a:latin typeface="Huawei Sans" panose="020C0503030203020204" pitchFamily="34" charset="0"/>
                        </a:rPr>
                        <a:t>Authorized ACL 100</a:t>
                      </a:r>
                      <a:endParaRPr lang="en-US" sz="12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
        <p:nvSpPr>
          <p:cNvPr id="13" name="Oval 4"/>
          <p:cNvSpPr>
            <a:spLocks noChangeAspect="1"/>
          </p:cNvSpPr>
          <p:nvPr/>
        </p:nvSpPr>
        <p:spPr bwMode="gray">
          <a:xfrm>
            <a:off x="797442" y="2313325"/>
            <a:ext cx="252000" cy="252000"/>
          </a:xfrm>
          <a:prstGeom prst="ellipse">
            <a:avLst/>
          </a:prstGeom>
          <a:solidFill>
            <a:srgbClr val="56C4D2"/>
          </a:solidFill>
          <a:ln w="12700" cap="flat" cmpd="sng" algn="ctr">
            <a:noFill/>
            <a:prstDash val="solid"/>
            <a:miter lim="800000"/>
          </a:ln>
          <a:effectLst/>
        </p:spPr>
        <p:txBody>
          <a:bodyPr wrap="none" lIns="0" tIns="0" rIns="0" bIns="0" rtlCol="0" anchor="ctr">
            <a:noAutofit/>
          </a:bodyP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rPr>
              <a:t>1</a:t>
            </a: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Oval 4"/>
          <p:cNvSpPr>
            <a:spLocks noChangeAspect="1"/>
          </p:cNvSpPr>
          <p:nvPr/>
        </p:nvSpPr>
        <p:spPr bwMode="gray">
          <a:xfrm>
            <a:off x="545688" y="4919685"/>
            <a:ext cx="252000" cy="252000"/>
          </a:xfrm>
          <a:prstGeom prst="ellipse">
            <a:avLst/>
          </a:prstGeom>
          <a:solidFill>
            <a:srgbClr val="56C4D2"/>
          </a:solidFill>
          <a:ln w="12700" cap="flat" cmpd="sng" algn="ctr">
            <a:noFill/>
            <a:prstDash val="solid"/>
            <a:miter lim="800000"/>
          </a:ln>
          <a:effectLst/>
        </p:spPr>
        <p:txBody>
          <a:bodyPr wrap="none" lIns="0" tIns="0" rIns="0" bIns="0" rtlCol="0" anchor="ctr">
            <a:noAutofit/>
          </a:bodyP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rPr>
              <a:t>2</a:t>
            </a: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Oval 4"/>
          <p:cNvSpPr>
            <a:spLocks noChangeAspect="1"/>
          </p:cNvSpPr>
          <p:nvPr/>
        </p:nvSpPr>
        <p:spPr bwMode="gray">
          <a:xfrm>
            <a:off x="6055343" y="2313325"/>
            <a:ext cx="252000" cy="252000"/>
          </a:xfrm>
          <a:prstGeom prst="ellipse">
            <a:avLst/>
          </a:prstGeom>
          <a:solidFill>
            <a:srgbClr val="56C4D2"/>
          </a:solidFill>
          <a:ln w="12700" cap="flat" cmpd="sng" algn="ctr">
            <a:noFill/>
            <a:prstDash val="solid"/>
            <a:miter lim="800000"/>
          </a:ln>
          <a:effectLst/>
        </p:spPr>
        <p:txBody>
          <a:bodyPr wrap="none" lIns="0" tIns="0" rIns="0" bIns="0" rtlCol="0" anchor="ctr">
            <a:noAutofit/>
          </a:bodyP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rPr>
              <a:t>3</a:t>
            </a: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五边形 17"/>
          <p:cNvSpPr/>
          <p:nvPr/>
        </p:nvSpPr>
        <p:spPr bwMode="gray">
          <a:xfrm>
            <a:off x="5941177" y="22542"/>
            <a:ext cx="1548000" cy="378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noAutofit/>
          </a:bodyPr>
          <a:lstStyle/>
          <a:p>
            <a:pPr algn="ctr" fontAlgn="ctr">
              <a:lnSpc>
                <a:spcPct val="95000"/>
              </a:lnSpc>
            </a:pPr>
            <a:r>
              <a:rPr lang="en-US" sz="1200" dirty="0" smtClean="0">
                <a:latin typeface="Huawei Sans" panose="020C0503030203020204" pitchFamily="34" charset="0"/>
              </a:rPr>
              <a:t>User Management </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燕尾形 21"/>
          <p:cNvSpPr/>
          <p:nvPr/>
        </p:nvSpPr>
        <p:spPr bwMode="gray">
          <a:xfrm>
            <a:off x="7360852" y="22542"/>
            <a:ext cx="1548000" cy="378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5000"/>
              </a:lnSpc>
            </a:pPr>
            <a:r>
              <a:rPr lang="en-US" sz="1200" dirty="0" smtClean="0">
                <a:latin typeface="Huawei Sans" panose="020C0503030203020204" pitchFamily="34" charset="0"/>
              </a:rPr>
              <a:t>User Authentication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燕尾形 23"/>
          <p:cNvSpPr/>
          <p:nvPr/>
        </p:nvSpPr>
        <p:spPr bwMode="gray">
          <a:xfrm>
            <a:off x="10200203" y="22542"/>
            <a:ext cx="1548000" cy="37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5000"/>
              </a:lnSpc>
              <a:spcBef>
                <a:spcPts val="0"/>
              </a:spcBef>
              <a:defRPr/>
            </a:pPr>
            <a:r>
              <a:rPr lang="en-US" sz="1200" b="1" dirty="0" smtClean="0">
                <a:solidFill>
                  <a:schemeClr val="bg1"/>
                </a:solidFill>
                <a:latin typeface="Huawei Sans" panose="020C0503030203020204" pitchFamily="34" charset="0"/>
              </a:rPr>
              <a:t>Terminal Identification</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燕尾形 24"/>
          <p:cNvSpPr/>
          <p:nvPr/>
        </p:nvSpPr>
        <p:spPr bwMode="gray">
          <a:xfrm>
            <a:off x="8780527" y="22542"/>
            <a:ext cx="1548000" cy="378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5000"/>
              </a:lnSpc>
              <a:spcBef>
                <a:spcPts val="0"/>
              </a:spcBef>
              <a:defRPr/>
            </a:pPr>
            <a:r>
              <a:rPr lang="en-US" sz="1200" dirty="0" smtClean="0">
                <a:latin typeface="Huawei Sans" panose="020C0503030203020204" pitchFamily="34" charset="0"/>
              </a:rPr>
              <a:t>Policy Control</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964641896"/>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sz="2000" dirty="0" err="1" smtClean="0">
                <a:solidFill>
                  <a:schemeClr val="bg1">
                    <a:lumMod val="50000"/>
                  </a:schemeClr>
                </a:solidFill>
              </a:rPr>
              <a:t>CloudCampus</a:t>
            </a:r>
            <a:r>
              <a:rPr lang="en-US" sz="2000" dirty="0" smtClean="0">
                <a:solidFill>
                  <a:schemeClr val="bg1">
                    <a:lumMod val="50000"/>
                  </a:schemeClr>
                </a:solidFill>
              </a:rPr>
              <a:t> Solution and Virtualized Campus Network Overview</a:t>
            </a:r>
          </a:p>
          <a:p>
            <a:r>
              <a:rPr lang="en-US" sz="2000" dirty="0" smtClean="0">
                <a:solidFill>
                  <a:schemeClr val="bg1">
                    <a:lumMod val="50000"/>
                  </a:schemeClr>
                </a:solidFill>
              </a:rPr>
              <a:t>Underlay Network Design</a:t>
            </a:r>
            <a:endParaRPr lang="en-US" altLang="zh-CN" sz="2000" dirty="0" smtClean="0">
              <a:solidFill>
                <a:schemeClr val="bg1">
                  <a:lumMod val="50000"/>
                </a:schemeClr>
              </a:solidFill>
              <a:sym typeface="Huawei Sans" panose="020C0503030203020204" pitchFamily="34" charset="0"/>
            </a:endParaRPr>
          </a:p>
          <a:p>
            <a:r>
              <a:rPr lang="en-US" sz="2000" dirty="0" smtClean="0">
                <a:solidFill>
                  <a:schemeClr val="bg1">
                    <a:lumMod val="50000"/>
                  </a:schemeClr>
                </a:solidFill>
              </a:rPr>
              <a:t>Fabric Design</a:t>
            </a:r>
          </a:p>
          <a:p>
            <a:r>
              <a:rPr lang="en-US" sz="2000" dirty="0" smtClean="0">
                <a:solidFill>
                  <a:schemeClr val="bg1">
                    <a:lumMod val="50000"/>
                  </a:schemeClr>
                </a:solidFill>
              </a:rPr>
              <a:t>Overlay Network Design</a:t>
            </a:r>
          </a:p>
          <a:p>
            <a:r>
              <a:rPr lang="en-US" sz="2000" dirty="0" smtClean="0">
                <a:solidFill>
                  <a:schemeClr val="bg1">
                    <a:lumMod val="50000"/>
                  </a:schemeClr>
                </a:solidFill>
              </a:rPr>
              <a:t>Admission Control and Free Mobility Design</a:t>
            </a:r>
          </a:p>
          <a:p>
            <a:r>
              <a:rPr lang="en-US" sz="2000" b="1" dirty="0" smtClean="0"/>
              <a:t>WLAN Design</a:t>
            </a:r>
            <a:endParaRPr lang="en-US" altLang="zh-CN" sz="2000" b="1" dirty="0" smtClean="0">
              <a:sym typeface="Huawei Sans" panose="020C0503030203020204" pitchFamily="34" charset="0"/>
            </a:endParaRPr>
          </a:p>
          <a:p>
            <a:r>
              <a:rPr lang="en-US" sz="2000" dirty="0" smtClean="0">
                <a:solidFill>
                  <a:schemeClr val="bg1">
                    <a:lumMod val="50000"/>
                  </a:schemeClr>
                </a:solidFill>
              </a:rPr>
              <a:t>Network Security Design</a:t>
            </a:r>
          </a:p>
          <a:p>
            <a:r>
              <a:rPr lang="en-US" sz="2000" dirty="0" smtClean="0">
                <a:solidFill>
                  <a:schemeClr val="bg1">
                    <a:lumMod val="50000"/>
                  </a:schemeClr>
                </a:solidFill>
              </a:rPr>
              <a:t>O&amp;M Design</a:t>
            </a:r>
            <a:endParaRPr lang="en-US" altLang="zh-CN" sz="2000" dirty="0" smtClean="0">
              <a:solidFill>
                <a:schemeClr val="bg1">
                  <a:lumMod val="50000"/>
                </a:schemeClr>
              </a:solidFill>
              <a:sym typeface="Huawei Sans" panose="020C0503030203020204" pitchFamily="34" charset="0"/>
            </a:endParaRPr>
          </a:p>
        </p:txBody>
      </p:sp>
    </p:spTree>
    <p:extLst>
      <p:ext uri="{BB962C8B-B14F-4D97-AF65-F5344CB8AC3E}">
        <p14:creationId xmlns:p14="http://schemas.microsoft.com/office/powerpoint/2010/main" val="1063241248"/>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WLAN Service Solution</a:t>
            </a:r>
            <a:endParaRPr lang="en-US" altLang="zh-CN" dirty="0">
              <a:sym typeface="Huawei Sans" panose="020C0503030203020204" pitchFamily="34" charset="0"/>
            </a:endParaRPr>
          </a:p>
        </p:txBody>
      </p:sp>
      <p:cxnSp>
        <p:nvCxnSpPr>
          <p:cNvPr id="3" name="直接连接符 2"/>
          <p:cNvCxnSpPr/>
          <p:nvPr/>
        </p:nvCxnSpPr>
        <p:spPr bwMode="gray">
          <a:xfrm>
            <a:off x="7666534" y="3568940"/>
            <a:ext cx="71494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bwMode="gray">
          <a:xfrm>
            <a:off x="9352019" y="3568940"/>
            <a:ext cx="71494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圆角矩形 75"/>
          <p:cNvSpPr/>
          <p:nvPr/>
        </p:nvSpPr>
        <p:spPr bwMode="gray">
          <a:xfrm>
            <a:off x="498648" y="1103376"/>
            <a:ext cx="5607579" cy="360000"/>
          </a:xfrm>
          <a:prstGeom prst="roundRect">
            <a:avLst>
              <a:gd name="adj" fmla="val 13606"/>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Native AC solution</a:t>
            </a:r>
            <a:endParaRPr lang="en-US" altLang="zh-CN" sz="1600" dirty="0">
              <a:solidFill>
                <a:srgbClr val="30B5C5"/>
              </a:solidFill>
              <a:latin typeface="Huawei Sans" panose="020C0503030203020204" pitchFamily="34" charset="0"/>
            </a:endParaRPr>
          </a:p>
        </p:txBody>
      </p:sp>
      <p:sp>
        <p:nvSpPr>
          <p:cNvPr id="6" name="圆角矩形 75"/>
          <p:cNvSpPr/>
          <p:nvPr/>
        </p:nvSpPr>
        <p:spPr bwMode="gray">
          <a:xfrm>
            <a:off x="498648" y="1556657"/>
            <a:ext cx="5607579" cy="4278086"/>
          </a:xfrm>
          <a:prstGeom prst="roundRect">
            <a:avLst>
              <a:gd name="adj" fmla="val 2420"/>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p>
            <a:pPr marL="266700" indent="-266700" fontAlgn="ctr">
              <a:lnSpc>
                <a:spcPts val="2000"/>
              </a:lnSpc>
              <a:spcAft>
                <a:spcPts val="300"/>
              </a:spcAft>
              <a:buFont typeface="+mj-lt"/>
              <a:buAutoNum type="arabicPeriod"/>
            </a:pPr>
            <a:r>
              <a:rPr lang="en-US" sz="1400" dirty="0" smtClean="0">
                <a:solidFill>
                  <a:prstClr val="black"/>
                </a:solidFill>
                <a:latin typeface="Huawei Sans" panose="020C0503030203020204" pitchFamily="34" charset="0"/>
              </a:rPr>
              <a:t>Switches provide the native AC function.</a:t>
            </a:r>
          </a:p>
          <a:p>
            <a:pPr marL="266700" indent="-266700" fontAlgn="ctr">
              <a:lnSpc>
                <a:spcPts val="2000"/>
              </a:lnSpc>
              <a:spcAft>
                <a:spcPts val="300"/>
              </a:spcAft>
              <a:buFont typeface="+mj-lt"/>
              <a:buAutoNum type="arabicPeriod"/>
            </a:pPr>
            <a:r>
              <a:rPr lang="en-US" sz="1400" dirty="0" smtClean="0">
                <a:solidFill>
                  <a:prstClr val="black"/>
                </a:solidFill>
                <a:latin typeface="Huawei Sans" panose="020C0503030203020204" pitchFamily="34" charset="0"/>
              </a:rPr>
              <a:t>Free mobility is supported. Policies for both wired and wireless users are centrally enforced on the switches.</a:t>
            </a:r>
          </a:p>
          <a:p>
            <a:pPr marL="266700" indent="-266700" fontAlgn="ctr">
              <a:lnSpc>
                <a:spcPts val="2000"/>
              </a:lnSpc>
              <a:spcAft>
                <a:spcPts val="300"/>
              </a:spcAft>
              <a:buFont typeface="+mj-lt"/>
              <a:buAutoNum type="arabicPeriod"/>
            </a:pPr>
            <a:r>
              <a:rPr lang="en-US" sz="1400" dirty="0" smtClean="0">
                <a:solidFill>
                  <a:prstClr val="black"/>
                </a:solidFill>
                <a:latin typeface="Huawei Sans" panose="020C0503030203020204" pitchFamily="34" charset="0"/>
              </a:rPr>
              <a:t>Unified O&amp;M for both wired and wireless users</a:t>
            </a:r>
            <a:r>
              <a:rPr lang="en-US"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a:t>
            </a:r>
            <a:endParaRPr lang="en-US" sz="1400" dirty="0" smtClean="0">
              <a:solidFill>
                <a:prstClr val="black"/>
              </a:solidFill>
              <a:latin typeface="Huawei Sans" panose="020C0503030203020204" pitchFamily="34" charset="0"/>
            </a:endParaRPr>
          </a:p>
        </p:txBody>
      </p:sp>
      <p:sp>
        <p:nvSpPr>
          <p:cNvPr id="7" name="圆角矩形 75"/>
          <p:cNvSpPr/>
          <p:nvPr/>
        </p:nvSpPr>
        <p:spPr bwMode="gray">
          <a:xfrm>
            <a:off x="6190895" y="1103376"/>
            <a:ext cx="5488075" cy="360000"/>
          </a:xfrm>
          <a:prstGeom prst="roundRect">
            <a:avLst>
              <a:gd name="adj" fmla="val 13606"/>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Standalone AC solution</a:t>
            </a:r>
            <a:endParaRPr lang="en-US" altLang="zh-CN" sz="1600" dirty="0">
              <a:solidFill>
                <a:srgbClr val="30B5C5"/>
              </a:solidFill>
              <a:latin typeface="Huawei Sans" panose="020C0503030203020204" pitchFamily="34" charset="0"/>
            </a:endParaRPr>
          </a:p>
        </p:txBody>
      </p:sp>
      <p:sp>
        <p:nvSpPr>
          <p:cNvPr id="8" name="圆角矩形 75"/>
          <p:cNvSpPr/>
          <p:nvPr/>
        </p:nvSpPr>
        <p:spPr bwMode="gray">
          <a:xfrm>
            <a:off x="6190895" y="1556657"/>
            <a:ext cx="5488075" cy="4278086"/>
          </a:xfrm>
          <a:prstGeom prst="roundRect">
            <a:avLst>
              <a:gd name="adj" fmla="val 2420"/>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p>
            <a:pPr marL="266700" indent="-266700" fontAlgn="ctr">
              <a:lnSpc>
                <a:spcPts val="2000"/>
              </a:lnSpc>
              <a:spcAft>
                <a:spcPts val="300"/>
              </a:spcAft>
              <a:buFont typeface="+mj-lt"/>
              <a:buAutoNum type="arabicPeriod"/>
            </a:pPr>
            <a:r>
              <a:rPr lang="en-US" sz="1400" dirty="0" smtClean="0">
                <a:solidFill>
                  <a:prstClr val="black"/>
                </a:solidFill>
                <a:latin typeface="Huawei Sans" panose="020C0503030203020204" pitchFamily="34" charset="0"/>
              </a:rPr>
              <a:t>Standalone AC (connected to the core switch in off-path mode).</a:t>
            </a:r>
          </a:p>
          <a:p>
            <a:pPr marL="266700" indent="-266700" fontAlgn="ctr">
              <a:lnSpc>
                <a:spcPts val="2000"/>
              </a:lnSpc>
              <a:spcAft>
                <a:spcPts val="300"/>
              </a:spcAft>
              <a:buFont typeface="+mj-lt"/>
              <a:buAutoNum type="arabicPeriod"/>
            </a:pPr>
            <a:r>
              <a:rPr lang="en-US" sz="1400" dirty="0" smtClean="0">
                <a:solidFill>
                  <a:prstClr val="black"/>
                </a:solidFill>
                <a:latin typeface="Huawei Sans" panose="020C0503030203020204" pitchFamily="34" charset="0"/>
              </a:rPr>
              <a:t>The free mobility solution is supported for wireless users, but it must be used together with the IP-security group entry synchronization solution.</a:t>
            </a:r>
          </a:p>
          <a:p>
            <a:pPr marL="266700" indent="-266700" fontAlgn="ctr">
              <a:lnSpc>
                <a:spcPts val="2000"/>
              </a:lnSpc>
              <a:spcAft>
                <a:spcPts val="300"/>
              </a:spcAft>
              <a:buFont typeface="+mj-lt"/>
              <a:buAutoNum type="arabicPeriod"/>
            </a:pPr>
            <a:r>
              <a:rPr lang="en-US" sz="1400" dirty="0" smtClean="0">
                <a:solidFill>
                  <a:prstClr val="black"/>
                </a:solidFill>
                <a:latin typeface="Huawei Sans" panose="020C0503030203020204" pitchFamily="34" charset="0"/>
              </a:rPr>
              <a:t>Separate O&amp;M for wired and wireless users.</a:t>
            </a:r>
            <a:endParaRPr lang="en-US" altLang="zh-CN" sz="1400" dirty="0">
              <a:solidFill>
                <a:prstClr val="black"/>
              </a:solidFill>
              <a:latin typeface="Huawei Sans" panose="020C0503030203020204" pitchFamily="34" charset="0"/>
              <a:ea typeface="微软雅黑" panose="020B0503020204020204" pitchFamily="34" charset="-122"/>
            </a:endParaRPr>
          </a:p>
        </p:txBody>
      </p:sp>
      <p:pic>
        <p:nvPicPr>
          <p:cNvPr id="12" name="图片 86" descr="核心交换机.png"/>
          <p:cNvPicPr>
            <a:picLocks noChangeAspect="1"/>
          </p:cNvPicPr>
          <p:nvPr/>
        </p:nvPicPr>
        <p:blipFill>
          <a:blip r:embed="rId3"/>
          <a:stretch>
            <a:fillRect/>
          </a:stretch>
        </p:blipFill>
        <p:spPr bwMode="gray">
          <a:xfrm>
            <a:off x="2720607" y="3274104"/>
            <a:ext cx="335885" cy="274815"/>
          </a:xfrm>
          <a:prstGeom prst="rect">
            <a:avLst/>
          </a:prstGeom>
        </p:spPr>
      </p:pic>
      <p:pic>
        <p:nvPicPr>
          <p:cNvPr id="13" name="图片 86" descr="核心交换机.png"/>
          <p:cNvPicPr>
            <a:picLocks noChangeAspect="1"/>
          </p:cNvPicPr>
          <p:nvPr/>
        </p:nvPicPr>
        <p:blipFill>
          <a:blip r:embed="rId3"/>
          <a:stretch>
            <a:fillRect/>
          </a:stretch>
        </p:blipFill>
        <p:spPr bwMode="gray">
          <a:xfrm>
            <a:off x="3439236" y="3274104"/>
            <a:ext cx="335885" cy="274815"/>
          </a:xfrm>
          <a:prstGeom prst="rect">
            <a:avLst/>
          </a:prstGeom>
        </p:spPr>
      </p:pic>
      <p:cxnSp>
        <p:nvCxnSpPr>
          <p:cNvPr id="14" name="直接连接符 13"/>
          <p:cNvCxnSpPr>
            <a:stCxn id="12" idx="3"/>
            <a:endCxn id="13" idx="1"/>
          </p:cNvCxnSpPr>
          <p:nvPr/>
        </p:nvCxnSpPr>
        <p:spPr bwMode="gray">
          <a:xfrm>
            <a:off x="3056492" y="3411512"/>
            <a:ext cx="382744"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pic>
        <p:nvPicPr>
          <p:cNvPr id="15" name="图片 87" descr="汇聚交换机.png"/>
          <p:cNvPicPr>
            <a:picLocks noChangeAspect="1"/>
          </p:cNvPicPr>
          <p:nvPr/>
        </p:nvPicPr>
        <p:blipFill>
          <a:blip r:embed="rId4"/>
          <a:stretch>
            <a:fillRect/>
          </a:stretch>
        </p:blipFill>
        <p:spPr bwMode="gray">
          <a:xfrm>
            <a:off x="2197035" y="4066185"/>
            <a:ext cx="335885" cy="274815"/>
          </a:xfrm>
          <a:prstGeom prst="rect">
            <a:avLst/>
          </a:prstGeom>
        </p:spPr>
      </p:pic>
      <p:pic>
        <p:nvPicPr>
          <p:cNvPr id="16" name="图片 87" descr="汇聚交换机.png"/>
          <p:cNvPicPr>
            <a:picLocks noChangeAspect="1"/>
          </p:cNvPicPr>
          <p:nvPr/>
        </p:nvPicPr>
        <p:blipFill>
          <a:blip r:embed="rId4"/>
          <a:stretch>
            <a:fillRect/>
          </a:stretch>
        </p:blipFill>
        <p:spPr bwMode="gray">
          <a:xfrm>
            <a:off x="1478406" y="4066185"/>
            <a:ext cx="335885" cy="274815"/>
          </a:xfrm>
          <a:prstGeom prst="rect">
            <a:avLst/>
          </a:prstGeom>
        </p:spPr>
      </p:pic>
      <p:cxnSp>
        <p:nvCxnSpPr>
          <p:cNvPr id="17" name="直接连接符 16"/>
          <p:cNvCxnSpPr>
            <a:stCxn id="16" idx="3"/>
            <a:endCxn id="15" idx="1"/>
          </p:cNvCxnSpPr>
          <p:nvPr/>
        </p:nvCxnSpPr>
        <p:spPr bwMode="gray">
          <a:xfrm>
            <a:off x="1814291" y="4203593"/>
            <a:ext cx="382744"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pic>
        <p:nvPicPr>
          <p:cNvPr id="18" name="图片 76" descr="接入交换机.png"/>
          <p:cNvPicPr>
            <a:picLocks noChangeAspect="1"/>
          </p:cNvPicPr>
          <p:nvPr/>
        </p:nvPicPr>
        <p:blipFill>
          <a:blip r:embed="rId5"/>
          <a:stretch>
            <a:fillRect/>
          </a:stretch>
        </p:blipFill>
        <p:spPr bwMode="gray">
          <a:xfrm>
            <a:off x="1479629" y="4625748"/>
            <a:ext cx="335885" cy="274815"/>
          </a:xfrm>
          <a:prstGeom prst="rect">
            <a:avLst/>
          </a:prstGeom>
        </p:spPr>
      </p:pic>
      <p:pic>
        <p:nvPicPr>
          <p:cNvPr id="19" name="图片 76" descr="接入交换机.png"/>
          <p:cNvPicPr>
            <a:picLocks noChangeAspect="1"/>
          </p:cNvPicPr>
          <p:nvPr/>
        </p:nvPicPr>
        <p:blipFill>
          <a:blip r:embed="rId5"/>
          <a:stretch>
            <a:fillRect/>
          </a:stretch>
        </p:blipFill>
        <p:spPr bwMode="gray">
          <a:xfrm>
            <a:off x="2195813" y="4625748"/>
            <a:ext cx="335885" cy="274815"/>
          </a:xfrm>
          <a:prstGeom prst="rect">
            <a:avLst/>
          </a:prstGeom>
        </p:spPr>
      </p:pic>
      <p:cxnSp>
        <p:nvCxnSpPr>
          <p:cNvPr id="20" name="直接连接符 19"/>
          <p:cNvCxnSpPr>
            <a:stCxn id="18" idx="3"/>
            <a:endCxn id="19" idx="1"/>
          </p:cNvCxnSpPr>
          <p:nvPr/>
        </p:nvCxnSpPr>
        <p:spPr bwMode="gray">
          <a:xfrm>
            <a:off x="1815514" y="4763156"/>
            <a:ext cx="380299"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pic>
        <p:nvPicPr>
          <p:cNvPr id="21" name="图片 87" descr="汇聚交换机.png"/>
          <p:cNvPicPr>
            <a:picLocks noChangeAspect="1"/>
          </p:cNvPicPr>
          <p:nvPr/>
        </p:nvPicPr>
        <p:blipFill>
          <a:blip r:embed="rId4"/>
          <a:stretch>
            <a:fillRect/>
          </a:stretch>
        </p:blipFill>
        <p:spPr bwMode="gray">
          <a:xfrm>
            <a:off x="4681436" y="4066185"/>
            <a:ext cx="335885" cy="274815"/>
          </a:xfrm>
          <a:prstGeom prst="rect">
            <a:avLst/>
          </a:prstGeom>
        </p:spPr>
      </p:pic>
      <p:pic>
        <p:nvPicPr>
          <p:cNvPr id="22" name="图片 87" descr="汇聚交换机.png"/>
          <p:cNvPicPr>
            <a:picLocks noChangeAspect="1"/>
          </p:cNvPicPr>
          <p:nvPr/>
        </p:nvPicPr>
        <p:blipFill>
          <a:blip r:embed="rId4"/>
          <a:stretch>
            <a:fillRect/>
          </a:stretch>
        </p:blipFill>
        <p:spPr bwMode="gray">
          <a:xfrm>
            <a:off x="3962807" y="4066185"/>
            <a:ext cx="335885" cy="274815"/>
          </a:xfrm>
          <a:prstGeom prst="rect">
            <a:avLst/>
          </a:prstGeom>
        </p:spPr>
      </p:pic>
      <p:cxnSp>
        <p:nvCxnSpPr>
          <p:cNvPr id="23" name="直接连接符 22"/>
          <p:cNvCxnSpPr>
            <a:stCxn id="22" idx="3"/>
            <a:endCxn id="21" idx="1"/>
          </p:cNvCxnSpPr>
          <p:nvPr/>
        </p:nvCxnSpPr>
        <p:spPr bwMode="gray">
          <a:xfrm>
            <a:off x="4298692" y="4203593"/>
            <a:ext cx="382744"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pic>
        <p:nvPicPr>
          <p:cNvPr id="24" name="图片 76" descr="接入交换机.png"/>
          <p:cNvPicPr>
            <a:picLocks noChangeAspect="1"/>
          </p:cNvPicPr>
          <p:nvPr/>
        </p:nvPicPr>
        <p:blipFill>
          <a:blip r:embed="rId5"/>
          <a:stretch>
            <a:fillRect/>
          </a:stretch>
        </p:blipFill>
        <p:spPr bwMode="gray">
          <a:xfrm>
            <a:off x="3964030" y="4625748"/>
            <a:ext cx="335885" cy="274815"/>
          </a:xfrm>
          <a:prstGeom prst="rect">
            <a:avLst/>
          </a:prstGeom>
        </p:spPr>
      </p:pic>
      <p:pic>
        <p:nvPicPr>
          <p:cNvPr id="25" name="图片 76" descr="接入交换机.png"/>
          <p:cNvPicPr>
            <a:picLocks noChangeAspect="1"/>
          </p:cNvPicPr>
          <p:nvPr/>
        </p:nvPicPr>
        <p:blipFill>
          <a:blip r:embed="rId5"/>
          <a:stretch>
            <a:fillRect/>
          </a:stretch>
        </p:blipFill>
        <p:spPr bwMode="gray">
          <a:xfrm>
            <a:off x="4680214" y="4625748"/>
            <a:ext cx="335885" cy="274815"/>
          </a:xfrm>
          <a:prstGeom prst="rect">
            <a:avLst/>
          </a:prstGeom>
        </p:spPr>
      </p:pic>
      <p:cxnSp>
        <p:nvCxnSpPr>
          <p:cNvPr id="26" name="直接连接符 25"/>
          <p:cNvCxnSpPr>
            <a:stCxn id="24" idx="3"/>
            <a:endCxn id="25" idx="1"/>
          </p:cNvCxnSpPr>
          <p:nvPr/>
        </p:nvCxnSpPr>
        <p:spPr bwMode="gray">
          <a:xfrm>
            <a:off x="4299915" y="4763156"/>
            <a:ext cx="380299"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12" idx="2"/>
            <a:endCxn id="16" idx="0"/>
          </p:cNvCxnSpPr>
          <p:nvPr/>
        </p:nvCxnSpPr>
        <p:spPr bwMode="gray">
          <a:xfrm flipH="1">
            <a:off x="1646349" y="3548919"/>
            <a:ext cx="1242201" cy="5172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13" idx="2"/>
            <a:endCxn id="15" idx="0"/>
          </p:cNvCxnSpPr>
          <p:nvPr/>
        </p:nvCxnSpPr>
        <p:spPr bwMode="gray">
          <a:xfrm flipH="1">
            <a:off x="2364978" y="3548919"/>
            <a:ext cx="1242201" cy="5172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12" idx="2"/>
            <a:endCxn id="22" idx="0"/>
          </p:cNvCxnSpPr>
          <p:nvPr/>
        </p:nvCxnSpPr>
        <p:spPr bwMode="gray">
          <a:xfrm>
            <a:off x="2888550" y="3548919"/>
            <a:ext cx="1242200" cy="5172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13" idx="2"/>
            <a:endCxn id="21" idx="0"/>
          </p:cNvCxnSpPr>
          <p:nvPr/>
        </p:nvCxnSpPr>
        <p:spPr bwMode="gray">
          <a:xfrm>
            <a:off x="3607179" y="3548919"/>
            <a:ext cx="1242200" cy="5172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a:stCxn id="16" idx="2"/>
            <a:endCxn id="18" idx="0"/>
          </p:cNvCxnSpPr>
          <p:nvPr/>
        </p:nvCxnSpPr>
        <p:spPr bwMode="gray">
          <a:xfrm>
            <a:off x="1646349" y="4341000"/>
            <a:ext cx="1223" cy="2847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15" idx="2"/>
            <a:endCxn id="19" idx="0"/>
          </p:cNvCxnSpPr>
          <p:nvPr/>
        </p:nvCxnSpPr>
        <p:spPr bwMode="gray">
          <a:xfrm flipH="1">
            <a:off x="2363756" y="4341000"/>
            <a:ext cx="1222" cy="2847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22" idx="2"/>
            <a:endCxn id="24" idx="0"/>
          </p:cNvCxnSpPr>
          <p:nvPr/>
        </p:nvCxnSpPr>
        <p:spPr bwMode="gray">
          <a:xfrm>
            <a:off x="4130750" y="4341000"/>
            <a:ext cx="1223" cy="2847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21" idx="2"/>
            <a:endCxn id="25" idx="0"/>
          </p:cNvCxnSpPr>
          <p:nvPr/>
        </p:nvCxnSpPr>
        <p:spPr bwMode="gray">
          <a:xfrm flipH="1">
            <a:off x="4848157" y="4341000"/>
            <a:ext cx="1222" cy="2847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35" name="图片 105" descr="AP.png"/>
          <p:cNvPicPr>
            <a:picLocks noChangeAspect="1"/>
          </p:cNvPicPr>
          <p:nvPr/>
        </p:nvPicPr>
        <p:blipFill>
          <a:blip r:embed="rId6"/>
          <a:stretch>
            <a:fillRect/>
          </a:stretch>
        </p:blipFill>
        <p:spPr bwMode="gray">
          <a:xfrm>
            <a:off x="2196430" y="5123812"/>
            <a:ext cx="335297" cy="274335"/>
          </a:xfrm>
          <a:prstGeom prst="rect">
            <a:avLst/>
          </a:prstGeom>
        </p:spPr>
      </p:pic>
      <p:pic>
        <p:nvPicPr>
          <p:cNvPr id="36" name="图片 105" descr="AP.png"/>
          <p:cNvPicPr>
            <a:picLocks noChangeAspect="1"/>
          </p:cNvPicPr>
          <p:nvPr/>
        </p:nvPicPr>
        <p:blipFill>
          <a:blip r:embed="rId6"/>
          <a:stretch>
            <a:fillRect/>
          </a:stretch>
        </p:blipFill>
        <p:spPr bwMode="gray">
          <a:xfrm>
            <a:off x="3963424" y="5123812"/>
            <a:ext cx="335297" cy="274335"/>
          </a:xfrm>
          <a:prstGeom prst="rect">
            <a:avLst/>
          </a:prstGeom>
        </p:spPr>
      </p:pic>
      <p:cxnSp>
        <p:nvCxnSpPr>
          <p:cNvPr id="37" name="直接连接符 36"/>
          <p:cNvCxnSpPr>
            <a:stCxn id="19" idx="2"/>
            <a:endCxn id="35" idx="0"/>
          </p:cNvCxnSpPr>
          <p:nvPr/>
        </p:nvCxnSpPr>
        <p:spPr bwMode="gray">
          <a:xfrm>
            <a:off x="2363756" y="4900563"/>
            <a:ext cx="323" cy="22324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24" idx="2"/>
            <a:endCxn id="36" idx="0"/>
          </p:cNvCxnSpPr>
          <p:nvPr/>
        </p:nvCxnSpPr>
        <p:spPr bwMode="gray">
          <a:xfrm flipH="1">
            <a:off x="4131073" y="4900563"/>
            <a:ext cx="900" cy="22324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0" name="圆角矩形 39"/>
          <p:cNvSpPr/>
          <p:nvPr/>
        </p:nvSpPr>
        <p:spPr bwMode="gray">
          <a:xfrm>
            <a:off x="1403532" y="4158053"/>
            <a:ext cx="178184" cy="88869"/>
          </a:xfrm>
          <a:prstGeom prst="roundRect">
            <a:avLst/>
          </a:prstGeom>
          <a:solidFill>
            <a:srgbClr val="FFC000"/>
          </a:solidFill>
          <a:ln>
            <a:solidFill>
              <a:srgbClr val="1262A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hangingPunct="0"/>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文本框 40"/>
          <p:cNvSpPr txBox="1"/>
          <p:nvPr/>
        </p:nvSpPr>
        <p:spPr bwMode="gray">
          <a:xfrm>
            <a:off x="465813" y="4066185"/>
            <a:ext cx="1026567" cy="253043"/>
          </a:xfrm>
          <a:prstGeom prst="rect">
            <a:avLst/>
          </a:prstGeom>
          <a:noFill/>
        </p:spPr>
        <p:txBody>
          <a:bodyPr wrap="square" rtlCol="0">
            <a:noAutofit/>
          </a:bodyPr>
          <a:lstStyle/>
          <a:p>
            <a:pPr algn="ctr" fontAlgn="ctr" hangingPunct="0"/>
            <a:r>
              <a:rPr lang="en-US" sz="1200" b="1" dirty="0" smtClean="0">
                <a:solidFill>
                  <a:srgbClr val="FF9900"/>
                </a:solidFill>
                <a:latin typeface="Huawei Sans" panose="020C0503030203020204" pitchFamily="34" charset="0"/>
              </a:rPr>
              <a:t>Native AC</a:t>
            </a:r>
          </a:p>
          <a:p>
            <a:pPr algn="ctr" fontAlgn="ctr" hangingPunct="0"/>
            <a:endParaRPr lang="en-US" altLang="zh-CN" sz="1200" b="1" dirty="0">
              <a:solidFill>
                <a:srgbClr val="FF99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2" name="图片 86" descr="核心交换机.png"/>
          <p:cNvPicPr>
            <a:picLocks noChangeAspect="1"/>
          </p:cNvPicPr>
          <p:nvPr/>
        </p:nvPicPr>
        <p:blipFill>
          <a:blip r:embed="rId3"/>
          <a:stretch>
            <a:fillRect/>
          </a:stretch>
        </p:blipFill>
        <p:spPr bwMode="gray">
          <a:xfrm>
            <a:off x="8381478" y="3420896"/>
            <a:ext cx="335885" cy="274815"/>
          </a:xfrm>
          <a:prstGeom prst="rect">
            <a:avLst/>
          </a:prstGeom>
        </p:spPr>
      </p:pic>
      <p:pic>
        <p:nvPicPr>
          <p:cNvPr id="43" name="图片 86" descr="核心交换机.png"/>
          <p:cNvPicPr>
            <a:picLocks noChangeAspect="1"/>
          </p:cNvPicPr>
          <p:nvPr/>
        </p:nvPicPr>
        <p:blipFill>
          <a:blip r:embed="rId3"/>
          <a:stretch>
            <a:fillRect/>
          </a:stretch>
        </p:blipFill>
        <p:spPr bwMode="gray">
          <a:xfrm>
            <a:off x="9100107" y="3420896"/>
            <a:ext cx="335885" cy="274815"/>
          </a:xfrm>
          <a:prstGeom prst="rect">
            <a:avLst/>
          </a:prstGeom>
        </p:spPr>
      </p:pic>
      <p:cxnSp>
        <p:nvCxnSpPr>
          <p:cNvPr id="44" name="直接连接符 43"/>
          <p:cNvCxnSpPr>
            <a:stCxn id="42" idx="3"/>
            <a:endCxn id="43" idx="1"/>
          </p:cNvCxnSpPr>
          <p:nvPr/>
        </p:nvCxnSpPr>
        <p:spPr bwMode="gray">
          <a:xfrm>
            <a:off x="8717363" y="3558304"/>
            <a:ext cx="382744"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pic>
        <p:nvPicPr>
          <p:cNvPr id="45" name="图片 87" descr="汇聚交换机.png"/>
          <p:cNvPicPr>
            <a:picLocks noChangeAspect="1"/>
          </p:cNvPicPr>
          <p:nvPr/>
        </p:nvPicPr>
        <p:blipFill>
          <a:blip r:embed="rId4"/>
          <a:stretch>
            <a:fillRect/>
          </a:stretch>
        </p:blipFill>
        <p:spPr bwMode="gray">
          <a:xfrm>
            <a:off x="7857906" y="4212977"/>
            <a:ext cx="335885" cy="274815"/>
          </a:xfrm>
          <a:prstGeom prst="rect">
            <a:avLst/>
          </a:prstGeom>
        </p:spPr>
      </p:pic>
      <p:pic>
        <p:nvPicPr>
          <p:cNvPr id="46" name="图片 87" descr="汇聚交换机.png"/>
          <p:cNvPicPr>
            <a:picLocks noChangeAspect="1"/>
          </p:cNvPicPr>
          <p:nvPr/>
        </p:nvPicPr>
        <p:blipFill>
          <a:blip r:embed="rId4"/>
          <a:stretch>
            <a:fillRect/>
          </a:stretch>
        </p:blipFill>
        <p:spPr bwMode="gray">
          <a:xfrm>
            <a:off x="7139277" y="4212977"/>
            <a:ext cx="335885" cy="274815"/>
          </a:xfrm>
          <a:prstGeom prst="rect">
            <a:avLst/>
          </a:prstGeom>
        </p:spPr>
      </p:pic>
      <p:cxnSp>
        <p:nvCxnSpPr>
          <p:cNvPr id="47" name="直接连接符 46"/>
          <p:cNvCxnSpPr>
            <a:stCxn id="46" idx="3"/>
            <a:endCxn id="45" idx="1"/>
          </p:cNvCxnSpPr>
          <p:nvPr/>
        </p:nvCxnSpPr>
        <p:spPr bwMode="gray">
          <a:xfrm>
            <a:off x="7475162" y="4350385"/>
            <a:ext cx="382744"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pic>
        <p:nvPicPr>
          <p:cNvPr id="48" name="图片 76" descr="接入交换机.png"/>
          <p:cNvPicPr>
            <a:picLocks noChangeAspect="1"/>
          </p:cNvPicPr>
          <p:nvPr/>
        </p:nvPicPr>
        <p:blipFill>
          <a:blip r:embed="rId5"/>
          <a:stretch>
            <a:fillRect/>
          </a:stretch>
        </p:blipFill>
        <p:spPr bwMode="gray">
          <a:xfrm>
            <a:off x="7140500" y="4772540"/>
            <a:ext cx="335885" cy="274815"/>
          </a:xfrm>
          <a:prstGeom prst="rect">
            <a:avLst/>
          </a:prstGeom>
        </p:spPr>
      </p:pic>
      <p:pic>
        <p:nvPicPr>
          <p:cNvPr id="49" name="图片 76" descr="接入交换机.png"/>
          <p:cNvPicPr>
            <a:picLocks noChangeAspect="1"/>
          </p:cNvPicPr>
          <p:nvPr/>
        </p:nvPicPr>
        <p:blipFill>
          <a:blip r:embed="rId5"/>
          <a:stretch>
            <a:fillRect/>
          </a:stretch>
        </p:blipFill>
        <p:spPr bwMode="gray">
          <a:xfrm>
            <a:off x="7856684" y="4772540"/>
            <a:ext cx="335885" cy="274815"/>
          </a:xfrm>
          <a:prstGeom prst="rect">
            <a:avLst/>
          </a:prstGeom>
        </p:spPr>
      </p:pic>
      <p:cxnSp>
        <p:nvCxnSpPr>
          <p:cNvPr id="50" name="直接连接符 49"/>
          <p:cNvCxnSpPr>
            <a:stCxn id="48" idx="3"/>
            <a:endCxn id="49" idx="1"/>
          </p:cNvCxnSpPr>
          <p:nvPr/>
        </p:nvCxnSpPr>
        <p:spPr bwMode="gray">
          <a:xfrm>
            <a:off x="7476385" y="4909948"/>
            <a:ext cx="380299"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pic>
        <p:nvPicPr>
          <p:cNvPr id="51" name="图片 87" descr="汇聚交换机.png"/>
          <p:cNvPicPr>
            <a:picLocks noChangeAspect="1"/>
          </p:cNvPicPr>
          <p:nvPr/>
        </p:nvPicPr>
        <p:blipFill>
          <a:blip r:embed="rId4"/>
          <a:stretch>
            <a:fillRect/>
          </a:stretch>
        </p:blipFill>
        <p:spPr bwMode="gray">
          <a:xfrm>
            <a:off x="10342307" y="4212977"/>
            <a:ext cx="335885" cy="274815"/>
          </a:xfrm>
          <a:prstGeom prst="rect">
            <a:avLst/>
          </a:prstGeom>
        </p:spPr>
      </p:pic>
      <p:pic>
        <p:nvPicPr>
          <p:cNvPr id="52" name="图片 87" descr="汇聚交换机.png"/>
          <p:cNvPicPr>
            <a:picLocks noChangeAspect="1"/>
          </p:cNvPicPr>
          <p:nvPr/>
        </p:nvPicPr>
        <p:blipFill>
          <a:blip r:embed="rId4"/>
          <a:stretch>
            <a:fillRect/>
          </a:stretch>
        </p:blipFill>
        <p:spPr bwMode="gray">
          <a:xfrm>
            <a:off x="9623678" y="4212977"/>
            <a:ext cx="335885" cy="274815"/>
          </a:xfrm>
          <a:prstGeom prst="rect">
            <a:avLst/>
          </a:prstGeom>
        </p:spPr>
      </p:pic>
      <p:cxnSp>
        <p:nvCxnSpPr>
          <p:cNvPr id="53" name="直接连接符 52"/>
          <p:cNvCxnSpPr>
            <a:stCxn id="52" idx="3"/>
            <a:endCxn id="51" idx="1"/>
          </p:cNvCxnSpPr>
          <p:nvPr/>
        </p:nvCxnSpPr>
        <p:spPr bwMode="gray">
          <a:xfrm>
            <a:off x="9959563" y="4350385"/>
            <a:ext cx="382744"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pic>
        <p:nvPicPr>
          <p:cNvPr id="54" name="图片 76" descr="接入交换机.png"/>
          <p:cNvPicPr>
            <a:picLocks noChangeAspect="1"/>
          </p:cNvPicPr>
          <p:nvPr/>
        </p:nvPicPr>
        <p:blipFill>
          <a:blip r:embed="rId5"/>
          <a:stretch>
            <a:fillRect/>
          </a:stretch>
        </p:blipFill>
        <p:spPr bwMode="gray">
          <a:xfrm>
            <a:off x="9624901" y="4772540"/>
            <a:ext cx="335885" cy="274815"/>
          </a:xfrm>
          <a:prstGeom prst="rect">
            <a:avLst/>
          </a:prstGeom>
        </p:spPr>
      </p:pic>
      <p:pic>
        <p:nvPicPr>
          <p:cNvPr id="55" name="图片 76" descr="接入交换机.png"/>
          <p:cNvPicPr>
            <a:picLocks noChangeAspect="1"/>
          </p:cNvPicPr>
          <p:nvPr/>
        </p:nvPicPr>
        <p:blipFill>
          <a:blip r:embed="rId5"/>
          <a:stretch>
            <a:fillRect/>
          </a:stretch>
        </p:blipFill>
        <p:spPr bwMode="gray">
          <a:xfrm>
            <a:off x="10341085" y="4772540"/>
            <a:ext cx="335885" cy="274815"/>
          </a:xfrm>
          <a:prstGeom prst="rect">
            <a:avLst/>
          </a:prstGeom>
        </p:spPr>
      </p:pic>
      <p:cxnSp>
        <p:nvCxnSpPr>
          <p:cNvPr id="56" name="直接连接符 55"/>
          <p:cNvCxnSpPr>
            <a:stCxn id="54" idx="3"/>
            <a:endCxn id="55" idx="1"/>
          </p:cNvCxnSpPr>
          <p:nvPr/>
        </p:nvCxnSpPr>
        <p:spPr bwMode="gray">
          <a:xfrm>
            <a:off x="9960786" y="4909948"/>
            <a:ext cx="380299"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a:stCxn id="42" idx="2"/>
            <a:endCxn id="46" idx="0"/>
          </p:cNvCxnSpPr>
          <p:nvPr/>
        </p:nvCxnSpPr>
        <p:spPr bwMode="gray">
          <a:xfrm flipH="1">
            <a:off x="7307220" y="3695711"/>
            <a:ext cx="1242201" cy="5172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a:stCxn id="43" idx="2"/>
            <a:endCxn id="45" idx="0"/>
          </p:cNvCxnSpPr>
          <p:nvPr/>
        </p:nvCxnSpPr>
        <p:spPr bwMode="gray">
          <a:xfrm flipH="1">
            <a:off x="8025849" y="3695711"/>
            <a:ext cx="1242201" cy="5172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a:stCxn id="42" idx="2"/>
            <a:endCxn id="52" idx="0"/>
          </p:cNvCxnSpPr>
          <p:nvPr/>
        </p:nvCxnSpPr>
        <p:spPr bwMode="gray">
          <a:xfrm>
            <a:off x="8549421" y="3695711"/>
            <a:ext cx="1242200" cy="5172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a:stCxn id="43" idx="2"/>
            <a:endCxn id="51" idx="0"/>
          </p:cNvCxnSpPr>
          <p:nvPr/>
        </p:nvCxnSpPr>
        <p:spPr bwMode="gray">
          <a:xfrm>
            <a:off x="9268050" y="3695711"/>
            <a:ext cx="1242200" cy="5172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a:stCxn id="46" idx="2"/>
            <a:endCxn id="48" idx="0"/>
          </p:cNvCxnSpPr>
          <p:nvPr/>
        </p:nvCxnSpPr>
        <p:spPr bwMode="gray">
          <a:xfrm>
            <a:off x="7307220" y="4487792"/>
            <a:ext cx="1223" cy="2847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a:stCxn id="45" idx="2"/>
            <a:endCxn id="49" idx="0"/>
          </p:cNvCxnSpPr>
          <p:nvPr/>
        </p:nvCxnSpPr>
        <p:spPr bwMode="gray">
          <a:xfrm flipH="1">
            <a:off x="8024627" y="4487792"/>
            <a:ext cx="1222" cy="2847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a:stCxn id="52" idx="2"/>
            <a:endCxn id="54" idx="0"/>
          </p:cNvCxnSpPr>
          <p:nvPr/>
        </p:nvCxnSpPr>
        <p:spPr bwMode="gray">
          <a:xfrm>
            <a:off x="9791621" y="4487792"/>
            <a:ext cx="1223" cy="2847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a:stCxn id="51" idx="2"/>
            <a:endCxn id="55" idx="0"/>
          </p:cNvCxnSpPr>
          <p:nvPr/>
        </p:nvCxnSpPr>
        <p:spPr bwMode="gray">
          <a:xfrm flipH="1">
            <a:off x="10509028" y="4487792"/>
            <a:ext cx="1222" cy="2847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5" name="图片 105" descr="AP.png"/>
          <p:cNvPicPr>
            <a:picLocks noChangeAspect="1"/>
          </p:cNvPicPr>
          <p:nvPr/>
        </p:nvPicPr>
        <p:blipFill>
          <a:blip r:embed="rId6"/>
          <a:stretch>
            <a:fillRect/>
          </a:stretch>
        </p:blipFill>
        <p:spPr bwMode="gray">
          <a:xfrm>
            <a:off x="7857301" y="5270604"/>
            <a:ext cx="335297" cy="274335"/>
          </a:xfrm>
          <a:prstGeom prst="rect">
            <a:avLst/>
          </a:prstGeom>
        </p:spPr>
      </p:pic>
      <p:pic>
        <p:nvPicPr>
          <p:cNvPr id="66" name="图片 105" descr="AP.png"/>
          <p:cNvPicPr>
            <a:picLocks noChangeAspect="1"/>
          </p:cNvPicPr>
          <p:nvPr/>
        </p:nvPicPr>
        <p:blipFill>
          <a:blip r:embed="rId6"/>
          <a:stretch>
            <a:fillRect/>
          </a:stretch>
        </p:blipFill>
        <p:spPr bwMode="gray">
          <a:xfrm>
            <a:off x="9624295" y="5270604"/>
            <a:ext cx="335297" cy="274335"/>
          </a:xfrm>
          <a:prstGeom prst="rect">
            <a:avLst/>
          </a:prstGeom>
        </p:spPr>
      </p:pic>
      <p:cxnSp>
        <p:nvCxnSpPr>
          <p:cNvPr id="67" name="直接连接符 66"/>
          <p:cNvCxnSpPr>
            <a:stCxn id="49" idx="2"/>
            <a:endCxn id="65" idx="0"/>
          </p:cNvCxnSpPr>
          <p:nvPr/>
        </p:nvCxnSpPr>
        <p:spPr bwMode="gray">
          <a:xfrm>
            <a:off x="8024627" y="5047355"/>
            <a:ext cx="323" cy="22324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a:stCxn id="54" idx="2"/>
            <a:endCxn id="66" idx="0"/>
          </p:cNvCxnSpPr>
          <p:nvPr/>
        </p:nvCxnSpPr>
        <p:spPr bwMode="gray">
          <a:xfrm flipH="1">
            <a:off x="9791944" y="5047355"/>
            <a:ext cx="900" cy="22324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9" name="图片 123" descr="AC-黄.png"/>
          <p:cNvPicPr>
            <a:picLocks noChangeAspect="1"/>
          </p:cNvPicPr>
          <p:nvPr/>
        </p:nvPicPr>
        <p:blipFill>
          <a:blip r:embed="rId7"/>
          <a:stretch>
            <a:fillRect/>
          </a:stretch>
        </p:blipFill>
        <p:spPr bwMode="gray">
          <a:xfrm>
            <a:off x="7572054" y="3431773"/>
            <a:ext cx="335297" cy="274335"/>
          </a:xfrm>
          <a:prstGeom prst="rect">
            <a:avLst/>
          </a:prstGeom>
        </p:spPr>
      </p:pic>
      <p:pic>
        <p:nvPicPr>
          <p:cNvPr id="70" name="图片 123" descr="AC-黄.png"/>
          <p:cNvPicPr>
            <a:picLocks noChangeAspect="1"/>
          </p:cNvPicPr>
          <p:nvPr/>
        </p:nvPicPr>
        <p:blipFill>
          <a:blip r:embed="rId7"/>
          <a:stretch>
            <a:fillRect/>
          </a:stretch>
        </p:blipFill>
        <p:spPr bwMode="gray">
          <a:xfrm>
            <a:off x="9899315" y="3431773"/>
            <a:ext cx="335297" cy="274335"/>
          </a:xfrm>
          <a:prstGeom prst="rect">
            <a:avLst/>
          </a:prstGeom>
        </p:spPr>
      </p:pic>
      <p:sp>
        <p:nvSpPr>
          <p:cNvPr id="71" name="文本框 70"/>
          <p:cNvSpPr txBox="1"/>
          <p:nvPr/>
        </p:nvSpPr>
        <p:spPr bwMode="gray">
          <a:xfrm>
            <a:off x="6289685" y="3432646"/>
            <a:ext cx="1354581" cy="220769"/>
          </a:xfrm>
          <a:prstGeom prst="rect">
            <a:avLst/>
          </a:prstGeom>
          <a:noFill/>
        </p:spPr>
        <p:txBody>
          <a:bodyPr wrap="square" rtlCol="0" anchor="ctr">
            <a:noAutofit/>
          </a:bodyPr>
          <a:lstStyle/>
          <a:p>
            <a:pPr algn="ctr" fontAlgn="ctr"/>
            <a:r>
              <a:rPr lang="en-US" sz="1200" b="1" dirty="0" smtClean="0">
                <a:solidFill>
                  <a:srgbClr val="FF9900"/>
                </a:solidFill>
                <a:latin typeface="Huawei Sans" panose="020C0503030203020204" pitchFamily="34" charset="0"/>
              </a:rPr>
              <a:t>Standalone AC</a:t>
            </a:r>
            <a:endParaRPr lang="en-US" altLang="zh-CN" sz="1200" b="1" dirty="0">
              <a:solidFill>
                <a:srgbClr val="FF9900"/>
              </a:solidFill>
              <a:latin typeface="Huawei Sans" panose="020C0503030203020204" pitchFamily="34" charset="0"/>
            </a:endParaRPr>
          </a:p>
        </p:txBody>
      </p:sp>
      <p:sp>
        <p:nvSpPr>
          <p:cNvPr id="72" name="文本框 71"/>
          <p:cNvSpPr txBox="1"/>
          <p:nvPr/>
        </p:nvSpPr>
        <p:spPr bwMode="gray">
          <a:xfrm>
            <a:off x="10122153" y="3436501"/>
            <a:ext cx="1420145" cy="235238"/>
          </a:xfrm>
          <a:prstGeom prst="rect">
            <a:avLst/>
          </a:prstGeom>
          <a:noFill/>
        </p:spPr>
        <p:txBody>
          <a:bodyPr wrap="square" rtlCol="0" anchor="ctr">
            <a:noAutofit/>
          </a:bodyPr>
          <a:lstStyle>
            <a:defPPr>
              <a:defRPr lang="en-US"/>
            </a:defPPr>
            <a:lvl1pPr algn="ctr" fontAlgn="ctr">
              <a:defRPr sz="1200" b="1">
                <a:solidFill>
                  <a:srgbClr val="FF9900"/>
                </a:solidFill>
                <a:latin typeface="Huawei Sans" panose="020C0503030203020204" pitchFamily="34" charset="0"/>
              </a:defRPr>
            </a:lvl1pPr>
          </a:lstStyle>
          <a:p>
            <a:r>
              <a:rPr lang="en-US" dirty="0"/>
              <a:t>Standalone AC</a:t>
            </a:r>
            <a:endParaRPr lang="en-US" altLang="zh-CN" dirty="0"/>
          </a:p>
        </p:txBody>
      </p:sp>
      <p:sp>
        <p:nvSpPr>
          <p:cNvPr id="73" name="圆角矩形 72"/>
          <p:cNvSpPr/>
          <p:nvPr/>
        </p:nvSpPr>
        <p:spPr bwMode="gray">
          <a:xfrm>
            <a:off x="4925521" y="4158053"/>
            <a:ext cx="178184" cy="88869"/>
          </a:xfrm>
          <a:prstGeom prst="roundRect">
            <a:avLst/>
          </a:prstGeom>
          <a:solidFill>
            <a:srgbClr val="FFC000"/>
          </a:solidFill>
          <a:ln>
            <a:solidFill>
              <a:srgbClr val="1262A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hangingPunct="0"/>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文本框 73"/>
          <p:cNvSpPr txBox="1"/>
          <p:nvPr/>
        </p:nvSpPr>
        <p:spPr bwMode="gray">
          <a:xfrm>
            <a:off x="5017321" y="4071217"/>
            <a:ext cx="1011422" cy="248011"/>
          </a:xfrm>
          <a:prstGeom prst="rect">
            <a:avLst/>
          </a:prstGeom>
          <a:noFill/>
        </p:spPr>
        <p:txBody>
          <a:bodyPr wrap="square" rtlCol="0">
            <a:noAutofit/>
          </a:bodyPr>
          <a:lstStyle/>
          <a:p>
            <a:pPr algn="ctr" fontAlgn="ctr"/>
            <a:r>
              <a:rPr lang="en-US" sz="1200" b="1" dirty="0" smtClean="0">
                <a:solidFill>
                  <a:srgbClr val="FF9900"/>
                </a:solidFill>
                <a:latin typeface="Huawei Sans" panose="020C0503030203020204" pitchFamily="34" charset="0"/>
              </a:rPr>
              <a:t>Native AC</a:t>
            </a:r>
            <a:endParaRPr lang="en-US" altLang="zh-CN" sz="1200" b="1" dirty="0">
              <a:solidFill>
                <a:srgbClr val="FF9900"/>
              </a:solidFill>
              <a:latin typeface="Huawei Sans" panose="020C0503030203020204" pitchFamily="34" charset="0"/>
            </a:endParaRPr>
          </a:p>
        </p:txBody>
      </p:sp>
      <p:sp>
        <p:nvSpPr>
          <p:cNvPr id="77" name="圆角矩形 76"/>
          <p:cNvSpPr/>
          <p:nvPr/>
        </p:nvSpPr>
        <p:spPr bwMode="gray">
          <a:xfrm>
            <a:off x="3678125" y="3359189"/>
            <a:ext cx="178184" cy="88869"/>
          </a:xfrm>
          <a:prstGeom prst="roundRect">
            <a:avLst/>
          </a:prstGeom>
          <a:solidFill>
            <a:srgbClr val="FFC000"/>
          </a:solidFill>
          <a:ln>
            <a:solidFill>
              <a:srgbClr val="1262A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hangingPunct="0"/>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文本框 77"/>
          <p:cNvSpPr txBox="1"/>
          <p:nvPr/>
        </p:nvSpPr>
        <p:spPr bwMode="gray">
          <a:xfrm>
            <a:off x="3795610" y="3268145"/>
            <a:ext cx="1008610" cy="261610"/>
          </a:xfrm>
          <a:prstGeom prst="rect">
            <a:avLst/>
          </a:prstGeom>
          <a:noFill/>
        </p:spPr>
        <p:txBody>
          <a:bodyPr wrap="none" rtlCol="0">
            <a:noAutofit/>
          </a:bodyPr>
          <a:lstStyle/>
          <a:p>
            <a:pPr algn="ctr" fontAlgn="ctr"/>
            <a:r>
              <a:rPr lang="en-US" sz="1200" b="1" dirty="0" smtClean="0">
                <a:solidFill>
                  <a:srgbClr val="FF9900"/>
                </a:solidFill>
                <a:latin typeface="Huawei Sans" panose="020C0503030203020204" pitchFamily="34" charset="0"/>
              </a:rPr>
              <a:t>Native AC</a:t>
            </a:r>
            <a:endParaRPr lang="en-US" altLang="zh-CN" sz="1200" b="1" dirty="0">
              <a:solidFill>
                <a:srgbClr val="FF9900"/>
              </a:solidFill>
              <a:latin typeface="Huawei Sans" panose="020C0503030203020204" pitchFamily="34" charset="0"/>
            </a:endParaRPr>
          </a:p>
        </p:txBody>
      </p:sp>
      <p:sp>
        <p:nvSpPr>
          <p:cNvPr id="79" name="圆角矩形 78"/>
          <p:cNvSpPr/>
          <p:nvPr/>
        </p:nvSpPr>
        <p:spPr bwMode="gray">
          <a:xfrm>
            <a:off x="2602109" y="3359189"/>
            <a:ext cx="178184" cy="88869"/>
          </a:xfrm>
          <a:prstGeom prst="roundRect">
            <a:avLst/>
          </a:prstGeom>
          <a:solidFill>
            <a:srgbClr val="FFC000"/>
          </a:solidFill>
          <a:ln>
            <a:solidFill>
              <a:srgbClr val="1262A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hangingPunct="0"/>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文本框 81"/>
          <p:cNvSpPr txBox="1"/>
          <p:nvPr/>
        </p:nvSpPr>
        <p:spPr bwMode="gray">
          <a:xfrm>
            <a:off x="4309737" y="5012187"/>
            <a:ext cx="1806312" cy="751727"/>
          </a:xfrm>
          <a:prstGeom prst="rect">
            <a:avLst/>
          </a:prstGeom>
          <a:noFill/>
        </p:spPr>
        <p:txBody>
          <a:bodyPr wrap="square" rtlCol="0">
            <a:noAutofit/>
          </a:bodyPr>
          <a:lstStyle/>
          <a:p>
            <a:pPr fontAlgn="ctr" hangingPunct="0"/>
            <a:r>
              <a:rPr lang="en-US" sz="1200" dirty="0" smtClean="0">
                <a:solidFill>
                  <a:schemeClr val="bg1">
                    <a:lumMod val="50000"/>
                  </a:schemeClr>
                </a:solidFill>
                <a:latin typeface="Huawei Sans" panose="020C0503030203020204" pitchFamily="34" charset="0"/>
              </a:rPr>
              <a:t>The native AC function can be applied to aggregation or core switches. </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954296121"/>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Native AC Solution Deployment on a VXLAN-based Virtualized Campus Network (1)</a:t>
            </a:r>
            <a:endParaRPr lang="en-US" altLang="zh-CN" dirty="0">
              <a:sym typeface="Huawei Sans" panose="020C0503030203020204" pitchFamily="34" charset="0"/>
            </a:endParaRPr>
          </a:p>
        </p:txBody>
      </p:sp>
      <p:sp>
        <p:nvSpPr>
          <p:cNvPr id="110" name="圆角矩形 75"/>
          <p:cNvSpPr/>
          <p:nvPr/>
        </p:nvSpPr>
        <p:spPr bwMode="gray">
          <a:xfrm>
            <a:off x="474662" y="1495948"/>
            <a:ext cx="11266488" cy="360000"/>
          </a:xfrm>
          <a:prstGeom prst="roundRect">
            <a:avLst>
              <a:gd name="adj" fmla="val 13606"/>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Distributed gateway scenario</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4" name="圆角矩形 75"/>
          <p:cNvSpPr/>
          <p:nvPr/>
        </p:nvSpPr>
        <p:spPr bwMode="gray">
          <a:xfrm>
            <a:off x="474662" y="1905946"/>
            <a:ext cx="5607579" cy="4284000"/>
          </a:xfrm>
          <a:prstGeom prst="roundRect">
            <a:avLst>
              <a:gd name="adj" fmla="val 2420"/>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p>
            <a:pPr algn="just" fontAlgn="ctr">
              <a:lnSpc>
                <a:spcPts val="1800"/>
              </a:lnSpc>
              <a:spcAft>
                <a:spcPts val="300"/>
              </a:spcAft>
            </a:pPr>
            <a:endParaRPr lang="en-US" altLang="zh-CN"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16" name="圆角矩形 75"/>
          <p:cNvSpPr/>
          <p:nvPr/>
        </p:nvSpPr>
        <p:spPr bwMode="gray">
          <a:xfrm>
            <a:off x="6166911" y="1905946"/>
            <a:ext cx="5574239" cy="4284000"/>
          </a:xfrm>
          <a:prstGeom prst="roundRect">
            <a:avLst>
              <a:gd name="adj" fmla="val 2420"/>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p>
            <a:pPr algn="just" fontAlgn="ctr">
              <a:lnSpc>
                <a:spcPts val="1800"/>
              </a:lnSpc>
              <a:spcAft>
                <a:spcPts val="300"/>
              </a:spcAft>
            </a:pPr>
            <a:endParaRPr lang="en-US" altLang="zh-CN"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18" name="任意多边形 117"/>
          <p:cNvSpPr/>
          <p:nvPr/>
        </p:nvSpPr>
        <p:spPr bwMode="gray">
          <a:xfrm>
            <a:off x="1992842" y="2297483"/>
            <a:ext cx="2642412" cy="1565920"/>
          </a:xfrm>
          <a:custGeom>
            <a:avLst/>
            <a:gdLst>
              <a:gd name="connsiteX0" fmla="*/ 1522976 w 3069379"/>
              <a:gd name="connsiteY0" fmla="*/ 0 h 1667868"/>
              <a:gd name="connsiteX1" fmla="*/ 2105444 w 3069379"/>
              <a:gd name="connsiteY1" fmla="*/ 243498 h 1667868"/>
              <a:gd name="connsiteX2" fmla="*/ 2165457 w 3069379"/>
              <a:gd name="connsiteY2" fmla="*/ 316907 h 1667868"/>
              <a:gd name="connsiteX3" fmla="*/ 2204139 w 3069379"/>
              <a:gd name="connsiteY3" fmla="*/ 313329 h 1667868"/>
              <a:gd name="connsiteX4" fmla="*/ 2688456 w 3069379"/>
              <a:gd name="connsiteY4" fmla="*/ 757688 h 1667868"/>
              <a:gd name="connsiteX5" fmla="*/ 2679008 w 3069379"/>
              <a:gd name="connsiteY5" fmla="*/ 843679 h 1667868"/>
              <a:gd name="connsiteX6" fmla="*/ 2742591 w 3069379"/>
              <a:gd name="connsiteY6" fmla="*/ 850148 h 1667868"/>
              <a:gd name="connsiteX7" fmla="*/ 3069379 w 3069379"/>
              <a:gd name="connsiteY7" fmla="*/ 1254812 h 1667868"/>
              <a:gd name="connsiteX8" fmla="*/ 2742591 w 3069379"/>
              <a:gd name="connsiteY8" fmla="*/ 1659476 h 1667868"/>
              <a:gd name="connsiteX9" fmla="*/ 2727471 w 3069379"/>
              <a:gd name="connsiteY9" fmla="*/ 1661015 h 1667868"/>
              <a:gd name="connsiteX10" fmla="*/ 2727471 w 3069379"/>
              <a:gd name="connsiteY10" fmla="*/ 1667868 h 1667868"/>
              <a:gd name="connsiteX11" fmla="*/ 2660108 w 3069379"/>
              <a:gd name="connsiteY11" fmla="*/ 1667868 h 1667868"/>
              <a:gd name="connsiteX12" fmla="*/ 450197 w 3069379"/>
              <a:gd name="connsiteY12" fmla="*/ 1667868 h 1667868"/>
              <a:gd name="connsiteX13" fmla="*/ 373665 w 3069379"/>
              <a:gd name="connsiteY13" fmla="*/ 1667868 h 1667868"/>
              <a:gd name="connsiteX14" fmla="*/ 373665 w 3069379"/>
              <a:gd name="connsiteY14" fmla="*/ 1660082 h 1667868"/>
              <a:gd name="connsiteX15" fmla="*/ 359467 w 3069379"/>
              <a:gd name="connsiteY15" fmla="*/ 1658637 h 1667868"/>
              <a:gd name="connsiteX16" fmla="*/ 0 w 3069379"/>
              <a:gd name="connsiteY16" fmla="*/ 1213505 h 1667868"/>
              <a:gd name="connsiteX17" fmla="*/ 274960 w 3069379"/>
              <a:gd name="connsiteY17" fmla="*/ 794848 h 1667868"/>
              <a:gd name="connsiteX18" fmla="*/ 303951 w 3069379"/>
              <a:gd name="connsiteY18" fmla="*/ 785765 h 1667868"/>
              <a:gd name="connsiteX19" fmla="*/ 315888 w 3069379"/>
              <a:gd name="connsiteY19" fmla="*/ 677121 h 1667868"/>
              <a:gd name="connsiteX20" fmla="*/ 931587 w 3069379"/>
              <a:gd name="connsiteY20" fmla="*/ 216713 h 1667868"/>
              <a:gd name="connsiteX21" fmla="*/ 968567 w 3069379"/>
              <a:gd name="connsiteY21" fmla="*/ 220133 h 1667868"/>
              <a:gd name="connsiteX22" fmla="*/ 1062419 w 3069379"/>
              <a:gd name="connsiteY22" fmla="*/ 141982 h 1667868"/>
              <a:gd name="connsiteX23" fmla="*/ 1522976 w 3069379"/>
              <a:gd name="connsiteY23" fmla="*/ 0 h 1667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69379" h="1667868">
                <a:moveTo>
                  <a:pt x="1522976" y="0"/>
                </a:moveTo>
                <a:cubicBezTo>
                  <a:pt x="1750444" y="0"/>
                  <a:pt x="1956378" y="93052"/>
                  <a:pt x="2105444" y="243498"/>
                </a:cubicBezTo>
                <a:lnTo>
                  <a:pt x="2165457" y="316907"/>
                </a:lnTo>
                <a:lnTo>
                  <a:pt x="2204139" y="313329"/>
                </a:lnTo>
                <a:cubicBezTo>
                  <a:pt x="2471620" y="313329"/>
                  <a:pt x="2688456" y="512275"/>
                  <a:pt x="2688456" y="757688"/>
                </a:cubicBezTo>
                <a:lnTo>
                  <a:pt x="2679008" y="843679"/>
                </a:lnTo>
                <a:lnTo>
                  <a:pt x="2742591" y="850148"/>
                </a:lnTo>
                <a:cubicBezTo>
                  <a:pt x="2929088" y="888664"/>
                  <a:pt x="3069379" y="1055202"/>
                  <a:pt x="3069379" y="1254812"/>
                </a:cubicBezTo>
                <a:cubicBezTo>
                  <a:pt x="3069379" y="1454421"/>
                  <a:pt x="2929088" y="1620960"/>
                  <a:pt x="2742591" y="1659476"/>
                </a:cubicBezTo>
                <a:lnTo>
                  <a:pt x="2727471" y="1661015"/>
                </a:lnTo>
                <a:lnTo>
                  <a:pt x="2727471" y="1667868"/>
                </a:lnTo>
                <a:lnTo>
                  <a:pt x="2660108" y="1667868"/>
                </a:lnTo>
                <a:lnTo>
                  <a:pt x="450197" y="1667868"/>
                </a:lnTo>
                <a:lnTo>
                  <a:pt x="373665" y="1667868"/>
                </a:lnTo>
                <a:lnTo>
                  <a:pt x="373665" y="1660082"/>
                </a:lnTo>
                <a:lnTo>
                  <a:pt x="359467" y="1658637"/>
                </a:lnTo>
                <a:cubicBezTo>
                  <a:pt x="154319" y="1616269"/>
                  <a:pt x="0" y="1433076"/>
                  <a:pt x="0" y="1213505"/>
                </a:cubicBezTo>
                <a:cubicBezTo>
                  <a:pt x="0" y="1025301"/>
                  <a:pt x="113377" y="863824"/>
                  <a:pt x="274960" y="794848"/>
                </a:cubicBezTo>
                <a:lnTo>
                  <a:pt x="303951" y="785765"/>
                </a:lnTo>
                <a:lnTo>
                  <a:pt x="315888" y="677121"/>
                </a:lnTo>
                <a:cubicBezTo>
                  <a:pt x="374490" y="414367"/>
                  <a:pt x="627881" y="216713"/>
                  <a:pt x="931587" y="216713"/>
                </a:cubicBezTo>
                <a:lnTo>
                  <a:pt x="968567" y="220133"/>
                </a:lnTo>
                <a:lnTo>
                  <a:pt x="1062419" y="141982"/>
                </a:lnTo>
                <a:cubicBezTo>
                  <a:pt x="1193887" y="52342"/>
                  <a:pt x="1352375" y="0"/>
                  <a:pt x="1522976" y="0"/>
                </a:cubicBezTo>
                <a:close/>
              </a:path>
            </a:pathLst>
          </a:cu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19" name="图片 76" descr="接入交换机.png"/>
          <p:cNvPicPr>
            <a:picLocks noChangeAspect="1"/>
          </p:cNvPicPr>
          <p:nvPr/>
        </p:nvPicPr>
        <p:blipFill>
          <a:blip r:embed="rId3"/>
          <a:stretch>
            <a:fillRect/>
          </a:stretch>
        </p:blipFill>
        <p:spPr bwMode="gray">
          <a:xfrm>
            <a:off x="1941916" y="3674697"/>
            <a:ext cx="369474" cy="302298"/>
          </a:xfrm>
          <a:prstGeom prst="rect">
            <a:avLst/>
          </a:prstGeom>
        </p:spPr>
      </p:pic>
      <p:pic>
        <p:nvPicPr>
          <p:cNvPr id="122" name="图片 86" descr="核心交换机.png"/>
          <p:cNvPicPr>
            <a:picLocks noChangeAspect="1"/>
          </p:cNvPicPr>
          <p:nvPr/>
        </p:nvPicPr>
        <p:blipFill>
          <a:blip r:embed="rId4"/>
          <a:stretch>
            <a:fillRect/>
          </a:stretch>
        </p:blipFill>
        <p:spPr bwMode="gray">
          <a:xfrm>
            <a:off x="3136566" y="2168341"/>
            <a:ext cx="406421" cy="332528"/>
          </a:xfrm>
          <a:prstGeom prst="rect">
            <a:avLst/>
          </a:prstGeom>
        </p:spPr>
      </p:pic>
      <p:sp>
        <p:nvSpPr>
          <p:cNvPr id="154" name="文本框 153"/>
          <p:cNvSpPr txBox="1"/>
          <p:nvPr/>
        </p:nvSpPr>
        <p:spPr bwMode="gray">
          <a:xfrm>
            <a:off x="507798" y="4374121"/>
            <a:ext cx="5600108" cy="1826654"/>
          </a:xfrm>
          <a:prstGeom prst="rect">
            <a:avLst/>
          </a:prstGeom>
          <a:noFill/>
        </p:spPr>
        <p:txBody>
          <a:bodyPr wrap="square" rtlCol="0">
            <a:noAutofit/>
          </a:bodyPr>
          <a:lstStyle/>
          <a:p>
            <a:pPr marL="180000" indent="-180000" fontAlgn="ctr">
              <a:spcAft>
                <a:spcPts val="200"/>
              </a:spcAft>
              <a:buSzPct val="100000"/>
              <a:buFont typeface="Arial" panose="020B0604020202020204" pitchFamily="34" charset="0"/>
              <a:buChar char="•"/>
            </a:pPr>
            <a:r>
              <a:rPr lang="en-US" sz="1200" dirty="0">
                <a:latin typeface="Huawei Sans" panose="020C0503030203020204" pitchFamily="34" charset="0"/>
              </a:rPr>
              <a:t>Scenario 1 (recommended): The switch used as the edge node provides the native AC function to manage downstream APs.</a:t>
            </a:r>
          </a:p>
          <a:p>
            <a:pPr marL="180000" indent="-180000" fontAlgn="ctr">
              <a:spcAft>
                <a:spcPts val="200"/>
              </a:spcAft>
              <a:buSzPct val="100000"/>
              <a:buFont typeface="Arial" panose="020B0604020202020204" pitchFamily="34" charset="0"/>
              <a:buChar char="•"/>
            </a:pPr>
            <a:r>
              <a:rPr lang="en-US" sz="1200" dirty="0">
                <a:latin typeface="Huawei Sans" panose="020C0503030203020204" pitchFamily="34" charset="0"/>
              </a:rPr>
              <a:t>When the number of wireless users on the entire network exceeds 50K, it is recommended that native AC be deployed on edge nodes. In this scenario, it is recommended that the AP use the tunnel forwarding mode.</a:t>
            </a:r>
          </a:p>
          <a:p>
            <a:pPr marL="180000" indent="-180000" fontAlgn="ctr">
              <a:spcAft>
                <a:spcPts val="200"/>
              </a:spcAft>
              <a:buSzPct val="100000"/>
              <a:buFont typeface="Arial" panose="020B0604020202020204" pitchFamily="34" charset="0"/>
              <a:buChar char="•"/>
            </a:pPr>
            <a:r>
              <a:rPr lang="en-US" sz="1200" dirty="0">
                <a:latin typeface="Huawei Sans" panose="020C0503030203020204" pitchFamily="34" charset="0"/>
              </a:rPr>
              <a:t>Traffic of wireless users enters into VNs through the native AC, and the edge node functions as the gateway of wireless users.</a:t>
            </a:r>
          </a:p>
          <a:p>
            <a:pPr marL="180000" indent="-180000" fontAlgn="ctr">
              <a:spcAft>
                <a:spcPts val="200"/>
              </a:spcAft>
              <a:buSzPct val="100000"/>
              <a:buFont typeface="Arial" panose="020B0604020202020204" pitchFamily="34" charset="0"/>
              <a:buChar char="•"/>
            </a:pPr>
            <a:r>
              <a:rPr lang="en-US" sz="1200" dirty="0">
                <a:latin typeface="Huawei Sans" panose="020C0503030203020204" pitchFamily="34" charset="0"/>
              </a:rPr>
              <a:t>Inter-group policies for wireless users are enforced on the edge node, and free mobility is supported.</a:t>
            </a:r>
            <a:endParaRPr lang="en-US" altLang="zh-CN" sz="1200" dirty="0">
              <a:latin typeface="Huawei Sans" panose="020C0503030203020204" pitchFamily="34" charset="0"/>
            </a:endParaRPr>
          </a:p>
        </p:txBody>
      </p:sp>
      <p:sp>
        <p:nvSpPr>
          <p:cNvPr id="160" name="文本框 159"/>
          <p:cNvSpPr txBox="1"/>
          <p:nvPr/>
        </p:nvSpPr>
        <p:spPr bwMode="gray">
          <a:xfrm>
            <a:off x="3532022" y="2140332"/>
            <a:ext cx="728084" cy="307777"/>
          </a:xfrm>
          <a:prstGeom prst="rect">
            <a:avLst/>
          </a:prstGeom>
          <a:noFill/>
        </p:spPr>
        <p:txBody>
          <a:bodyPr wrap="none" rtlCol="0">
            <a:noAutofit/>
          </a:bodyPr>
          <a:lstStyle>
            <a:defPPr>
              <a:defRPr lang="en-US"/>
            </a:defPPr>
            <a:lvl1pPr algn="ctr" fontAlgn="ctr">
              <a:defRPr sz="1400">
                <a:solidFill>
                  <a:srgbClr val="0070C0"/>
                </a:solidFill>
                <a:latin typeface="Arial" panose="020B0604020202020204" pitchFamily="34" charset="0"/>
              </a:defRPr>
            </a:lvl1pPr>
          </a:lstStyle>
          <a:p>
            <a:r>
              <a:rPr lang="en-US" sz="1200" dirty="0" smtClean="0">
                <a:solidFill>
                  <a:srgbClr val="30B5C5"/>
                </a:solidFill>
                <a:latin typeface="Huawei Sans" panose="020C0503030203020204" pitchFamily="34" charset="0"/>
              </a:rPr>
              <a:t>Border</a:t>
            </a:r>
            <a:endParaRPr lang="en-US" sz="1200" dirty="0">
              <a:solidFill>
                <a:srgbClr val="30B5C5"/>
              </a:solidFill>
              <a:latin typeface="Huawei Sans" panose="020C0503030203020204" pitchFamily="34" charset="0"/>
            </a:endParaRPr>
          </a:p>
        </p:txBody>
      </p:sp>
      <p:sp>
        <p:nvSpPr>
          <p:cNvPr id="161" name="文本框 160"/>
          <p:cNvSpPr txBox="1"/>
          <p:nvPr/>
        </p:nvSpPr>
        <p:spPr bwMode="gray">
          <a:xfrm>
            <a:off x="591873" y="3572050"/>
            <a:ext cx="1358956" cy="523220"/>
          </a:xfrm>
          <a:prstGeom prst="rect">
            <a:avLst/>
          </a:prstGeom>
          <a:noFill/>
        </p:spPr>
        <p:txBody>
          <a:bodyPr wrap="none" rtlCol="0">
            <a:noAutofit/>
          </a:bodyPr>
          <a:lstStyle>
            <a:defPPr>
              <a:defRPr lang="en-US"/>
            </a:defPPr>
            <a:lvl1pPr algn="ctr" fontAlgn="ctr">
              <a:defRPr sz="1400">
                <a:solidFill>
                  <a:srgbClr val="0070C0"/>
                </a:solidFill>
                <a:latin typeface="Arial" panose="020B0604020202020204" pitchFamily="34" charset="0"/>
              </a:defRPr>
            </a:lvl1pPr>
          </a:lstStyle>
          <a:p>
            <a:pPr algn="r"/>
            <a:r>
              <a:rPr lang="en-US" sz="1200" dirty="0" smtClean="0">
                <a:solidFill>
                  <a:srgbClr val="30B5C5"/>
                </a:solidFill>
                <a:latin typeface="Huawei Sans" panose="020C0503030203020204" pitchFamily="34" charset="0"/>
              </a:rPr>
              <a:t>Edge</a:t>
            </a:r>
          </a:p>
          <a:p>
            <a:pPr algn="r"/>
            <a:r>
              <a:rPr lang="en-US" sz="1200" dirty="0" smtClean="0">
                <a:solidFill>
                  <a:srgbClr val="30B5C5"/>
                </a:solidFill>
                <a:latin typeface="Huawei Sans" panose="020C0503030203020204" pitchFamily="34" charset="0"/>
              </a:rPr>
              <a:t>Layer 3 gateway</a:t>
            </a:r>
            <a:endParaRPr lang="en-US" altLang="zh-CN" sz="1200" dirty="0">
              <a:solidFill>
                <a:srgbClr val="30B5C5"/>
              </a:solidFill>
              <a:latin typeface="Huawei Sans" panose="020C0503030203020204" pitchFamily="34" charset="0"/>
              <a:cs typeface="Arial"/>
            </a:endParaRPr>
          </a:p>
        </p:txBody>
      </p:sp>
      <p:sp>
        <p:nvSpPr>
          <p:cNvPr id="170" name="文本框 169"/>
          <p:cNvSpPr txBox="1"/>
          <p:nvPr/>
        </p:nvSpPr>
        <p:spPr bwMode="gray">
          <a:xfrm>
            <a:off x="6166911" y="4374121"/>
            <a:ext cx="5574239" cy="1158978"/>
          </a:xfrm>
          <a:prstGeom prst="rect">
            <a:avLst/>
          </a:prstGeom>
          <a:noFill/>
        </p:spPr>
        <p:txBody>
          <a:bodyPr wrap="square" rtlCol="0">
            <a:noAutofit/>
          </a:bodyPr>
          <a:lstStyle/>
          <a:p>
            <a:pPr marL="180000" indent="-180000" fontAlgn="ctr">
              <a:lnSpc>
                <a:spcPct val="110000"/>
              </a:lnSpc>
              <a:spcAft>
                <a:spcPts val="200"/>
              </a:spcAft>
              <a:buSzPct val="100000"/>
              <a:buFont typeface="Arial" panose="020B0604020202020204" pitchFamily="34" charset="0"/>
              <a:buChar char="•"/>
            </a:pPr>
            <a:r>
              <a:rPr lang="en-US" sz="1200" dirty="0">
                <a:latin typeface="Huawei Sans" panose="020C0503030203020204" pitchFamily="34" charset="0"/>
              </a:rPr>
              <a:t>Scenario 2: The switch used as the border node provides the native AC function to manage network-wide APs.</a:t>
            </a:r>
          </a:p>
          <a:p>
            <a:pPr marL="180000" indent="-180000" fontAlgn="ctr">
              <a:lnSpc>
                <a:spcPct val="110000"/>
              </a:lnSpc>
              <a:spcAft>
                <a:spcPts val="200"/>
              </a:spcAft>
              <a:buSzPct val="100000"/>
              <a:buFont typeface="Arial" panose="020B0604020202020204" pitchFamily="34" charset="0"/>
              <a:buChar char="•"/>
            </a:pPr>
            <a:r>
              <a:rPr lang="en-US" sz="1200" dirty="0">
                <a:latin typeface="Huawei Sans" panose="020C0503030203020204" pitchFamily="34" charset="0"/>
              </a:rPr>
              <a:t>When the number of wireless users on the entire network is fewer than 50K, it is recommended that native AC be deployed on the border node. In this scenario, the tunnel forwarding mode is recommended for APs.</a:t>
            </a:r>
            <a:endParaRPr lang="en-US" altLang="zh-CN" sz="1200" dirty="0">
              <a:latin typeface="Huawei Sans" panose="020C0503030203020204" pitchFamily="34" charset="0"/>
            </a:endParaRPr>
          </a:p>
        </p:txBody>
      </p:sp>
      <p:sp>
        <p:nvSpPr>
          <p:cNvPr id="36" name="任意多边形 35"/>
          <p:cNvSpPr/>
          <p:nvPr/>
        </p:nvSpPr>
        <p:spPr bwMode="gray">
          <a:xfrm>
            <a:off x="7674837" y="2221283"/>
            <a:ext cx="2642412" cy="1565920"/>
          </a:xfrm>
          <a:custGeom>
            <a:avLst/>
            <a:gdLst>
              <a:gd name="connsiteX0" fmla="*/ 1522976 w 3069379"/>
              <a:gd name="connsiteY0" fmla="*/ 0 h 1667868"/>
              <a:gd name="connsiteX1" fmla="*/ 2105444 w 3069379"/>
              <a:gd name="connsiteY1" fmla="*/ 243498 h 1667868"/>
              <a:gd name="connsiteX2" fmla="*/ 2165457 w 3069379"/>
              <a:gd name="connsiteY2" fmla="*/ 316907 h 1667868"/>
              <a:gd name="connsiteX3" fmla="*/ 2204139 w 3069379"/>
              <a:gd name="connsiteY3" fmla="*/ 313329 h 1667868"/>
              <a:gd name="connsiteX4" fmla="*/ 2688456 w 3069379"/>
              <a:gd name="connsiteY4" fmla="*/ 757688 h 1667868"/>
              <a:gd name="connsiteX5" fmla="*/ 2679008 w 3069379"/>
              <a:gd name="connsiteY5" fmla="*/ 843679 h 1667868"/>
              <a:gd name="connsiteX6" fmla="*/ 2742591 w 3069379"/>
              <a:gd name="connsiteY6" fmla="*/ 850148 h 1667868"/>
              <a:gd name="connsiteX7" fmla="*/ 3069379 w 3069379"/>
              <a:gd name="connsiteY7" fmla="*/ 1254812 h 1667868"/>
              <a:gd name="connsiteX8" fmla="*/ 2742591 w 3069379"/>
              <a:gd name="connsiteY8" fmla="*/ 1659476 h 1667868"/>
              <a:gd name="connsiteX9" fmla="*/ 2727471 w 3069379"/>
              <a:gd name="connsiteY9" fmla="*/ 1661015 h 1667868"/>
              <a:gd name="connsiteX10" fmla="*/ 2727471 w 3069379"/>
              <a:gd name="connsiteY10" fmla="*/ 1667868 h 1667868"/>
              <a:gd name="connsiteX11" fmla="*/ 2660108 w 3069379"/>
              <a:gd name="connsiteY11" fmla="*/ 1667868 h 1667868"/>
              <a:gd name="connsiteX12" fmla="*/ 450197 w 3069379"/>
              <a:gd name="connsiteY12" fmla="*/ 1667868 h 1667868"/>
              <a:gd name="connsiteX13" fmla="*/ 373665 w 3069379"/>
              <a:gd name="connsiteY13" fmla="*/ 1667868 h 1667868"/>
              <a:gd name="connsiteX14" fmla="*/ 373665 w 3069379"/>
              <a:gd name="connsiteY14" fmla="*/ 1660082 h 1667868"/>
              <a:gd name="connsiteX15" fmla="*/ 359467 w 3069379"/>
              <a:gd name="connsiteY15" fmla="*/ 1658637 h 1667868"/>
              <a:gd name="connsiteX16" fmla="*/ 0 w 3069379"/>
              <a:gd name="connsiteY16" fmla="*/ 1213505 h 1667868"/>
              <a:gd name="connsiteX17" fmla="*/ 274960 w 3069379"/>
              <a:gd name="connsiteY17" fmla="*/ 794848 h 1667868"/>
              <a:gd name="connsiteX18" fmla="*/ 303951 w 3069379"/>
              <a:gd name="connsiteY18" fmla="*/ 785765 h 1667868"/>
              <a:gd name="connsiteX19" fmla="*/ 315888 w 3069379"/>
              <a:gd name="connsiteY19" fmla="*/ 677121 h 1667868"/>
              <a:gd name="connsiteX20" fmla="*/ 931587 w 3069379"/>
              <a:gd name="connsiteY20" fmla="*/ 216713 h 1667868"/>
              <a:gd name="connsiteX21" fmla="*/ 968567 w 3069379"/>
              <a:gd name="connsiteY21" fmla="*/ 220133 h 1667868"/>
              <a:gd name="connsiteX22" fmla="*/ 1062419 w 3069379"/>
              <a:gd name="connsiteY22" fmla="*/ 141982 h 1667868"/>
              <a:gd name="connsiteX23" fmla="*/ 1522976 w 3069379"/>
              <a:gd name="connsiteY23" fmla="*/ 0 h 1667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69379" h="1667868">
                <a:moveTo>
                  <a:pt x="1522976" y="0"/>
                </a:moveTo>
                <a:cubicBezTo>
                  <a:pt x="1750444" y="0"/>
                  <a:pt x="1956378" y="93052"/>
                  <a:pt x="2105444" y="243498"/>
                </a:cubicBezTo>
                <a:lnTo>
                  <a:pt x="2165457" y="316907"/>
                </a:lnTo>
                <a:lnTo>
                  <a:pt x="2204139" y="313329"/>
                </a:lnTo>
                <a:cubicBezTo>
                  <a:pt x="2471620" y="313329"/>
                  <a:pt x="2688456" y="512275"/>
                  <a:pt x="2688456" y="757688"/>
                </a:cubicBezTo>
                <a:lnTo>
                  <a:pt x="2679008" y="843679"/>
                </a:lnTo>
                <a:lnTo>
                  <a:pt x="2742591" y="850148"/>
                </a:lnTo>
                <a:cubicBezTo>
                  <a:pt x="2929088" y="888664"/>
                  <a:pt x="3069379" y="1055202"/>
                  <a:pt x="3069379" y="1254812"/>
                </a:cubicBezTo>
                <a:cubicBezTo>
                  <a:pt x="3069379" y="1454421"/>
                  <a:pt x="2929088" y="1620960"/>
                  <a:pt x="2742591" y="1659476"/>
                </a:cubicBezTo>
                <a:lnTo>
                  <a:pt x="2727471" y="1661015"/>
                </a:lnTo>
                <a:lnTo>
                  <a:pt x="2727471" y="1667868"/>
                </a:lnTo>
                <a:lnTo>
                  <a:pt x="2660108" y="1667868"/>
                </a:lnTo>
                <a:lnTo>
                  <a:pt x="450197" y="1667868"/>
                </a:lnTo>
                <a:lnTo>
                  <a:pt x="373665" y="1667868"/>
                </a:lnTo>
                <a:lnTo>
                  <a:pt x="373665" y="1660082"/>
                </a:lnTo>
                <a:lnTo>
                  <a:pt x="359467" y="1658637"/>
                </a:lnTo>
                <a:cubicBezTo>
                  <a:pt x="154319" y="1616269"/>
                  <a:pt x="0" y="1433076"/>
                  <a:pt x="0" y="1213505"/>
                </a:cubicBezTo>
                <a:cubicBezTo>
                  <a:pt x="0" y="1025301"/>
                  <a:pt x="113377" y="863824"/>
                  <a:pt x="274960" y="794848"/>
                </a:cubicBezTo>
                <a:lnTo>
                  <a:pt x="303951" y="785765"/>
                </a:lnTo>
                <a:lnTo>
                  <a:pt x="315888" y="677121"/>
                </a:lnTo>
                <a:cubicBezTo>
                  <a:pt x="374490" y="414367"/>
                  <a:pt x="627881" y="216713"/>
                  <a:pt x="931587" y="216713"/>
                </a:cubicBezTo>
                <a:lnTo>
                  <a:pt x="968567" y="220133"/>
                </a:lnTo>
                <a:lnTo>
                  <a:pt x="1062419" y="141982"/>
                </a:lnTo>
                <a:cubicBezTo>
                  <a:pt x="1193887" y="52342"/>
                  <a:pt x="1352375" y="0"/>
                  <a:pt x="1522976" y="0"/>
                </a:cubicBezTo>
                <a:close/>
              </a:path>
            </a:pathLst>
          </a:cu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8" name="图片 76" descr="接入交换机.png"/>
          <p:cNvPicPr>
            <a:picLocks noChangeAspect="1"/>
          </p:cNvPicPr>
          <p:nvPr/>
        </p:nvPicPr>
        <p:blipFill>
          <a:blip r:embed="rId3"/>
          <a:stretch>
            <a:fillRect/>
          </a:stretch>
        </p:blipFill>
        <p:spPr bwMode="gray">
          <a:xfrm>
            <a:off x="7623911" y="3598497"/>
            <a:ext cx="369474" cy="302298"/>
          </a:xfrm>
          <a:prstGeom prst="rect">
            <a:avLst/>
          </a:prstGeom>
        </p:spPr>
      </p:pic>
      <p:sp>
        <p:nvSpPr>
          <p:cNvPr id="46" name="文本框 45"/>
          <p:cNvSpPr txBox="1"/>
          <p:nvPr/>
        </p:nvSpPr>
        <p:spPr bwMode="gray">
          <a:xfrm>
            <a:off x="6166911" y="3514900"/>
            <a:ext cx="1462124" cy="523220"/>
          </a:xfrm>
          <a:prstGeom prst="rect">
            <a:avLst/>
          </a:prstGeom>
          <a:noFill/>
        </p:spPr>
        <p:txBody>
          <a:bodyPr wrap="none" rtlCol="0">
            <a:noAutofit/>
          </a:bodyPr>
          <a:lstStyle>
            <a:defPPr>
              <a:defRPr lang="en-US"/>
            </a:defPPr>
            <a:lvl1pPr algn="ctr" fontAlgn="ctr">
              <a:defRPr sz="1400">
                <a:solidFill>
                  <a:srgbClr val="0070C0"/>
                </a:solidFill>
                <a:latin typeface="Arial" panose="020B0604020202020204" pitchFamily="34" charset="0"/>
              </a:defRPr>
            </a:lvl1pPr>
          </a:lstStyle>
          <a:p>
            <a:pPr algn="r"/>
            <a:r>
              <a:rPr lang="en-US" sz="1200" dirty="0" smtClean="0">
                <a:solidFill>
                  <a:srgbClr val="30B5C5"/>
                </a:solidFill>
                <a:latin typeface="Huawei Sans" panose="020C0503030203020204" pitchFamily="34" charset="0"/>
              </a:rPr>
              <a:t>Edge</a:t>
            </a:r>
          </a:p>
          <a:p>
            <a:pPr algn="r"/>
            <a:r>
              <a:rPr lang="en-US" sz="1200" dirty="0" smtClean="0">
                <a:solidFill>
                  <a:srgbClr val="30B5C5"/>
                </a:solidFill>
                <a:latin typeface="Huawei Sans" panose="020C0503030203020204" pitchFamily="34" charset="0"/>
              </a:rPr>
              <a:t>Layer 3 gateway</a:t>
            </a:r>
            <a:endParaRPr lang="en-US" altLang="zh-CN" sz="1200" dirty="0">
              <a:solidFill>
                <a:srgbClr val="30B5C5"/>
              </a:solidFill>
              <a:latin typeface="Huawei Sans" panose="020C0503030203020204" pitchFamily="34" charset="0"/>
              <a:cs typeface="Arial"/>
            </a:endParaRPr>
          </a:p>
        </p:txBody>
      </p:sp>
      <p:grpSp>
        <p:nvGrpSpPr>
          <p:cNvPr id="35" name="组合 34"/>
          <p:cNvGrpSpPr/>
          <p:nvPr/>
        </p:nvGrpSpPr>
        <p:grpSpPr>
          <a:xfrm>
            <a:off x="618718" y="1998772"/>
            <a:ext cx="1538156" cy="530589"/>
            <a:chOff x="590143" y="1597910"/>
            <a:chExt cx="1538156" cy="530589"/>
          </a:xfrm>
        </p:grpSpPr>
        <p:sp>
          <p:nvSpPr>
            <p:cNvPr id="37" name="圆角矩形 36"/>
            <p:cNvSpPr/>
            <p:nvPr/>
          </p:nvSpPr>
          <p:spPr bwMode="gray">
            <a:xfrm>
              <a:off x="610328" y="1675518"/>
              <a:ext cx="178184" cy="88869"/>
            </a:xfrm>
            <a:prstGeom prst="roundRect">
              <a:avLst/>
            </a:prstGeom>
            <a:solidFill>
              <a:srgbClr val="FFC000"/>
            </a:solidFill>
            <a:ln>
              <a:solidFill>
                <a:srgbClr val="1262A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文本框 48"/>
            <p:cNvSpPr txBox="1"/>
            <p:nvPr/>
          </p:nvSpPr>
          <p:spPr bwMode="gray">
            <a:xfrm>
              <a:off x="788512" y="1597910"/>
              <a:ext cx="1029908" cy="244084"/>
            </a:xfrm>
            <a:prstGeom prst="rect">
              <a:avLst/>
            </a:prstGeom>
            <a:noFill/>
          </p:spPr>
          <p:txBody>
            <a:bodyPr wrap="square" rtlCol="0">
              <a:noAutofit/>
            </a:bodyPr>
            <a:lstStyle/>
            <a:p>
              <a:pPr fontAlgn="ctr"/>
              <a:r>
                <a:rPr lang="en-US" sz="1200" dirty="0" smtClean="0">
                  <a:solidFill>
                    <a:srgbClr val="000000"/>
                  </a:solidFill>
                  <a:latin typeface="Huawei Sans" panose="020C0503030203020204" pitchFamily="34" charset="0"/>
                </a:rPr>
                <a:t>Native AC</a:t>
              </a:r>
              <a:endParaRPr lang="en-US" altLang="zh-CN"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0" name="Straight Connector 166"/>
            <p:cNvCxnSpPr/>
            <p:nvPr/>
          </p:nvCxnSpPr>
          <p:spPr bwMode="gray">
            <a:xfrm>
              <a:off x="590143" y="1967849"/>
              <a:ext cx="227950" cy="0"/>
            </a:xfrm>
            <a:prstGeom prst="line">
              <a:avLst/>
            </a:prstGeom>
            <a:ln w="19050">
              <a:solidFill>
                <a:srgbClr val="30B5C5"/>
              </a:solidFill>
              <a:prstDash val="sysDot"/>
            </a:ln>
          </p:spPr>
          <p:style>
            <a:lnRef idx="1">
              <a:schemeClr val="accent1"/>
            </a:lnRef>
            <a:fillRef idx="0">
              <a:schemeClr val="accent1"/>
            </a:fillRef>
            <a:effectRef idx="0">
              <a:schemeClr val="accent1"/>
            </a:effectRef>
            <a:fontRef idx="minor">
              <a:schemeClr val="tx1"/>
            </a:fontRef>
          </p:style>
        </p:cxnSp>
        <p:sp>
          <p:nvSpPr>
            <p:cNvPr id="51" name="矩形 50"/>
            <p:cNvSpPr/>
            <p:nvPr/>
          </p:nvSpPr>
          <p:spPr bwMode="gray">
            <a:xfrm>
              <a:off x="789963" y="1841994"/>
              <a:ext cx="1338336" cy="286505"/>
            </a:xfrm>
            <a:prstGeom prst="rect">
              <a:avLst/>
            </a:prstGeom>
          </p:spPr>
          <p:txBody>
            <a:bodyPr wrap="square">
              <a:noAutofit/>
            </a:bodyPr>
            <a:lstStyle/>
            <a:p>
              <a:pPr fontAlgn="ctr"/>
              <a:r>
                <a:rPr lang="en-US" sz="1200" dirty="0" smtClean="0">
                  <a:latin typeface="Huawei Sans" panose="020C0503030203020204" pitchFamily="34" charset="0"/>
                </a:rPr>
                <a:t>CAPWAP tunnel</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52" name="组合 51"/>
          <p:cNvGrpSpPr/>
          <p:nvPr/>
        </p:nvGrpSpPr>
        <p:grpSpPr>
          <a:xfrm>
            <a:off x="6352768" y="1960672"/>
            <a:ext cx="1640616" cy="495795"/>
            <a:chOff x="590143" y="1597910"/>
            <a:chExt cx="1640616" cy="495795"/>
          </a:xfrm>
        </p:grpSpPr>
        <p:sp>
          <p:nvSpPr>
            <p:cNvPr id="53" name="圆角矩形 52"/>
            <p:cNvSpPr/>
            <p:nvPr/>
          </p:nvSpPr>
          <p:spPr bwMode="gray">
            <a:xfrm>
              <a:off x="610328" y="1675518"/>
              <a:ext cx="178184" cy="88869"/>
            </a:xfrm>
            <a:prstGeom prst="roundRect">
              <a:avLst/>
            </a:prstGeom>
            <a:solidFill>
              <a:srgbClr val="FFC000"/>
            </a:solidFill>
            <a:ln>
              <a:solidFill>
                <a:srgbClr val="1262A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文本框 53"/>
            <p:cNvSpPr txBox="1"/>
            <p:nvPr/>
          </p:nvSpPr>
          <p:spPr bwMode="gray">
            <a:xfrm>
              <a:off x="788512" y="1597910"/>
              <a:ext cx="1029908" cy="244084"/>
            </a:xfrm>
            <a:prstGeom prst="rect">
              <a:avLst/>
            </a:prstGeom>
            <a:noFill/>
          </p:spPr>
          <p:txBody>
            <a:bodyPr wrap="square" rtlCol="0">
              <a:noAutofit/>
            </a:bodyPr>
            <a:lstStyle/>
            <a:p>
              <a:pPr fontAlgn="ctr"/>
              <a:r>
                <a:rPr lang="en-US" sz="1200" dirty="0" smtClean="0">
                  <a:solidFill>
                    <a:srgbClr val="000000"/>
                  </a:solidFill>
                  <a:latin typeface="Huawei Sans" panose="020C0503030203020204" pitchFamily="34" charset="0"/>
                </a:rPr>
                <a:t>Native AC</a:t>
              </a:r>
              <a:endParaRPr lang="en-US" altLang="zh-CN"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5" name="Straight Connector 166"/>
            <p:cNvCxnSpPr/>
            <p:nvPr/>
          </p:nvCxnSpPr>
          <p:spPr bwMode="gray">
            <a:xfrm>
              <a:off x="590143" y="1967849"/>
              <a:ext cx="227950" cy="0"/>
            </a:xfrm>
            <a:prstGeom prst="line">
              <a:avLst/>
            </a:prstGeom>
            <a:ln w="19050">
              <a:solidFill>
                <a:srgbClr val="30B5C5"/>
              </a:solidFill>
              <a:prstDash val="sysDot"/>
            </a:ln>
          </p:spPr>
          <p:style>
            <a:lnRef idx="1">
              <a:schemeClr val="accent1"/>
            </a:lnRef>
            <a:fillRef idx="0">
              <a:schemeClr val="accent1"/>
            </a:fillRef>
            <a:effectRef idx="0">
              <a:schemeClr val="accent1"/>
            </a:effectRef>
            <a:fontRef idx="minor">
              <a:schemeClr val="tx1"/>
            </a:fontRef>
          </p:style>
        </p:cxnSp>
        <p:sp>
          <p:nvSpPr>
            <p:cNvPr id="56" name="矩形 55"/>
            <p:cNvSpPr/>
            <p:nvPr/>
          </p:nvSpPr>
          <p:spPr bwMode="gray">
            <a:xfrm>
              <a:off x="789962" y="1841994"/>
              <a:ext cx="1440797" cy="251711"/>
            </a:xfrm>
            <a:prstGeom prst="rect">
              <a:avLst/>
            </a:prstGeom>
          </p:spPr>
          <p:txBody>
            <a:bodyPr wrap="square">
              <a:noAutofit/>
            </a:bodyPr>
            <a:lstStyle/>
            <a:p>
              <a:pPr fontAlgn="ctr"/>
              <a:r>
                <a:rPr lang="en-US" sz="1200" dirty="0" smtClean="0">
                  <a:latin typeface="Huawei Sans" panose="020C0503030203020204" pitchFamily="34" charset="0"/>
                </a:rPr>
                <a:t>CAPWAP tunnel</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57" name="组合 56"/>
          <p:cNvGrpSpPr/>
          <p:nvPr/>
        </p:nvGrpSpPr>
        <p:grpSpPr>
          <a:xfrm>
            <a:off x="3955759" y="3521703"/>
            <a:ext cx="1966663" cy="872512"/>
            <a:chOff x="3927184" y="3256830"/>
            <a:chExt cx="1966663" cy="872512"/>
          </a:xfrm>
        </p:grpSpPr>
        <p:pic>
          <p:nvPicPr>
            <p:cNvPr id="58" name="图片 76" descr="接入交换机.png"/>
            <p:cNvPicPr>
              <a:picLocks noChangeAspect="1"/>
            </p:cNvPicPr>
            <p:nvPr/>
          </p:nvPicPr>
          <p:blipFill>
            <a:blip r:embed="rId3"/>
            <a:stretch>
              <a:fillRect/>
            </a:stretch>
          </p:blipFill>
          <p:spPr bwMode="gray">
            <a:xfrm>
              <a:off x="4195598" y="3340427"/>
              <a:ext cx="369474" cy="302298"/>
            </a:xfrm>
            <a:prstGeom prst="rect">
              <a:avLst/>
            </a:prstGeom>
          </p:spPr>
        </p:pic>
        <p:cxnSp>
          <p:nvCxnSpPr>
            <p:cNvPr id="59" name="直接连接符 58"/>
            <p:cNvCxnSpPr/>
            <p:nvPr/>
          </p:nvCxnSpPr>
          <p:spPr bwMode="gray">
            <a:xfrm>
              <a:off x="4363246" y="3623153"/>
              <a:ext cx="0" cy="43846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0" name="图片 105" descr="AP.png"/>
            <p:cNvPicPr>
              <a:picLocks noChangeAspect="1"/>
            </p:cNvPicPr>
            <p:nvPr/>
          </p:nvPicPr>
          <p:blipFill>
            <a:blip r:embed="rId5" cstate="print"/>
            <a:stretch>
              <a:fillRect/>
            </a:stretch>
          </p:blipFill>
          <p:spPr bwMode="gray">
            <a:xfrm>
              <a:off x="4195598" y="3855007"/>
              <a:ext cx="335297" cy="274335"/>
            </a:xfrm>
            <a:prstGeom prst="rect">
              <a:avLst/>
            </a:prstGeom>
          </p:spPr>
        </p:pic>
        <p:sp>
          <p:nvSpPr>
            <p:cNvPr id="61" name="圆角矩形 60"/>
            <p:cNvSpPr/>
            <p:nvPr/>
          </p:nvSpPr>
          <p:spPr bwMode="gray">
            <a:xfrm>
              <a:off x="4123400" y="3445574"/>
              <a:ext cx="178184" cy="88869"/>
            </a:xfrm>
            <a:prstGeom prst="roundRect">
              <a:avLst/>
            </a:prstGeom>
            <a:solidFill>
              <a:srgbClr val="FFC000"/>
            </a:solidFill>
            <a:ln>
              <a:solidFill>
                <a:srgbClr val="1262A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文本框 61"/>
            <p:cNvSpPr txBox="1"/>
            <p:nvPr/>
          </p:nvSpPr>
          <p:spPr bwMode="gray">
            <a:xfrm>
              <a:off x="4556621" y="3256830"/>
              <a:ext cx="1337226" cy="461665"/>
            </a:xfrm>
            <a:prstGeom prst="rect">
              <a:avLst/>
            </a:prstGeom>
            <a:noFill/>
          </p:spPr>
          <p:txBody>
            <a:bodyPr wrap="none" rtlCol="0">
              <a:spAutoFit/>
            </a:bodyPr>
            <a:lstStyle>
              <a:defPPr>
                <a:defRPr lang="en-US"/>
              </a:defPPr>
              <a:lvl1pPr algn="ctr" fontAlgn="ctr">
                <a:defRPr sz="1400">
                  <a:solidFill>
                    <a:srgbClr val="0070C0"/>
                  </a:solidFill>
                  <a:latin typeface="Arial" panose="020B0604020202020204" pitchFamily="34" charset="0"/>
                </a:defRPr>
              </a:lvl1pPr>
            </a:lstStyle>
            <a:p>
              <a:pPr algn="l"/>
              <a:r>
                <a:rPr lang="en-US" sz="1200" dirty="0" smtClean="0">
                  <a:solidFill>
                    <a:srgbClr val="30B5C5"/>
                  </a:solidFill>
                  <a:latin typeface="Huawei Sans" panose="020C0503030203020204" pitchFamily="34" charset="0"/>
                </a:rPr>
                <a:t>Edge</a:t>
              </a:r>
            </a:p>
            <a:p>
              <a:pPr algn="l"/>
              <a:r>
                <a:rPr lang="en-US" sz="1200" dirty="0" smtClean="0">
                  <a:solidFill>
                    <a:srgbClr val="30B5C5"/>
                  </a:solidFill>
                  <a:latin typeface="Huawei Sans" panose="020C0503030203020204" pitchFamily="34" charset="0"/>
                </a:rPr>
                <a:t>Layer 3 gateway</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任意多边形 62"/>
            <p:cNvSpPr/>
            <p:nvPr/>
          </p:nvSpPr>
          <p:spPr bwMode="gray">
            <a:xfrm>
              <a:off x="3927184" y="3543665"/>
              <a:ext cx="223483" cy="463738"/>
            </a:xfrm>
            <a:custGeom>
              <a:avLst/>
              <a:gdLst>
                <a:gd name="connsiteX0" fmla="*/ 0 w 1388533"/>
                <a:gd name="connsiteY0" fmla="*/ 0 h 33866"/>
                <a:gd name="connsiteX1" fmla="*/ 1388533 w 1388533"/>
                <a:gd name="connsiteY1" fmla="*/ 33866 h 33866"/>
                <a:gd name="connsiteX0" fmla="*/ 0 w 1319173"/>
                <a:gd name="connsiteY0" fmla="*/ 0 h 51234"/>
                <a:gd name="connsiteX1" fmla="*/ 1319173 w 1319173"/>
                <a:gd name="connsiteY1" fmla="*/ 51234 h 51234"/>
                <a:gd name="connsiteX0" fmla="*/ 0 w 944632"/>
                <a:gd name="connsiteY0" fmla="*/ 0 h 603"/>
                <a:gd name="connsiteX1" fmla="*/ 944632 w 944632"/>
                <a:gd name="connsiteY1" fmla="*/ 603 h 603"/>
                <a:gd name="connsiteX0" fmla="*/ 0 w 10000"/>
                <a:gd name="connsiteY0" fmla="*/ 185459 h 195459"/>
                <a:gd name="connsiteX1" fmla="*/ 10000 w 10000"/>
                <a:gd name="connsiteY1" fmla="*/ 195459 h 195459"/>
                <a:gd name="connsiteX0" fmla="*/ 0 w 10000"/>
                <a:gd name="connsiteY0" fmla="*/ 302781 h 312781"/>
                <a:gd name="connsiteX1" fmla="*/ 10000 w 10000"/>
                <a:gd name="connsiteY1" fmla="*/ 312781 h 312781"/>
                <a:gd name="connsiteX0" fmla="*/ 0 w 18720"/>
                <a:gd name="connsiteY0" fmla="*/ 22855 h 5541091"/>
                <a:gd name="connsiteX1" fmla="*/ 18720 w 18720"/>
                <a:gd name="connsiteY1" fmla="*/ 5541091 h 5541091"/>
                <a:gd name="connsiteX0" fmla="*/ 0 w 18720"/>
                <a:gd name="connsiteY0" fmla="*/ 0 h 5518236"/>
                <a:gd name="connsiteX1" fmla="*/ 18720 w 18720"/>
                <a:gd name="connsiteY1" fmla="*/ 5518236 h 5518236"/>
                <a:gd name="connsiteX0" fmla="*/ 0 w 20070"/>
                <a:gd name="connsiteY0" fmla="*/ 0 h 5518236"/>
                <a:gd name="connsiteX1" fmla="*/ 18720 w 20070"/>
                <a:gd name="connsiteY1" fmla="*/ 5518236 h 5518236"/>
                <a:gd name="connsiteX0" fmla="*/ 319 w 5481"/>
                <a:gd name="connsiteY0" fmla="*/ 0 h 2546687"/>
                <a:gd name="connsiteX1" fmla="*/ 0 w 5481"/>
                <a:gd name="connsiteY1" fmla="*/ 2546687 h 2546687"/>
                <a:gd name="connsiteX0" fmla="*/ 0 w 10420"/>
                <a:gd name="connsiteY0" fmla="*/ 0 h 10000"/>
                <a:gd name="connsiteX1" fmla="*/ 1539 w 10420"/>
                <a:gd name="connsiteY1" fmla="*/ 10000 h 10000"/>
                <a:gd name="connsiteX0" fmla="*/ 572 w 9994"/>
                <a:gd name="connsiteY0" fmla="*/ 0 h 9810"/>
                <a:gd name="connsiteX1" fmla="*/ 0 w 9994"/>
                <a:gd name="connsiteY1" fmla="*/ 9810 h 9810"/>
                <a:gd name="connsiteX0" fmla="*/ 5061 w 12768"/>
                <a:gd name="connsiteY0" fmla="*/ 0 h 20927"/>
                <a:gd name="connsiteX1" fmla="*/ 0 w 12768"/>
                <a:gd name="connsiteY1" fmla="*/ 20927 h 20927"/>
                <a:gd name="connsiteX0" fmla="*/ 9271 w 9271"/>
                <a:gd name="connsiteY0" fmla="*/ 0 h 20927"/>
                <a:gd name="connsiteX1" fmla="*/ 4210 w 9271"/>
                <a:gd name="connsiteY1" fmla="*/ 20927 h 20927"/>
                <a:gd name="connsiteX0" fmla="*/ 37928 w 37928"/>
                <a:gd name="connsiteY0" fmla="*/ 0 h 14205"/>
                <a:gd name="connsiteX1" fmla="*/ 0 w 37928"/>
                <a:gd name="connsiteY1" fmla="*/ 14205 h 14205"/>
                <a:gd name="connsiteX0" fmla="*/ 58609 w 58609"/>
                <a:gd name="connsiteY0" fmla="*/ 0 h 14205"/>
                <a:gd name="connsiteX1" fmla="*/ 20681 w 58609"/>
                <a:gd name="connsiteY1" fmla="*/ 14205 h 14205"/>
                <a:gd name="connsiteX0" fmla="*/ 57971 w 57971"/>
                <a:gd name="connsiteY0" fmla="*/ 361 h 14566"/>
                <a:gd name="connsiteX1" fmla="*/ 20043 w 57971"/>
                <a:gd name="connsiteY1" fmla="*/ 14566 h 14566"/>
                <a:gd name="connsiteX0" fmla="*/ 27295 w 30950"/>
                <a:gd name="connsiteY0" fmla="*/ 361 h 14566"/>
                <a:gd name="connsiteX1" fmla="*/ 30950 w 30950"/>
                <a:gd name="connsiteY1" fmla="*/ 14566 h 14566"/>
                <a:gd name="connsiteX0" fmla="*/ 24221 w 27876"/>
                <a:gd name="connsiteY0" fmla="*/ 130 h 14335"/>
                <a:gd name="connsiteX1" fmla="*/ 27876 w 27876"/>
                <a:gd name="connsiteY1" fmla="*/ 14335 h 14335"/>
                <a:gd name="connsiteX0" fmla="*/ 25179 w 27410"/>
                <a:gd name="connsiteY0" fmla="*/ 130 h 14335"/>
                <a:gd name="connsiteX1" fmla="*/ 27410 w 27410"/>
                <a:gd name="connsiteY1" fmla="*/ 14335 h 14335"/>
                <a:gd name="connsiteX0" fmla="*/ 16262 w 18493"/>
                <a:gd name="connsiteY0" fmla="*/ 59 h 14264"/>
                <a:gd name="connsiteX1" fmla="*/ 18493 w 18493"/>
                <a:gd name="connsiteY1" fmla="*/ 14264 h 14264"/>
                <a:gd name="connsiteX0" fmla="*/ 17213 w 19444"/>
                <a:gd name="connsiteY0" fmla="*/ 0 h 14205"/>
                <a:gd name="connsiteX1" fmla="*/ 19444 w 19444"/>
                <a:gd name="connsiteY1" fmla="*/ 14205 h 14205"/>
                <a:gd name="connsiteX0" fmla="*/ 16974 w 19205"/>
                <a:gd name="connsiteY0" fmla="*/ 0 h 14205"/>
                <a:gd name="connsiteX1" fmla="*/ 19205 w 19205"/>
                <a:gd name="connsiteY1" fmla="*/ 14205 h 14205"/>
                <a:gd name="connsiteX0" fmla="*/ 2986 w 59622"/>
                <a:gd name="connsiteY0" fmla="*/ 0 h 82512"/>
                <a:gd name="connsiteX1" fmla="*/ 59622 w 59622"/>
                <a:gd name="connsiteY1" fmla="*/ 82512 h 82512"/>
                <a:gd name="connsiteX0" fmla="*/ 84 w 56720"/>
                <a:gd name="connsiteY0" fmla="*/ 0 h 82512"/>
                <a:gd name="connsiteX1" fmla="*/ 56720 w 56720"/>
                <a:gd name="connsiteY1" fmla="*/ 82512 h 82512"/>
                <a:gd name="connsiteX0" fmla="*/ 36 w 92400"/>
                <a:gd name="connsiteY0" fmla="*/ 0 h 89977"/>
                <a:gd name="connsiteX1" fmla="*/ 92400 w 92400"/>
                <a:gd name="connsiteY1" fmla="*/ 89977 h 89977"/>
                <a:gd name="connsiteX0" fmla="*/ 50 w 92414"/>
                <a:gd name="connsiteY0" fmla="*/ 0 h 89977"/>
                <a:gd name="connsiteX1" fmla="*/ 92414 w 92414"/>
                <a:gd name="connsiteY1" fmla="*/ 89977 h 89977"/>
                <a:gd name="connsiteX0" fmla="*/ 18968 w 25259"/>
                <a:gd name="connsiteY0" fmla="*/ 0 h 114418"/>
                <a:gd name="connsiteX1" fmla="*/ 25259 w 25259"/>
                <a:gd name="connsiteY1" fmla="*/ 114418 h 114418"/>
                <a:gd name="connsiteX0" fmla="*/ 22622 w 28913"/>
                <a:gd name="connsiteY0" fmla="*/ 0 h 114418"/>
                <a:gd name="connsiteX1" fmla="*/ 28913 w 28913"/>
                <a:gd name="connsiteY1" fmla="*/ 114418 h 114418"/>
                <a:gd name="connsiteX0" fmla="*/ 17524 w 23815"/>
                <a:gd name="connsiteY0" fmla="*/ 0 h 114418"/>
                <a:gd name="connsiteX1" fmla="*/ 23815 w 23815"/>
                <a:gd name="connsiteY1" fmla="*/ 114418 h 114418"/>
              </a:gdLst>
              <a:ahLst/>
              <a:cxnLst>
                <a:cxn ang="0">
                  <a:pos x="connsiteX0" y="connsiteY0"/>
                </a:cxn>
                <a:cxn ang="0">
                  <a:pos x="connsiteX1" y="connsiteY1"/>
                </a:cxn>
              </a:cxnLst>
              <a:rect l="l" t="t" r="r" b="b"/>
              <a:pathLst>
                <a:path w="23815" h="114418">
                  <a:moveTo>
                    <a:pt x="17524" y="0"/>
                  </a:moveTo>
                  <a:cubicBezTo>
                    <a:pt x="2810" y="10356"/>
                    <a:pt x="-15907" y="92432"/>
                    <a:pt x="23815" y="114418"/>
                  </a:cubicBezTo>
                </a:path>
              </a:pathLst>
            </a:custGeom>
            <a:ln w="19050">
              <a:solidFill>
                <a:srgbClr val="30B5C5"/>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latin typeface="Huawei Sans" panose="020C0503030203020204" pitchFamily="34" charset="0"/>
              </a:endParaRPr>
            </a:p>
          </p:txBody>
        </p:sp>
      </p:grpSp>
      <p:grpSp>
        <p:nvGrpSpPr>
          <p:cNvPr id="64" name="组合 63"/>
          <p:cNvGrpSpPr/>
          <p:nvPr/>
        </p:nvGrpSpPr>
        <p:grpSpPr>
          <a:xfrm>
            <a:off x="8754529" y="2042360"/>
            <a:ext cx="2878463" cy="2323280"/>
            <a:chOff x="8697379" y="1806062"/>
            <a:chExt cx="2878463" cy="2323280"/>
          </a:xfrm>
        </p:grpSpPr>
        <p:pic>
          <p:nvPicPr>
            <p:cNvPr id="65" name="图片 76" descr="接入交换机.png"/>
            <p:cNvPicPr>
              <a:picLocks noChangeAspect="1"/>
            </p:cNvPicPr>
            <p:nvPr/>
          </p:nvPicPr>
          <p:blipFill>
            <a:blip r:embed="rId3"/>
            <a:stretch>
              <a:fillRect/>
            </a:stretch>
          </p:blipFill>
          <p:spPr bwMode="gray">
            <a:xfrm>
              <a:off x="9877593" y="3340427"/>
              <a:ext cx="369474" cy="302298"/>
            </a:xfrm>
            <a:prstGeom prst="rect">
              <a:avLst/>
            </a:prstGeom>
          </p:spPr>
        </p:pic>
        <p:pic>
          <p:nvPicPr>
            <p:cNvPr id="66" name="图片 86" descr="核心交换机.png"/>
            <p:cNvPicPr>
              <a:picLocks noChangeAspect="1"/>
            </p:cNvPicPr>
            <p:nvPr/>
          </p:nvPicPr>
          <p:blipFill>
            <a:blip r:embed="rId4"/>
            <a:stretch>
              <a:fillRect/>
            </a:stretch>
          </p:blipFill>
          <p:spPr bwMode="gray">
            <a:xfrm>
              <a:off x="8789986" y="1834071"/>
              <a:ext cx="406421" cy="332528"/>
            </a:xfrm>
            <a:prstGeom prst="rect">
              <a:avLst/>
            </a:prstGeom>
          </p:spPr>
        </p:pic>
        <p:cxnSp>
          <p:nvCxnSpPr>
            <p:cNvPr id="67" name="直接连接符 66"/>
            <p:cNvCxnSpPr/>
            <p:nvPr/>
          </p:nvCxnSpPr>
          <p:spPr bwMode="gray">
            <a:xfrm>
              <a:off x="10070967" y="3623153"/>
              <a:ext cx="0" cy="43846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8" name="图片 105" descr="AP.png"/>
            <p:cNvPicPr>
              <a:picLocks noChangeAspect="1"/>
            </p:cNvPicPr>
            <p:nvPr/>
          </p:nvPicPr>
          <p:blipFill>
            <a:blip r:embed="rId5" cstate="print"/>
            <a:stretch>
              <a:fillRect/>
            </a:stretch>
          </p:blipFill>
          <p:spPr bwMode="gray">
            <a:xfrm>
              <a:off x="9903319" y="3855007"/>
              <a:ext cx="335297" cy="274335"/>
            </a:xfrm>
            <a:prstGeom prst="rect">
              <a:avLst/>
            </a:prstGeom>
          </p:spPr>
        </p:pic>
        <p:sp>
          <p:nvSpPr>
            <p:cNvPr id="69" name="圆角矩形 68"/>
            <p:cNvSpPr/>
            <p:nvPr/>
          </p:nvSpPr>
          <p:spPr bwMode="gray">
            <a:xfrm>
              <a:off x="8697379" y="1988508"/>
              <a:ext cx="178184" cy="88869"/>
            </a:xfrm>
            <a:prstGeom prst="roundRect">
              <a:avLst/>
            </a:prstGeom>
            <a:solidFill>
              <a:srgbClr val="FFC000"/>
            </a:solidFill>
            <a:ln>
              <a:solidFill>
                <a:srgbClr val="1262A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文本框 69"/>
            <p:cNvSpPr txBox="1"/>
            <p:nvPr/>
          </p:nvSpPr>
          <p:spPr bwMode="gray">
            <a:xfrm>
              <a:off x="9223914" y="1806062"/>
              <a:ext cx="651140" cy="276999"/>
            </a:xfrm>
            <a:prstGeom prst="rect">
              <a:avLst/>
            </a:prstGeom>
            <a:noFill/>
          </p:spPr>
          <p:txBody>
            <a:bodyPr wrap="none" rtlCol="0">
              <a:spAutoFit/>
            </a:bodyPr>
            <a:lstStyle>
              <a:defPPr>
                <a:defRPr lang="en-US"/>
              </a:defPPr>
              <a:lvl1pPr algn="ctr" fontAlgn="ctr">
                <a:defRPr sz="1400">
                  <a:solidFill>
                    <a:srgbClr val="0070C0"/>
                  </a:solidFill>
                  <a:latin typeface="Arial" panose="020B0604020202020204" pitchFamily="34" charset="0"/>
                </a:defRPr>
              </a:lvl1pPr>
            </a:lstStyle>
            <a:p>
              <a:r>
                <a:rPr lang="en-US" sz="1200" dirty="0" smtClean="0">
                  <a:solidFill>
                    <a:srgbClr val="30B5C5"/>
                  </a:solidFill>
                  <a:latin typeface="Huawei Sans" panose="020C0503030203020204" pitchFamily="34" charset="0"/>
                </a:rPr>
                <a:t>Border</a:t>
              </a:r>
              <a:endParaRPr lang="en-US" sz="1200" dirty="0">
                <a:solidFill>
                  <a:srgbClr val="30B5C5"/>
                </a:solidFill>
                <a:latin typeface="Huawei Sans" panose="020C0503030203020204" pitchFamily="34" charset="0"/>
              </a:endParaRPr>
            </a:p>
          </p:txBody>
        </p:sp>
        <p:sp>
          <p:nvSpPr>
            <p:cNvPr id="71" name="文本框 70"/>
            <p:cNvSpPr txBox="1"/>
            <p:nvPr/>
          </p:nvSpPr>
          <p:spPr bwMode="gray">
            <a:xfrm>
              <a:off x="10238616" y="3247102"/>
              <a:ext cx="1337226" cy="461665"/>
            </a:xfrm>
            <a:prstGeom prst="rect">
              <a:avLst/>
            </a:prstGeom>
            <a:noFill/>
          </p:spPr>
          <p:txBody>
            <a:bodyPr wrap="none" rtlCol="0">
              <a:spAutoFit/>
            </a:bodyPr>
            <a:lstStyle>
              <a:defPPr>
                <a:defRPr lang="en-US"/>
              </a:defPPr>
              <a:lvl1pPr algn="ctr" fontAlgn="ctr">
                <a:defRPr sz="1400">
                  <a:solidFill>
                    <a:srgbClr val="0070C0"/>
                  </a:solidFill>
                  <a:latin typeface="Arial" panose="020B0604020202020204" pitchFamily="34" charset="0"/>
                </a:defRPr>
              </a:lvl1pPr>
            </a:lstStyle>
            <a:p>
              <a:pPr algn="l"/>
              <a:r>
                <a:rPr lang="en-US" sz="1200" dirty="0" smtClean="0">
                  <a:solidFill>
                    <a:srgbClr val="30B5C5"/>
                  </a:solidFill>
                  <a:latin typeface="Huawei Sans" panose="020C0503030203020204" pitchFamily="34" charset="0"/>
                </a:rPr>
                <a:t>Edge</a:t>
              </a:r>
            </a:p>
            <a:p>
              <a:pPr algn="l"/>
              <a:r>
                <a:rPr lang="en-US" sz="1200" dirty="0" smtClean="0">
                  <a:solidFill>
                    <a:srgbClr val="30B5C5"/>
                  </a:solidFill>
                  <a:latin typeface="Huawei Sans" panose="020C0503030203020204" pitchFamily="34" charset="0"/>
                </a:rPr>
                <a:t>Layer 3 gateway</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任意多边形 71"/>
            <p:cNvSpPr/>
            <p:nvPr/>
          </p:nvSpPr>
          <p:spPr bwMode="gray">
            <a:xfrm>
              <a:off x="8993196" y="2170548"/>
              <a:ext cx="867224" cy="1836855"/>
            </a:xfrm>
            <a:custGeom>
              <a:avLst/>
              <a:gdLst>
                <a:gd name="connsiteX0" fmla="*/ 0 w 1388533"/>
                <a:gd name="connsiteY0" fmla="*/ 0 h 33866"/>
                <a:gd name="connsiteX1" fmla="*/ 1388533 w 1388533"/>
                <a:gd name="connsiteY1" fmla="*/ 33866 h 33866"/>
                <a:gd name="connsiteX0" fmla="*/ 0 w 1319173"/>
                <a:gd name="connsiteY0" fmla="*/ 0 h 51234"/>
                <a:gd name="connsiteX1" fmla="*/ 1319173 w 1319173"/>
                <a:gd name="connsiteY1" fmla="*/ 51234 h 51234"/>
                <a:gd name="connsiteX0" fmla="*/ 0 w 944632"/>
                <a:gd name="connsiteY0" fmla="*/ 0 h 603"/>
                <a:gd name="connsiteX1" fmla="*/ 944632 w 944632"/>
                <a:gd name="connsiteY1" fmla="*/ 603 h 603"/>
                <a:gd name="connsiteX0" fmla="*/ 0 w 10000"/>
                <a:gd name="connsiteY0" fmla="*/ 185459 h 195459"/>
                <a:gd name="connsiteX1" fmla="*/ 10000 w 10000"/>
                <a:gd name="connsiteY1" fmla="*/ 195459 h 195459"/>
                <a:gd name="connsiteX0" fmla="*/ 0 w 10000"/>
                <a:gd name="connsiteY0" fmla="*/ 302781 h 312781"/>
                <a:gd name="connsiteX1" fmla="*/ 10000 w 10000"/>
                <a:gd name="connsiteY1" fmla="*/ 312781 h 312781"/>
                <a:gd name="connsiteX0" fmla="*/ 0 w 18720"/>
                <a:gd name="connsiteY0" fmla="*/ 22855 h 5541091"/>
                <a:gd name="connsiteX1" fmla="*/ 18720 w 18720"/>
                <a:gd name="connsiteY1" fmla="*/ 5541091 h 5541091"/>
                <a:gd name="connsiteX0" fmla="*/ 0 w 18720"/>
                <a:gd name="connsiteY0" fmla="*/ 0 h 5518236"/>
                <a:gd name="connsiteX1" fmla="*/ 18720 w 18720"/>
                <a:gd name="connsiteY1" fmla="*/ 5518236 h 5518236"/>
                <a:gd name="connsiteX0" fmla="*/ 0 w 20070"/>
                <a:gd name="connsiteY0" fmla="*/ 0 h 5518236"/>
                <a:gd name="connsiteX1" fmla="*/ 18720 w 20070"/>
                <a:gd name="connsiteY1" fmla="*/ 5518236 h 5518236"/>
                <a:gd name="connsiteX0" fmla="*/ 319 w 5481"/>
                <a:gd name="connsiteY0" fmla="*/ 0 h 2546687"/>
                <a:gd name="connsiteX1" fmla="*/ 0 w 5481"/>
                <a:gd name="connsiteY1" fmla="*/ 2546687 h 2546687"/>
                <a:gd name="connsiteX0" fmla="*/ 0 w 10420"/>
                <a:gd name="connsiteY0" fmla="*/ 0 h 10000"/>
                <a:gd name="connsiteX1" fmla="*/ 1539 w 10420"/>
                <a:gd name="connsiteY1" fmla="*/ 10000 h 10000"/>
                <a:gd name="connsiteX0" fmla="*/ 572 w 9994"/>
                <a:gd name="connsiteY0" fmla="*/ 0 h 9810"/>
                <a:gd name="connsiteX1" fmla="*/ 0 w 9994"/>
                <a:gd name="connsiteY1" fmla="*/ 9810 h 9810"/>
                <a:gd name="connsiteX0" fmla="*/ 5061 w 12768"/>
                <a:gd name="connsiteY0" fmla="*/ 0 h 20927"/>
                <a:gd name="connsiteX1" fmla="*/ 0 w 12768"/>
                <a:gd name="connsiteY1" fmla="*/ 20927 h 20927"/>
                <a:gd name="connsiteX0" fmla="*/ 9271 w 9271"/>
                <a:gd name="connsiteY0" fmla="*/ 0 h 20927"/>
                <a:gd name="connsiteX1" fmla="*/ 4210 w 9271"/>
                <a:gd name="connsiteY1" fmla="*/ 20927 h 20927"/>
                <a:gd name="connsiteX0" fmla="*/ 37928 w 37928"/>
                <a:gd name="connsiteY0" fmla="*/ 0 h 14205"/>
                <a:gd name="connsiteX1" fmla="*/ 0 w 37928"/>
                <a:gd name="connsiteY1" fmla="*/ 14205 h 14205"/>
                <a:gd name="connsiteX0" fmla="*/ 58609 w 58609"/>
                <a:gd name="connsiteY0" fmla="*/ 0 h 14205"/>
                <a:gd name="connsiteX1" fmla="*/ 20681 w 58609"/>
                <a:gd name="connsiteY1" fmla="*/ 14205 h 14205"/>
                <a:gd name="connsiteX0" fmla="*/ 57971 w 57971"/>
                <a:gd name="connsiteY0" fmla="*/ 361 h 14566"/>
                <a:gd name="connsiteX1" fmla="*/ 20043 w 57971"/>
                <a:gd name="connsiteY1" fmla="*/ 14566 h 14566"/>
                <a:gd name="connsiteX0" fmla="*/ 27295 w 30950"/>
                <a:gd name="connsiteY0" fmla="*/ 361 h 14566"/>
                <a:gd name="connsiteX1" fmla="*/ 30950 w 30950"/>
                <a:gd name="connsiteY1" fmla="*/ 14566 h 14566"/>
                <a:gd name="connsiteX0" fmla="*/ 24221 w 27876"/>
                <a:gd name="connsiteY0" fmla="*/ 130 h 14335"/>
                <a:gd name="connsiteX1" fmla="*/ 27876 w 27876"/>
                <a:gd name="connsiteY1" fmla="*/ 14335 h 14335"/>
                <a:gd name="connsiteX0" fmla="*/ 25179 w 27410"/>
                <a:gd name="connsiteY0" fmla="*/ 130 h 14335"/>
                <a:gd name="connsiteX1" fmla="*/ 27410 w 27410"/>
                <a:gd name="connsiteY1" fmla="*/ 14335 h 14335"/>
                <a:gd name="connsiteX0" fmla="*/ 16262 w 18493"/>
                <a:gd name="connsiteY0" fmla="*/ 59 h 14264"/>
                <a:gd name="connsiteX1" fmla="*/ 18493 w 18493"/>
                <a:gd name="connsiteY1" fmla="*/ 14264 h 14264"/>
                <a:gd name="connsiteX0" fmla="*/ 17213 w 19444"/>
                <a:gd name="connsiteY0" fmla="*/ 0 h 14205"/>
                <a:gd name="connsiteX1" fmla="*/ 19444 w 19444"/>
                <a:gd name="connsiteY1" fmla="*/ 14205 h 14205"/>
                <a:gd name="connsiteX0" fmla="*/ 16974 w 19205"/>
                <a:gd name="connsiteY0" fmla="*/ 0 h 14205"/>
                <a:gd name="connsiteX1" fmla="*/ 19205 w 19205"/>
                <a:gd name="connsiteY1" fmla="*/ 14205 h 14205"/>
                <a:gd name="connsiteX0" fmla="*/ 2986 w 59622"/>
                <a:gd name="connsiteY0" fmla="*/ 0 h 82512"/>
                <a:gd name="connsiteX1" fmla="*/ 59622 w 59622"/>
                <a:gd name="connsiteY1" fmla="*/ 82512 h 82512"/>
                <a:gd name="connsiteX0" fmla="*/ 84 w 56720"/>
                <a:gd name="connsiteY0" fmla="*/ 0 h 82512"/>
                <a:gd name="connsiteX1" fmla="*/ 56720 w 56720"/>
                <a:gd name="connsiteY1" fmla="*/ 82512 h 82512"/>
                <a:gd name="connsiteX0" fmla="*/ 36 w 92400"/>
                <a:gd name="connsiteY0" fmla="*/ 0 h 89977"/>
                <a:gd name="connsiteX1" fmla="*/ 92400 w 92400"/>
                <a:gd name="connsiteY1" fmla="*/ 89977 h 89977"/>
                <a:gd name="connsiteX0" fmla="*/ 50 w 92414"/>
                <a:gd name="connsiteY0" fmla="*/ 0 h 89977"/>
                <a:gd name="connsiteX1" fmla="*/ 92414 w 92414"/>
                <a:gd name="connsiteY1" fmla="*/ 89977 h 89977"/>
              </a:gdLst>
              <a:ahLst/>
              <a:cxnLst>
                <a:cxn ang="0">
                  <a:pos x="connsiteX0" y="connsiteY0"/>
                </a:cxn>
                <a:cxn ang="0">
                  <a:pos x="connsiteX1" y="connsiteY1"/>
                </a:cxn>
              </a:cxnLst>
              <a:rect l="l" t="t" r="r" b="b"/>
              <a:pathLst>
                <a:path w="92414" h="89977">
                  <a:moveTo>
                    <a:pt x="50" y="0"/>
                  </a:moveTo>
                  <a:cubicBezTo>
                    <a:pt x="-1672" y="40437"/>
                    <a:pt x="40512" y="81152"/>
                    <a:pt x="92414" y="89977"/>
                  </a:cubicBezTo>
                </a:path>
              </a:pathLst>
            </a:custGeom>
            <a:ln w="19050">
              <a:solidFill>
                <a:srgbClr val="30B5C5"/>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latin typeface="Huawei Sans" panose="020C0503030203020204" pitchFamily="34" charset="0"/>
              </a:endParaRPr>
            </a:p>
          </p:txBody>
        </p:sp>
      </p:grpSp>
    </p:spTree>
    <p:extLst>
      <p:ext uri="{BB962C8B-B14F-4D97-AF65-F5344CB8AC3E}">
        <p14:creationId xmlns:p14="http://schemas.microsoft.com/office/powerpoint/2010/main" val="1996109870"/>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Native AC Solution Deployment on a VXLAN-based Virtualized Campus Network (2)</a:t>
            </a:r>
            <a:endParaRPr lang="en-US" altLang="zh-CN" dirty="0">
              <a:sym typeface="Huawei Sans" panose="020C0503030203020204" pitchFamily="34" charset="0"/>
            </a:endParaRPr>
          </a:p>
        </p:txBody>
      </p:sp>
      <p:sp>
        <p:nvSpPr>
          <p:cNvPr id="39" name="圆角矩形 75"/>
          <p:cNvSpPr/>
          <p:nvPr/>
        </p:nvSpPr>
        <p:spPr bwMode="gray">
          <a:xfrm>
            <a:off x="2887910" y="1508463"/>
            <a:ext cx="6416180" cy="360000"/>
          </a:xfrm>
          <a:prstGeom prst="roundRect">
            <a:avLst>
              <a:gd name="adj" fmla="val 13606"/>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Centralized gateway scenario</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圆角矩形 75"/>
          <p:cNvSpPr/>
          <p:nvPr/>
        </p:nvSpPr>
        <p:spPr bwMode="gray">
          <a:xfrm>
            <a:off x="2887911" y="1899615"/>
            <a:ext cx="6416180" cy="4267721"/>
          </a:xfrm>
          <a:prstGeom prst="roundRect">
            <a:avLst>
              <a:gd name="adj" fmla="val 2420"/>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p>
            <a:pPr algn="just" fontAlgn="ctr">
              <a:lnSpc>
                <a:spcPts val="1800"/>
              </a:lnSpc>
              <a:spcAft>
                <a:spcPts val="300"/>
              </a:spcAft>
            </a:pPr>
            <a:endParaRPr lang="en-US" altLang="zh-CN"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64" name="文本框 63"/>
          <p:cNvSpPr txBox="1"/>
          <p:nvPr/>
        </p:nvSpPr>
        <p:spPr bwMode="gray">
          <a:xfrm>
            <a:off x="2887910" y="4381360"/>
            <a:ext cx="6416180" cy="1785976"/>
          </a:xfrm>
          <a:prstGeom prst="rect">
            <a:avLst/>
          </a:prstGeom>
          <a:noFill/>
        </p:spPr>
        <p:txBody>
          <a:bodyPr wrap="square" rtlCol="0">
            <a:noAutofit/>
          </a:bodyPr>
          <a:lstStyle/>
          <a:p>
            <a:pPr marL="180000" indent="-180000" fontAlgn="ctr">
              <a:lnSpc>
                <a:spcPct val="110000"/>
              </a:lnSpc>
              <a:buSzPct val="100000"/>
              <a:buFont typeface="Arial" panose="020B0604020202020204" pitchFamily="34" charset="0"/>
              <a:buChar char="•"/>
            </a:pPr>
            <a:r>
              <a:rPr lang="en-US" sz="1200" dirty="0">
                <a:latin typeface="Huawei Sans" panose="020C0503030203020204" pitchFamily="34" charset="0"/>
              </a:rPr>
              <a:t>Scenario: The switch used as the border node provides the native AC function to manage network-wide APs.</a:t>
            </a:r>
            <a:endParaRPr lang="en-US" altLang="zh-CN" sz="1200" dirty="0">
              <a:latin typeface="Huawei Sans" panose="020C0503030203020204" pitchFamily="34" charset="0"/>
              <a:sym typeface="Huawei Sans" panose="020C0503030203020204" pitchFamily="34" charset="0"/>
            </a:endParaRPr>
          </a:p>
          <a:p>
            <a:pPr marL="180000" indent="-180000" fontAlgn="ctr">
              <a:lnSpc>
                <a:spcPct val="110000"/>
              </a:lnSpc>
              <a:buSzPct val="100000"/>
              <a:buFont typeface="Arial" panose="020B0604020202020204" pitchFamily="34" charset="0"/>
              <a:buChar char="•"/>
            </a:pPr>
            <a:r>
              <a:rPr lang="en-US" sz="1200" dirty="0">
                <a:latin typeface="Huawei Sans" panose="020C0503030203020204" pitchFamily="34" charset="0"/>
              </a:rPr>
              <a:t>It is recommended that native AC be deployed on the border node and APs use the tunnel forwarding mode.</a:t>
            </a:r>
          </a:p>
          <a:p>
            <a:pPr marL="180000" indent="-180000" fontAlgn="ctr">
              <a:lnSpc>
                <a:spcPct val="110000"/>
              </a:lnSpc>
              <a:buSzPct val="100000"/>
              <a:buFont typeface="Arial" panose="020B0604020202020204" pitchFamily="34" charset="0"/>
              <a:buChar char="•"/>
            </a:pPr>
            <a:r>
              <a:rPr lang="en-US" sz="1200" dirty="0">
                <a:latin typeface="Huawei Sans" panose="020C0503030203020204" pitchFamily="34" charset="0"/>
              </a:rPr>
              <a:t>Traffic of wireless users enters into VNs through the native AC, and the border node functions as the gateway of wireless users.</a:t>
            </a:r>
          </a:p>
          <a:p>
            <a:pPr marL="180000" indent="-180000" fontAlgn="ctr">
              <a:lnSpc>
                <a:spcPct val="110000"/>
              </a:lnSpc>
              <a:buSzPct val="100000"/>
              <a:buFont typeface="Arial" panose="020B0604020202020204" pitchFamily="34" charset="0"/>
              <a:buChar char="•"/>
            </a:pPr>
            <a:r>
              <a:rPr lang="en-US" sz="1200" dirty="0">
                <a:latin typeface="Huawei Sans" panose="020C0503030203020204" pitchFamily="34" charset="0"/>
              </a:rPr>
              <a:t>Inter-group policies for wireless users are enforced on the border node, and free mobility is supported.</a:t>
            </a:r>
          </a:p>
        </p:txBody>
      </p:sp>
      <p:sp>
        <p:nvSpPr>
          <p:cNvPr id="65" name="任意多边形 64"/>
          <p:cNvSpPr/>
          <p:nvPr/>
        </p:nvSpPr>
        <p:spPr bwMode="gray">
          <a:xfrm>
            <a:off x="4830700" y="2241077"/>
            <a:ext cx="2642412" cy="1565920"/>
          </a:xfrm>
          <a:custGeom>
            <a:avLst/>
            <a:gdLst>
              <a:gd name="connsiteX0" fmla="*/ 1522976 w 3069379"/>
              <a:gd name="connsiteY0" fmla="*/ 0 h 1667868"/>
              <a:gd name="connsiteX1" fmla="*/ 2105444 w 3069379"/>
              <a:gd name="connsiteY1" fmla="*/ 243498 h 1667868"/>
              <a:gd name="connsiteX2" fmla="*/ 2165457 w 3069379"/>
              <a:gd name="connsiteY2" fmla="*/ 316907 h 1667868"/>
              <a:gd name="connsiteX3" fmla="*/ 2204139 w 3069379"/>
              <a:gd name="connsiteY3" fmla="*/ 313329 h 1667868"/>
              <a:gd name="connsiteX4" fmla="*/ 2688456 w 3069379"/>
              <a:gd name="connsiteY4" fmla="*/ 757688 h 1667868"/>
              <a:gd name="connsiteX5" fmla="*/ 2679008 w 3069379"/>
              <a:gd name="connsiteY5" fmla="*/ 843679 h 1667868"/>
              <a:gd name="connsiteX6" fmla="*/ 2742591 w 3069379"/>
              <a:gd name="connsiteY6" fmla="*/ 850148 h 1667868"/>
              <a:gd name="connsiteX7" fmla="*/ 3069379 w 3069379"/>
              <a:gd name="connsiteY7" fmla="*/ 1254812 h 1667868"/>
              <a:gd name="connsiteX8" fmla="*/ 2742591 w 3069379"/>
              <a:gd name="connsiteY8" fmla="*/ 1659476 h 1667868"/>
              <a:gd name="connsiteX9" fmla="*/ 2727471 w 3069379"/>
              <a:gd name="connsiteY9" fmla="*/ 1661015 h 1667868"/>
              <a:gd name="connsiteX10" fmla="*/ 2727471 w 3069379"/>
              <a:gd name="connsiteY10" fmla="*/ 1667868 h 1667868"/>
              <a:gd name="connsiteX11" fmla="*/ 2660108 w 3069379"/>
              <a:gd name="connsiteY11" fmla="*/ 1667868 h 1667868"/>
              <a:gd name="connsiteX12" fmla="*/ 450197 w 3069379"/>
              <a:gd name="connsiteY12" fmla="*/ 1667868 h 1667868"/>
              <a:gd name="connsiteX13" fmla="*/ 373665 w 3069379"/>
              <a:gd name="connsiteY13" fmla="*/ 1667868 h 1667868"/>
              <a:gd name="connsiteX14" fmla="*/ 373665 w 3069379"/>
              <a:gd name="connsiteY14" fmla="*/ 1660082 h 1667868"/>
              <a:gd name="connsiteX15" fmla="*/ 359467 w 3069379"/>
              <a:gd name="connsiteY15" fmla="*/ 1658637 h 1667868"/>
              <a:gd name="connsiteX16" fmla="*/ 0 w 3069379"/>
              <a:gd name="connsiteY16" fmla="*/ 1213505 h 1667868"/>
              <a:gd name="connsiteX17" fmla="*/ 274960 w 3069379"/>
              <a:gd name="connsiteY17" fmla="*/ 794848 h 1667868"/>
              <a:gd name="connsiteX18" fmla="*/ 303951 w 3069379"/>
              <a:gd name="connsiteY18" fmla="*/ 785765 h 1667868"/>
              <a:gd name="connsiteX19" fmla="*/ 315888 w 3069379"/>
              <a:gd name="connsiteY19" fmla="*/ 677121 h 1667868"/>
              <a:gd name="connsiteX20" fmla="*/ 931587 w 3069379"/>
              <a:gd name="connsiteY20" fmla="*/ 216713 h 1667868"/>
              <a:gd name="connsiteX21" fmla="*/ 968567 w 3069379"/>
              <a:gd name="connsiteY21" fmla="*/ 220133 h 1667868"/>
              <a:gd name="connsiteX22" fmla="*/ 1062419 w 3069379"/>
              <a:gd name="connsiteY22" fmla="*/ 141982 h 1667868"/>
              <a:gd name="connsiteX23" fmla="*/ 1522976 w 3069379"/>
              <a:gd name="connsiteY23" fmla="*/ 0 h 1667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69379" h="1667868">
                <a:moveTo>
                  <a:pt x="1522976" y="0"/>
                </a:moveTo>
                <a:cubicBezTo>
                  <a:pt x="1750444" y="0"/>
                  <a:pt x="1956378" y="93052"/>
                  <a:pt x="2105444" y="243498"/>
                </a:cubicBezTo>
                <a:lnTo>
                  <a:pt x="2165457" y="316907"/>
                </a:lnTo>
                <a:lnTo>
                  <a:pt x="2204139" y="313329"/>
                </a:lnTo>
                <a:cubicBezTo>
                  <a:pt x="2471620" y="313329"/>
                  <a:pt x="2688456" y="512275"/>
                  <a:pt x="2688456" y="757688"/>
                </a:cubicBezTo>
                <a:lnTo>
                  <a:pt x="2679008" y="843679"/>
                </a:lnTo>
                <a:lnTo>
                  <a:pt x="2742591" y="850148"/>
                </a:lnTo>
                <a:cubicBezTo>
                  <a:pt x="2929088" y="888664"/>
                  <a:pt x="3069379" y="1055202"/>
                  <a:pt x="3069379" y="1254812"/>
                </a:cubicBezTo>
                <a:cubicBezTo>
                  <a:pt x="3069379" y="1454421"/>
                  <a:pt x="2929088" y="1620960"/>
                  <a:pt x="2742591" y="1659476"/>
                </a:cubicBezTo>
                <a:lnTo>
                  <a:pt x="2727471" y="1661015"/>
                </a:lnTo>
                <a:lnTo>
                  <a:pt x="2727471" y="1667868"/>
                </a:lnTo>
                <a:lnTo>
                  <a:pt x="2660108" y="1667868"/>
                </a:lnTo>
                <a:lnTo>
                  <a:pt x="450197" y="1667868"/>
                </a:lnTo>
                <a:lnTo>
                  <a:pt x="373665" y="1667868"/>
                </a:lnTo>
                <a:lnTo>
                  <a:pt x="373665" y="1660082"/>
                </a:lnTo>
                <a:lnTo>
                  <a:pt x="359467" y="1658637"/>
                </a:lnTo>
                <a:cubicBezTo>
                  <a:pt x="154319" y="1616269"/>
                  <a:pt x="0" y="1433076"/>
                  <a:pt x="0" y="1213505"/>
                </a:cubicBezTo>
                <a:cubicBezTo>
                  <a:pt x="0" y="1025301"/>
                  <a:pt x="113377" y="863824"/>
                  <a:pt x="274960" y="794848"/>
                </a:cubicBezTo>
                <a:lnTo>
                  <a:pt x="303951" y="785765"/>
                </a:lnTo>
                <a:lnTo>
                  <a:pt x="315888" y="677121"/>
                </a:lnTo>
                <a:cubicBezTo>
                  <a:pt x="374490" y="414367"/>
                  <a:pt x="627881" y="216713"/>
                  <a:pt x="931587" y="216713"/>
                </a:cubicBezTo>
                <a:lnTo>
                  <a:pt x="968567" y="220133"/>
                </a:lnTo>
                <a:lnTo>
                  <a:pt x="1062419" y="141982"/>
                </a:lnTo>
                <a:cubicBezTo>
                  <a:pt x="1193887" y="52342"/>
                  <a:pt x="1352375" y="0"/>
                  <a:pt x="1522976" y="0"/>
                </a:cubicBezTo>
                <a:close/>
              </a:path>
            </a:pathLst>
          </a:cu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6" name="图片 76" descr="接入交换机.png"/>
          <p:cNvPicPr>
            <a:picLocks noChangeAspect="1"/>
          </p:cNvPicPr>
          <p:nvPr/>
        </p:nvPicPr>
        <p:blipFill>
          <a:blip r:embed="rId3"/>
          <a:stretch>
            <a:fillRect/>
          </a:stretch>
        </p:blipFill>
        <p:spPr bwMode="gray">
          <a:xfrm>
            <a:off x="4779774" y="3618291"/>
            <a:ext cx="369474" cy="302298"/>
          </a:xfrm>
          <a:prstGeom prst="rect">
            <a:avLst/>
          </a:prstGeom>
          <a:solidFill>
            <a:srgbClr val="E3F6F8"/>
          </a:solidFill>
          <a:ln>
            <a:noFill/>
          </a:ln>
        </p:spPr>
      </p:pic>
      <p:pic>
        <p:nvPicPr>
          <p:cNvPr id="68" name="图片 86" descr="核心交换机.png"/>
          <p:cNvPicPr>
            <a:picLocks noChangeAspect="1"/>
          </p:cNvPicPr>
          <p:nvPr/>
        </p:nvPicPr>
        <p:blipFill>
          <a:blip r:embed="rId4"/>
          <a:stretch>
            <a:fillRect/>
          </a:stretch>
        </p:blipFill>
        <p:spPr bwMode="gray">
          <a:xfrm>
            <a:off x="5974424" y="2111935"/>
            <a:ext cx="406421" cy="332528"/>
          </a:xfrm>
          <a:prstGeom prst="rect">
            <a:avLst/>
          </a:prstGeom>
          <a:solidFill>
            <a:srgbClr val="E3F6F8"/>
          </a:solidFill>
          <a:ln>
            <a:noFill/>
          </a:ln>
        </p:spPr>
      </p:pic>
      <p:sp>
        <p:nvSpPr>
          <p:cNvPr id="72" name="圆角矩形 71"/>
          <p:cNvSpPr/>
          <p:nvPr/>
        </p:nvSpPr>
        <p:spPr bwMode="gray">
          <a:xfrm>
            <a:off x="5862431" y="2246295"/>
            <a:ext cx="178184" cy="88869"/>
          </a:xfrm>
          <a:prstGeom prst="roundRect">
            <a:avLst/>
          </a:prstGeom>
          <a:solidFill>
            <a:srgbClr val="FFC000"/>
          </a:solidFill>
          <a:ln>
            <a:solidFill>
              <a:srgbClr val="1262A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文本框 72"/>
          <p:cNvSpPr txBox="1"/>
          <p:nvPr/>
        </p:nvSpPr>
        <p:spPr bwMode="gray">
          <a:xfrm>
            <a:off x="6366741" y="2072765"/>
            <a:ext cx="1612181" cy="395647"/>
          </a:xfrm>
          <a:prstGeom prst="rect">
            <a:avLst/>
          </a:prstGeom>
          <a:noFill/>
        </p:spPr>
        <p:txBody>
          <a:bodyPr wrap="none" rtlCol="0" anchor="ctr">
            <a:noAutofit/>
          </a:bodyPr>
          <a:lstStyle>
            <a:defPPr>
              <a:defRPr lang="en-US"/>
            </a:defPPr>
            <a:lvl1pPr algn="ctr" fontAlgn="ctr">
              <a:defRPr sz="1400">
                <a:solidFill>
                  <a:srgbClr val="0070C0"/>
                </a:solidFill>
                <a:latin typeface="Arial" panose="020B0604020202020204" pitchFamily="34" charset="0"/>
              </a:defRPr>
            </a:lvl1pPr>
          </a:lstStyle>
          <a:p>
            <a:pPr algn="l"/>
            <a:r>
              <a:rPr lang="en-US" sz="1200" dirty="0" smtClean="0">
                <a:solidFill>
                  <a:srgbClr val="30B5C5"/>
                </a:solidFill>
                <a:latin typeface="Huawei Sans" panose="020C0503030203020204" pitchFamily="34" charset="0"/>
              </a:rPr>
              <a:t>Border</a:t>
            </a:r>
          </a:p>
          <a:p>
            <a:pPr algn="l"/>
            <a:r>
              <a:rPr lang="en-US" sz="1200" dirty="0" smtClean="0">
                <a:solidFill>
                  <a:srgbClr val="30B5C5"/>
                </a:solidFill>
                <a:latin typeface="Huawei Sans" panose="020C0503030203020204" pitchFamily="34" charset="0"/>
              </a:rPr>
              <a:t>Layer 3 gateway</a:t>
            </a:r>
            <a:endParaRPr lang="en-US" altLang="zh-CN" sz="1200" dirty="0">
              <a:solidFill>
                <a:srgbClr val="30B5C5"/>
              </a:solidFill>
              <a:latin typeface="Huawei Sans" panose="020C0503030203020204" pitchFamily="34" charset="0"/>
              <a:cs typeface="Arial"/>
            </a:endParaRPr>
          </a:p>
        </p:txBody>
      </p:sp>
      <p:sp>
        <p:nvSpPr>
          <p:cNvPr id="74" name="文本框 73"/>
          <p:cNvSpPr txBox="1"/>
          <p:nvPr/>
        </p:nvSpPr>
        <p:spPr bwMode="gray">
          <a:xfrm>
            <a:off x="4217649" y="3610691"/>
            <a:ext cx="582211" cy="307777"/>
          </a:xfrm>
          <a:prstGeom prst="rect">
            <a:avLst/>
          </a:prstGeom>
          <a:noFill/>
        </p:spPr>
        <p:txBody>
          <a:bodyPr wrap="none" rtlCol="0">
            <a:noAutofit/>
          </a:bodyPr>
          <a:lstStyle>
            <a:defPPr>
              <a:defRPr lang="en-US"/>
            </a:defPPr>
            <a:lvl1pPr algn="ctr" fontAlgn="ctr">
              <a:defRPr sz="1400">
                <a:solidFill>
                  <a:srgbClr val="0070C0"/>
                </a:solidFill>
                <a:latin typeface="Arial" panose="020B0604020202020204" pitchFamily="34" charset="0"/>
              </a:defRPr>
            </a:lvl1pPr>
          </a:lstStyle>
          <a:p>
            <a:pPr algn="r"/>
            <a:r>
              <a:rPr lang="en-US" sz="1200" dirty="0" smtClean="0">
                <a:solidFill>
                  <a:srgbClr val="30B5C5"/>
                </a:solidFill>
                <a:latin typeface="Huawei Sans" panose="020C0503030203020204" pitchFamily="34" charset="0"/>
              </a:rPr>
              <a:t>Edge</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0" name="组合 19"/>
          <p:cNvGrpSpPr/>
          <p:nvPr/>
        </p:nvGrpSpPr>
        <p:grpSpPr>
          <a:xfrm>
            <a:off x="3114268" y="2009920"/>
            <a:ext cx="2126864" cy="495795"/>
            <a:chOff x="590143" y="1597910"/>
            <a:chExt cx="2126864" cy="495795"/>
          </a:xfrm>
        </p:grpSpPr>
        <p:sp>
          <p:nvSpPr>
            <p:cNvPr id="21" name="圆角矩形 20"/>
            <p:cNvSpPr/>
            <p:nvPr/>
          </p:nvSpPr>
          <p:spPr bwMode="gray">
            <a:xfrm>
              <a:off x="610328" y="1675518"/>
              <a:ext cx="178184" cy="88869"/>
            </a:xfrm>
            <a:prstGeom prst="roundRect">
              <a:avLst/>
            </a:prstGeom>
            <a:solidFill>
              <a:srgbClr val="FFC000"/>
            </a:solidFill>
            <a:ln>
              <a:solidFill>
                <a:srgbClr val="1262A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文本框 21"/>
            <p:cNvSpPr txBox="1"/>
            <p:nvPr/>
          </p:nvSpPr>
          <p:spPr bwMode="gray">
            <a:xfrm>
              <a:off x="788511" y="1597910"/>
              <a:ext cx="1693623" cy="244084"/>
            </a:xfrm>
            <a:prstGeom prst="rect">
              <a:avLst/>
            </a:prstGeom>
            <a:noFill/>
          </p:spPr>
          <p:txBody>
            <a:bodyPr wrap="square" rtlCol="0">
              <a:noAutofit/>
            </a:bodyPr>
            <a:lstStyle/>
            <a:p>
              <a:pPr fontAlgn="ctr"/>
              <a:r>
                <a:rPr lang="en-US" sz="1200" dirty="0" smtClean="0">
                  <a:solidFill>
                    <a:srgbClr val="000000"/>
                  </a:solidFill>
                  <a:latin typeface="Huawei Sans" panose="020C0503030203020204" pitchFamily="34" charset="0"/>
                </a:rPr>
                <a:t>Native AC</a:t>
              </a:r>
              <a:endParaRPr lang="en-US" altLang="zh-CN"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3" name="Straight Connector 166"/>
            <p:cNvCxnSpPr/>
            <p:nvPr/>
          </p:nvCxnSpPr>
          <p:spPr bwMode="gray">
            <a:xfrm>
              <a:off x="590143" y="1967849"/>
              <a:ext cx="227950" cy="0"/>
            </a:xfrm>
            <a:prstGeom prst="line">
              <a:avLst/>
            </a:prstGeom>
            <a:ln w="19050">
              <a:solidFill>
                <a:srgbClr val="30B5C5"/>
              </a:solidFill>
              <a:prstDash val="sysDot"/>
            </a:ln>
          </p:spPr>
          <p:style>
            <a:lnRef idx="1">
              <a:schemeClr val="accent1"/>
            </a:lnRef>
            <a:fillRef idx="0">
              <a:schemeClr val="accent1"/>
            </a:fillRef>
            <a:effectRef idx="0">
              <a:schemeClr val="accent1"/>
            </a:effectRef>
            <a:fontRef idx="minor">
              <a:schemeClr val="tx1"/>
            </a:fontRef>
          </p:style>
        </p:cxnSp>
        <p:sp>
          <p:nvSpPr>
            <p:cNvPr id="24" name="矩形 23"/>
            <p:cNvSpPr/>
            <p:nvPr/>
          </p:nvSpPr>
          <p:spPr bwMode="gray">
            <a:xfrm>
              <a:off x="789962" y="1841994"/>
              <a:ext cx="1927045" cy="251711"/>
            </a:xfrm>
            <a:prstGeom prst="rect">
              <a:avLst/>
            </a:prstGeom>
          </p:spPr>
          <p:txBody>
            <a:bodyPr wrap="square">
              <a:noAutofit/>
            </a:bodyPr>
            <a:lstStyle/>
            <a:p>
              <a:pPr fontAlgn="ctr"/>
              <a:r>
                <a:rPr lang="en-US" sz="1200" dirty="0" smtClean="0">
                  <a:latin typeface="Huawei Sans" panose="020C0503030203020204" pitchFamily="34" charset="0"/>
                </a:rPr>
                <a:t>CAPWAP tunnel</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25" name="组合 24"/>
          <p:cNvGrpSpPr/>
          <p:nvPr/>
        </p:nvGrpSpPr>
        <p:grpSpPr>
          <a:xfrm>
            <a:off x="6346543" y="2417130"/>
            <a:ext cx="1592933" cy="1975843"/>
            <a:chOff x="6213193" y="2281345"/>
            <a:chExt cx="1592933" cy="1975843"/>
          </a:xfrm>
        </p:grpSpPr>
        <p:pic>
          <p:nvPicPr>
            <p:cNvPr id="26" name="图片 76" descr="接入交换机.png"/>
            <p:cNvPicPr>
              <a:picLocks noChangeAspect="1"/>
            </p:cNvPicPr>
            <p:nvPr/>
          </p:nvPicPr>
          <p:blipFill>
            <a:blip r:embed="rId3"/>
            <a:stretch>
              <a:fillRect/>
            </a:stretch>
          </p:blipFill>
          <p:spPr bwMode="gray">
            <a:xfrm>
              <a:off x="6950740" y="3468273"/>
              <a:ext cx="369474" cy="302298"/>
            </a:xfrm>
            <a:prstGeom prst="rect">
              <a:avLst/>
            </a:prstGeom>
            <a:solidFill>
              <a:srgbClr val="E3F6F8"/>
            </a:solidFill>
            <a:ln>
              <a:noFill/>
            </a:ln>
          </p:spPr>
        </p:pic>
        <p:cxnSp>
          <p:nvCxnSpPr>
            <p:cNvPr id="27" name="直接连接符 26"/>
            <p:cNvCxnSpPr/>
            <p:nvPr/>
          </p:nvCxnSpPr>
          <p:spPr bwMode="gray">
            <a:xfrm>
              <a:off x="7118388" y="3750999"/>
              <a:ext cx="0" cy="43846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8" name="图片 105" descr="AP.png"/>
            <p:cNvPicPr>
              <a:picLocks noChangeAspect="1"/>
            </p:cNvPicPr>
            <p:nvPr/>
          </p:nvPicPr>
          <p:blipFill>
            <a:blip r:embed="rId5" cstate="print"/>
            <a:stretch>
              <a:fillRect/>
            </a:stretch>
          </p:blipFill>
          <p:spPr bwMode="gray">
            <a:xfrm>
              <a:off x="6958360" y="3982853"/>
              <a:ext cx="335297" cy="274335"/>
            </a:xfrm>
            <a:prstGeom prst="rect">
              <a:avLst/>
            </a:prstGeom>
            <a:solidFill>
              <a:srgbClr val="E3F6F8"/>
            </a:solidFill>
            <a:ln>
              <a:noFill/>
            </a:ln>
          </p:spPr>
        </p:pic>
        <p:sp>
          <p:nvSpPr>
            <p:cNvPr id="29" name="文本框 28"/>
            <p:cNvSpPr txBox="1"/>
            <p:nvPr/>
          </p:nvSpPr>
          <p:spPr bwMode="gray">
            <a:xfrm>
              <a:off x="7278417" y="3476300"/>
              <a:ext cx="527709" cy="276999"/>
            </a:xfrm>
            <a:prstGeom prst="rect">
              <a:avLst/>
            </a:prstGeom>
            <a:noFill/>
          </p:spPr>
          <p:txBody>
            <a:bodyPr wrap="none" rtlCol="0">
              <a:spAutoFit/>
            </a:bodyPr>
            <a:lstStyle>
              <a:defPPr>
                <a:defRPr lang="en-US"/>
              </a:defPPr>
              <a:lvl1pPr algn="ctr" fontAlgn="ctr">
                <a:defRPr sz="1400">
                  <a:solidFill>
                    <a:srgbClr val="0070C0"/>
                  </a:solidFill>
                  <a:latin typeface="Arial" panose="020B0604020202020204" pitchFamily="34" charset="0"/>
                </a:defRPr>
              </a:lvl1pPr>
            </a:lstStyle>
            <a:p>
              <a:pPr algn="l"/>
              <a:r>
                <a:rPr lang="en-US" sz="1200" dirty="0" smtClean="0">
                  <a:solidFill>
                    <a:srgbClr val="30B5C5"/>
                  </a:solidFill>
                  <a:latin typeface="Huawei Sans" panose="020C0503030203020204" pitchFamily="34" charset="0"/>
                </a:rPr>
                <a:t>Edge</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任意多边形 29"/>
            <p:cNvSpPr/>
            <p:nvPr/>
          </p:nvSpPr>
          <p:spPr bwMode="gray">
            <a:xfrm flipH="1">
              <a:off x="6213193" y="2281345"/>
              <a:ext cx="743279" cy="1816096"/>
            </a:xfrm>
            <a:custGeom>
              <a:avLst/>
              <a:gdLst>
                <a:gd name="connsiteX0" fmla="*/ 0 w 1388533"/>
                <a:gd name="connsiteY0" fmla="*/ 0 h 33866"/>
                <a:gd name="connsiteX1" fmla="*/ 1388533 w 1388533"/>
                <a:gd name="connsiteY1" fmla="*/ 33866 h 33866"/>
                <a:gd name="connsiteX0" fmla="*/ 0 w 1319173"/>
                <a:gd name="connsiteY0" fmla="*/ 0 h 51234"/>
                <a:gd name="connsiteX1" fmla="*/ 1319173 w 1319173"/>
                <a:gd name="connsiteY1" fmla="*/ 51234 h 51234"/>
                <a:gd name="connsiteX0" fmla="*/ 0 w 944632"/>
                <a:gd name="connsiteY0" fmla="*/ 0 h 603"/>
                <a:gd name="connsiteX1" fmla="*/ 944632 w 944632"/>
                <a:gd name="connsiteY1" fmla="*/ 603 h 603"/>
                <a:gd name="connsiteX0" fmla="*/ 0 w 10000"/>
                <a:gd name="connsiteY0" fmla="*/ 185459 h 195459"/>
                <a:gd name="connsiteX1" fmla="*/ 10000 w 10000"/>
                <a:gd name="connsiteY1" fmla="*/ 195459 h 195459"/>
                <a:gd name="connsiteX0" fmla="*/ 0 w 10000"/>
                <a:gd name="connsiteY0" fmla="*/ 302781 h 312781"/>
                <a:gd name="connsiteX1" fmla="*/ 10000 w 10000"/>
                <a:gd name="connsiteY1" fmla="*/ 312781 h 312781"/>
                <a:gd name="connsiteX0" fmla="*/ 0 w 18720"/>
                <a:gd name="connsiteY0" fmla="*/ 22855 h 5541091"/>
                <a:gd name="connsiteX1" fmla="*/ 18720 w 18720"/>
                <a:gd name="connsiteY1" fmla="*/ 5541091 h 5541091"/>
                <a:gd name="connsiteX0" fmla="*/ 0 w 18720"/>
                <a:gd name="connsiteY0" fmla="*/ 0 h 5518236"/>
                <a:gd name="connsiteX1" fmla="*/ 18720 w 18720"/>
                <a:gd name="connsiteY1" fmla="*/ 5518236 h 5518236"/>
                <a:gd name="connsiteX0" fmla="*/ 0 w 20070"/>
                <a:gd name="connsiteY0" fmla="*/ 0 h 5518236"/>
                <a:gd name="connsiteX1" fmla="*/ 18720 w 20070"/>
                <a:gd name="connsiteY1" fmla="*/ 5518236 h 5518236"/>
                <a:gd name="connsiteX0" fmla="*/ 319 w 5481"/>
                <a:gd name="connsiteY0" fmla="*/ 0 h 2546687"/>
                <a:gd name="connsiteX1" fmla="*/ 0 w 5481"/>
                <a:gd name="connsiteY1" fmla="*/ 2546687 h 2546687"/>
                <a:gd name="connsiteX0" fmla="*/ 0 w 10420"/>
                <a:gd name="connsiteY0" fmla="*/ 0 h 10000"/>
                <a:gd name="connsiteX1" fmla="*/ 1539 w 10420"/>
                <a:gd name="connsiteY1" fmla="*/ 10000 h 10000"/>
                <a:gd name="connsiteX0" fmla="*/ 572 w 9994"/>
                <a:gd name="connsiteY0" fmla="*/ 0 h 9810"/>
                <a:gd name="connsiteX1" fmla="*/ 0 w 9994"/>
                <a:gd name="connsiteY1" fmla="*/ 9810 h 9810"/>
                <a:gd name="connsiteX0" fmla="*/ 5061 w 12768"/>
                <a:gd name="connsiteY0" fmla="*/ 0 h 20927"/>
                <a:gd name="connsiteX1" fmla="*/ 0 w 12768"/>
                <a:gd name="connsiteY1" fmla="*/ 20927 h 20927"/>
                <a:gd name="connsiteX0" fmla="*/ 9271 w 9271"/>
                <a:gd name="connsiteY0" fmla="*/ 0 h 20927"/>
                <a:gd name="connsiteX1" fmla="*/ 4210 w 9271"/>
                <a:gd name="connsiteY1" fmla="*/ 20927 h 20927"/>
                <a:gd name="connsiteX0" fmla="*/ 37928 w 37928"/>
                <a:gd name="connsiteY0" fmla="*/ 0 h 14205"/>
                <a:gd name="connsiteX1" fmla="*/ 0 w 37928"/>
                <a:gd name="connsiteY1" fmla="*/ 14205 h 14205"/>
                <a:gd name="connsiteX0" fmla="*/ 58609 w 58609"/>
                <a:gd name="connsiteY0" fmla="*/ 0 h 14205"/>
                <a:gd name="connsiteX1" fmla="*/ 20681 w 58609"/>
                <a:gd name="connsiteY1" fmla="*/ 14205 h 14205"/>
                <a:gd name="connsiteX0" fmla="*/ 57971 w 57971"/>
                <a:gd name="connsiteY0" fmla="*/ 361 h 14566"/>
                <a:gd name="connsiteX1" fmla="*/ 20043 w 57971"/>
                <a:gd name="connsiteY1" fmla="*/ 14566 h 14566"/>
                <a:gd name="connsiteX0" fmla="*/ 27295 w 30950"/>
                <a:gd name="connsiteY0" fmla="*/ 361 h 14566"/>
                <a:gd name="connsiteX1" fmla="*/ 30950 w 30950"/>
                <a:gd name="connsiteY1" fmla="*/ 14566 h 14566"/>
                <a:gd name="connsiteX0" fmla="*/ 24221 w 27876"/>
                <a:gd name="connsiteY0" fmla="*/ 130 h 14335"/>
                <a:gd name="connsiteX1" fmla="*/ 27876 w 27876"/>
                <a:gd name="connsiteY1" fmla="*/ 14335 h 14335"/>
                <a:gd name="connsiteX0" fmla="*/ 25179 w 27410"/>
                <a:gd name="connsiteY0" fmla="*/ 130 h 14335"/>
                <a:gd name="connsiteX1" fmla="*/ 27410 w 27410"/>
                <a:gd name="connsiteY1" fmla="*/ 14335 h 14335"/>
                <a:gd name="connsiteX0" fmla="*/ 16262 w 18493"/>
                <a:gd name="connsiteY0" fmla="*/ 59 h 14264"/>
                <a:gd name="connsiteX1" fmla="*/ 18493 w 18493"/>
                <a:gd name="connsiteY1" fmla="*/ 14264 h 14264"/>
                <a:gd name="connsiteX0" fmla="*/ 17213 w 19444"/>
                <a:gd name="connsiteY0" fmla="*/ 0 h 14205"/>
                <a:gd name="connsiteX1" fmla="*/ 19444 w 19444"/>
                <a:gd name="connsiteY1" fmla="*/ 14205 h 14205"/>
                <a:gd name="connsiteX0" fmla="*/ 16974 w 19205"/>
                <a:gd name="connsiteY0" fmla="*/ 0 h 14205"/>
                <a:gd name="connsiteX1" fmla="*/ 19205 w 19205"/>
                <a:gd name="connsiteY1" fmla="*/ 14205 h 14205"/>
                <a:gd name="connsiteX0" fmla="*/ 50742 w 50742"/>
                <a:gd name="connsiteY0" fmla="*/ 0 h 15024"/>
                <a:gd name="connsiteX1" fmla="*/ 9866 w 50742"/>
                <a:gd name="connsiteY1" fmla="*/ 15024 h 15024"/>
                <a:gd name="connsiteX0" fmla="*/ 40876 w 40876"/>
                <a:gd name="connsiteY0" fmla="*/ 0 h 15024"/>
                <a:gd name="connsiteX1" fmla="*/ 0 w 40876"/>
                <a:gd name="connsiteY1" fmla="*/ 15024 h 15024"/>
                <a:gd name="connsiteX0" fmla="*/ 40876 w 41223"/>
                <a:gd name="connsiteY0" fmla="*/ 0 h 15024"/>
                <a:gd name="connsiteX1" fmla="*/ 0 w 41223"/>
                <a:gd name="connsiteY1" fmla="*/ 15024 h 15024"/>
              </a:gdLst>
              <a:ahLst/>
              <a:cxnLst>
                <a:cxn ang="0">
                  <a:pos x="connsiteX0" y="connsiteY0"/>
                </a:cxn>
                <a:cxn ang="0">
                  <a:pos x="connsiteX1" y="connsiteY1"/>
                </a:cxn>
              </a:cxnLst>
              <a:rect l="l" t="t" r="r" b="b"/>
              <a:pathLst>
                <a:path w="41223" h="15024">
                  <a:moveTo>
                    <a:pt x="40876" y="0"/>
                  </a:moveTo>
                  <a:cubicBezTo>
                    <a:pt x="43879" y="7165"/>
                    <a:pt x="27208" y="11116"/>
                    <a:pt x="0" y="15024"/>
                  </a:cubicBezTo>
                </a:path>
              </a:pathLst>
            </a:custGeom>
            <a:ln w="19050">
              <a:solidFill>
                <a:srgbClr val="30B5C5"/>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latin typeface="Huawei Sans" panose="020C0503030203020204" pitchFamily="34" charset="0"/>
              </a:endParaRPr>
            </a:p>
          </p:txBody>
        </p:sp>
      </p:grpSp>
    </p:spTree>
    <p:extLst>
      <p:ext uri="{BB962C8B-B14F-4D97-AF65-F5344CB8AC3E}">
        <p14:creationId xmlns:p14="http://schemas.microsoft.com/office/powerpoint/2010/main" val="78886135"/>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0" name="直接连接符 39"/>
          <p:cNvCxnSpPr/>
          <p:nvPr/>
        </p:nvCxnSpPr>
        <p:spPr bwMode="gray">
          <a:xfrm flipH="1">
            <a:off x="3473149" y="2356147"/>
            <a:ext cx="68679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a:lstStyle/>
          <a:p>
            <a:r>
              <a:rPr lang="en-US" smtClean="0"/>
              <a:t>Standalone AC Solution Deployment on a VXLAN-based Virtualized Campus Network</a:t>
            </a:r>
            <a:endParaRPr lang="en-US" altLang="zh-CN" dirty="0"/>
          </a:p>
        </p:txBody>
      </p:sp>
      <p:sp>
        <p:nvSpPr>
          <p:cNvPr id="3" name="圆角矩形 75"/>
          <p:cNvSpPr/>
          <p:nvPr/>
        </p:nvSpPr>
        <p:spPr bwMode="gray">
          <a:xfrm>
            <a:off x="446087" y="1503360"/>
            <a:ext cx="5607579" cy="360000"/>
          </a:xfrm>
          <a:prstGeom prst="roundRect">
            <a:avLst>
              <a:gd name="adj" fmla="val 13606"/>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Centralized gateway scenario</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圆角矩形 75"/>
          <p:cNvSpPr/>
          <p:nvPr/>
        </p:nvSpPr>
        <p:spPr bwMode="gray">
          <a:xfrm>
            <a:off x="446087" y="1894512"/>
            <a:ext cx="5607579" cy="4263097"/>
          </a:xfrm>
          <a:prstGeom prst="roundRect">
            <a:avLst>
              <a:gd name="adj" fmla="val 95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p>
            <a:pPr algn="just" fontAlgn="ctr">
              <a:lnSpc>
                <a:spcPts val="1800"/>
              </a:lnSpc>
              <a:spcAft>
                <a:spcPts val="300"/>
              </a:spcAft>
            </a:pPr>
            <a:endParaRPr lang="en-US" altLang="zh-CN"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5" name="圆角矩形 75"/>
          <p:cNvSpPr/>
          <p:nvPr/>
        </p:nvSpPr>
        <p:spPr bwMode="gray">
          <a:xfrm>
            <a:off x="6138336" y="1894512"/>
            <a:ext cx="5620279" cy="4263097"/>
          </a:xfrm>
          <a:prstGeom prst="roundRect">
            <a:avLst>
              <a:gd name="adj" fmla="val 1117"/>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p>
            <a:pPr algn="just" fontAlgn="ctr">
              <a:lnSpc>
                <a:spcPts val="1800"/>
              </a:lnSpc>
              <a:spcAft>
                <a:spcPts val="300"/>
              </a:spcAft>
            </a:pPr>
            <a:endParaRPr lang="en-US" altLang="zh-CN"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6" name="任意多边形 5"/>
          <p:cNvSpPr/>
          <p:nvPr/>
        </p:nvSpPr>
        <p:spPr bwMode="gray">
          <a:xfrm>
            <a:off x="1964267" y="2336109"/>
            <a:ext cx="2642412" cy="1565920"/>
          </a:xfrm>
          <a:custGeom>
            <a:avLst/>
            <a:gdLst>
              <a:gd name="connsiteX0" fmla="*/ 1522976 w 3069379"/>
              <a:gd name="connsiteY0" fmla="*/ 0 h 1667868"/>
              <a:gd name="connsiteX1" fmla="*/ 2105444 w 3069379"/>
              <a:gd name="connsiteY1" fmla="*/ 243498 h 1667868"/>
              <a:gd name="connsiteX2" fmla="*/ 2165457 w 3069379"/>
              <a:gd name="connsiteY2" fmla="*/ 316907 h 1667868"/>
              <a:gd name="connsiteX3" fmla="*/ 2204139 w 3069379"/>
              <a:gd name="connsiteY3" fmla="*/ 313329 h 1667868"/>
              <a:gd name="connsiteX4" fmla="*/ 2688456 w 3069379"/>
              <a:gd name="connsiteY4" fmla="*/ 757688 h 1667868"/>
              <a:gd name="connsiteX5" fmla="*/ 2679008 w 3069379"/>
              <a:gd name="connsiteY5" fmla="*/ 843679 h 1667868"/>
              <a:gd name="connsiteX6" fmla="*/ 2742591 w 3069379"/>
              <a:gd name="connsiteY6" fmla="*/ 850148 h 1667868"/>
              <a:gd name="connsiteX7" fmla="*/ 3069379 w 3069379"/>
              <a:gd name="connsiteY7" fmla="*/ 1254812 h 1667868"/>
              <a:gd name="connsiteX8" fmla="*/ 2742591 w 3069379"/>
              <a:gd name="connsiteY8" fmla="*/ 1659476 h 1667868"/>
              <a:gd name="connsiteX9" fmla="*/ 2727471 w 3069379"/>
              <a:gd name="connsiteY9" fmla="*/ 1661015 h 1667868"/>
              <a:gd name="connsiteX10" fmla="*/ 2727471 w 3069379"/>
              <a:gd name="connsiteY10" fmla="*/ 1667868 h 1667868"/>
              <a:gd name="connsiteX11" fmla="*/ 2660108 w 3069379"/>
              <a:gd name="connsiteY11" fmla="*/ 1667868 h 1667868"/>
              <a:gd name="connsiteX12" fmla="*/ 450197 w 3069379"/>
              <a:gd name="connsiteY12" fmla="*/ 1667868 h 1667868"/>
              <a:gd name="connsiteX13" fmla="*/ 373665 w 3069379"/>
              <a:gd name="connsiteY13" fmla="*/ 1667868 h 1667868"/>
              <a:gd name="connsiteX14" fmla="*/ 373665 w 3069379"/>
              <a:gd name="connsiteY14" fmla="*/ 1660082 h 1667868"/>
              <a:gd name="connsiteX15" fmla="*/ 359467 w 3069379"/>
              <a:gd name="connsiteY15" fmla="*/ 1658637 h 1667868"/>
              <a:gd name="connsiteX16" fmla="*/ 0 w 3069379"/>
              <a:gd name="connsiteY16" fmla="*/ 1213505 h 1667868"/>
              <a:gd name="connsiteX17" fmla="*/ 274960 w 3069379"/>
              <a:gd name="connsiteY17" fmla="*/ 794848 h 1667868"/>
              <a:gd name="connsiteX18" fmla="*/ 303951 w 3069379"/>
              <a:gd name="connsiteY18" fmla="*/ 785765 h 1667868"/>
              <a:gd name="connsiteX19" fmla="*/ 315888 w 3069379"/>
              <a:gd name="connsiteY19" fmla="*/ 677121 h 1667868"/>
              <a:gd name="connsiteX20" fmla="*/ 931587 w 3069379"/>
              <a:gd name="connsiteY20" fmla="*/ 216713 h 1667868"/>
              <a:gd name="connsiteX21" fmla="*/ 968567 w 3069379"/>
              <a:gd name="connsiteY21" fmla="*/ 220133 h 1667868"/>
              <a:gd name="connsiteX22" fmla="*/ 1062419 w 3069379"/>
              <a:gd name="connsiteY22" fmla="*/ 141982 h 1667868"/>
              <a:gd name="connsiteX23" fmla="*/ 1522976 w 3069379"/>
              <a:gd name="connsiteY23" fmla="*/ 0 h 1667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69379" h="1667868">
                <a:moveTo>
                  <a:pt x="1522976" y="0"/>
                </a:moveTo>
                <a:cubicBezTo>
                  <a:pt x="1750444" y="0"/>
                  <a:pt x="1956378" y="93052"/>
                  <a:pt x="2105444" y="243498"/>
                </a:cubicBezTo>
                <a:lnTo>
                  <a:pt x="2165457" y="316907"/>
                </a:lnTo>
                <a:lnTo>
                  <a:pt x="2204139" y="313329"/>
                </a:lnTo>
                <a:cubicBezTo>
                  <a:pt x="2471620" y="313329"/>
                  <a:pt x="2688456" y="512275"/>
                  <a:pt x="2688456" y="757688"/>
                </a:cubicBezTo>
                <a:lnTo>
                  <a:pt x="2679008" y="843679"/>
                </a:lnTo>
                <a:lnTo>
                  <a:pt x="2742591" y="850148"/>
                </a:lnTo>
                <a:cubicBezTo>
                  <a:pt x="2929088" y="888664"/>
                  <a:pt x="3069379" y="1055202"/>
                  <a:pt x="3069379" y="1254812"/>
                </a:cubicBezTo>
                <a:cubicBezTo>
                  <a:pt x="3069379" y="1454421"/>
                  <a:pt x="2929088" y="1620960"/>
                  <a:pt x="2742591" y="1659476"/>
                </a:cubicBezTo>
                <a:lnTo>
                  <a:pt x="2727471" y="1661015"/>
                </a:lnTo>
                <a:lnTo>
                  <a:pt x="2727471" y="1667868"/>
                </a:lnTo>
                <a:lnTo>
                  <a:pt x="2660108" y="1667868"/>
                </a:lnTo>
                <a:lnTo>
                  <a:pt x="450197" y="1667868"/>
                </a:lnTo>
                <a:lnTo>
                  <a:pt x="373665" y="1667868"/>
                </a:lnTo>
                <a:lnTo>
                  <a:pt x="373665" y="1660082"/>
                </a:lnTo>
                <a:lnTo>
                  <a:pt x="359467" y="1658637"/>
                </a:lnTo>
                <a:cubicBezTo>
                  <a:pt x="154319" y="1616269"/>
                  <a:pt x="0" y="1433076"/>
                  <a:pt x="0" y="1213505"/>
                </a:cubicBezTo>
                <a:cubicBezTo>
                  <a:pt x="0" y="1025301"/>
                  <a:pt x="113377" y="863824"/>
                  <a:pt x="274960" y="794848"/>
                </a:cubicBezTo>
                <a:lnTo>
                  <a:pt x="303951" y="785765"/>
                </a:lnTo>
                <a:lnTo>
                  <a:pt x="315888" y="677121"/>
                </a:lnTo>
                <a:cubicBezTo>
                  <a:pt x="374490" y="414367"/>
                  <a:pt x="627881" y="216713"/>
                  <a:pt x="931587" y="216713"/>
                </a:cubicBezTo>
                <a:lnTo>
                  <a:pt x="968567" y="220133"/>
                </a:lnTo>
                <a:lnTo>
                  <a:pt x="1062419" y="141982"/>
                </a:lnTo>
                <a:cubicBezTo>
                  <a:pt x="1193887" y="52342"/>
                  <a:pt x="1352375" y="0"/>
                  <a:pt x="1522976" y="0"/>
                </a:cubicBezTo>
                <a:close/>
              </a:path>
            </a:pathLst>
          </a:cu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 name="图片 76" descr="接入交换机.png"/>
          <p:cNvPicPr>
            <a:picLocks noChangeAspect="1"/>
          </p:cNvPicPr>
          <p:nvPr/>
        </p:nvPicPr>
        <p:blipFill>
          <a:blip r:embed="rId3"/>
          <a:stretch>
            <a:fillRect/>
          </a:stretch>
        </p:blipFill>
        <p:spPr bwMode="gray">
          <a:xfrm>
            <a:off x="1913341" y="3713323"/>
            <a:ext cx="369474" cy="302298"/>
          </a:xfrm>
          <a:prstGeom prst="rect">
            <a:avLst/>
          </a:prstGeom>
        </p:spPr>
      </p:pic>
      <p:pic>
        <p:nvPicPr>
          <p:cNvPr id="8" name="图片 76" descr="接入交换机.png"/>
          <p:cNvPicPr>
            <a:picLocks noChangeAspect="1"/>
          </p:cNvPicPr>
          <p:nvPr/>
        </p:nvPicPr>
        <p:blipFill>
          <a:blip r:embed="rId3"/>
          <a:stretch>
            <a:fillRect/>
          </a:stretch>
        </p:blipFill>
        <p:spPr bwMode="gray">
          <a:xfrm>
            <a:off x="4195598" y="3713323"/>
            <a:ext cx="369474" cy="302298"/>
          </a:xfrm>
          <a:prstGeom prst="rect">
            <a:avLst/>
          </a:prstGeom>
        </p:spPr>
      </p:pic>
      <p:pic>
        <p:nvPicPr>
          <p:cNvPr id="9" name="图片 86" descr="核心交换机.png"/>
          <p:cNvPicPr>
            <a:picLocks noChangeAspect="1"/>
          </p:cNvPicPr>
          <p:nvPr/>
        </p:nvPicPr>
        <p:blipFill>
          <a:blip r:embed="rId4"/>
          <a:stretch>
            <a:fillRect/>
          </a:stretch>
        </p:blipFill>
        <p:spPr bwMode="gray">
          <a:xfrm>
            <a:off x="3107991" y="2206967"/>
            <a:ext cx="406421" cy="332528"/>
          </a:xfrm>
          <a:prstGeom prst="rect">
            <a:avLst/>
          </a:prstGeom>
        </p:spPr>
      </p:pic>
      <p:cxnSp>
        <p:nvCxnSpPr>
          <p:cNvPr id="10" name="直接连接符 9"/>
          <p:cNvCxnSpPr/>
          <p:nvPr/>
        </p:nvCxnSpPr>
        <p:spPr bwMode="gray">
          <a:xfrm>
            <a:off x="4380792" y="3996049"/>
            <a:ext cx="0" cy="43846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1" name="图片 105" descr="AP.png"/>
          <p:cNvPicPr>
            <a:picLocks noChangeAspect="1"/>
          </p:cNvPicPr>
          <p:nvPr/>
        </p:nvPicPr>
        <p:blipFill>
          <a:blip r:embed="rId5" cstate="print"/>
          <a:stretch>
            <a:fillRect/>
          </a:stretch>
        </p:blipFill>
        <p:spPr bwMode="gray">
          <a:xfrm>
            <a:off x="4213144" y="4227903"/>
            <a:ext cx="335297" cy="274335"/>
          </a:xfrm>
          <a:prstGeom prst="rect">
            <a:avLst/>
          </a:prstGeom>
        </p:spPr>
      </p:pic>
      <p:sp>
        <p:nvSpPr>
          <p:cNvPr id="15" name="文本框 14"/>
          <p:cNvSpPr txBox="1"/>
          <p:nvPr/>
        </p:nvSpPr>
        <p:spPr bwMode="gray">
          <a:xfrm>
            <a:off x="1461342" y="2178958"/>
            <a:ext cx="1682280" cy="646331"/>
          </a:xfrm>
          <a:prstGeom prst="rect">
            <a:avLst/>
          </a:prstGeom>
          <a:noFill/>
        </p:spPr>
        <p:txBody>
          <a:bodyPr wrap="square" rtlCol="0">
            <a:spAutoFit/>
          </a:bodyPr>
          <a:lstStyle>
            <a:defPPr>
              <a:defRPr lang="en-US"/>
            </a:defPPr>
            <a:lvl1pPr algn="ctr" fontAlgn="ctr">
              <a:defRPr sz="1400">
                <a:solidFill>
                  <a:srgbClr val="0070C0"/>
                </a:solidFill>
                <a:latin typeface="Arial" panose="020B0604020202020204" pitchFamily="34" charset="0"/>
              </a:defRPr>
            </a:lvl1pPr>
          </a:lstStyle>
          <a:p>
            <a:pPr algn="r"/>
            <a:r>
              <a:rPr lang="en-US" sz="1200" dirty="0" smtClean="0">
                <a:solidFill>
                  <a:srgbClr val="30B5C5"/>
                </a:solidFill>
                <a:latin typeface="Huawei Sans" panose="020C0503030203020204" pitchFamily="34" charset="0"/>
              </a:rPr>
              <a:t>Border</a:t>
            </a:r>
          </a:p>
          <a:p>
            <a:pPr algn="r"/>
            <a:r>
              <a:rPr lang="en-US" sz="1200" dirty="0" smtClean="0">
                <a:solidFill>
                  <a:srgbClr val="30B5C5"/>
                </a:solidFill>
                <a:latin typeface="Huawei Sans" panose="020C0503030203020204" pitchFamily="34" charset="0"/>
              </a:rPr>
              <a:t>Layer 3 gateway for wireless users</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文本框 15"/>
          <p:cNvSpPr txBox="1"/>
          <p:nvPr/>
        </p:nvSpPr>
        <p:spPr bwMode="gray">
          <a:xfrm>
            <a:off x="1436558" y="3701955"/>
            <a:ext cx="527709" cy="276999"/>
          </a:xfrm>
          <a:prstGeom prst="rect">
            <a:avLst/>
          </a:prstGeom>
          <a:noFill/>
        </p:spPr>
        <p:txBody>
          <a:bodyPr wrap="none" rtlCol="0">
            <a:spAutoFit/>
          </a:bodyPr>
          <a:lstStyle>
            <a:defPPr>
              <a:defRPr lang="en-US"/>
            </a:defPPr>
            <a:lvl1pPr algn="ctr" fontAlgn="ctr">
              <a:defRPr sz="1400">
                <a:solidFill>
                  <a:srgbClr val="0070C0"/>
                </a:solidFill>
                <a:latin typeface="Arial" panose="020B0604020202020204" pitchFamily="34" charset="0"/>
              </a:defRPr>
            </a:lvl1pPr>
          </a:lstStyle>
          <a:p>
            <a:pPr algn="r"/>
            <a:r>
              <a:rPr lang="en-US" sz="1200" dirty="0" smtClean="0">
                <a:solidFill>
                  <a:srgbClr val="30B5C5"/>
                </a:solidFill>
                <a:latin typeface="Huawei Sans" panose="020C0503030203020204" pitchFamily="34" charset="0"/>
              </a:rPr>
              <a:t>Edge</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文本框 17"/>
          <p:cNvSpPr txBox="1"/>
          <p:nvPr/>
        </p:nvSpPr>
        <p:spPr bwMode="gray">
          <a:xfrm>
            <a:off x="4556621" y="3701954"/>
            <a:ext cx="527709" cy="276999"/>
          </a:xfrm>
          <a:prstGeom prst="rect">
            <a:avLst/>
          </a:prstGeom>
          <a:noFill/>
        </p:spPr>
        <p:txBody>
          <a:bodyPr wrap="none" rtlCol="0">
            <a:spAutoFit/>
          </a:bodyPr>
          <a:lstStyle>
            <a:defPPr>
              <a:defRPr lang="en-US"/>
            </a:defPPr>
            <a:lvl1pPr algn="ctr" fontAlgn="ctr">
              <a:defRPr sz="1400">
                <a:solidFill>
                  <a:srgbClr val="0070C0"/>
                </a:solidFill>
                <a:latin typeface="Arial" panose="020B0604020202020204" pitchFamily="34" charset="0"/>
              </a:defRPr>
            </a:lvl1pPr>
          </a:lstStyle>
          <a:p>
            <a:pPr algn="l"/>
            <a:r>
              <a:rPr lang="en-US" sz="1200" dirty="0" smtClean="0">
                <a:solidFill>
                  <a:srgbClr val="30B5C5"/>
                </a:solidFill>
                <a:latin typeface="Huawei Sans" panose="020C0503030203020204" pitchFamily="34" charset="0"/>
              </a:rPr>
              <a:t>Edge</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任意多边形 31"/>
          <p:cNvSpPr/>
          <p:nvPr/>
        </p:nvSpPr>
        <p:spPr bwMode="gray">
          <a:xfrm flipH="1">
            <a:off x="3784029" y="2505350"/>
            <a:ext cx="405400" cy="1852085"/>
          </a:xfrm>
          <a:custGeom>
            <a:avLst/>
            <a:gdLst>
              <a:gd name="connsiteX0" fmla="*/ 0 w 1388533"/>
              <a:gd name="connsiteY0" fmla="*/ 0 h 33866"/>
              <a:gd name="connsiteX1" fmla="*/ 1388533 w 1388533"/>
              <a:gd name="connsiteY1" fmla="*/ 33866 h 33866"/>
              <a:gd name="connsiteX0" fmla="*/ 0 w 1319173"/>
              <a:gd name="connsiteY0" fmla="*/ 0 h 51234"/>
              <a:gd name="connsiteX1" fmla="*/ 1319173 w 1319173"/>
              <a:gd name="connsiteY1" fmla="*/ 51234 h 51234"/>
              <a:gd name="connsiteX0" fmla="*/ 0 w 944632"/>
              <a:gd name="connsiteY0" fmla="*/ 0 h 603"/>
              <a:gd name="connsiteX1" fmla="*/ 944632 w 944632"/>
              <a:gd name="connsiteY1" fmla="*/ 603 h 603"/>
              <a:gd name="connsiteX0" fmla="*/ 0 w 10000"/>
              <a:gd name="connsiteY0" fmla="*/ 185459 h 195459"/>
              <a:gd name="connsiteX1" fmla="*/ 10000 w 10000"/>
              <a:gd name="connsiteY1" fmla="*/ 195459 h 195459"/>
              <a:gd name="connsiteX0" fmla="*/ 0 w 10000"/>
              <a:gd name="connsiteY0" fmla="*/ 302781 h 312781"/>
              <a:gd name="connsiteX1" fmla="*/ 10000 w 10000"/>
              <a:gd name="connsiteY1" fmla="*/ 312781 h 312781"/>
              <a:gd name="connsiteX0" fmla="*/ 0 w 18720"/>
              <a:gd name="connsiteY0" fmla="*/ 22855 h 5541091"/>
              <a:gd name="connsiteX1" fmla="*/ 18720 w 18720"/>
              <a:gd name="connsiteY1" fmla="*/ 5541091 h 5541091"/>
              <a:gd name="connsiteX0" fmla="*/ 0 w 18720"/>
              <a:gd name="connsiteY0" fmla="*/ 0 h 5518236"/>
              <a:gd name="connsiteX1" fmla="*/ 18720 w 18720"/>
              <a:gd name="connsiteY1" fmla="*/ 5518236 h 5518236"/>
              <a:gd name="connsiteX0" fmla="*/ 0 w 20070"/>
              <a:gd name="connsiteY0" fmla="*/ 0 h 5518236"/>
              <a:gd name="connsiteX1" fmla="*/ 18720 w 20070"/>
              <a:gd name="connsiteY1" fmla="*/ 5518236 h 5518236"/>
              <a:gd name="connsiteX0" fmla="*/ 319 w 5481"/>
              <a:gd name="connsiteY0" fmla="*/ 0 h 2546687"/>
              <a:gd name="connsiteX1" fmla="*/ 0 w 5481"/>
              <a:gd name="connsiteY1" fmla="*/ 2546687 h 2546687"/>
              <a:gd name="connsiteX0" fmla="*/ 0 w 10420"/>
              <a:gd name="connsiteY0" fmla="*/ 0 h 10000"/>
              <a:gd name="connsiteX1" fmla="*/ 1539 w 10420"/>
              <a:gd name="connsiteY1" fmla="*/ 10000 h 10000"/>
              <a:gd name="connsiteX0" fmla="*/ 572 w 9994"/>
              <a:gd name="connsiteY0" fmla="*/ 0 h 9810"/>
              <a:gd name="connsiteX1" fmla="*/ 0 w 9994"/>
              <a:gd name="connsiteY1" fmla="*/ 9810 h 9810"/>
              <a:gd name="connsiteX0" fmla="*/ 5061 w 12768"/>
              <a:gd name="connsiteY0" fmla="*/ 0 h 20927"/>
              <a:gd name="connsiteX1" fmla="*/ 0 w 12768"/>
              <a:gd name="connsiteY1" fmla="*/ 20927 h 20927"/>
              <a:gd name="connsiteX0" fmla="*/ 9271 w 9271"/>
              <a:gd name="connsiteY0" fmla="*/ 0 h 20927"/>
              <a:gd name="connsiteX1" fmla="*/ 4210 w 9271"/>
              <a:gd name="connsiteY1" fmla="*/ 20927 h 20927"/>
              <a:gd name="connsiteX0" fmla="*/ 37928 w 37928"/>
              <a:gd name="connsiteY0" fmla="*/ 0 h 14205"/>
              <a:gd name="connsiteX1" fmla="*/ 0 w 37928"/>
              <a:gd name="connsiteY1" fmla="*/ 14205 h 14205"/>
              <a:gd name="connsiteX0" fmla="*/ 58609 w 58609"/>
              <a:gd name="connsiteY0" fmla="*/ 0 h 14205"/>
              <a:gd name="connsiteX1" fmla="*/ 20681 w 58609"/>
              <a:gd name="connsiteY1" fmla="*/ 14205 h 14205"/>
              <a:gd name="connsiteX0" fmla="*/ 57971 w 57971"/>
              <a:gd name="connsiteY0" fmla="*/ 361 h 14566"/>
              <a:gd name="connsiteX1" fmla="*/ 20043 w 57971"/>
              <a:gd name="connsiteY1" fmla="*/ 14566 h 14566"/>
              <a:gd name="connsiteX0" fmla="*/ 27295 w 30950"/>
              <a:gd name="connsiteY0" fmla="*/ 361 h 14566"/>
              <a:gd name="connsiteX1" fmla="*/ 30950 w 30950"/>
              <a:gd name="connsiteY1" fmla="*/ 14566 h 14566"/>
              <a:gd name="connsiteX0" fmla="*/ 24221 w 27876"/>
              <a:gd name="connsiteY0" fmla="*/ 130 h 14335"/>
              <a:gd name="connsiteX1" fmla="*/ 27876 w 27876"/>
              <a:gd name="connsiteY1" fmla="*/ 14335 h 14335"/>
              <a:gd name="connsiteX0" fmla="*/ 25179 w 27410"/>
              <a:gd name="connsiteY0" fmla="*/ 130 h 14335"/>
              <a:gd name="connsiteX1" fmla="*/ 27410 w 27410"/>
              <a:gd name="connsiteY1" fmla="*/ 14335 h 14335"/>
              <a:gd name="connsiteX0" fmla="*/ 16262 w 18493"/>
              <a:gd name="connsiteY0" fmla="*/ 59 h 14264"/>
              <a:gd name="connsiteX1" fmla="*/ 18493 w 18493"/>
              <a:gd name="connsiteY1" fmla="*/ 14264 h 14264"/>
              <a:gd name="connsiteX0" fmla="*/ 17213 w 19444"/>
              <a:gd name="connsiteY0" fmla="*/ 0 h 14205"/>
              <a:gd name="connsiteX1" fmla="*/ 19444 w 19444"/>
              <a:gd name="connsiteY1" fmla="*/ 14205 h 14205"/>
              <a:gd name="connsiteX0" fmla="*/ 16974 w 19205"/>
              <a:gd name="connsiteY0" fmla="*/ 0 h 14205"/>
              <a:gd name="connsiteX1" fmla="*/ 19205 w 19205"/>
              <a:gd name="connsiteY1" fmla="*/ 14205 h 14205"/>
              <a:gd name="connsiteX0" fmla="*/ 2012 w 82824"/>
              <a:gd name="connsiteY0" fmla="*/ 0 h 84378"/>
              <a:gd name="connsiteX1" fmla="*/ 82824 w 82824"/>
              <a:gd name="connsiteY1" fmla="*/ 84378 h 84378"/>
              <a:gd name="connsiteX0" fmla="*/ 0 w 80812"/>
              <a:gd name="connsiteY0" fmla="*/ 0 h 84378"/>
              <a:gd name="connsiteX1" fmla="*/ 80812 w 80812"/>
              <a:gd name="connsiteY1" fmla="*/ 84378 h 84378"/>
              <a:gd name="connsiteX0" fmla="*/ 0 w 80812"/>
              <a:gd name="connsiteY0" fmla="*/ 0 h 84378"/>
              <a:gd name="connsiteX1" fmla="*/ 80812 w 80812"/>
              <a:gd name="connsiteY1" fmla="*/ 84378 h 84378"/>
              <a:gd name="connsiteX0" fmla="*/ 26691 w 47379"/>
              <a:gd name="connsiteY0" fmla="*/ 0 h 92216"/>
              <a:gd name="connsiteX1" fmla="*/ 19889 w 47379"/>
              <a:gd name="connsiteY1" fmla="*/ 92216 h 92216"/>
              <a:gd name="connsiteX0" fmla="*/ 6802 w 61288"/>
              <a:gd name="connsiteY0" fmla="*/ 0 h 92216"/>
              <a:gd name="connsiteX1" fmla="*/ 0 w 61288"/>
              <a:gd name="connsiteY1" fmla="*/ 92216 h 92216"/>
              <a:gd name="connsiteX0" fmla="*/ 6802 w 61288"/>
              <a:gd name="connsiteY0" fmla="*/ 0 h 92216"/>
              <a:gd name="connsiteX1" fmla="*/ 0 w 61288"/>
              <a:gd name="connsiteY1" fmla="*/ 92216 h 92216"/>
              <a:gd name="connsiteX0" fmla="*/ 4092 w 59907"/>
              <a:gd name="connsiteY0" fmla="*/ 0 h 90723"/>
              <a:gd name="connsiteX1" fmla="*/ 0 w 59907"/>
              <a:gd name="connsiteY1" fmla="*/ 90723 h 90723"/>
              <a:gd name="connsiteX0" fmla="*/ 4092 w 50627"/>
              <a:gd name="connsiteY0" fmla="*/ 0 h 90723"/>
              <a:gd name="connsiteX1" fmla="*/ 0 w 50627"/>
              <a:gd name="connsiteY1" fmla="*/ 90723 h 90723"/>
              <a:gd name="connsiteX0" fmla="*/ 4092 w 48054"/>
              <a:gd name="connsiteY0" fmla="*/ 0 h 90723"/>
              <a:gd name="connsiteX1" fmla="*/ 0 w 48054"/>
              <a:gd name="connsiteY1" fmla="*/ 90723 h 90723"/>
            </a:gdLst>
            <a:ahLst/>
            <a:cxnLst>
              <a:cxn ang="0">
                <a:pos x="connsiteX0" y="connsiteY0"/>
              </a:cxn>
              <a:cxn ang="0">
                <a:pos x="connsiteX1" y="connsiteY1"/>
              </a:cxn>
            </a:cxnLst>
            <a:rect l="l" t="t" r="r" b="b"/>
            <a:pathLst>
              <a:path w="48054" h="90723">
                <a:moveTo>
                  <a:pt x="4092" y="0"/>
                </a:moveTo>
                <a:cubicBezTo>
                  <a:pt x="71481" y="37451"/>
                  <a:pt x="54388" y="81526"/>
                  <a:pt x="0" y="90723"/>
                </a:cubicBezTo>
              </a:path>
            </a:pathLst>
          </a:custGeom>
          <a:ln w="19050">
            <a:solidFill>
              <a:srgbClr val="30B5C5"/>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ndParaRPr>
          </a:p>
        </p:txBody>
      </p:sp>
      <p:cxnSp>
        <p:nvCxnSpPr>
          <p:cNvPr id="36" name="Straight Connector 166"/>
          <p:cNvCxnSpPr/>
          <p:nvPr/>
        </p:nvCxnSpPr>
        <p:spPr bwMode="gray">
          <a:xfrm>
            <a:off x="590143" y="2155917"/>
            <a:ext cx="227950" cy="0"/>
          </a:xfrm>
          <a:prstGeom prst="line">
            <a:avLst/>
          </a:prstGeom>
          <a:ln w="19050">
            <a:solidFill>
              <a:srgbClr val="30B5C5"/>
            </a:solidFill>
            <a:prstDash val="sysDot"/>
          </a:ln>
        </p:spPr>
        <p:style>
          <a:lnRef idx="1">
            <a:schemeClr val="accent1"/>
          </a:lnRef>
          <a:fillRef idx="0">
            <a:schemeClr val="accent1"/>
          </a:fillRef>
          <a:effectRef idx="0">
            <a:schemeClr val="accent1"/>
          </a:effectRef>
          <a:fontRef idx="minor">
            <a:schemeClr val="tx1"/>
          </a:fontRef>
        </p:style>
      </p:cxnSp>
      <p:sp>
        <p:nvSpPr>
          <p:cNvPr id="37" name="矩形 36"/>
          <p:cNvSpPr/>
          <p:nvPr/>
        </p:nvSpPr>
        <p:spPr bwMode="gray">
          <a:xfrm>
            <a:off x="789963" y="2030062"/>
            <a:ext cx="1373977" cy="251711"/>
          </a:xfrm>
          <a:prstGeom prst="rect">
            <a:avLst/>
          </a:prstGeom>
        </p:spPr>
        <p:txBody>
          <a:bodyPr wrap="square">
            <a:noAutofit/>
          </a:bodyPr>
          <a:lstStyle/>
          <a:p>
            <a:pPr fontAlgn="ctr"/>
            <a:r>
              <a:rPr lang="en-US" sz="1200" dirty="0" smtClean="0">
                <a:latin typeface="Huawei Sans" panose="020C0503030203020204" pitchFamily="34" charset="0"/>
              </a:rPr>
              <a:t>CAPWAP tunnel</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圆角矩形 75"/>
          <p:cNvSpPr/>
          <p:nvPr/>
        </p:nvSpPr>
        <p:spPr bwMode="gray">
          <a:xfrm>
            <a:off x="6138335" y="1503360"/>
            <a:ext cx="5620279" cy="360000"/>
          </a:xfrm>
          <a:prstGeom prst="roundRect">
            <a:avLst>
              <a:gd name="adj" fmla="val 13606"/>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Distributed gateway scenario</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9" name="图片 102" descr="AC-蓝.png"/>
          <p:cNvPicPr>
            <a:picLocks noChangeAspect="1"/>
          </p:cNvPicPr>
          <p:nvPr/>
        </p:nvPicPr>
        <p:blipFill>
          <a:blip r:embed="rId6" cstate="print"/>
          <a:stretch>
            <a:fillRect/>
          </a:stretch>
        </p:blipFill>
        <p:spPr bwMode="gray">
          <a:xfrm>
            <a:off x="4159362" y="2201236"/>
            <a:ext cx="405710" cy="331945"/>
          </a:xfrm>
          <a:prstGeom prst="rect">
            <a:avLst/>
          </a:prstGeom>
        </p:spPr>
      </p:pic>
      <p:sp>
        <p:nvSpPr>
          <p:cNvPr id="43" name="文本框 42"/>
          <p:cNvSpPr txBox="1"/>
          <p:nvPr/>
        </p:nvSpPr>
        <p:spPr bwMode="gray">
          <a:xfrm>
            <a:off x="453559" y="4600141"/>
            <a:ext cx="5600108" cy="1538883"/>
          </a:xfrm>
          <a:prstGeom prst="rect">
            <a:avLst/>
          </a:prstGeom>
          <a:noFill/>
        </p:spPr>
        <p:txBody>
          <a:bodyPr wrap="square" rtlCol="0">
            <a:spAutoFit/>
          </a:bodyPr>
          <a:lstStyle/>
          <a:p>
            <a:pPr marL="180000" indent="-180000" fontAlgn="ctr">
              <a:spcAft>
                <a:spcPts val="600"/>
              </a:spcAft>
              <a:buFont typeface="Arial" panose="020B0604020202020204" pitchFamily="34" charset="0"/>
              <a:buChar char="•"/>
            </a:pPr>
            <a:r>
              <a:rPr lang="en-US" sz="1200" dirty="0" smtClean="0">
                <a:latin typeface="Huawei Sans" panose="020C0503030203020204" pitchFamily="34" charset="0"/>
              </a:rPr>
              <a:t>The AC centrally manages APs. The tunnel forwarding mode is used. Traffic of wireless users is encapsulated by the AP using the CAPWAP protocol and then sent to the AC. After being </a:t>
            </a:r>
            <a:r>
              <a:rPr lang="en-US" sz="1200" dirty="0" err="1" smtClean="0">
                <a:latin typeface="Huawei Sans" panose="020C0503030203020204" pitchFamily="34" charset="0"/>
              </a:rPr>
              <a:t>decapsulated</a:t>
            </a:r>
            <a:r>
              <a:rPr lang="en-US" sz="1200" dirty="0" smtClean="0">
                <a:latin typeface="Huawei Sans" panose="020C0503030203020204" pitchFamily="34" charset="0"/>
              </a:rPr>
              <a:t> by the AC, the traffic enters VNs through the border node.</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80000" indent="-180000" fontAlgn="ctr">
              <a:spcAft>
                <a:spcPts val="600"/>
              </a:spcAft>
              <a:buFont typeface="Arial" panose="020B0604020202020204" pitchFamily="34" charset="0"/>
              <a:buChar char="•"/>
            </a:pPr>
            <a:r>
              <a:rPr lang="en-US" sz="1200" dirty="0" smtClean="0">
                <a:latin typeface="Huawei Sans" panose="020C0503030203020204" pitchFamily="34" charset="0"/>
              </a:rPr>
              <a:t>The border node functions as the gateway for wireless users.</a:t>
            </a:r>
          </a:p>
          <a:p>
            <a:pPr marL="180000" indent="-180000" fontAlgn="ctr">
              <a:spcAft>
                <a:spcPts val="600"/>
              </a:spcAft>
              <a:buFont typeface="Arial" panose="020B0604020202020204" pitchFamily="34" charset="0"/>
              <a:buChar char="•"/>
            </a:pPr>
            <a:r>
              <a:rPr lang="en-US" sz="1200" dirty="0" smtClean="0">
                <a:latin typeface="Huawei Sans" panose="020C0503030203020204" pitchFamily="34" charset="0"/>
              </a:rPr>
              <a:t>Inter-group policies for wireless users are enforced on the border node, and free mobility is supported. </a:t>
            </a:r>
            <a:endParaRPr lang="en-US" sz="1200" dirty="0">
              <a:latin typeface="Huawei Sans" panose="020C0503030203020204" pitchFamily="34" charset="0"/>
            </a:endParaRPr>
          </a:p>
        </p:txBody>
      </p:sp>
      <p:sp>
        <p:nvSpPr>
          <p:cNvPr id="44" name="文本框 43"/>
          <p:cNvSpPr txBox="1"/>
          <p:nvPr/>
        </p:nvSpPr>
        <p:spPr bwMode="gray">
          <a:xfrm>
            <a:off x="4489469" y="2207533"/>
            <a:ext cx="1263487" cy="276999"/>
          </a:xfrm>
          <a:prstGeom prst="rect">
            <a:avLst/>
          </a:prstGeom>
          <a:noFill/>
        </p:spPr>
        <p:txBody>
          <a:bodyPr wrap="none" rtlCol="0">
            <a:spAutoFit/>
          </a:bodyPr>
          <a:lstStyle>
            <a:defPPr>
              <a:defRPr lang="en-US"/>
            </a:defPPr>
            <a:lvl1pPr algn="ctr" fontAlgn="ctr">
              <a:defRPr sz="1400">
                <a:solidFill>
                  <a:srgbClr val="0070C0"/>
                </a:solidFill>
                <a:latin typeface="Arial" panose="020B0604020202020204" pitchFamily="34" charset="0"/>
              </a:defRPr>
            </a:lvl1pPr>
          </a:lstStyle>
          <a:p>
            <a:pPr algn="l"/>
            <a:r>
              <a:rPr lang="en-US" sz="1200" dirty="0" smtClean="0">
                <a:solidFill>
                  <a:schemeClr val="tx1"/>
                </a:solidFill>
                <a:latin typeface="Huawei Sans" panose="020C0503030203020204" pitchFamily="34" charset="0"/>
              </a:rPr>
              <a:t> Standalone AC</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5" name="直接连接符 44"/>
          <p:cNvCxnSpPr/>
          <p:nvPr/>
        </p:nvCxnSpPr>
        <p:spPr bwMode="gray">
          <a:xfrm flipH="1">
            <a:off x="9250331" y="2356147"/>
            <a:ext cx="68679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6" name="任意多边形 45"/>
          <p:cNvSpPr/>
          <p:nvPr/>
        </p:nvSpPr>
        <p:spPr bwMode="gray">
          <a:xfrm>
            <a:off x="7741449" y="2336109"/>
            <a:ext cx="2642412" cy="1565920"/>
          </a:xfrm>
          <a:custGeom>
            <a:avLst/>
            <a:gdLst>
              <a:gd name="connsiteX0" fmla="*/ 1522976 w 3069379"/>
              <a:gd name="connsiteY0" fmla="*/ 0 h 1667868"/>
              <a:gd name="connsiteX1" fmla="*/ 2105444 w 3069379"/>
              <a:gd name="connsiteY1" fmla="*/ 243498 h 1667868"/>
              <a:gd name="connsiteX2" fmla="*/ 2165457 w 3069379"/>
              <a:gd name="connsiteY2" fmla="*/ 316907 h 1667868"/>
              <a:gd name="connsiteX3" fmla="*/ 2204139 w 3069379"/>
              <a:gd name="connsiteY3" fmla="*/ 313329 h 1667868"/>
              <a:gd name="connsiteX4" fmla="*/ 2688456 w 3069379"/>
              <a:gd name="connsiteY4" fmla="*/ 757688 h 1667868"/>
              <a:gd name="connsiteX5" fmla="*/ 2679008 w 3069379"/>
              <a:gd name="connsiteY5" fmla="*/ 843679 h 1667868"/>
              <a:gd name="connsiteX6" fmla="*/ 2742591 w 3069379"/>
              <a:gd name="connsiteY6" fmla="*/ 850148 h 1667868"/>
              <a:gd name="connsiteX7" fmla="*/ 3069379 w 3069379"/>
              <a:gd name="connsiteY7" fmla="*/ 1254812 h 1667868"/>
              <a:gd name="connsiteX8" fmla="*/ 2742591 w 3069379"/>
              <a:gd name="connsiteY8" fmla="*/ 1659476 h 1667868"/>
              <a:gd name="connsiteX9" fmla="*/ 2727471 w 3069379"/>
              <a:gd name="connsiteY9" fmla="*/ 1661015 h 1667868"/>
              <a:gd name="connsiteX10" fmla="*/ 2727471 w 3069379"/>
              <a:gd name="connsiteY10" fmla="*/ 1667868 h 1667868"/>
              <a:gd name="connsiteX11" fmla="*/ 2660108 w 3069379"/>
              <a:gd name="connsiteY11" fmla="*/ 1667868 h 1667868"/>
              <a:gd name="connsiteX12" fmla="*/ 450197 w 3069379"/>
              <a:gd name="connsiteY12" fmla="*/ 1667868 h 1667868"/>
              <a:gd name="connsiteX13" fmla="*/ 373665 w 3069379"/>
              <a:gd name="connsiteY13" fmla="*/ 1667868 h 1667868"/>
              <a:gd name="connsiteX14" fmla="*/ 373665 w 3069379"/>
              <a:gd name="connsiteY14" fmla="*/ 1660082 h 1667868"/>
              <a:gd name="connsiteX15" fmla="*/ 359467 w 3069379"/>
              <a:gd name="connsiteY15" fmla="*/ 1658637 h 1667868"/>
              <a:gd name="connsiteX16" fmla="*/ 0 w 3069379"/>
              <a:gd name="connsiteY16" fmla="*/ 1213505 h 1667868"/>
              <a:gd name="connsiteX17" fmla="*/ 274960 w 3069379"/>
              <a:gd name="connsiteY17" fmla="*/ 794848 h 1667868"/>
              <a:gd name="connsiteX18" fmla="*/ 303951 w 3069379"/>
              <a:gd name="connsiteY18" fmla="*/ 785765 h 1667868"/>
              <a:gd name="connsiteX19" fmla="*/ 315888 w 3069379"/>
              <a:gd name="connsiteY19" fmla="*/ 677121 h 1667868"/>
              <a:gd name="connsiteX20" fmla="*/ 931587 w 3069379"/>
              <a:gd name="connsiteY20" fmla="*/ 216713 h 1667868"/>
              <a:gd name="connsiteX21" fmla="*/ 968567 w 3069379"/>
              <a:gd name="connsiteY21" fmla="*/ 220133 h 1667868"/>
              <a:gd name="connsiteX22" fmla="*/ 1062419 w 3069379"/>
              <a:gd name="connsiteY22" fmla="*/ 141982 h 1667868"/>
              <a:gd name="connsiteX23" fmla="*/ 1522976 w 3069379"/>
              <a:gd name="connsiteY23" fmla="*/ 0 h 1667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69379" h="1667868">
                <a:moveTo>
                  <a:pt x="1522976" y="0"/>
                </a:moveTo>
                <a:cubicBezTo>
                  <a:pt x="1750444" y="0"/>
                  <a:pt x="1956378" y="93052"/>
                  <a:pt x="2105444" y="243498"/>
                </a:cubicBezTo>
                <a:lnTo>
                  <a:pt x="2165457" y="316907"/>
                </a:lnTo>
                <a:lnTo>
                  <a:pt x="2204139" y="313329"/>
                </a:lnTo>
                <a:cubicBezTo>
                  <a:pt x="2471620" y="313329"/>
                  <a:pt x="2688456" y="512275"/>
                  <a:pt x="2688456" y="757688"/>
                </a:cubicBezTo>
                <a:lnTo>
                  <a:pt x="2679008" y="843679"/>
                </a:lnTo>
                <a:lnTo>
                  <a:pt x="2742591" y="850148"/>
                </a:lnTo>
                <a:cubicBezTo>
                  <a:pt x="2929088" y="888664"/>
                  <a:pt x="3069379" y="1055202"/>
                  <a:pt x="3069379" y="1254812"/>
                </a:cubicBezTo>
                <a:cubicBezTo>
                  <a:pt x="3069379" y="1454421"/>
                  <a:pt x="2929088" y="1620960"/>
                  <a:pt x="2742591" y="1659476"/>
                </a:cubicBezTo>
                <a:lnTo>
                  <a:pt x="2727471" y="1661015"/>
                </a:lnTo>
                <a:lnTo>
                  <a:pt x="2727471" y="1667868"/>
                </a:lnTo>
                <a:lnTo>
                  <a:pt x="2660108" y="1667868"/>
                </a:lnTo>
                <a:lnTo>
                  <a:pt x="450197" y="1667868"/>
                </a:lnTo>
                <a:lnTo>
                  <a:pt x="373665" y="1667868"/>
                </a:lnTo>
                <a:lnTo>
                  <a:pt x="373665" y="1660082"/>
                </a:lnTo>
                <a:lnTo>
                  <a:pt x="359467" y="1658637"/>
                </a:lnTo>
                <a:cubicBezTo>
                  <a:pt x="154319" y="1616269"/>
                  <a:pt x="0" y="1433076"/>
                  <a:pt x="0" y="1213505"/>
                </a:cubicBezTo>
                <a:cubicBezTo>
                  <a:pt x="0" y="1025301"/>
                  <a:pt x="113377" y="863824"/>
                  <a:pt x="274960" y="794848"/>
                </a:cubicBezTo>
                <a:lnTo>
                  <a:pt x="303951" y="785765"/>
                </a:lnTo>
                <a:lnTo>
                  <a:pt x="315888" y="677121"/>
                </a:lnTo>
                <a:cubicBezTo>
                  <a:pt x="374490" y="414367"/>
                  <a:pt x="627881" y="216713"/>
                  <a:pt x="931587" y="216713"/>
                </a:cubicBezTo>
                <a:lnTo>
                  <a:pt x="968567" y="220133"/>
                </a:lnTo>
                <a:lnTo>
                  <a:pt x="1062419" y="141982"/>
                </a:lnTo>
                <a:cubicBezTo>
                  <a:pt x="1193887" y="52342"/>
                  <a:pt x="1352375" y="0"/>
                  <a:pt x="1522976" y="0"/>
                </a:cubicBezTo>
                <a:close/>
              </a:path>
            </a:pathLst>
          </a:cu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7" name="图片 76" descr="接入交换机.png"/>
          <p:cNvPicPr>
            <a:picLocks noChangeAspect="1"/>
          </p:cNvPicPr>
          <p:nvPr/>
        </p:nvPicPr>
        <p:blipFill>
          <a:blip r:embed="rId3"/>
          <a:stretch>
            <a:fillRect/>
          </a:stretch>
        </p:blipFill>
        <p:spPr bwMode="gray">
          <a:xfrm>
            <a:off x="7690523" y="3713323"/>
            <a:ext cx="369474" cy="302298"/>
          </a:xfrm>
          <a:prstGeom prst="rect">
            <a:avLst/>
          </a:prstGeom>
        </p:spPr>
      </p:pic>
      <p:pic>
        <p:nvPicPr>
          <p:cNvPr id="48" name="图片 76" descr="接入交换机.png"/>
          <p:cNvPicPr>
            <a:picLocks noChangeAspect="1"/>
          </p:cNvPicPr>
          <p:nvPr/>
        </p:nvPicPr>
        <p:blipFill>
          <a:blip r:embed="rId3"/>
          <a:stretch>
            <a:fillRect/>
          </a:stretch>
        </p:blipFill>
        <p:spPr bwMode="gray">
          <a:xfrm>
            <a:off x="9972780" y="3713323"/>
            <a:ext cx="369474" cy="302298"/>
          </a:xfrm>
          <a:prstGeom prst="rect">
            <a:avLst/>
          </a:prstGeom>
        </p:spPr>
      </p:pic>
      <p:pic>
        <p:nvPicPr>
          <p:cNvPr id="49" name="图片 86" descr="核心交换机.png"/>
          <p:cNvPicPr>
            <a:picLocks noChangeAspect="1"/>
          </p:cNvPicPr>
          <p:nvPr/>
        </p:nvPicPr>
        <p:blipFill>
          <a:blip r:embed="rId4"/>
          <a:stretch>
            <a:fillRect/>
          </a:stretch>
        </p:blipFill>
        <p:spPr bwMode="gray">
          <a:xfrm>
            <a:off x="8885173" y="2206967"/>
            <a:ext cx="406421" cy="332528"/>
          </a:xfrm>
          <a:prstGeom prst="rect">
            <a:avLst/>
          </a:prstGeom>
        </p:spPr>
      </p:pic>
      <p:sp>
        <p:nvSpPr>
          <p:cNvPr id="53" name="文本框 52"/>
          <p:cNvSpPr txBox="1"/>
          <p:nvPr/>
        </p:nvSpPr>
        <p:spPr bwMode="gray">
          <a:xfrm>
            <a:off x="7197391" y="2178958"/>
            <a:ext cx="1723414" cy="646331"/>
          </a:xfrm>
          <a:prstGeom prst="rect">
            <a:avLst/>
          </a:prstGeom>
          <a:noFill/>
        </p:spPr>
        <p:txBody>
          <a:bodyPr wrap="square" rtlCol="0">
            <a:spAutoFit/>
          </a:bodyPr>
          <a:lstStyle>
            <a:defPPr>
              <a:defRPr lang="en-US"/>
            </a:defPPr>
            <a:lvl1pPr algn="ctr" fontAlgn="ctr">
              <a:defRPr sz="1400">
                <a:solidFill>
                  <a:srgbClr val="0070C0"/>
                </a:solidFill>
                <a:latin typeface="Arial" panose="020B0604020202020204" pitchFamily="34" charset="0"/>
              </a:defRPr>
            </a:lvl1pPr>
          </a:lstStyle>
          <a:p>
            <a:pPr algn="r"/>
            <a:r>
              <a:rPr lang="en-US" sz="1200" dirty="0" smtClean="0">
                <a:solidFill>
                  <a:srgbClr val="30B5C5"/>
                </a:solidFill>
                <a:latin typeface="Huawei Sans" panose="020C0503030203020204" pitchFamily="34" charset="0"/>
              </a:rPr>
              <a:t>Border</a:t>
            </a:r>
          </a:p>
          <a:p>
            <a:pPr algn="r"/>
            <a:r>
              <a:rPr lang="en-US" sz="1200" dirty="0" smtClean="0">
                <a:solidFill>
                  <a:srgbClr val="30B5C5"/>
                </a:solidFill>
                <a:latin typeface="Huawei Sans" panose="020C0503030203020204" pitchFamily="34" charset="0"/>
              </a:rPr>
              <a:t>Layer 3 gateway for wireless users</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文本框 53"/>
          <p:cNvSpPr txBox="1"/>
          <p:nvPr/>
        </p:nvSpPr>
        <p:spPr bwMode="gray">
          <a:xfrm>
            <a:off x="6158865" y="3541306"/>
            <a:ext cx="1536781" cy="646331"/>
          </a:xfrm>
          <a:prstGeom prst="rect">
            <a:avLst/>
          </a:prstGeom>
          <a:noFill/>
        </p:spPr>
        <p:txBody>
          <a:bodyPr wrap="square" rtlCol="0">
            <a:spAutoFit/>
          </a:bodyPr>
          <a:lstStyle>
            <a:defPPr>
              <a:defRPr lang="en-US"/>
            </a:defPPr>
            <a:lvl1pPr algn="ctr" fontAlgn="ctr">
              <a:defRPr sz="1400">
                <a:solidFill>
                  <a:srgbClr val="0070C0"/>
                </a:solidFill>
                <a:latin typeface="Arial" panose="020B0604020202020204" pitchFamily="34" charset="0"/>
              </a:defRPr>
            </a:lvl1pPr>
          </a:lstStyle>
          <a:p>
            <a:pPr algn="r"/>
            <a:r>
              <a:rPr lang="en-US" sz="1200" dirty="0" smtClean="0">
                <a:solidFill>
                  <a:srgbClr val="30B5C5"/>
                </a:solidFill>
                <a:latin typeface="Huawei Sans" panose="020C0503030203020204" pitchFamily="34" charset="0"/>
              </a:rPr>
              <a:t>Edge</a:t>
            </a:r>
          </a:p>
          <a:p>
            <a:pPr algn="r"/>
            <a:r>
              <a:rPr lang="en-US" sz="1200" dirty="0" smtClean="0">
                <a:solidFill>
                  <a:srgbClr val="30B5C5"/>
                </a:solidFill>
                <a:latin typeface="Huawei Sans" panose="020C0503030203020204" pitchFamily="34" charset="0"/>
              </a:rPr>
              <a:t>Layer 3 gateway for wired users</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文本框 55"/>
          <p:cNvSpPr txBox="1"/>
          <p:nvPr/>
        </p:nvSpPr>
        <p:spPr bwMode="gray">
          <a:xfrm>
            <a:off x="10305228" y="3541306"/>
            <a:ext cx="1526956" cy="646331"/>
          </a:xfrm>
          <a:prstGeom prst="rect">
            <a:avLst/>
          </a:prstGeom>
          <a:noFill/>
        </p:spPr>
        <p:txBody>
          <a:bodyPr wrap="square" rtlCol="0">
            <a:spAutoFit/>
          </a:bodyPr>
          <a:lstStyle>
            <a:defPPr>
              <a:defRPr lang="en-US"/>
            </a:defPPr>
            <a:lvl1pPr algn="ctr" fontAlgn="ctr">
              <a:defRPr sz="1400">
                <a:solidFill>
                  <a:srgbClr val="0070C0"/>
                </a:solidFill>
                <a:latin typeface="Arial" panose="020B0604020202020204" pitchFamily="34" charset="0"/>
              </a:defRPr>
            </a:lvl1pPr>
          </a:lstStyle>
          <a:p>
            <a:pPr algn="l"/>
            <a:r>
              <a:rPr lang="en-US" sz="1200" dirty="0" smtClean="0">
                <a:solidFill>
                  <a:srgbClr val="30B5C5"/>
                </a:solidFill>
                <a:latin typeface="Huawei Sans" panose="020C0503030203020204" pitchFamily="34" charset="0"/>
              </a:rPr>
              <a:t>Edge</a:t>
            </a:r>
          </a:p>
          <a:p>
            <a:pPr algn="l"/>
            <a:r>
              <a:rPr lang="en-US" sz="1200" dirty="0" smtClean="0">
                <a:solidFill>
                  <a:srgbClr val="30B5C5"/>
                </a:solidFill>
                <a:latin typeface="Huawei Sans" panose="020C0503030203020204" pitchFamily="34" charset="0"/>
              </a:rPr>
              <a:t>Layer 3 gateway for wired users</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8" name="Straight Connector 166"/>
          <p:cNvCxnSpPr/>
          <p:nvPr/>
        </p:nvCxnSpPr>
        <p:spPr bwMode="gray">
          <a:xfrm>
            <a:off x="6367325" y="2155917"/>
            <a:ext cx="227950" cy="0"/>
          </a:xfrm>
          <a:prstGeom prst="line">
            <a:avLst/>
          </a:prstGeom>
          <a:ln w="19050">
            <a:solidFill>
              <a:srgbClr val="30B5C5"/>
            </a:solidFill>
            <a:prstDash val="sysDot"/>
          </a:ln>
        </p:spPr>
        <p:style>
          <a:lnRef idx="1">
            <a:schemeClr val="accent1"/>
          </a:lnRef>
          <a:fillRef idx="0">
            <a:schemeClr val="accent1"/>
          </a:fillRef>
          <a:effectRef idx="0">
            <a:schemeClr val="accent1"/>
          </a:effectRef>
          <a:fontRef idx="minor">
            <a:schemeClr val="tx1"/>
          </a:fontRef>
        </p:style>
      </p:cxnSp>
      <p:sp>
        <p:nvSpPr>
          <p:cNvPr id="59" name="矩形 58"/>
          <p:cNvSpPr/>
          <p:nvPr/>
        </p:nvSpPr>
        <p:spPr bwMode="gray">
          <a:xfrm>
            <a:off x="6567145" y="2030062"/>
            <a:ext cx="1357372" cy="251711"/>
          </a:xfrm>
          <a:prstGeom prst="rect">
            <a:avLst/>
          </a:prstGeom>
        </p:spPr>
        <p:txBody>
          <a:bodyPr wrap="square">
            <a:noAutofit/>
          </a:bodyPr>
          <a:lstStyle/>
          <a:p>
            <a:pPr fontAlgn="ctr"/>
            <a:r>
              <a:rPr lang="en-US" sz="1200" dirty="0" smtClean="0">
                <a:latin typeface="Huawei Sans" panose="020C0503030203020204" pitchFamily="34" charset="0"/>
              </a:rPr>
              <a:t>CAPWAP tunnel</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0" name="图片 102" descr="AC-蓝.png"/>
          <p:cNvPicPr>
            <a:picLocks noChangeAspect="1"/>
          </p:cNvPicPr>
          <p:nvPr/>
        </p:nvPicPr>
        <p:blipFill>
          <a:blip r:embed="rId6" cstate="print"/>
          <a:stretch>
            <a:fillRect/>
          </a:stretch>
        </p:blipFill>
        <p:spPr bwMode="gray">
          <a:xfrm>
            <a:off x="9936544" y="2201236"/>
            <a:ext cx="405710" cy="331945"/>
          </a:xfrm>
          <a:prstGeom prst="rect">
            <a:avLst/>
          </a:prstGeom>
        </p:spPr>
      </p:pic>
      <p:sp>
        <p:nvSpPr>
          <p:cNvPr id="61" name="文本框 60"/>
          <p:cNvSpPr txBox="1"/>
          <p:nvPr/>
        </p:nvSpPr>
        <p:spPr bwMode="gray">
          <a:xfrm>
            <a:off x="10266651" y="2207533"/>
            <a:ext cx="1263487" cy="276999"/>
          </a:xfrm>
          <a:prstGeom prst="rect">
            <a:avLst/>
          </a:prstGeom>
          <a:noFill/>
        </p:spPr>
        <p:txBody>
          <a:bodyPr wrap="none" rtlCol="0">
            <a:spAutoFit/>
          </a:bodyPr>
          <a:lstStyle>
            <a:defPPr>
              <a:defRPr lang="en-US"/>
            </a:defPPr>
            <a:lvl1pPr algn="ctr" fontAlgn="ctr">
              <a:defRPr sz="1400">
                <a:solidFill>
                  <a:srgbClr val="0070C0"/>
                </a:solidFill>
                <a:latin typeface="Arial" panose="020B0604020202020204" pitchFamily="34" charset="0"/>
              </a:defRPr>
            </a:lvl1pPr>
          </a:lstStyle>
          <a:p>
            <a:pPr algn="l"/>
            <a:r>
              <a:rPr lang="en-US" sz="1200" dirty="0" smtClean="0">
                <a:solidFill>
                  <a:schemeClr val="tx1"/>
                </a:solidFill>
                <a:latin typeface="Huawei Sans" panose="020C0503030203020204" pitchFamily="34" charset="0"/>
              </a:rPr>
              <a:t> Standalone AC</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文本框 61"/>
          <p:cNvSpPr txBox="1"/>
          <p:nvPr/>
        </p:nvSpPr>
        <p:spPr bwMode="gray">
          <a:xfrm>
            <a:off x="6138334" y="4600141"/>
            <a:ext cx="5610753" cy="1538883"/>
          </a:xfrm>
          <a:prstGeom prst="rect">
            <a:avLst/>
          </a:prstGeom>
          <a:noFill/>
        </p:spPr>
        <p:txBody>
          <a:bodyPr wrap="square" rtlCol="0">
            <a:spAutoFit/>
          </a:bodyPr>
          <a:lstStyle/>
          <a:p>
            <a:pPr marL="180000" indent="-180000" fontAlgn="ctr">
              <a:spcAft>
                <a:spcPts val="600"/>
              </a:spcAft>
              <a:buFont typeface="Arial" panose="020B0604020202020204" pitchFamily="34" charset="0"/>
              <a:buChar char="•"/>
            </a:pPr>
            <a:r>
              <a:rPr lang="en-US" sz="1200" dirty="0" smtClean="0">
                <a:latin typeface="Huawei Sans" panose="020C0503030203020204" pitchFamily="34" charset="0"/>
              </a:rPr>
              <a:t>The AC centrally manages APs. The tunnel forwarding mode is used. Traffic of wireless users is encapsulated by the AP using the CAPWAP protocol and then sent to the AC. After being </a:t>
            </a:r>
            <a:r>
              <a:rPr lang="en-US" sz="1200" dirty="0" err="1" smtClean="0">
                <a:latin typeface="Huawei Sans" panose="020C0503030203020204" pitchFamily="34" charset="0"/>
              </a:rPr>
              <a:t>decapsulated</a:t>
            </a:r>
            <a:r>
              <a:rPr lang="en-US" sz="1200" dirty="0" smtClean="0">
                <a:latin typeface="Huawei Sans" panose="020C0503030203020204" pitchFamily="34" charset="0"/>
              </a:rPr>
              <a:t> by the AC, the traffic enters VNs through the border node.</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80000" indent="-180000" fontAlgn="ctr">
              <a:spcAft>
                <a:spcPts val="600"/>
              </a:spcAft>
              <a:buFont typeface="Arial" panose="020B0604020202020204" pitchFamily="34" charset="0"/>
              <a:buChar char="•"/>
            </a:pPr>
            <a:r>
              <a:rPr lang="en-US" sz="1200" dirty="0" smtClean="0">
                <a:latin typeface="Huawei Sans" panose="020C0503030203020204" pitchFamily="34" charset="0"/>
              </a:rPr>
              <a:t>The border node functions as the gateway for wireless users.</a:t>
            </a:r>
          </a:p>
          <a:p>
            <a:pPr marL="180000" indent="-180000" fontAlgn="ctr">
              <a:spcAft>
                <a:spcPts val="600"/>
              </a:spcAft>
              <a:buFont typeface="Arial" panose="020B0604020202020204" pitchFamily="34" charset="0"/>
              <a:buChar char="•"/>
            </a:pPr>
            <a:r>
              <a:rPr lang="en-US" sz="1200" dirty="0" smtClean="0">
                <a:latin typeface="Huawei Sans" panose="020C0503030203020204" pitchFamily="34" charset="0"/>
              </a:rPr>
              <a:t>Inter-group policies for wireless users are enforced on the border node, and free mobility is supported. </a:t>
            </a:r>
            <a:endParaRPr lang="en-US" sz="1200" dirty="0">
              <a:latin typeface="Huawei Sans" panose="020C0503030203020204" pitchFamily="34" charset="0"/>
            </a:endParaRPr>
          </a:p>
        </p:txBody>
      </p:sp>
      <p:sp>
        <p:nvSpPr>
          <p:cNvPr id="63" name="任意多边形 62"/>
          <p:cNvSpPr/>
          <p:nvPr/>
        </p:nvSpPr>
        <p:spPr bwMode="gray">
          <a:xfrm flipH="1">
            <a:off x="9564053" y="2505350"/>
            <a:ext cx="405400" cy="1852085"/>
          </a:xfrm>
          <a:custGeom>
            <a:avLst/>
            <a:gdLst>
              <a:gd name="connsiteX0" fmla="*/ 0 w 1388533"/>
              <a:gd name="connsiteY0" fmla="*/ 0 h 33866"/>
              <a:gd name="connsiteX1" fmla="*/ 1388533 w 1388533"/>
              <a:gd name="connsiteY1" fmla="*/ 33866 h 33866"/>
              <a:gd name="connsiteX0" fmla="*/ 0 w 1319173"/>
              <a:gd name="connsiteY0" fmla="*/ 0 h 51234"/>
              <a:gd name="connsiteX1" fmla="*/ 1319173 w 1319173"/>
              <a:gd name="connsiteY1" fmla="*/ 51234 h 51234"/>
              <a:gd name="connsiteX0" fmla="*/ 0 w 944632"/>
              <a:gd name="connsiteY0" fmla="*/ 0 h 603"/>
              <a:gd name="connsiteX1" fmla="*/ 944632 w 944632"/>
              <a:gd name="connsiteY1" fmla="*/ 603 h 603"/>
              <a:gd name="connsiteX0" fmla="*/ 0 w 10000"/>
              <a:gd name="connsiteY0" fmla="*/ 185459 h 195459"/>
              <a:gd name="connsiteX1" fmla="*/ 10000 w 10000"/>
              <a:gd name="connsiteY1" fmla="*/ 195459 h 195459"/>
              <a:gd name="connsiteX0" fmla="*/ 0 w 10000"/>
              <a:gd name="connsiteY0" fmla="*/ 302781 h 312781"/>
              <a:gd name="connsiteX1" fmla="*/ 10000 w 10000"/>
              <a:gd name="connsiteY1" fmla="*/ 312781 h 312781"/>
              <a:gd name="connsiteX0" fmla="*/ 0 w 18720"/>
              <a:gd name="connsiteY0" fmla="*/ 22855 h 5541091"/>
              <a:gd name="connsiteX1" fmla="*/ 18720 w 18720"/>
              <a:gd name="connsiteY1" fmla="*/ 5541091 h 5541091"/>
              <a:gd name="connsiteX0" fmla="*/ 0 w 18720"/>
              <a:gd name="connsiteY0" fmla="*/ 0 h 5518236"/>
              <a:gd name="connsiteX1" fmla="*/ 18720 w 18720"/>
              <a:gd name="connsiteY1" fmla="*/ 5518236 h 5518236"/>
              <a:gd name="connsiteX0" fmla="*/ 0 w 20070"/>
              <a:gd name="connsiteY0" fmla="*/ 0 h 5518236"/>
              <a:gd name="connsiteX1" fmla="*/ 18720 w 20070"/>
              <a:gd name="connsiteY1" fmla="*/ 5518236 h 5518236"/>
              <a:gd name="connsiteX0" fmla="*/ 319 w 5481"/>
              <a:gd name="connsiteY0" fmla="*/ 0 h 2546687"/>
              <a:gd name="connsiteX1" fmla="*/ 0 w 5481"/>
              <a:gd name="connsiteY1" fmla="*/ 2546687 h 2546687"/>
              <a:gd name="connsiteX0" fmla="*/ 0 w 10420"/>
              <a:gd name="connsiteY0" fmla="*/ 0 h 10000"/>
              <a:gd name="connsiteX1" fmla="*/ 1539 w 10420"/>
              <a:gd name="connsiteY1" fmla="*/ 10000 h 10000"/>
              <a:gd name="connsiteX0" fmla="*/ 572 w 9994"/>
              <a:gd name="connsiteY0" fmla="*/ 0 h 9810"/>
              <a:gd name="connsiteX1" fmla="*/ 0 w 9994"/>
              <a:gd name="connsiteY1" fmla="*/ 9810 h 9810"/>
              <a:gd name="connsiteX0" fmla="*/ 5061 w 12768"/>
              <a:gd name="connsiteY0" fmla="*/ 0 h 20927"/>
              <a:gd name="connsiteX1" fmla="*/ 0 w 12768"/>
              <a:gd name="connsiteY1" fmla="*/ 20927 h 20927"/>
              <a:gd name="connsiteX0" fmla="*/ 9271 w 9271"/>
              <a:gd name="connsiteY0" fmla="*/ 0 h 20927"/>
              <a:gd name="connsiteX1" fmla="*/ 4210 w 9271"/>
              <a:gd name="connsiteY1" fmla="*/ 20927 h 20927"/>
              <a:gd name="connsiteX0" fmla="*/ 37928 w 37928"/>
              <a:gd name="connsiteY0" fmla="*/ 0 h 14205"/>
              <a:gd name="connsiteX1" fmla="*/ 0 w 37928"/>
              <a:gd name="connsiteY1" fmla="*/ 14205 h 14205"/>
              <a:gd name="connsiteX0" fmla="*/ 58609 w 58609"/>
              <a:gd name="connsiteY0" fmla="*/ 0 h 14205"/>
              <a:gd name="connsiteX1" fmla="*/ 20681 w 58609"/>
              <a:gd name="connsiteY1" fmla="*/ 14205 h 14205"/>
              <a:gd name="connsiteX0" fmla="*/ 57971 w 57971"/>
              <a:gd name="connsiteY0" fmla="*/ 361 h 14566"/>
              <a:gd name="connsiteX1" fmla="*/ 20043 w 57971"/>
              <a:gd name="connsiteY1" fmla="*/ 14566 h 14566"/>
              <a:gd name="connsiteX0" fmla="*/ 27295 w 30950"/>
              <a:gd name="connsiteY0" fmla="*/ 361 h 14566"/>
              <a:gd name="connsiteX1" fmla="*/ 30950 w 30950"/>
              <a:gd name="connsiteY1" fmla="*/ 14566 h 14566"/>
              <a:gd name="connsiteX0" fmla="*/ 24221 w 27876"/>
              <a:gd name="connsiteY0" fmla="*/ 130 h 14335"/>
              <a:gd name="connsiteX1" fmla="*/ 27876 w 27876"/>
              <a:gd name="connsiteY1" fmla="*/ 14335 h 14335"/>
              <a:gd name="connsiteX0" fmla="*/ 25179 w 27410"/>
              <a:gd name="connsiteY0" fmla="*/ 130 h 14335"/>
              <a:gd name="connsiteX1" fmla="*/ 27410 w 27410"/>
              <a:gd name="connsiteY1" fmla="*/ 14335 h 14335"/>
              <a:gd name="connsiteX0" fmla="*/ 16262 w 18493"/>
              <a:gd name="connsiteY0" fmla="*/ 59 h 14264"/>
              <a:gd name="connsiteX1" fmla="*/ 18493 w 18493"/>
              <a:gd name="connsiteY1" fmla="*/ 14264 h 14264"/>
              <a:gd name="connsiteX0" fmla="*/ 17213 w 19444"/>
              <a:gd name="connsiteY0" fmla="*/ 0 h 14205"/>
              <a:gd name="connsiteX1" fmla="*/ 19444 w 19444"/>
              <a:gd name="connsiteY1" fmla="*/ 14205 h 14205"/>
              <a:gd name="connsiteX0" fmla="*/ 16974 w 19205"/>
              <a:gd name="connsiteY0" fmla="*/ 0 h 14205"/>
              <a:gd name="connsiteX1" fmla="*/ 19205 w 19205"/>
              <a:gd name="connsiteY1" fmla="*/ 14205 h 14205"/>
              <a:gd name="connsiteX0" fmla="*/ 2012 w 82824"/>
              <a:gd name="connsiteY0" fmla="*/ 0 h 84378"/>
              <a:gd name="connsiteX1" fmla="*/ 82824 w 82824"/>
              <a:gd name="connsiteY1" fmla="*/ 84378 h 84378"/>
              <a:gd name="connsiteX0" fmla="*/ 0 w 80812"/>
              <a:gd name="connsiteY0" fmla="*/ 0 h 84378"/>
              <a:gd name="connsiteX1" fmla="*/ 80812 w 80812"/>
              <a:gd name="connsiteY1" fmla="*/ 84378 h 84378"/>
              <a:gd name="connsiteX0" fmla="*/ 0 w 80812"/>
              <a:gd name="connsiteY0" fmla="*/ 0 h 84378"/>
              <a:gd name="connsiteX1" fmla="*/ 80812 w 80812"/>
              <a:gd name="connsiteY1" fmla="*/ 84378 h 84378"/>
              <a:gd name="connsiteX0" fmla="*/ 26691 w 47379"/>
              <a:gd name="connsiteY0" fmla="*/ 0 h 92216"/>
              <a:gd name="connsiteX1" fmla="*/ 19889 w 47379"/>
              <a:gd name="connsiteY1" fmla="*/ 92216 h 92216"/>
              <a:gd name="connsiteX0" fmla="*/ 6802 w 61288"/>
              <a:gd name="connsiteY0" fmla="*/ 0 h 92216"/>
              <a:gd name="connsiteX1" fmla="*/ 0 w 61288"/>
              <a:gd name="connsiteY1" fmla="*/ 92216 h 92216"/>
              <a:gd name="connsiteX0" fmla="*/ 6802 w 61288"/>
              <a:gd name="connsiteY0" fmla="*/ 0 h 92216"/>
              <a:gd name="connsiteX1" fmla="*/ 0 w 61288"/>
              <a:gd name="connsiteY1" fmla="*/ 92216 h 92216"/>
              <a:gd name="connsiteX0" fmla="*/ 4092 w 59907"/>
              <a:gd name="connsiteY0" fmla="*/ 0 h 90723"/>
              <a:gd name="connsiteX1" fmla="*/ 0 w 59907"/>
              <a:gd name="connsiteY1" fmla="*/ 90723 h 90723"/>
              <a:gd name="connsiteX0" fmla="*/ 4092 w 50627"/>
              <a:gd name="connsiteY0" fmla="*/ 0 h 90723"/>
              <a:gd name="connsiteX1" fmla="*/ 0 w 50627"/>
              <a:gd name="connsiteY1" fmla="*/ 90723 h 90723"/>
              <a:gd name="connsiteX0" fmla="*/ 4092 w 48054"/>
              <a:gd name="connsiteY0" fmla="*/ 0 h 90723"/>
              <a:gd name="connsiteX1" fmla="*/ 0 w 48054"/>
              <a:gd name="connsiteY1" fmla="*/ 90723 h 90723"/>
            </a:gdLst>
            <a:ahLst/>
            <a:cxnLst>
              <a:cxn ang="0">
                <a:pos x="connsiteX0" y="connsiteY0"/>
              </a:cxn>
              <a:cxn ang="0">
                <a:pos x="connsiteX1" y="connsiteY1"/>
              </a:cxn>
            </a:cxnLst>
            <a:rect l="l" t="t" r="r" b="b"/>
            <a:pathLst>
              <a:path w="48054" h="90723">
                <a:moveTo>
                  <a:pt x="4092" y="0"/>
                </a:moveTo>
                <a:cubicBezTo>
                  <a:pt x="71481" y="37451"/>
                  <a:pt x="54388" y="81526"/>
                  <a:pt x="0" y="90723"/>
                </a:cubicBezTo>
              </a:path>
            </a:pathLst>
          </a:custGeom>
          <a:ln w="19050">
            <a:solidFill>
              <a:srgbClr val="30B5C5"/>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ndParaRPr>
          </a:p>
        </p:txBody>
      </p:sp>
      <p:cxnSp>
        <p:nvCxnSpPr>
          <p:cNvPr id="64" name="直接连接符 63"/>
          <p:cNvCxnSpPr/>
          <p:nvPr/>
        </p:nvCxnSpPr>
        <p:spPr bwMode="gray">
          <a:xfrm>
            <a:off x="10166154" y="3996049"/>
            <a:ext cx="0" cy="43846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5" name="图片 105" descr="AP.png"/>
          <p:cNvPicPr>
            <a:picLocks noChangeAspect="1"/>
          </p:cNvPicPr>
          <p:nvPr/>
        </p:nvPicPr>
        <p:blipFill>
          <a:blip r:embed="rId5" cstate="print"/>
          <a:stretch>
            <a:fillRect/>
          </a:stretch>
        </p:blipFill>
        <p:spPr bwMode="gray">
          <a:xfrm>
            <a:off x="9998506" y="4227903"/>
            <a:ext cx="335297" cy="274335"/>
          </a:xfrm>
          <a:prstGeom prst="rect">
            <a:avLst/>
          </a:prstGeom>
        </p:spPr>
      </p:pic>
    </p:spTree>
    <p:extLst>
      <p:ext uri="{BB962C8B-B14F-4D97-AF65-F5344CB8AC3E}">
        <p14:creationId xmlns:p14="http://schemas.microsoft.com/office/powerpoint/2010/main" val="1156864301"/>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Deployment of WLAN Deployment Solutions on a VXLAN-based Virtualized Campus Network </a:t>
            </a:r>
            <a:endParaRPr lang="en-US" altLang="zh-CN" dirty="0">
              <a:sym typeface="Huawei Sans" panose="020C0503030203020204" pitchFamily="34" charset="0"/>
            </a:endParaRPr>
          </a:p>
        </p:txBody>
      </p:sp>
      <p:sp>
        <p:nvSpPr>
          <p:cNvPr id="7" name="文本占位符 6"/>
          <p:cNvSpPr>
            <a:spLocks noGrp="1"/>
          </p:cNvSpPr>
          <p:nvPr>
            <p:ph type="body" sz="quarter" idx="10"/>
          </p:nvPr>
        </p:nvSpPr>
        <p:spPr>
          <a:xfrm>
            <a:off x="455613" y="1484312"/>
            <a:ext cx="11293476" cy="4716463"/>
          </a:xfrm>
        </p:spPr>
        <p:txBody>
          <a:bodyPr/>
          <a:lstStyle/>
          <a:p>
            <a:r>
              <a:rPr lang="en-US" sz="1600" dirty="0" smtClean="0"/>
              <a:t>The following table lists the recommended WLAN deployment solutions for centralized and distributed gateway networking.</a:t>
            </a:r>
          </a:p>
          <a:p>
            <a:endParaRPr lang="en-US" altLang="zh-CN" sz="1600" dirty="0" smtClean="0">
              <a:sym typeface="Huawei Sans" panose="020C0503030203020204" pitchFamily="34" charset="0"/>
            </a:endParaRPr>
          </a:p>
          <a:p>
            <a:endParaRPr lang="en-US" altLang="zh-CN" sz="1600" dirty="0" smtClean="0">
              <a:sym typeface="Huawei Sans" panose="020C0503030203020204" pitchFamily="34" charset="0"/>
            </a:endParaRPr>
          </a:p>
          <a:p>
            <a:endParaRPr lang="en-US" altLang="zh-CN" sz="1600" dirty="0" smtClean="0">
              <a:sym typeface="Huawei Sans" panose="020C0503030203020204" pitchFamily="34" charset="0"/>
            </a:endParaRPr>
          </a:p>
          <a:p>
            <a:endParaRPr lang="en-US" altLang="zh-CN" sz="1600" dirty="0" smtClean="0">
              <a:sym typeface="Huawei Sans" panose="020C0503030203020204" pitchFamily="34" charset="0"/>
            </a:endParaRPr>
          </a:p>
          <a:p>
            <a:endParaRPr lang="en-US" altLang="zh-CN" sz="1600" dirty="0" smtClean="0">
              <a:sym typeface="Huawei Sans" panose="020C0503030203020204" pitchFamily="34" charset="0"/>
            </a:endParaRPr>
          </a:p>
          <a:p>
            <a:endParaRPr lang="en-US" altLang="zh-CN" sz="1600" dirty="0" smtClean="0">
              <a:sym typeface="Huawei Sans" panose="020C0503030203020204" pitchFamily="34" charset="0"/>
            </a:endParaRPr>
          </a:p>
          <a:p>
            <a:endParaRPr lang="en-US" altLang="zh-CN" sz="1600" dirty="0" smtClean="0">
              <a:sym typeface="Huawei Sans" panose="020C0503030203020204" pitchFamily="34" charset="0"/>
            </a:endParaRPr>
          </a:p>
          <a:p>
            <a:r>
              <a:rPr lang="en-US" sz="1600" dirty="0" smtClean="0"/>
              <a:t>In new deployment scenarios or wired and wireless network reconstruction scenarios, the native AC is recommended and tunnel forwarding mode is preferentially selected for APs.</a:t>
            </a:r>
          </a:p>
          <a:p>
            <a:endParaRPr lang="en-US" altLang="zh-CN" sz="1600" dirty="0">
              <a:sym typeface="Huawei Sans" panose="020C0503030203020204" pitchFamily="34" charset="0"/>
            </a:endParaRPr>
          </a:p>
        </p:txBody>
      </p:sp>
      <p:graphicFrame>
        <p:nvGraphicFramePr>
          <p:cNvPr id="3" name="表格 2"/>
          <p:cNvGraphicFramePr>
            <a:graphicFrameLocks noGrp="1"/>
          </p:cNvGraphicFramePr>
          <p:nvPr>
            <p:extLst>
              <p:ext uri="{D42A27DB-BD31-4B8C-83A1-F6EECF244321}">
                <p14:modId xmlns:p14="http://schemas.microsoft.com/office/powerpoint/2010/main" val="1444216894"/>
              </p:ext>
            </p:extLst>
          </p:nvPr>
        </p:nvGraphicFramePr>
        <p:xfrm>
          <a:off x="828201" y="2326943"/>
          <a:ext cx="10756766" cy="3108960"/>
        </p:xfrm>
        <a:graphic>
          <a:graphicData uri="http://schemas.openxmlformats.org/drawingml/2006/table">
            <a:tbl>
              <a:tblPr firstRow="1" firstCol="1" lastRow="1" lastCol="1" bandRow="1" bandCol="1"/>
              <a:tblGrid>
                <a:gridCol w="1063973"/>
                <a:gridCol w="1367074"/>
                <a:gridCol w="1131683"/>
                <a:gridCol w="1068309"/>
                <a:gridCol w="1448554"/>
                <a:gridCol w="1321806"/>
                <a:gridCol w="3355367"/>
              </a:tblGrid>
              <a:tr h="354894">
                <a:tc>
                  <a:txBody>
                    <a:bodyPr/>
                    <a:lstStyle/>
                    <a:p>
                      <a:pPr algn="ctr" fontAlgn="ctr">
                        <a:lnSpc>
                          <a:spcPct val="100000"/>
                        </a:lnSpc>
                        <a:spcBef>
                          <a:spcPts val="0"/>
                        </a:spcBef>
                        <a:spcAft>
                          <a:spcPts val="0"/>
                        </a:spcAft>
                      </a:pPr>
                      <a:r>
                        <a:rPr lang="en-US" sz="1200" b="1" dirty="0" smtClean="0">
                          <a:solidFill>
                            <a:schemeClr val="tx1"/>
                          </a:solidFill>
                          <a:latin typeface="Huawei Sans" panose="020C0503030203020204" pitchFamily="34" charset="0"/>
                        </a:rPr>
                        <a:t>Networking Type</a:t>
                      </a:r>
                      <a:endPar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lnSpc>
                          <a:spcPct val="100000"/>
                        </a:lnSpc>
                        <a:spcBef>
                          <a:spcPts val="0"/>
                        </a:spcBef>
                        <a:spcAft>
                          <a:spcPts val="0"/>
                        </a:spcAft>
                      </a:pPr>
                      <a:r>
                        <a:rPr lang="en-US" sz="1200" b="1" dirty="0" smtClean="0">
                          <a:solidFill>
                            <a:schemeClr val="tx1"/>
                          </a:solidFill>
                          <a:latin typeface="Huawei Sans" panose="020C0503030203020204" pitchFamily="34" charset="0"/>
                        </a:rPr>
                        <a:t>AC</a:t>
                      </a:r>
                      <a:endPar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lnSpc>
                          <a:spcPct val="100000"/>
                        </a:lnSpc>
                        <a:spcBef>
                          <a:spcPts val="0"/>
                        </a:spcBef>
                        <a:spcAft>
                          <a:spcPts val="0"/>
                        </a:spcAft>
                      </a:pPr>
                      <a:r>
                        <a:rPr lang="en-US" sz="1200" b="1" dirty="0" smtClean="0">
                          <a:solidFill>
                            <a:schemeClr val="tx1"/>
                          </a:solidFill>
                          <a:latin typeface="Huawei Sans" panose="020C0503030203020204" pitchFamily="34" charset="0"/>
                        </a:rPr>
                        <a:t>Gateway for Wireless Terminals</a:t>
                      </a:r>
                      <a:endPar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lnSpc>
                          <a:spcPct val="100000"/>
                        </a:lnSpc>
                        <a:spcBef>
                          <a:spcPts val="0"/>
                        </a:spcBef>
                        <a:spcAft>
                          <a:spcPts val="0"/>
                        </a:spcAft>
                      </a:pPr>
                      <a:r>
                        <a:rPr lang="en-US" sz="1200" b="1" dirty="0" smtClean="0">
                          <a:solidFill>
                            <a:schemeClr val="tx1"/>
                          </a:solidFill>
                          <a:latin typeface="Huawei Sans" panose="020C0503030203020204" pitchFamily="34" charset="0"/>
                        </a:rPr>
                        <a:t>AP Forwarding Mode</a:t>
                      </a:r>
                      <a:endPar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lnSpc>
                          <a:spcPct val="100000"/>
                        </a:lnSpc>
                        <a:spcBef>
                          <a:spcPts val="0"/>
                        </a:spcBef>
                        <a:spcAft>
                          <a:spcPts val="0"/>
                        </a:spcAft>
                      </a:pPr>
                      <a:r>
                        <a:rPr lang="en-US" sz="1200" b="1" dirty="0" smtClean="0">
                          <a:solidFill>
                            <a:schemeClr val="tx1"/>
                          </a:solidFill>
                          <a:latin typeface="Huawei Sans" panose="020C0503030203020204" pitchFamily="34" charset="0"/>
                        </a:rPr>
                        <a:t>Wireless Traffic Virtualization Location</a:t>
                      </a:r>
                      <a:endPar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lnSpc>
                          <a:spcPct val="100000"/>
                        </a:lnSpc>
                        <a:spcBef>
                          <a:spcPts val="0"/>
                        </a:spcBef>
                        <a:spcAft>
                          <a:spcPts val="0"/>
                        </a:spcAft>
                      </a:pPr>
                      <a:r>
                        <a:rPr lang="en-US" sz="1200" b="1" dirty="0" smtClean="0">
                          <a:solidFill>
                            <a:schemeClr val="tx1"/>
                          </a:solidFill>
                          <a:latin typeface="Huawei Sans" panose="020C0503030203020204" pitchFamily="34" charset="0"/>
                        </a:rPr>
                        <a:t>Number of Terminals Supported</a:t>
                      </a:r>
                      <a:endPar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lnSpc>
                          <a:spcPct val="100000"/>
                        </a:lnSpc>
                        <a:spcBef>
                          <a:spcPts val="0"/>
                        </a:spcBef>
                        <a:spcAft>
                          <a:spcPts val="0"/>
                        </a:spcAft>
                      </a:pPr>
                      <a:r>
                        <a:rPr lang="en-US" sz="1200" b="1" dirty="0" smtClean="0">
                          <a:solidFill>
                            <a:schemeClr val="tx1"/>
                          </a:solidFill>
                          <a:latin typeface="Huawei Sans" panose="020C0503030203020204" pitchFamily="34" charset="0"/>
                        </a:rPr>
                        <a:t>Applicable Scenario</a:t>
                      </a:r>
                      <a:endPar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417616">
                <a:tc rowSpan="2">
                  <a:txBody>
                    <a:bodyPr/>
                    <a:lstStyle/>
                    <a:p>
                      <a:pPr algn="ctr" fontAlgn="ctr">
                        <a:lnSpc>
                          <a:spcPct val="100000"/>
                        </a:lnSpc>
                        <a:spcBef>
                          <a:spcPts val="0"/>
                        </a:spcBef>
                        <a:spcAft>
                          <a:spcPts val="0"/>
                        </a:spcAft>
                      </a:pPr>
                      <a:r>
                        <a:rPr lang="en-US" sz="1200" dirty="0" smtClean="0">
                          <a:latin typeface="Huawei Sans" panose="020C0503030203020204" pitchFamily="34" charset="0"/>
                        </a:rPr>
                        <a:t>Centralized gateway</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p>
                      <a:pPr algn="ctr" fontAlgn="ctr">
                        <a:lnSpc>
                          <a:spcPct val="100000"/>
                        </a:lnSpc>
                        <a:spcBef>
                          <a:spcPts val="0"/>
                        </a:spcBef>
                        <a:spcAft>
                          <a:spcPts val="0"/>
                        </a:spcAft>
                      </a:pPr>
                      <a:r>
                        <a:rPr lang="en-US" sz="1200" dirty="0" smtClean="0">
                          <a:latin typeface="Huawei Sans" panose="020C0503030203020204" pitchFamily="34" charset="0"/>
                        </a:rPr>
                        <a:t>Native AC on the border node</a:t>
                      </a:r>
                      <a:endParaRPr lang="en-US" sz="1200" dirty="0">
                        <a:latin typeface="Huawei Sans" panose="020C0503030203020204" pitchFamily="34" charset="0"/>
                      </a:endParaRPr>
                    </a:p>
                  </a:txBody>
                  <a:tcPr anchor="ctr"/>
                </a:tc>
                <a:tc>
                  <a:txBody>
                    <a:bodyPr/>
                    <a:lstStyle/>
                    <a:p>
                      <a:pPr algn="ctr" fontAlgn="ctr">
                        <a:lnSpc>
                          <a:spcPct val="100000"/>
                        </a:lnSpc>
                        <a:spcBef>
                          <a:spcPts val="0"/>
                        </a:spcBef>
                        <a:spcAft>
                          <a:spcPts val="0"/>
                        </a:spcAft>
                      </a:pPr>
                      <a:r>
                        <a:rPr lang="en-US" sz="1200" dirty="0" smtClean="0">
                          <a:latin typeface="Huawei Sans" panose="020C0503030203020204" pitchFamily="34" charset="0"/>
                        </a:rPr>
                        <a:t>Border node</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tc>
                <a:tc>
                  <a:txBody>
                    <a:bodyPr/>
                    <a:lstStyle/>
                    <a:p>
                      <a:pPr algn="ctr" fontAlgn="ctr">
                        <a:lnSpc>
                          <a:spcPct val="100000"/>
                        </a:lnSpc>
                        <a:spcBef>
                          <a:spcPts val="0"/>
                        </a:spcBef>
                        <a:spcAft>
                          <a:spcPts val="0"/>
                        </a:spcAft>
                      </a:pPr>
                      <a:r>
                        <a:rPr lang="en-US" sz="1200" dirty="0" smtClean="0">
                          <a:latin typeface="Huawei Sans" panose="020C0503030203020204" pitchFamily="34" charset="0"/>
                        </a:rPr>
                        <a:t>Tunnel forwarding</a:t>
                      </a:r>
                      <a:endParaRPr lang="en-US" sz="1200" dirty="0">
                        <a:latin typeface="Huawei Sans" panose="020C0503030203020204" pitchFamily="34" charset="0"/>
                      </a:endParaRPr>
                    </a:p>
                  </a:txBody>
                  <a:tcPr anchor="ctr"/>
                </a:tc>
                <a:tc>
                  <a:txBody>
                    <a:bodyPr/>
                    <a:lstStyle/>
                    <a:p>
                      <a:pPr algn="ctr" fontAlgn="ctr">
                        <a:lnSpc>
                          <a:spcPct val="100000"/>
                        </a:lnSpc>
                        <a:spcBef>
                          <a:spcPts val="0"/>
                        </a:spcBef>
                        <a:spcAft>
                          <a:spcPts val="0"/>
                        </a:spcAft>
                      </a:pPr>
                      <a:r>
                        <a:rPr lang="en-US" sz="1200" dirty="0" smtClean="0">
                          <a:latin typeface="Huawei Sans" panose="020C0503030203020204" pitchFamily="34" charset="0"/>
                        </a:rPr>
                        <a:t>Border node</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tc>
                <a:tc>
                  <a:txBody>
                    <a:bodyPr/>
                    <a:lstStyle/>
                    <a:p>
                      <a:pPr algn="ctr" fontAlgn="ctr">
                        <a:lnSpc>
                          <a:spcPct val="100000"/>
                        </a:lnSpc>
                        <a:spcBef>
                          <a:spcPts val="0"/>
                        </a:spcBef>
                        <a:spcAft>
                          <a:spcPts val="0"/>
                        </a:spcAft>
                      </a:pPr>
                      <a:r>
                        <a:rPr lang="en-US" sz="1200" dirty="0" smtClean="0">
                          <a:latin typeface="Huawei Sans" panose="020C0503030203020204" pitchFamily="34" charset="0"/>
                        </a:rPr>
                        <a:t> ≤ 50,000</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rPr>
                        <a:t>Recommended when the number of terminals does not exceed 50,000 and centralized forwarding is implemented for wireless terminals.</a:t>
                      </a:r>
                      <a:endParaRPr lang="en-US" sz="1200" dirty="0">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464941">
                <a:tc vMerge="1">
                  <a:txBody>
                    <a:bodyPr/>
                    <a:lstStyle/>
                    <a:p>
                      <a:endParaRPr lang="zh-CN" altLang="en-US"/>
                    </a:p>
                  </a:txBody>
                  <a:tcPr/>
                </a:tc>
                <a:tc>
                  <a:txBody>
                    <a:bodyPr/>
                    <a:lstStyle/>
                    <a:p>
                      <a:pPr algn="ctr" fontAlgn="ctr">
                        <a:lnSpc>
                          <a:spcPct val="100000"/>
                        </a:lnSpc>
                        <a:spcBef>
                          <a:spcPts val="0"/>
                        </a:spcBef>
                        <a:spcAft>
                          <a:spcPts val="0"/>
                        </a:spcAft>
                      </a:pPr>
                      <a:r>
                        <a:rPr lang="en-US" sz="1200" dirty="0" smtClean="0">
                          <a:latin typeface="Huawei Sans" panose="020C0503030203020204" pitchFamily="34" charset="0"/>
                        </a:rPr>
                        <a:t>Standalone AC connected to the border node in off-path mode</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tc>
                <a:tc>
                  <a:txBody>
                    <a:bodyPr/>
                    <a:lstStyle/>
                    <a:p>
                      <a:pPr algn="ctr" fontAlgn="ctr">
                        <a:lnSpc>
                          <a:spcPct val="100000"/>
                        </a:lnSpc>
                        <a:spcBef>
                          <a:spcPts val="0"/>
                        </a:spcBef>
                        <a:spcAft>
                          <a:spcPts val="0"/>
                        </a:spcAft>
                      </a:pPr>
                      <a:r>
                        <a:rPr lang="en-US" sz="1200" dirty="0" smtClean="0">
                          <a:latin typeface="Huawei Sans" panose="020C0503030203020204" pitchFamily="34" charset="0"/>
                        </a:rPr>
                        <a:t>Border node</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tc>
                <a:tc>
                  <a:txBody>
                    <a:bodyPr/>
                    <a:lstStyle/>
                    <a:p>
                      <a:pPr algn="ctr" fontAlgn="ctr">
                        <a:lnSpc>
                          <a:spcPct val="100000"/>
                        </a:lnSpc>
                        <a:spcBef>
                          <a:spcPts val="0"/>
                        </a:spcBef>
                        <a:spcAft>
                          <a:spcPts val="0"/>
                        </a:spcAft>
                      </a:pPr>
                      <a:r>
                        <a:rPr lang="en-US" sz="1200" dirty="0" smtClean="0">
                          <a:latin typeface="Huawei Sans" panose="020C0503030203020204" pitchFamily="34" charset="0"/>
                        </a:rPr>
                        <a:t>Tunnel forwarding</a:t>
                      </a:r>
                      <a:endParaRPr lang="en-US" sz="1200" dirty="0">
                        <a:latin typeface="Huawei Sans" panose="020C0503030203020204" pitchFamily="34" charset="0"/>
                      </a:endParaRPr>
                    </a:p>
                  </a:txBody>
                  <a:tcPr anchor="ctr"/>
                </a:tc>
                <a:tc>
                  <a:txBody>
                    <a:bodyPr/>
                    <a:lstStyle/>
                    <a:p>
                      <a:pPr algn="ctr" fontAlgn="ctr">
                        <a:lnSpc>
                          <a:spcPct val="100000"/>
                        </a:lnSpc>
                        <a:spcBef>
                          <a:spcPts val="0"/>
                        </a:spcBef>
                        <a:spcAft>
                          <a:spcPts val="0"/>
                        </a:spcAft>
                      </a:pPr>
                      <a:r>
                        <a:rPr lang="en-US" sz="1200" dirty="0" smtClean="0">
                          <a:latin typeface="Huawei Sans" panose="020C0503030203020204" pitchFamily="34" charset="0"/>
                        </a:rPr>
                        <a:t>Border node</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tc>
                <a:tc>
                  <a:txBody>
                    <a:bodyPr/>
                    <a:lstStyle/>
                    <a:p>
                      <a:pPr algn="ctr" fontAlgn="ctr">
                        <a:lnSpc>
                          <a:spcPct val="100000"/>
                        </a:lnSpc>
                        <a:spcBef>
                          <a:spcPts val="0"/>
                        </a:spcBef>
                        <a:spcAft>
                          <a:spcPts val="0"/>
                        </a:spcAft>
                      </a:pPr>
                      <a:r>
                        <a:rPr lang="en-US" sz="1200" dirty="0" smtClean="0">
                          <a:latin typeface="Huawei Sans" panose="020C0503030203020204" pitchFamily="34" charset="0"/>
                        </a:rPr>
                        <a:t> ≤ 50,000</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tc>
                <a:tc>
                  <a:txBody>
                    <a:bodyPr/>
                    <a:lstStyle/>
                    <a:p>
                      <a:pPr algn="l" fontAlgn="ctr">
                        <a:lnSpc>
                          <a:spcPct val="100000"/>
                        </a:lnSpc>
                        <a:spcBef>
                          <a:spcPts val="0"/>
                        </a:spcBef>
                        <a:spcAft>
                          <a:spcPts val="0"/>
                        </a:spcAft>
                      </a:pPr>
                      <a:r>
                        <a:rPr lang="en-US" sz="1200" dirty="0" smtClean="0">
                          <a:latin typeface="Huawei Sans" panose="020C0503030203020204" pitchFamily="34" charset="0"/>
                        </a:rPr>
                        <a:t>Recommended when the wired network is reconstructed first and centralized forwarding is implemented for wireless terminals.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417616">
                <a:tc>
                  <a:txBody>
                    <a:bodyPr/>
                    <a:lstStyle/>
                    <a:p>
                      <a:pPr algn="ctr" fontAlgn="ctr">
                        <a:lnSpc>
                          <a:spcPct val="100000"/>
                        </a:lnSpc>
                        <a:spcBef>
                          <a:spcPts val="0"/>
                        </a:spcBef>
                        <a:spcAft>
                          <a:spcPts val="0"/>
                        </a:spcAft>
                      </a:pPr>
                      <a:r>
                        <a:rPr lang="en-US" sz="1200" dirty="0" smtClean="0">
                          <a:latin typeface="Huawei Sans" panose="020C0503030203020204" pitchFamily="34" charset="0"/>
                        </a:rPr>
                        <a:t>Distributed gateway</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200" dirty="0" smtClean="0">
                          <a:latin typeface="Huawei Sans" panose="020C0503030203020204" pitchFamily="34" charset="0"/>
                        </a:rPr>
                        <a:t>Native AC on the edge node</a:t>
                      </a:r>
                      <a:endParaRPr lang="en-US" altLang="zh-CN" sz="1200" dirty="0">
                        <a:latin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200" dirty="0" smtClean="0">
                          <a:latin typeface="Huawei Sans" panose="020C0503030203020204" pitchFamily="34" charset="0"/>
                        </a:rPr>
                        <a:t>Edge node</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200" dirty="0" smtClean="0">
                          <a:latin typeface="Huawei Sans" panose="020C0503030203020204" pitchFamily="34" charset="0"/>
                        </a:rPr>
                        <a:t>Tunnel forwarding</a:t>
                      </a:r>
                      <a:endParaRPr lang="en-US" sz="1200" dirty="0">
                        <a:latin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200" dirty="0" smtClean="0">
                          <a:latin typeface="Huawei Sans" panose="020C0503030203020204" pitchFamily="34" charset="0"/>
                        </a:rPr>
                        <a:t>Edge node</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200" dirty="0" smtClean="0">
                          <a:latin typeface="Huawei Sans" panose="020C0503030203020204" pitchFamily="34" charset="0"/>
                        </a:rPr>
                        <a:t>50,000~100,000</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a:txBody>
                    <a:bodyPr/>
                    <a:lstStyle/>
                    <a:p>
                      <a:pPr algn="l" fontAlgn="ctr">
                        <a:lnSpc>
                          <a:spcPct val="100000"/>
                        </a:lnSpc>
                        <a:spcBef>
                          <a:spcPts val="0"/>
                        </a:spcBef>
                        <a:spcAft>
                          <a:spcPts val="0"/>
                        </a:spcAft>
                      </a:pPr>
                      <a:r>
                        <a:rPr lang="en-US" sz="1200" dirty="0" smtClean="0">
                          <a:latin typeface="Huawei Sans" panose="020C0503030203020204" pitchFamily="34" charset="0"/>
                        </a:rPr>
                        <a:t>Recommended when the number of terminals exceeds 50,000 and centralized forwarding is implemented for wireless terminals.</a:t>
                      </a:r>
                      <a:endParaRPr lang="en-US" sz="1200" dirty="0">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39510687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Three Deployment Modes of </a:t>
            </a:r>
            <a:r>
              <a:rPr lang="en-US" dirty="0" err="1" smtClean="0"/>
              <a:t>CloudCampus</a:t>
            </a:r>
            <a:endParaRPr lang="en-US" altLang="zh-CN" dirty="0">
              <a:sym typeface="Huawei Sans" panose="020C0503030203020204" pitchFamily="34" charset="0"/>
            </a:endParaRPr>
          </a:p>
        </p:txBody>
      </p:sp>
      <p:sp>
        <p:nvSpPr>
          <p:cNvPr id="3" name="矩形 2"/>
          <p:cNvSpPr/>
          <p:nvPr/>
        </p:nvSpPr>
        <p:spPr bwMode="gray">
          <a:xfrm>
            <a:off x="480826" y="4472352"/>
            <a:ext cx="11247283" cy="455115"/>
          </a:xfrm>
          <a:prstGeom prst="rect">
            <a:avLst/>
          </a:prstGeom>
          <a:gradFill>
            <a:gsLst>
              <a:gs pos="0">
                <a:srgbClr val="E6F6F9"/>
              </a:gs>
              <a:gs pos="100000">
                <a:schemeClr val="bg1">
                  <a:alpha val="0"/>
                </a:schemeClr>
              </a:gs>
            </a:gsLst>
            <a:lin ang="0" scaled="1"/>
          </a:gradFill>
          <a:ln w="9525">
            <a:gradFill flip="none" rotWithShape="1">
              <a:gsLst>
                <a:gs pos="32000">
                  <a:srgbClr val="94DAE2"/>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72000" tIns="144000" rIns="72000" bIns="144000" rtlCol="0" anchor="ctr" anchorCtr="0"/>
          <a:lstStyle/>
          <a:p>
            <a:pPr defTabSz="914400" fontAlgn="ctr"/>
            <a:endParaRPr lang="en-US" altLang="zh-CN" dirty="0">
              <a:solidFill>
                <a:srgbClr val="007FAC"/>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矩形 3"/>
          <p:cNvSpPr/>
          <p:nvPr/>
        </p:nvSpPr>
        <p:spPr bwMode="gray">
          <a:xfrm>
            <a:off x="531532" y="4351247"/>
            <a:ext cx="1371512" cy="697627"/>
          </a:xfrm>
          <a:prstGeom prst="rect">
            <a:avLst/>
          </a:prstGeom>
        </p:spPr>
        <p:txBody>
          <a:bodyPr wrap="square" lIns="72000" tIns="144000" rIns="72000" bIns="144000" anchor="ctr" anchorCtr="0">
            <a:noAutofit/>
          </a:bodyPr>
          <a:lstStyle/>
          <a:p>
            <a:pPr algn="ctr" fontAlgn="ctr">
              <a:tabLst>
                <a:tab pos="457006" algn="l"/>
              </a:tabLst>
            </a:pPr>
            <a:r>
              <a:rPr lang="en-US" sz="1200" dirty="0" smtClean="0">
                <a:solidFill>
                  <a:srgbClr val="30B5C5"/>
                </a:solidFill>
                <a:latin typeface="Huawei Sans" panose="020C0503030203020204" pitchFamily="34" charset="0"/>
              </a:rPr>
              <a:t>Operations entity</a:t>
            </a:r>
            <a:endParaRPr lang="en-US" sz="1200" dirty="0">
              <a:solidFill>
                <a:srgbClr val="30B5C5"/>
              </a:solidFill>
              <a:latin typeface="Huawei Sans" panose="020C0503030203020204" pitchFamily="34" charset="0"/>
            </a:endParaRPr>
          </a:p>
        </p:txBody>
      </p:sp>
      <p:sp>
        <p:nvSpPr>
          <p:cNvPr id="5" name="矩形 4"/>
          <p:cNvSpPr/>
          <p:nvPr/>
        </p:nvSpPr>
        <p:spPr bwMode="gray">
          <a:xfrm>
            <a:off x="1938555" y="4541509"/>
            <a:ext cx="3321069" cy="316800"/>
          </a:xfrm>
          <a:prstGeom prst="rect">
            <a:avLst/>
          </a:prstGeom>
          <a:solidFill>
            <a:schemeClr val="bg1"/>
          </a:solidFill>
          <a:ln w="9525">
            <a:solidFill>
              <a:schemeClr val="bg1">
                <a:lumMod val="75000"/>
              </a:schemeClr>
            </a:solidFill>
          </a:ln>
        </p:spPr>
        <p:txBody>
          <a:bodyPr wrap="square" lIns="72000" tIns="144000" rIns="72000" bIns="144000" anchor="ctr" anchorCtr="0">
            <a:noAutofit/>
          </a:bodyPr>
          <a:lstStyle/>
          <a:p>
            <a:pPr defTabSz="1219170" fontAlgn="ctr">
              <a:defRPr/>
            </a:pPr>
            <a:r>
              <a:rPr lang="en-US" sz="1200" dirty="0" smtClean="0">
                <a:solidFill>
                  <a:prstClr val="black"/>
                </a:solidFill>
                <a:latin typeface="Huawei Sans" panose="020C0503030203020204" pitchFamily="34" charset="0"/>
              </a:rPr>
              <a:t>Customer</a:t>
            </a:r>
            <a:endParaRPr lang="en-US" altLang="zh-CN" sz="12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6" name="矩形 5"/>
          <p:cNvSpPr/>
          <p:nvPr/>
        </p:nvSpPr>
        <p:spPr bwMode="gray">
          <a:xfrm>
            <a:off x="8386804" y="4541509"/>
            <a:ext cx="3252580" cy="316800"/>
          </a:xfrm>
          <a:prstGeom prst="rect">
            <a:avLst/>
          </a:prstGeom>
          <a:solidFill>
            <a:schemeClr val="bg1"/>
          </a:solidFill>
          <a:ln w="9525">
            <a:solidFill>
              <a:schemeClr val="bg1">
                <a:lumMod val="75000"/>
              </a:schemeClr>
            </a:solidFill>
          </a:ln>
        </p:spPr>
        <p:txBody>
          <a:bodyPr wrap="square" lIns="72000" tIns="144000" rIns="72000" bIns="144000" anchor="ctr" anchorCtr="0">
            <a:noAutofit/>
          </a:bodyPr>
          <a:lstStyle/>
          <a:p>
            <a:pPr defTabSz="1219170" fontAlgn="ctr">
              <a:defRPr/>
            </a:pPr>
            <a:r>
              <a:rPr lang="en-US" sz="1200" dirty="0" smtClean="0">
                <a:solidFill>
                  <a:prstClr val="black"/>
                </a:solidFill>
                <a:latin typeface="Huawei Sans" panose="020C0503030203020204" pitchFamily="34" charset="0"/>
              </a:rPr>
              <a:t>MSP, carrier</a:t>
            </a:r>
            <a:endParaRPr lang="en-US" sz="1200" dirty="0">
              <a:solidFill>
                <a:prstClr val="black"/>
              </a:solidFill>
              <a:latin typeface="Huawei Sans" panose="020C0503030203020204" pitchFamily="34" charset="0"/>
            </a:endParaRPr>
          </a:p>
        </p:txBody>
      </p:sp>
      <p:sp>
        <p:nvSpPr>
          <p:cNvPr id="7" name="矩形 6"/>
          <p:cNvSpPr/>
          <p:nvPr/>
        </p:nvSpPr>
        <p:spPr bwMode="gray">
          <a:xfrm>
            <a:off x="5348350" y="4541509"/>
            <a:ext cx="2949728" cy="316800"/>
          </a:xfrm>
          <a:prstGeom prst="rect">
            <a:avLst/>
          </a:prstGeom>
          <a:solidFill>
            <a:schemeClr val="bg1"/>
          </a:solidFill>
          <a:ln w="9525">
            <a:solidFill>
              <a:schemeClr val="bg1">
                <a:lumMod val="75000"/>
              </a:schemeClr>
            </a:solidFill>
          </a:ln>
        </p:spPr>
        <p:txBody>
          <a:bodyPr wrap="square" lIns="72000" tIns="144000" rIns="72000" bIns="144000" anchor="ctr" anchorCtr="0">
            <a:noAutofit/>
          </a:bodyPr>
          <a:lstStyle/>
          <a:p>
            <a:pPr defTabSz="1219170" fontAlgn="ctr">
              <a:defRPr/>
            </a:pPr>
            <a:r>
              <a:rPr lang="en-US" sz="1200" dirty="0" smtClean="0">
                <a:solidFill>
                  <a:prstClr val="black"/>
                </a:solidFill>
                <a:latin typeface="Huawei Sans" panose="020C0503030203020204" pitchFamily="34" charset="0"/>
              </a:rPr>
              <a:t>Huawei</a:t>
            </a:r>
            <a:endParaRPr lang="en-US" sz="1200" dirty="0">
              <a:solidFill>
                <a:prstClr val="black"/>
              </a:solidFill>
              <a:latin typeface="Huawei Sans" panose="020C0503030203020204" pitchFamily="34" charset="0"/>
            </a:endParaRPr>
          </a:p>
        </p:txBody>
      </p:sp>
      <p:sp>
        <p:nvSpPr>
          <p:cNvPr id="8" name="矩形 7"/>
          <p:cNvSpPr/>
          <p:nvPr/>
        </p:nvSpPr>
        <p:spPr bwMode="gray">
          <a:xfrm>
            <a:off x="480826" y="3618141"/>
            <a:ext cx="11247283" cy="741270"/>
          </a:xfrm>
          <a:prstGeom prst="rect">
            <a:avLst/>
          </a:prstGeom>
          <a:gradFill>
            <a:gsLst>
              <a:gs pos="0">
                <a:srgbClr val="E6F6F9"/>
              </a:gs>
              <a:gs pos="100000">
                <a:schemeClr val="bg1">
                  <a:alpha val="0"/>
                </a:schemeClr>
              </a:gs>
            </a:gsLst>
            <a:lin ang="0" scaled="1"/>
          </a:gradFill>
          <a:ln w="9525">
            <a:gradFill flip="none" rotWithShape="1">
              <a:gsLst>
                <a:gs pos="32000">
                  <a:srgbClr val="94DAE2"/>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72000" tIns="144000" rIns="72000" bIns="144000" rtlCol="0" anchor="ctr" anchorCtr="0"/>
          <a:lstStyle/>
          <a:p>
            <a:pPr defTabSz="914400" fontAlgn="ctr"/>
            <a:endParaRPr lang="en-US" altLang="zh-CN" dirty="0">
              <a:solidFill>
                <a:srgbClr val="007FAC"/>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矩形 8"/>
          <p:cNvSpPr/>
          <p:nvPr/>
        </p:nvSpPr>
        <p:spPr bwMode="gray">
          <a:xfrm>
            <a:off x="480826" y="2373486"/>
            <a:ext cx="11247283" cy="1131714"/>
          </a:xfrm>
          <a:prstGeom prst="rect">
            <a:avLst/>
          </a:prstGeom>
          <a:gradFill>
            <a:gsLst>
              <a:gs pos="0">
                <a:srgbClr val="E6F6F9"/>
              </a:gs>
              <a:gs pos="100000">
                <a:schemeClr val="bg1">
                  <a:alpha val="0"/>
                </a:schemeClr>
              </a:gs>
            </a:gsLst>
            <a:lin ang="0" scaled="1"/>
          </a:gradFill>
          <a:ln w="9525">
            <a:gradFill flip="none" rotWithShape="1">
              <a:gsLst>
                <a:gs pos="32000">
                  <a:srgbClr val="94DAE2"/>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72000" tIns="144000" rIns="72000" bIns="144000" rtlCol="0" anchor="ctr" anchorCtr="0"/>
          <a:lstStyle/>
          <a:p>
            <a:pPr defTabSz="914400" fontAlgn="ctr"/>
            <a:endParaRPr lang="en-US" altLang="zh-CN" dirty="0">
              <a:solidFill>
                <a:srgbClr val="007FAC"/>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矩形 9"/>
          <p:cNvSpPr/>
          <p:nvPr/>
        </p:nvSpPr>
        <p:spPr bwMode="gray">
          <a:xfrm>
            <a:off x="1938555" y="1616608"/>
            <a:ext cx="3321069" cy="648715"/>
          </a:xfrm>
          <a:prstGeom prst="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30B5C5"/>
                </a:solidFill>
                <a:latin typeface="Huawei Sans" panose="020C0503030203020204" pitchFamily="34" charset="0"/>
              </a:rPr>
              <a:t>On-Premise</a:t>
            </a:r>
            <a:endParaRPr lang="en-US" sz="1400" dirty="0">
              <a:solidFill>
                <a:srgbClr val="30B5C5"/>
              </a:solidFill>
              <a:latin typeface="Huawei Sans" panose="020C0503030203020204" pitchFamily="34" charset="0"/>
            </a:endParaRPr>
          </a:p>
        </p:txBody>
      </p:sp>
      <p:sp>
        <p:nvSpPr>
          <p:cNvPr id="11" name="矩形 10"/>
          <p:cNvSpPr/>
          <p:nvPr/>
        </p:nvSpPr>
        <p:spPr bwMode="gray">
          <a:xfrm>
            <a:off x="8386804" y="1616608"/>
            <a:ext cx="3252580" cy="648715"/>
          </a:xfrm>
          <a:prstGeom prst="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30B5C5"/>
                </a:solidFill>
                <a:latin typeface="Huawei Sans" panose="020C0503030203020204" pitchFamily="34" charset="0"/>
              </a:rPr>
              <a:t> MSP-owned Cloud</a:t>
            </a:r>
            <a:endParaRPr lang="en-US" sz="1400" dirty="0">
              <a:solidFill>
                <a:srgbClr val="30B5C5"/>
              </a:solidFill>
              <a:latin typeface="Huawei Sans" panose="020C0503030203020204" pitchFamily="34" charset="0"/>
            </a:endParaRPr>
          </a:p>
        </p:txBody>
      </p:sp>
      <p:sp>
        <p:nvSpPr>
          <p:cNvPr id="12" name="矩形 11"/>
          <p:cNvSpPr/>
          <p:nvPr/>
        </p:nvSpPr>
        <p:spPr bwMode="gray">
          <a:xfrm>
            <a:off x="531532" y="2555945"/>
            <a:ext cx="1371512" cy="697627"/>
          </a:xfrm>
          <a:prstGeom prst="rect">
            <a:avLst/>
          </a:prstGeom>
        </p:spPr>
        <p:txBody>
          <a:bodyPr wrap="square" lIns="72000" tIns="144000" rIns="72000" bIns="144000" anchor="ctr" anchorCtr="0">
            <a:noAutofit/>
          </a:bodyPr>
          <a:lstStyle/>
          <a:p>
            <a:pPr algn="ctr" fontAlgn="ctr">
              <a:tabLst>
                <a:tab pos="457006" algn="l"/>
              </a:tabLst>
            </a:pPr>
            <a:r>
              <a:rPr lang="en-US" sz="1200" dirty="0" smtClean="0">
                <a:solidFill>
                  <a:srgbClr val="30B5C5"/>
                </a:solidFill>
                <a:latin typeface="Huawei Sans" panose="020C0503030203020204" pitchFamily="34" charset="0"/>
              </a:rPr>
              <a:t>Scenario definition</a:t>
            </a:r>
            <a:endParaRPr lang="en-US" altLang="zh-CN" sz="1200" dirty="0">
              <a:solidFill>
                <a:srgbClr val="30B5C5"/>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3" name="矩形 12"/>
          <p:cNvSpPr/>
          <p:nvPr/>
        </p:nvSpPr>
        <p:spPr bwMode="gray">
          <a:xfrm>
            <a:off x="531532" y="3639963"/>
            <a:ext cx="1371512" cy="697627"/>
          </a:xfrm>
          <a:prstGeom prst="rect">
            <a:avLst/>
          </a:prstGeom>
        </p:spPr>
        <p:txBody>
          <a:bodyPr wrap="square" lIns="72000" tIns="144000" rIns="72000" bIns="144000" anchor="ctr" anchorCtr="0">
            <a:noAutofit/>
          </a:bodyPr>
          <a:lstStyle/>
          <a:p>
            <a:pPr algn="ctr" fontAlgn="ctr">
              <a:tabLst>
                <a:tab pos="457006" algn="l"/>
              </a:tabLst>
            </a:pPr>
            <a:r>
              <a:rPr lang="en-US" sz="1200" dirty="0" smtClean="0">
                <a:solidFill>
                  <a:srgbClr val="30B5C5"/>
                </a:solidFill>
                <a:latin typeface="Huawei Sans" panose="020C0503030203020204" pitchFamily="34" charset="0"/>
              </a:rPr>
              <a:t>Target customer</a:t>
            </a:r>
            <a:endParaRPr lang="en-US" altLang="zh-CN" sz="1200" dirty="0">
              <a:solidFill>
                <a:srgbClr val="30B5C5"/>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4" name="矩形 13"/>
          <p:cNvSpPr/>
          <p:nvPr/>
        </p:nvSpPr>
        <p:spPr bwMode="gray">
          <a:xfrm>
            <a:off x="5348350" y="1616608"/>
            <a:ext cx="2949728" cy="648715"/>
          </a:xfrm>
          <a:prstGeom prst="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30B5C5"/>
                </a:solidFill>
                <a:latin typeface="Huawei Sans" panose="020C0503030203020204" pitchFamily="34" charset="0"/>
              </a:rPr>
              <a:t>Huawei Public Cloud</a:t>
            </a:r>
            <a:endParaRPr lang="en-US" sz="1400" dirty="0">
              <a:solidFill>
                <a:srgbClr val="30B5C5"/>
              </a:solidFill>
              <a:latin typeface="Huawei Sans" panose="020C0503030203020204" pitchFamily="34" charset="0"/>
            </a:endParaRPr>
          </a:p>
        </p:txBody>
      </p:sp>
      <p:sp>
        <p:nvSpPr>
          <p:cNvPr id="15" name="矩形 14"/>
          <p:cNvSpPr/>
          <p:nvPr/>
        </p:nvSpPr>
        <p:spPr bwMode="gray">
          <a:xfrm>
            <a:off x="1938555" y="2446493"/>
            <a:ext cx="3321069" cy="985701"/>
          </a:xfrm>
          <a:prstGeom prst="rect">
            <a:avLst/>
          </a:prstGeom>
          <a:solidFill>
            <a:schemeClr val="bg1"/>
          </a:solidFill>
          <a:ln w="9525">
            <a:solidFill>
              <a:schemeClr val="bg1">
                <a:lumMod val="75000"/>
              </a:schemeClr>
            </a:solidFill>
          </a:ln>
        </p:spPr>
        <p:txBody>
          <a:bodyPr wrap="square" lIns="72000" tIns="144000" rIns="72000" bIns="144000" anchor="ctr" anchorCtr="0">
            <a:noAutofit/>
          </a:bodyPr>
          <a:lstStyle/>
          <a:p>
            <a:pPr defTabSz="1219170" fontAlgn="ctr">
              <a:defRPr/>
            </a:pPr>
            <a:r>
              <a:rPr lang="en-US" sz="1200" dirty="0" smtClean="0">
                <a:solidFill>
                  <a:srgbClr val="C7000B"/>
                </a:solidFill>
                <a:latin typeface="Huawei Sans" panose="020C0503030203020204" pitchFamily="34" charset="0"/>
              </a:rPr>
              <a:t>Customers purchase and own </a:t>
            </a:r>
            <a:r>
              <a:rPr lang="en-US" sz="1200" dirty="0" smtClean="0">
                <a:latin typeface="Huawei Sans" panose="020C0503030203020204" pitchFamily="34" charset="0"/>
              </a:rPr>
              <a:t>software entities, such as the controller and analyzer, which can be deployed in their data centers or on the public cloud platform.</a:t>
            </a:r>
            <a:endParaRPr lang="en-US" altLang="zh-CN" sz="12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6" name="矩形 15"/>
          <p:cNvSpPr/>
          <p:nvPr/>
        </p:nvSpPr>
        <p:spPr bwMode="gray">
          <a:xfrm>
            <a:off x="8386804" y="2446493"/>
            <a:ext cx="3252580" cy="985701"/>
          </a:xfrm>
          <a:prstGeom prst="rect">
            <a:avLst/>
          </a:prstGeom>
          <a:solidFill>
            <a:schemeClr val="bg1"/>
          </a:solidFill>
          <a:ln w="9525">
            <a:solidFill>
              <a:schemeClr val="bg1">
                <a:lumMod val="75000"/>
              </a:schemeClr>
            </a:solidFill>
          </a:ln>
        </p:spPr>
        <p:txBody>
          <a:bodyPr wrap="square" lIns="72000" tIns="144000" rIns="72000" bIns="144000" anchor="ctr" anchorCtr="0">
            <a:noAutofit/>
          </a:bodyPr>
          <a:lstStyle/>
          <a:p>
            <a:pPr defTabSz="1219170" fontAlgn="ctr">
              <a:defRPr/>
            </a:pPr>
            <a:r>
              <a:rPr lang="en-US" sz="1200" dirty="0" smtClean="0">
                <a:solidFill>
                  <a:srgbClr val="C7000B"/>
                </a:solidFill>
                <a:latin typeface="Huawei Sans" panose="020C0503030203020204" pitchFamily="34" charset="0"/>
              </a:rPr>
              <a:t>MSPs purchase software, such as the controller and analyzer, for operational purposes. </a:t>
            </a:r>
            <a:r>
              <a:rPr lang="en-US" sz="1200" dirty="0" smtClean="0">
                <a:latin typeface="Huawei Sans" panose="020C0503030203020204" pitchFamily="34" charset="0"/>
              </a:rPr>
              <a:t>The software can be deployed in their data centers or on the public cloud platform.</a:t>
            </a:r>
            <a:endParaRPr lang="en-US" altLang="zh-CN" sz="12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7" name="矩形 16"/>
          <p:cNvSpPr/>
          <p:nvPr/>
        </p:nvSpPr>
        <p:spPr bwMode="gray">
          <a:xfrm>
            <a:off x="5348350" y="2446493"/>
            <a:ext cx="2949728" cy="985701"/>
          </a:xfrm>
          <a:prstGeom prst="rect">
            <a:avLst/>
          </a:prstGeom>
          <a:solidFill>
            <a:schemeClr val="bg1"/>
          </a:solidFill>
          <a:ln w="9525">
            <a:solidFill>
              <a:schemeClr val="bg1">
                <a:lumMod val="75000"/>
              </a:schemeClr>
            </a:solidFill>
          </a:ln>
        </p:spPr>
        <p:txBody>
          <a:bodyPr wrap="square" lIns="72000" tIns="144000" rIns="72000" bIns="144000" anchor="ctr" anchorCtr="0">
            <a:noAutofit/>
          </a:bodyPr>
          <a:lstStyle/>
          <a:p>
            <a:pPr defTabSz="1219170" fontAlgn="ctr">
              <a:defRPr/>
            </a:pPr>
            <a:r>
              <a:rPr lang="en-US" sz="1200" dirty="0" smtClean="0">
                <a:solidFill>
                  <a:srgbClr val="C7000B"/>
                </a:solidFill>
                <a:latin typeface="Huawei Sans" panose="020C0503030203020204" pitchFamily="34" charset="0"/>
              </a:rPr>
              <a:t>Huawei operates </a:t>
            </a:r>
            <a:r>
              <a:rPr lang="en-US" sz="1200" dirty="0" smtClean="0">
                <a:latin typeface="Huawei Sans" panose="020C0503030203020204" pitchFamily="34" charset="0"/>
              </a:rPr>
              <a:t>the public cloud and customers do not need to purchase the controller or analyzer software. Instead, </a:t>
            </a:r>
            <a:r>
              <a:rPr lang="en-US" sz="1200" dirty="0" smtClean="0">
                <a:solidFill>
                  <a:srgbClr val="C7000B"/>
                </a:solidFill>
                <a:latin typeface="Huawei Sans" panose="020C0503030203020204" pitchFamily="34" charset="0"/>
              </a:rPr>
              <a:t>customers just purchase Huawei's cloud managed network service.</a:t>
            </a:r>
            <a:endParaRPr lang="en-US" altLang="zh-CN" sz="1200" kern="0" dirty="0">
              <a:solidFill>
                <a:srgbClr val="C7000B"/>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8" name="矩形 17"/>
          <p:cNvSpPr/>
          <p:nvPr/>
        </p:nvSpPr>
        <p:spPr bwMode="gray">
          <a:xfrm>
            <a:off x="1938555" y="3693903"/>
            <a:ext cx="3321069" cy="589746"/>
          </a:xfrm>
          <a:prstGeom prst="rect">
            <a:avLst/>
          </a:prstGeom>
          <a:solidFill>
            <a:schemeClr val="bg1"/>
          </a:solidFill>
          <a:ln w="9525">
            <a:solidFill>
              <a:schemeClr val="bg1">
                <a:lumMod val="75000"/>
              </a:schemeClr>
            </a:solidFill>
          </a:ln>
        </p:spPr>
        <p:txBody>
          <a:bodyPr wrap="square" lIns="72000" tIns="144000" rIns="72000" bIns="144000" anchor="ctr" anchorCtr="0">
            <a:noAutofit/>
          </a:bodyPr>
          <a:lstStyle/>
          <a:p>
            <a:pPr defTabSz="1219170" fontAlgn="ctr">
              <a:defRPr/>
            </a:pPr>
            <a:r>
              <a:rPr lang="en-US" sz="1200" dirty="0" smtClean="0">
                <a:solidFill>
                  <a:prstClr val="black"/>
                </a:solidFill>
                <a:latin typeface="Huawei Sans" panose="020C0503030203020204" pitchFamily="34" charset="0"/>
              </a:rPr>
              <a:t>Customers in industries such as government, education, large enterprise, retail, and financial services</a:t>
            </a:r>
            <a:endParaRPr lang="en-US" altLang="zh-CN" sz="12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9" name="矩形 18"/>
          <p:cNvSpPr/>
          <p:nvPr/>
        </p:nvSpPr>
        <p:spPr bwMode="gray">
          <a:xfrm>
            <a:off x="8386804" y="3693903"/>
            <a:ext cx="3252580" cy="589746"/>
          </a:xfrm>
          <a:prstGeom prst="rect">
            <a:avLst/>
          </a:prstGeom>
          <a:solidFill>
            <a:schemeClr val="bg1"/>
          </a:solidFill>
          <a:ln w="9525">
            <a:solidFill>
              <a:schemeClr val="bg1">
                <a:lumMod val="75000"/>
              </a:schemeClr>
            </a:solidFill>
          </a:ln>
        </p:spPr>
        <p:txBody>
          <a:bodyPr wrap="square" lIns="72000" tIns="144000" rIns="72000" bIns="144000" anchor="ctr" anchorCtr="0">
            <a:noAutofit/>
          </a:bodyPr>
          <a:lstStyle/>
          <a:p>
            <a:pPr defTabSz="1219170" fontAlgn="ctr">
              <a:defRPr/>
            </a:pPr>
            <a:r>
              <a:rPr lang="en-US" sz="1200" dirty="0" smtClean="0">
                <a:solidFill>
                  <a:prstClr val="black"/>
                </a:solidFill>
                <a:latin typeface="Huawei Sans" panose="020C0503030203020204" pitchFamily="34" charset="0"/>
              </a:rPr>
              <a:t>MSP, carrier</a:t>
            </a:r>
            <a:endParaRPr lang="en-US" sz="1200" dirty="0">
              <a:solidFill>
                <a:prstClr val="black"/>
              </a:solidFill>
              <a:latin typeface="Huawei Sans" panose="020C0503030203020204" pitchFamily="34" charset="0"/>
            </a:endParaRPr>
          </a:p>
        </p:txBody>
      </p:sp>
      <p:sp>
        <p:nvSpPr>
          <p:cNvPr id="20" name="矩形 19"/>
          <p:cNvSpPr/>
          <p:nvPr/>
        </p:nvSpPr>
        <p:spPr bwMode="gray">
          <a:xfrm>
            <a:off x="5348350" y="3693903"/>
            <a:ext cx="2949728" cy="589746"/>
          </a:xfrm>
          <a:prstGeom prst="rect">
            <a:avLst/>
          </a:prstGeom>
          <a:solidFill>
            <a:schemeClr val="bg1"/>
          </a:solidFill>
          <a:ln w="9525">
            <a:solidFill>
              <a:schemeClr val="bg1">
                <a:lumMod val="75000"/>
              </a:schemeClr>
            </a:solidFill>
          </a:ln>
        </p:spPr>
        <p:txBody>
          <a:bodyPr wrap="square" lIns="72000" tIns="144000" rIns="72000" bIns="144000" anchor="ctr" anchorCtr="0">
            <a:noAutofit/>
          </a:bodyPr>
          <a:lstStyle/>
          <a:p>
            <a:pPr defTabSz="1219170" fontAlgn="ctr">
              <a:defRPr/>
            </a:pPr>
            <a:r>
              <a:rPr lang="en-US" sz="1200" dirty="0" smtClean="0">
                <a:solidFill>
                  <a:prstClr val="black"/>
                </a:solidFill>
                <a:latin typeface="Huawei Sans" panose="020C0503030203020204" pitchFamily="34" charset="0"/>
              </a:rPr>
              <a:t>Customers in industries such as government, education, large enterprise, retail, and financial services</a:t>
            </a:r>
            <a:endParaRPr lang="en-US" sz="1200" dirty="0">
              <a:solidFill>
                <a:prstClr val="black"/>
              </a:solidFill>
              <a:latin typeface="Huawei Sans" panose="020C0503030203020204" pitchFamily="34" charset="0"/>
            </a:endParaRPr>
          </a:p>
        </p:txBody>
      </p:sp>
      <p:sp>
        <p:nvSpPr>
          <p:cNvPr id="21" name="矩形 20"/>
          <p:cNvSpPr/>
          <p:nvPr/>
        </p:nvSpPr>
        <p:spPr bwMode="gray">
          <a:xfrm>
            <a:off x="480826" y="5040407"/>
            <a:ext cx="11247283" cy="455115"/>
          </a:xfrm>
          <a:prstGeom prst="rect">
            <a:avLst/>
          </a:prstGeom>
          <a:gradFill>
            <a:gsLst>
              <a:gs pos="0">
                <a:srgbClr val="E6F6F9"/>
              </a:gs>
              <a:gs pos="100000">
                <a:schemeClr val="bg1">
                  <a:alpha val="0"/>
                </a:schemeClr>
              </a:gs>
            </a:gsLst>
            <a:lin ang="0" scaled="1"/>
          </a:gradFill>
          <a:ln w="9525">
            <a:gradFill flip="none" rotWithShape="1">
              <a:gsLst>
                <a:gs pos="32000">
                  <a:srgbClr val="94DAE2"/>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72000" tIns="144000" rIns="72000" bIns="144000" rtlCol="0" anchor="ctr" anchorCtr="0"/>
          <a:lstStyle/>
          <a:p>
            <a:pPr defTabSz="914400" fontAlgn="ctr"/>
            <a:endParaRPr lang="en-US" altLang="zh-CN" dirty="0">
              <a:solidFill>
                <a:srgbClr val="007FAC"/>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矩形 21"/>
          <p:cNvSpPr/>
          <p:nvPr/>
        </p:nvSpPr>
        <p:spPr bwMode="gray">
          <a:xfrm>
            <a:off x="531532" y="5101928"/>
            <a:ext cx="1371512" cy="332072"/>
          </a:xfrm>
          <a:prstGeom prst="rect">
            <a:avLst/>
          </a:prstGeom>
        </p:spPr>
        <p:txBody>
          <a:bodyPr wrap="square" lIns="72000" tIns="144000" rIns="72000" bIns="144000" anchor="ctr" anchorCtr="0">
            <a:noAutofit/>
          </a:bodyPr>
          <a:lstStyle/>
          <a:p>
            <a:pPr algn="ctr" fontAlgn="ctr">
              <a:tabLst>
                <a:tab pos="457006" algn="l"/>
              </a:tabLst>
            </a:pPr>
            <a:r>
              <a:rPr lang="en-US" sz="1200" dirty="0" smtClean="0">
                <a:solidFill>
                  <a:srgbClr val="30B5C5"/>
                </a:solidFill>
                <a:latin typeface="Huawei Sans" panose="020C0503030203020204" pitchFamily="34" charset="0"/>
              </a:rPr>
              <a:t>Software transaction mode</a:t>
            </a:r>
            <a:endParaRPr lang="en-US" sz="1200" dirty="0">
              <a:solidFill>
                <a:srgbClr val="30B5C5"/>
              </a:solidFill>
              <a:latin typeface="Huawei Sans" panose="020C0503030203020204" pitchFamily="34" charset="0"/>
            </a:endParaRPr>
          </a:p>
        </p:txBody>
      </p:sp>
      <p:sp>
        <p:nvSpPr>
          <p:cNvPr id="23" name="矩形 22"/>
          <p:cNvSpPr/>
          <p:nvPr/>
        </p:nvSpPr>
        <p:spPr bwMode="gray">
          <a:xfrm>
            <a:off x="1938555" y="5109564"/>
            <a:ext cx="3321069" cy="316800"/>
          </a:xfrm>
          <a:prstGeom prst="rect">
            <a:avLst/>
          </a:prstGeom>
          <a:solidFill>
            <a:schemeClr val="bg1"/>
          </a:solidFill>
          <a:ln w="9525">
            <a:solidFill>
              <a:schemeClr val="bg1">
                <a:lumMod val="75000"/>
              </a:schemeClr>
            </a:solidFill>
          </a:ln>
        </p:spPr>
        <p:txBody>
          <a:bodyPr wrap="square" lIns="72000" tIns="144000" rIns="72000" bIns="144000" anchor="ctr" anchorCtr="0">
            <a:noAutofit/>
          </a:bodyPr>
          <a:lstStyle/>
          <a:p>
            <a:pPr defTabSz="1219170" fontAlgn="ctr">
              <a:defRPr/>
            </a:pPr>
            <a:r>
              <a:rPr lang="en-US" sz="1200" dirty="0" smtClean="0">
                <a:solidFill>
                  <a:prstClr val="black"/>
                </a:solidFill>
                <a:latin typeface="Huawei Sans" panose="020C0503030203020204" pitchFamily="34" charset="0"/>
              </a:rPr>
              <a:t>Perpetual license + </a:t>
            </a:r>
            <a:r>
              <a:rPr lang="en-US" sz="1200" dirty="0" err="1" smtClean="0">
                <a:solidFill>
                  <a:prstClr val="black"/>
                </a:solidFill>
                <a:latin typeface="Huawei Sans" panose="020C0503030203020204" pitchFamily="34" charset="0"/>
              </a:rPr>
              <a:t>SnS</a:t>
            </a:r>
            <a:endParaRPr lang="en-US" altLang="zh-CN" sz="12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4" name="矩形 23"/>
          <p:cNvSpPr/>
          <p:nvPr/>
        </p:nvSpPr>
        <p:spPr bwMode="gray">
          <a:xfrm>
            <a:off x="8386804" y="5109564"/>
            <a:ext cx="3252580" cy="316800"/>
          </a:xfrm>
          <a:prstGeom prst="rect">
            <a:avLst/>
          </a:prstGeom>
          <a:solidFill>
            <a:schemeClr val="bg1"/>
          </a:solidFill>
          <a:ln w="9525">
            <a:solidFill>
              <a:schemeClr val="bg1">
                <a:lumMod val="75000"/>
              </a:schemeClr>
            </a:solidFill>
          </a:ln>
        </p:spPr>
        <p:txBody>
          <a:bodyPr wrap="square" lIns="72000" tIns="144000" rIns="72000" bIns="144000" anchor="ctr" anchorCtr="0">
            <a:noAutofit/>
          </a:bodyPr>
          <a:lstStyle/>
          <a:p>
            <a:pPr defTabSz="1219170" fontAlgn="ctr">
              <a:defRPr/>
            </a:pPr>
            <a:r>
              <a:rPr lang="en-US" sz="1200" dirty="0" smtClean="0">
                <a:solidFill>
                  <a:prstClr val="black"/>
                </a:solidFill>
                <a:latin typeface="Huawei Sans" panose="020C0503030203020204" pitchFamily="34" charset="0"/>
              </a:rPr>
              <a:t>TBL subscription mode</a:t>
            </a:r>
            <a:endParaRPr lang="en-US" sz="1200" dirty="0">
              <a:solidFill>
                <a:prstClr val="black"/>
              </a:solidFill>
              <a:latin typeface="Huawei Sans" panose="020C0503030203020204" pitchFamily="34" charset="0"/>
            </a:endParaRPr>
          </a:p>
        </p:txBody>
      </p:sp>
      <p:sp>
        <p:nvSpPr>
          <p:cNvPr id="25" name="矩形 24"/>
          <p:cNvSpPr/>
          <p:nvPr/>
        </p:nvSpPr>
        <p:spPr bwMode="gray">
          <a:xfrm>
            <a:off x="5348350" y="5109564"/>
            <a:ext cx="2949728" cy="316800"/>
          </a:xfrm>
          <a:prstGeom prst="rect">
            <a:avLst/>
          </a:prstGeom>
          <a:solidFill>
            <a:schemeClr val="bg1"/>
          </a:solidFill>
          <a:ln w="9525">
            <a:solidFill>
              <a:schemeClr val="bg1">
                <a:lumMod val="75000"/>
              </a:schemeClr>
            </a:solidFill>
          </a:ln>
        </p:spPr>
        <p:txBody>
          <a:bodyPr wrap="square" lIns="72000" tIns="144000" rIns="72000" bIns="144000" anchor="ctr" anchorCtr="0">
            <a:noAutofit/>
          </a:bodyPr>
          <a:lstStyle/>
          <a:p>
            <a:pPr defTabSz="1219170" fontAlgn="ctr">
              <a:defRPr/>
            </a:pPr>
            <a:r>
              <a:rPr lang="en-US" sz="1200" dirty="0" smtClean="0">
                <a:solidFill>
                  <a:prstClr val="black"/>
                </a:solidFill>
                <a:latin typeface="Huawei Sans" panose="020C0503030203020204" pitchFamily="34" charset="0"/>
              </a:rPr>
              <a:t>SaaS mode</a:t>
            </a:r>
            <a:endParaRPr lang="en-US" sz="1200" dirty="0">
              <a:solidFill>
                <a:prstClr val="black"/>
              </a:solidFill>
              <a:latin typeface="Huawei Sans" panose="020C0503030203020204" pitchFamily="34" charset="0"/>
            </a:endParaRPr>
          </a:p>
        </p:txBody>
      </p:sp>
    </p:spTree>
    <p:extLst>
      <p:ext uri="{BB962C8B-B14F-4D97-AF65-F5344CB8AC3E}">
        <p14:creationId xmlns:p14="http://schemas.microsoft.com/office/powerpoint/2010/main" val="2548452381"/>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sz="2000" dirty="0" err="1" smtClean="0">
                <a:solidFill>
                  <a:schemeClr val="bg1">
                    <a:lumMod val="50000"/>
                  </a:schemeClr>
                </a:solidFill>
              </a:rPr>
              <a:t>CloudCampus</a:t>
            </a:r>
            <a:r>
              <a:rPr lang="en-US" sz="2000" dirty="0" smtClean="0">
                <a:solidFill>
                  <a:schemeClr val="bg1">
                    <a:lumMod val="50000"/>
                  </a:schemeClr>
                </a:solidFill>
              </a:rPr>
              <a:t> Solution and Virtualized Campus Network Overview</a:t>
            </a:r>
          </a:p>
          <a:p>
            <a:r>
              <a:rPr lang="en-US" sz="2000" dirty="0" smtClean="0">
                <a:solidFill>
                  <a:schemeClr val="bg1">
                    <a:lumMod val="50000"/>
                  </a:schemeClr>
                </a:solidFill>
              </a:rPr>
              <a:t>Underlay Network Design</a:t>
            </a:r>
            <a:endParaRPr lang="en-US" altLang="zh-CN" sz="2000" dirty="0" smtClean="0">
              <a:solidFill>
                <a:schemeClr val="bg1">
                  <a:lumMod val="50000"/>
                </a:schemeClr>
              </a:solidFill>
              <a:sym typeface="Huawei Sans" panose="020C0503030203020204" pitchFamily="34" charset="0"/>
            </a:endParaRPr>
          </a:p>
          <a:p>
            <a:r>
              <a:rPr lang="en-US" sz="2000" dirty="0" smtClean="0">
                <a:solidFill>
                  <a:schemeClr val="bg1">
                    <a:lumMod val="50000"/>
                  </a:schemeClr>
                </a:solidFill>
              </a:rPr>
              <a:t>Fabric Design</a:t>
            </a:r>
          </a:p>
          <a:p>
            <a:r>
              <a:rPr lang="en-US" sz="2000" dirty="0" smtClean="0">
                <a:solidFill>
                  <a:schemeClr val="bg1">
                    <a:lumMod val="50000"/>
                  </a:schemeClr>
                </a:solidFill>
              </a:rPr>
              <a:t>Overlay Network Design</a:t>
            </a:r>
          </a:p>
          <a:p>
            <a:r>
              <a:rPr lang="en-US" sz="2000" dirty="0" smtClean="0">
                <a:solidFill>
                  <a:schemeClr val="bg1">
                    <a:lumMod val="50000"/>
                  </a:schemeClr>
                </a:solidFill>
              </a:rPr>
              <a:t>Admission Control and Free Mobility Design</a:t>
            </a:r>
          </a:p>
          <a:p>
            <a:r>
              <a:rPr lang="en-US" sz="2000" dirty="0" smtClean="0">
                <a:solidFill>
                  <a:schemeClr val="bg1">
                    <a:lumMod val="50000"/>
                  </a:schemeClr>
                </a:solidFill>
              </a:rPr>
              <a:t>WLAN Design</a:t>
            </a:r>
            <a:endParaRPr lang="en-US" altLang="zh-CN" sz="2000" dirty="0" smtClean="0">
              <a:solidFill>
                <a:schemeClr val="bg1">
                  <a:lumMod val="50000"/>
                </a:schemeClr>
              </a:solidFill>
              <a:sym typeface="Huawei Sans" panose="020C0503030203020204" pitchFamily="34" charset="0"/>
            </a:endParaRPr>
          </a:p>
          <a:p>
            <a:r>
              <a:rPr lang="en-US" sz="2000" b="1" dirty="0" smtClean="0"/>
              <a:t>Network Security Design</a:t>
            </a:r>
          </a:p>
          <a:p>
            <a:r>
              <a:rPr lang="en-US" sz="2000" dirty="0" smtClean="0">
                <a:solidFill>
                  <a:schemeClr val="bg1">
                    <a:lumMod val="50000"/>
                  </a:schemeClr>
                </a:solidFill>
              </a:rPr>
              <a:t>O&amp;M Design</a:t>
            </a:r>
            <a:endParaRPr lang="en-US" altLang="zh-CN" sz="2000" dirty="0" smtClean="0">
              <a:solidFill>
                <a:schemeClr val="bg1">
                  <a:lumMod val="50000"/>
                </a:schemeClr>
              </a:solidFill>
              <a:sym typeface="Huawei Sans" panose="020C0503030203020204" pitchFamily="34" charset="0"/>
            </a:endParaRPr>
          </a:p>
        </p:txBody>
      </p:sp>
    </p:spTree>
    <p:extLst>
      <p:ext uri="{BB962C8B-B14F-4D97-AF65-F5344CB8AC3E}">
        <p14:creationId xmlns:p14="http://schemas.microsoft.com/office/powerpoint/2010/main" val="1744235068"/>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2" name="直接连接符 121"/>
          <p:cNvCxnSpPr/>
          <p:nvPr/>
        </p:nvCxnSpPr>
        <p:spPr bwMode="gray">
          <a:xfrm>
            <a:off x="3944980" y="4709331"/>
            <a:ext cx="0" cy="500495"/>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a:lstStyle/>
          <a:p>
            <a:r>
              <a:rPr lang="en-US" smtClean="0"/>
              <a:t>Overall Security Design</a:t>
            </a:r>
            <a:endParaRPr lang="en-US" altLang="zh-CN" dirty="0"/>
          </a:p>
        </p:txBody>
      </p:sp>
      <p:sp>
        <p:nvSpPr>
          <p:cNvPr id="5" name="文本占位符 4"/>
          <p:cNvSpPr>
            <a:spLocks noGrp="1"/>
          </p:cNvSpPr>
          <p:nvPr>
            <p:ph type="body" sz="quarter" idx="10"/>
          </p:nvPr>
        </p:nvSpPr>
        <p:spPr>
          <a:xfrm>
            <a:off x="6236730" y="1052514"/>
            <a:ext cx="5512357" cy="4875042"/>
          </a:xfrm>
        </p:spPr>
        <p:txBody>
          <a:bodyPr/>
          <a:lstStyle/>
          <a:p>
            <a:r>
              <a:rPr lang="en-US" sz="1600" dirty="0" smtClean="0"/>
              <a:t>Campus network security design principles</a:t>
            </a:r>
          </a:p>
          <a:p>
            <a:pPr lvl="1"/>
            <a:r>
              <a:rPr lang="en-US" sz="1400" dirty="0" smtClean="0"/>
              <a:t>There is no absolutely secure network but only more comprehensive protection measures.</a:t>
            </a:r>
          </a:p>
          <a:p>
            <a:pPr lvl="1"/>
            <a:r>
              <a:rPr lang="en-US" sz="1400" dirty="0" smtClean="0"/>
              <a:t>Security is changing dynamically. Different networks have different security requirements. Therefore, on-demand network security design is the best choice.</a:t>
            </a:r>
          </a:p>
          <a:p>
            <a:pPr lvl="1"/>
            <a:r>
              <a:rPr lang="en-US" sz="1400" dirty="0" smtClean="0"/>
              <a:t>Security is a system issue. Security design is required in all aspects of the network. In addition to egress security, campus networks also need to consider intranet security and security compliance.</a:t>
            </a:r>
          </a:p>
          <a:p>
            <a:r>
              <a:rPr lang="en-US" sz="1600" dirty="0" smtClean="0"/>
              <a:t>Campus network security system</a:t>
            </a:r>
          </a:p>
          <a:p>
            <a:pPr lvl="1"/>
            <a:r>
              <a:rPr lang="en-US" sz="1400" dirty="0" smtClean="0"/>
              <a:t>Egress security</a:t>
            </a:r>
          </a:p>
          <a:p>
            <a:pPr lvl="1"/>
            <a:r>
              <a:rPr lang="en-US" sz="1400" dirty="0" smtClean="0"/>
              <a:t>Intranet security: wired network security and wireless network security</a:t>
            </a:r>
            <a:endParaRPr lang="en-US" sz="1400" dirty="0"/>
          </a:p>
        </p:txBody>
      </p:sp>
      <p:sp>
        <p:nvSpPr>
          <p:cNvPr id="4" name="圆角矩形 3"/>
          <p:cNvSpPr/>
          <p:nvPr/>
        </p:nvSpPr>
        <p:spPr bwMode="gray">
          <a:xfrm>
            <a:off x="3924804" y="1313124"/>
            <a:ext cx="1557595" cy="1245217"/>
          </a:xfrm>
          <a:prstGeom prst="roundRect">
            <a:avLst>
              <a:gd name="adj" fmla="val 249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pic>
        <p:nvPicPr>
          <p:cNvPr id="10" name="图片 87" descr="汇聚交换机.png"/>
          <p:cNvPicPr>
            <a:picLocks noChangeAspect="1"/>
          </p:cNvPicPr>
          <p:nvPr/>
        </p:nvPicPr>
        <p:blipFill>
          <a:blip r:embed="rId3"/>
          <a:stretch>
            <a:fillRect/>
          </a:stretch>
        </p:blipFill>
        <p:spPr bwMode="gray">
          <a:xfrm>
            <a:off x="2306485" y="3734507"/>
            <a:ext cx="369473" cy="302297"/>
          </a:xfrm>
          <a:prstGeom prst="rect">
            <a:avLst/>
          </a:prstGeom>
        </p:spPr>
      </p:pic>
      <p:pic>
        <p:nvPicPr>
          <p:cNvPr id="11" name="图片 76" descr="接入交换机.png"/>
          <p:cNvPicPr>
            <a:picLocks noChangeAspect="1"/>
          </p:cNvPicPr>
          <p:nvPr/>
        </p:nvPicPr>
        <p:blipFill>
          <a:blip r:embed="rId4"/>
          <a:stretch>
            <a:fillRect/>
          </a:stretch>
        </p:blipFill>
        <p:spPr bwMode="gray">
          <a:xfrm>
            <a:off x="1619232" y="4537299"/>
            <a:ext cx="369473" cy="302297"/>
          </a:xfrm>
          <a:prstGeom prst="rect">
            <a:avLst/>
          </a:prstGeom>
        </p:spPr>
      </p:pic>
      <p:pic>
        <p:nvPicPr>
          <p:cNvPr id="15" name="Picture 2" descr="G:\做的项目\公共\扁平图标切换\更新2015_01_21\oss扁平图标库2015_01_21更新-04.png"/>
          <p:cNvPicPr>
            <a:picLocks noChangeAspect="1" noChangeArrowheads="1"/>
          </p:cNvPicPr>
          <p:nvPr/>
        </p:nvPicPr>
        <p:blipFill>
          <a:blip r:embed="rId5"/>
          <a:stretch>
            <a:fillRect/>
          </a:stretch>
        </p:blipFill>
        <p:spPr bwMode="gray">
          <a:xfrm>
            <a:off x="2662042" y="1342427"/>
            <a:ext cx="369473" cy="302297"/>
          </a:xfrm>
          <a:prstGeom prst="rect">
            <a:avLst/>
          </a:prstGeom>
          <a:noFill/>
        </p:spPr>
      </p:pic>
      <p:pic>
        <p:nvPicPr>
          <p:cNvPr id="16" name="图片 86" descr="核心交换机.png"/>
          <p:cNvPicPr>
            <a:picLocks noChangeAspect="1"/>
          </p:cNvPicPr>
          <p:nvPr/>
        </p:nvPicPr>
        <p:blipFill>
          <a:blip r:embed="rId6"/>
          <a:stretch>
            <a:fillRect/>
          </a:stretch>
        </p:blipFill>
        <p:spPr bwMode="gray">
          <a:xfrm>
            <a:off x="2662042" y="2558342"/>
            <a:ext cx="369473" cy="302297"/>
          </a:xfrm>
          <a:prstGeom prst="rect">
            <a:avLst/>
          </a:prstGeom>
        </p:spPr>
      </p:pic>
      <p:pic>
        <p:nvPicPr>
          <p:cNvPr id="17" name="图片 86" descr="核心交换机.png"/>
          <p:cNvPicPr>
            <a:picLocks noChangeAspect="1"/>
          </p:cNvPicPr>
          <p:nvPr/>
        </p:nvPicPr>
        <p:blipFill>
          <a:blip r:embed="rId6"/>
          <a:stretch>
            <a:fillRect/>
          </a:stretch>
        </p:blipFill>
        <p:spPr bwMode="gray">
          <a:xfrm>
            <a:off x="3352879" y="2558342"/>
            <a:ext cx="369473" cy="302297"/>
          </a:xfrm>
          <a:prstGeom prst="rect">
            <a:avLst/>
          </a:prstGeom>
        </p:spPr>
      </p:pic>
      <p:cxnSp>
        <p:nvCxnSpPr>
          <p:cNvPr id="18" name="直接连接符 17"/>
          <p:cNvCxnSpPr>
            <a:stCxn id="16" idx="3"/>
            <a:endCxn id="17" idx="1"/>
          </p:cNvCxnSpPr>
          <p:nvPr/>
        </p:nvCxnSpPr>
        <p:spPr bwMode="gray">
          <a:xfrm>
            <a:off x="3031515" y="2709491"/>
            <a:ext cx="321364"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pic>
        <p:nvPicPr>
          <p:cNvPr id="19" name="图片 87" descr="汇聚交换机.png"/>
          <p:cNvPicPr>
            <a:picLocks noChangeAspect="1"/>
          </p:cNvPicPr>
          <p:nvPr/>
        </p:nvPicPr>
        <p:blipFill>
          <a:blip r:embed="rId3"/>
          <a:stretch>
            <a:fillRect/>
          </a:stretch>
        </p:blipFill>
        <p:spPr bwMode="gray">
          <a:xfrm>
            <a:off x="1619232" y="3734507"/>
            <a:ext cx="369473" cy="302297"/>
          </a:xfrm>
          <a:prstGeom prst="rect">
            <a:avLst/>
          </a:prstGeom>
        </p:spPr>
      </p:pic>
      <p:cxnSp>
        <p:nvCxnSpPr>
          <p:cNvPr id="20" name="直接连接符 19"/>
          <p:cNvCxnSpPr>
            <a:stCxn id="19" idx="3"/>
            <a:endCxn id="10" idx="1"/>
          </p:cNvCxnSpPr>
          <p:nvPr/>
        </p:nvCxnSpPr>
        <p:spPr bwMode="gray">
          <a:xfrm>
            <a:off x="1988705" y="3885656"/>
            <a:ext cx="317780"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sp>
        <p:nvSpPr>
          <p:cNvPr id="27" name="椭圆 26"/>
          <p:cNvSpPr/>
          <p:nvPr/>
        </p:nvSpPr>
        <p:spPr bwMode="gray">
          <a:xfrm>
            <a:off x="1726270" y="4207162"/>
            <a:ext cx="845474" cy="123410"/>
          </a:xfrm>
          <a:prstGeom prst="ellips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文本框 28"/>
          <p:cNvSpPr txBox="1"/>
          <p:nvPr/>
        </p:nvSpPr>
        <p:spPr bwMode="gray">
          <a:xfrm>
            <a:off x="464523" y="2560072"/>
            <a:ext cx="896400" cy="276999"/>
          </a:xfrm>
          <a:prstGeom prst="rect">
            <a:avLst/>
          </a:prstGeom>
          <a:noFill/>
        </p:spPr>
        <p:txBody>
          <a:bodyPr wrap="none" rtlCol="0">
            <a:spAutoFit/>
          </a:bodyPr>
          <a:lstStyle/>
          <a:p>
            <a:pPr fontAlgn="ctr">
              <a:spcBef>
                <a:spcPct val="0"/>
              </a:spcBef>
              <a:spcAft>
                <a:spcPct val="0"/>
              </a:spcAft>
              <a:defRPr/>
            </a:pPr>
            <a:r>
              <a:rPr lang="en-US" sz="1200" dirty="0" smtClean="0">
                <a:solidFill>
                  <a:prstClr val="black"/>
                </a:solidFill>
                <a:latin typeface="Huawei Sans" panose="020C0503030203020204" pitchFamily="34" charset="0"/>
              </a:rPr>
              <a:t>Core layer</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文本框 29"/>
          <p:cNvSpPr txBox="1"/>
          <p:nvPr/>
        </p:nvSpPr>
        <p:spPr bwMode="gray">
          <a:xfrm>
            <a:off x="464523" y="3675501"/>
            <a:ext cx="1078084" cy="461665"/>
          </a:xfrm>
          <a:prstGeom prst="rect">
            <a:avLst/>
          </a:prstGeom>
          <a:noFill/>
        </p:spPr>
        <p:txBody>
          <a:bodyPr wrap="square" rtlCol="0">
            <a:spAutoFit/>
          </a:bodyPr>
          <a:lstStyle/>
          <a:p>
            <a:pPr fontAlgn="ctr">
              <a:spcBef>
                <a:spcPct val="0"/>
              </a:spcBef>
              <a:spcAft>
                <a:spcPct val="0"/>
              </a:spcAft>
              <a:defRPr/>
            </a:pPr>
            <a:r>
              <a:rPr lang="en-US" sz="1200" dirty="0" smtClean="0">
                <a:solidFill>
                  <a:prstClr val="black"/>
                </a:solidFill>
                <a:latin typeface="Huawei Sans" panose="020C0503030203020204" pitchFamily="34" charset="0"/>
              </a:rPr>
              <a:t>Aggregation layer</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文本框 30"/>
          <p:cNvSpPr txBox="1"/>
          <p:nvPr/>
        </p:nvSpPr>
        <p:spPr bwMode="gray">
          <a:xfrm>
            <a:off x="464523" y="4807508"/>
            <a:ext cx="1029449" cy="276999"/>
          </a:xfrm>
          <a:prstGeom prst="rect">
            <a:avLst/>
          </a:prstGeom>
          <a:noFill/>
        </p:spPr>
        <p:txBody>
          <a:bodyPr wrap="none" rtlCol="0">
            <a:spAutoFit/>
          </a:bodyPr>
          <a:lstStyle/>
          <a:p>
            <a:pPr fontAlgn="ctr">
              <a:spcBef>
                <a:spcPct val="0"/>
              </a:spcBef>
              <a:spcAft>
                <a:spcPct val="0"/>
              </a:spcAft>
              <a:defRPr/>
            </a:pPr>
            <a:r>
              <a:rPr lang="en-US" sz="1200" dirty="0" smtClean="0">
                <a:solidFill>
                  <a:prstClr val="black"/>
                </a:solidFill>
                <a:latin typeface="Huawei Sans" panose="020C0503030203020204" pitchFamily="34" charset="0"/>
              </a:rPr>
              <a:t>Access layer</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文本框 31"/>
          <p:cNvSpPr txBox="1"/>
          <p:nvPr/>
        </p:nvSpPr>
        <p:spPr bwMode="gray">
          <a:xfrm>
            <a:off x="464523" y="1644724"/>
            <a:ext cx="1008610" cy="276999"/>
          </a:xfrm>
          <a:prstGeom prst="rect">
            <a:avLst/>
          </a:prstGeom>
          <a:noFill/>
        </p:spPr>
        <p:txBody>
          <a:bodyPr wrap="none" rtlCol="0">
            <a:spAutoFit/>
          </a:bodyPr>
          <a:lstStyle/>
          <a:p>
            <a:pPr fontAlgn="ctr">
              <a:spcBef>
                <a:spcPct val="0"/>
              </a:spcBef>
              <a:spcAft>
                <a:spcPct val="0"/>
              </a:spcAft>
              <a:defRPr/>
            </a:pPr>
            <a:r>
              <a:rPr lang="en-US" sz="1200" dirty="0" smtClean="0">
                <a:solidFill>
                  <a:prstClr val="black"/>
                </a:solidFill>
                <a:latin typeface="Huawei Sans" panose="020C0503030203020204" pitchFamily="34" charset="0"/>
              </a:rPr>
              <a:t>Egress zone</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文本框 32"/>
          <p:cNvSpPr txBox="1"/>
          <p:nvPr/>
        </p:nvSpPr>
        <p:spPr bwMode="gray">
          <a:xfrm>
            <a:off x="1105130" y="5723547"/>
            <a:ext cx="1102591" cy="246221"/>
          </a:xfrm>
          <a:prstGeom prst="rect">
            <a:avLst/>
          </a:prstGeom>
          <a:noFill/>
          <a:ln>
            <a:noFill/>
          </a:ln>
        </p:spPr>
        <p:txBody>
          <a:bodyPr wrap="none" rtlCol="0">
            <a:noAutofit/>
          </a:bodyPr>
          <a:lstStyle/>
          <a:p>
            <a:pPr algn="ctr" fontAlgn="ctr"/>
            <a:r>
              <a:rPr lang="en-US" sz="1200" dirty="0" smtClean="0">
                <a:solidFill>
                  <a:schemeClr val="bg1">
                    <a:lumMod val="50000"/>
                  </a:schemeClr>
                </a:solidFill>
                <a:latin typeface="Huawei Sans" panose="020C0503030203020204" pitchFamily="34" charset="0"/>
              </a:rPr>
              <a:t>CSS/</a:t>
            </a:r>
            <a:r>
              <a:rPr lang="en-US" sz="1200" dirty="0" err="1" smtClean="0">
                <a:solidFill>
                  <a:schemeClr val="bg1">
                    <a:lumMod val="50000"/>
                  </a:schemeClr>
                </a:solidFill>
                <a:latin typeface="Huawei Sans" panose="020C0503030203020204" pitchFamily="34" charset="0"/>
              </a:rPr>
              <a:t>iStack</a:t>
            </a:r>
            <a:r>
              <a:rPr lang="en-US" sz="1200" dirty="0" smtClean="0">
                <a:solidFill>
                  <a:schemeClr val="bg1">
                    <a:lumMod val="50000"/>
                  </a:schemeClr>
                </a:solidFill>
                <a:latin typeface="Huawei Sans" panose="020C0503030203020204" pitchFamily="34" charset="0"/>
              </a:rPr>
              <a:t> link</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6" name="直接连接符 35"/>
          <p:cNvCxnSpPr>
            <a:stCxn id="16" idx="2"/>
            <a:endCxn id="19" idx="0"/>
          </p:cNvCxnSpPr>
          <p:nvPr/>
        </p:nvCxnSpPr>
        <p:spPr bwMode="gray">
          <a:xfrm flipH="1">
            <a:off x="1803969" y="2860639"/>
            <a:ext cx="1042810" cy="87386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7" name="直接连接符 36"/>
          <p:cNvCxnSpPr>
            <a:stCxn id="17" idx="2"/>
            <a:endCxn id="10" idx="0"/>
          </p:cNvCxnSpPr>
          <p:nvPr/>
        </p:nvCxnSpPr>
        <p:spPr bwMode="gray">
          <a:xfrm flipH="1">
            <a:off x="2491222" y="2860639"/>
            <a:ext cx="1046394" cy="87386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pic>
        <p:nvPicPr>
          <p:cNvPr id="43" name="Picture 2" descr="G:\做的项目\公共\扁平图标切换\更新2015_01_21\oss扁平图标库2015_01_21更新-04.png"/>
          <p:cNvPicPr>
            <a:picLocks noChangeAspect="1" noChangeArrowheads="1"/>
          </p:cNvPicPr>
          <p:nvPr/>
        </p:nvPicPr>
        <p:blipFill>
          <a:blip r:embed="rId5"/>
          <a:stretch>
            <a:fillRect/>
          </a:stretch>
        </p:blipFill>
        <p:spPr bwMode="gray">
          <a:xfrm>
            <a:off x="3352879" y="1342427"/>
            <a:ext cx="369473" cy="302297"/>
          </a:xfrm>
          <a:prstGeom prst="rect">
            <a:avLst/>
          </a:prstGeom>
          <a:noFill/>
        </p:spPr>
      </p:pic>
      <p:cxnSp>
        <p:nvCxnSpPr>
          <p:cNvPr id="44" name="直接连接符 43"/>
          <p:cNvCxnSpPr>
            <a:stCxn id="15" idx="2"/>
            <a:endCxn id="16" idx="0"/>
          </p:cNvCxnSpPr>
          <p:nvPr/>
        </p:nvCxnSpPr>
        <p:spPr bwMode="gray">
          <a:xfrm>
            <a:off x="2846779" y="1644724"/>
            <a:ext cx="0" cy="91361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5" name="直接连接符 44"/>
          <p:cNvCxnSpPr>
            <a:stCxn id="43" idx="2"/>
            <a:endCxn id="17" idx="0"/>
          </p:cNvCxnSpPr>
          <p:nvPr/>
        </p:nvCxnSpPr>
        <p:spPr bwMode="gray">
          <a:xfrm>
            <a:off x="3537616" y="1644724"/>
            <a:ext cx="0" cy="91361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15" idx="3"/>
            <a:endCxn id="43" idx="1"/>
          </p:cNvCxnSpPr>
          <p:nvPr/>
        </p:nvCxnSpPr>
        <p:spPr bwMode="gray">
          <a:xfrm>
            <a:off x="3031515" y="1493576"/>
            <a:ext cx="321364" cy="0"/>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pic>
        <p:nvPicPr>
          <p:cNvPr id="47" name="图片 87" descr="汇聚交换机.png"/>
          <p:cNvPicPr>
            <a:picLocks noChangeAspect="1"/>
          </p:cNvPicPr>
          <p:nvPr/>
        </p:nvPicPr>
        <p:blipFill>
          <a:blip r:embed="rId3"/>
          <a:stretch>
            <a:fillRect/>
          </a:stretch>
        </p:blipFill>
        <p:spPr bwMode="gray">
          <a:xfrm>
            <a:off x="4259748" y="1995514"/>
            <a:ext cx="305350" cy="249832"/>
          </a:xfrm>
          <a:prstGeom prst="rect">
            <a:avLst/>
          </a:prstGeom>
        </p:spPr>
      </p:pic>
      <p:pic>
        <p:nvPicPr>
          <p:cNvPr id="48" name="图片 87" descr="汇聚交换机.png"/>
          <p:cNvPicPr>
            <a:picLocks noChangeAspect="1"/>
          </p:cNvPicPr>
          <p:nvPr/>
        </p:nvPicPr>
        <p:blipFill>
          <a:blip r:embed="rId3"/>
          <a:stretch>
            <a:fillRect/>
          </a:stretch>
        </p:blipFill>
        <p:spPr bwMode="gray">
          <a:xfrm>
            <a:off x="4812132" y="1995514"/>
            <a:ext cx="305350" cy="249832"/>
          </a:xfrm>
          <a:prstGeom prst="rect">
            <a:avLst/>
          </a:prstGeom>
        </p:spPr>
      </p:pic>
      <p:cxnSp>
        <p:nvCxnSpPr>
          <p:cNvPr id="49" name="直接连接符 48"/>
          <p:cNvCxnSpPr>
            <a:stCxn id="47" idx="2"/>
            <a:endCxn id="16" idx="0"/>
          </p:cNvCxnSpPr>
          <p:nvPr/>
        </p:nvCxnSpPr>
        <p:spPr bwMode="gray">
          <a:xfrm flipH="1">
            <a:off x="2846779" y="2245346"/>
            <a:ext cx="1565644" cy="312996"/>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48" idx="2"/>
            <a:endCxn id="17" idx="0"/>
          </p:cNvCxnSpPr>
          <p:nvPr/>
        </p:nvCxnSpPr>
        <p:spPr bwMode="gray">
          <a:xfrm flipH="1">
            <a:off x="3537616" y="2245346"/>
            <a:ext cx="1427191" cy="312996"/>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bwMode="gray">
          <a:xfrm>
            <a:off x="812852" y="5846657"/>
            <a:ext cx="219495"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a:stCxn id="47" idx="3"/>
            <a:endCxn id="48" idx="1"/>
          </p:cNvCxnSpPr>
          <p:nvPr/>
        </p:nvCxnSpPr>
        <p:spPr bwMode="gray">
          <a:xfrm>
            <a:off x="4565098" y="2120430"/>
            <a:ext cx="247034"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pic>
        <p:nvPicPr>
          <p:cNvPr id="53" name="图片 72" descr="交换机.png"/>
          <p:cNvPicPr>
            <a:picLocks noChangeAspect="1"/>
          </p:cNvPicPr>
          <p:nvPr/>
        </p:nvPicPr>
        <p:blipFill>
          <a:blip r:embed="rId7" cstate="print"/>
          <a:stretch>
            <a:fillRect/>
          </a:stretch>
        </p:blipFill>
        <p:spPr bwMode="gray">
          <a:xfrm>
            <a:off x="4801941" y="1532002"/>
            <a:ext cx="334188" cy="274333"/>
          </a:xfrm>
          <a:prstGeom prst="rect">
            <a:avLst/>
          </a:prstGeom>
        </p:spPr>
      </p:pic>
      <p:pic>
        <p:nvPicPr>
          <p:cNvPr id="54" name="图片 5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4010809" y="1432498"/>
            <a:ext cx="649960" cy="369474"/>
          </a:xfrm>
          <a:prstGeom prst="rect">
            <a:avLst/>
          </a:prstGeom>
        </p:spPr>
      </p:pic>
      <p:sp>
        <p:nvSpPr>
          <p:cNvPr id="56" name="文本框 55"/>
          <p:cNvSpPr txBox="1"/>
          <p:nvPr/>
        </p:nvSpPr>
        <p:spPr bwMode="gray">
          <a:xfrm rot="5400000">
            <a:off x="4863203" y="1846679"/>
            <a:ext cx="369332" cy="1064919"/>
          </a:xfrm>
          <a:prstGeom prst="rect">
            <a:avLst/>
          </a:prstGeom>
          <a:noFill/>
        </p:spPr>
        <p:txBody>
          <a:bodyPr vert="vert270" wrap="square" rtlCol="0">
            <a:spAutoFit/>
          </a:bodyPr>
          <a:lstStyle/>
          <a:p>
            <a:pPr algn="ctr" fontAlgn="ctr">
              <a:spcBef>
                <a:spcPct val="0"/>
              </a:spcBef>
              <a:spcAft>
                <a:spcPct val="0"/>
              </a:spcAft>
              <a:defRPr/>
            </a:pPr>
            <a:r>
              <a:rPr lang="en-US" sz="1200" dirty="0" smtClean="0">
                <a:solidFill>
                  <a:prstClr val="black"/>
                </a:solidFill>
                <a:latin typeface="Huawei Sans" panose="020C0503030203020204" pitchFamily="34" charset="0"/>
              </a:rPr>
              <a:t>Server zone</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6" name="直接连接符 75"/>
          <p:cNvCxnSpPr>
            <a:stCxn id="19" idx="2"/>
            <a:endCxn id="11" idx="0"/>
          </p:cNvCxnSpPr>
          <p:nvPr/>
        </p:nvCxnSpPr>
        <p:spPr bwMode="gray">
          <a:xfrm>
            <a:off x="1803969" y="4036804"/>
            <a:ext cx="0" cy="500495"/>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pic>
        <p:nvPicPr>
          <p:cNvPr id="80" name="图片 76" descr="接入交换机.png"/>
          <p:cNvPicPr>
            <a:picLocks noChangeAspect="1"/>
          </p:cNvPicPr>
          <p:nvPr/>
        </p:nvPicPr>
        <p:blipFill>
          <a:blip r:embed="rId4"/>
          <a:stretch>
            <a:fillRect/>
          </a:stretch>
        </p:blipFill>
        <p:spPr bwMode="gray">
          <a:xfrm>
            <a:off x="2306484" y="4537299"/>
            <a:ext cx="369473" cy="302297"/>
          </a:xfrm>
          <a:prstGeom prst="rect">
            <a:avLst/>
          </a:prstGeom>
        </p:spPr>
      </p:pic>
      <p:cxnSp>
        <p:nvCxnSpPr>
          <p:cNvPr id="81" name="直接连接符 80"/>
          <p:cNvCxnSpPr>
            <a:stCxn id="10" idx="2"/>
            <a:endCxn id="80" idx="0"/>
          </p:cNvCxnSpPr>
          <p:nvPr/>
        </p:nvCxnSpPr>
        <p:spPr bwMode="gray">
          <a:xfrm flipH="1">
            <a:off x="2491221" y="4036804"/>
            <a:ext cx="1" cy="500495"/>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84" name="直接连接符 83"/>
          <p:cNvCxnSpPr>
            <a:stCxn id="11" idx="3"/>
            <a:endCxn id="80" idx="1"/>
          </p:cNvCxnSpPr>
          <p:nvPr/>
        </p:nvCxnSpPr>
        <p:spPr bwMode="gray">
          <a:xfrm>
            <a:off x="1988705" y="4688448"/>
            <a:ext cx="317779"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pic>
        <p:nvPicPr>
          <p:cNvPr id="89" name="图片 87" descr="汇聚交换机.png"/>
          <p:cNvPicPr>
            <a:picLocks noChangeAspect="1"/>
          </p:cNvPicPr>
          <p:nvPr/>
        </p:nvPicPr>
        <p:blipFill>
          <a:blip r:embed="rId3"/>
          <a:stretch>
            <a:fillRect/>
          </a:stretch>
        </p:blipFill>
        <p:spPr bwMode="gray">
          <a:xfrm>
            <a:off x="4447496" y="3734507"/>
            <a:ext cx="369473" cy="302297"/>
          </a:xfrm>
          <a:prstGeom prst="rect">
            <a:avLst/>
          </a:prstGeom>
        </p:spPr>
      </p:pic>
      <p:pic>
        <p:nvPicPr>
          <p:cNvPr id="90" name="图片 76" descr="接入交换机.png"/>
          <p:cNvPicPr>
            <a:picLocks noChangeAspect="1"/>
          </p:cNvPicPr>
          <p:nvPr/>
        </p:nvPicPr>
        <p:blipFill>
          <a:blip r:embed="rId4"/>
          <a:stretch>
            <a:fillRect/>
          </a:stretch>
        </p:blipFill>
        <p:spPr bwMode="gray">
          <a:xfrm>
            <a:off x="3760243" y="4537299"/>
            <a:ext cx="369473" cy="302297"/>
          </a:xfrm>
          <a:prstGeom prst="rect">
            <a:avLst/>
          </a:prstGeom>
        </p:spPr>
      </p:pic>
      <p:pic>
        <p:nvPicPr>
          <p:cNvPr id="91" name="图片 87" descr="汇聚交换机.png"/>
          <p:cNvPicPr>
            <a:picLocks noChangeAspect="1"/>
          </p:cNvPicPr>
          <p:nvPr/>
        </p:nvPicPr>
        <p:blipFill>
          <a:blip r:embed="rId3"/>
          <a:stretch>
            <a:fillRect/>
          </a:stretch>
        </p:blipFill>
        <p:spPr bwMode="gray">
          <a:xfrm>
            <a:off x="3760243" y="3734507"/>
            <a:ext cx="369473" cy="302297"/>
          </a:xfrm>
          <a:prstGeom prst="rect">
            <a:avLst/>
          </a:prstGeom>
        </p:spPr>
      </p:pic>
      <p:cxnSp>
        <p:nvCxnSpPr>
          <p:cNvPr id="92" name="直接连接符 91"/>
          <p:cNvCxnSpPr>
            <a:stCxn id="91" idx="3"/>
            <a:endCxn id="89" idx="1"/>
          </p:cNvCxnSpPr>
          <p:nvPr/>
        </p:nvCxnSpPr>
        <p:spPr bwMode="gray">
          <a:xfrm>
            <a:off x="4129716" y="3885656"/>
            <a:ext cx="317780"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sp>
        <p:nvSpPr>
          <p:cNvPr id="93" name="椭圆 92"/>
          <p:cNvSpPr/>
          <p:nvPr/>
        </p:nvSpPr>
        <p:spPr bwMode="gray">
          <a:xfrm>
            <a:off x="3867281" y="4207162"/>
            <a:ext cx="845474" cy="123410"/>
          </a:xfrm>
          <a:prstGeom prst="ellips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4" name="直接连接符 93"/>
          <p:cNvCxnSpPr>
            <a:stCxn id="91" idx="2"/>
            <a:endCxn id="90" idx="0"/>
          </p:cNvCxnSpPr>
          <p:nvPr/>
        </p:nvCxnSpPr>
        <p:spPr bwMode="gray">
          <a:xfrm>
            <a:off x="3944980" y="4036804"/>
            <a:ext cx="0" cy="500495"/>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pic>
        <p:nvPicPr>
          <p:cNvPr id="95" name="图片 76" descr="接入交换机.png"/>
          <p:cNvPicPr>
            <a:picLocks noChangeAspect="1"/>
          </p:cNvPicPr>
          <p:nvPr/>
        </p:nvPicPr>
        <p:blipFill>
          <a:blip r:embed="rId4"/>
          <a:stretch>
            <a:fillRect/>
          </a:stretch>
        </p:blipFill>
        <p:spPr bwMode="gray">
          <a:xfrm>
            <a:off x="4447495" y="4537299"/>
            <a:ext cx="369473" cy="302297"/>
          </a:xfrm>
          <a:prstGeom prst="rect">
            <a:avLst/>
          </a:prstGeom>
        </p:spPr>
      </p:pic>
      <p:cxnSp>
        <p:nvCxnSpPr>
          <p:cNvPr id="96" name="直接连接符 95"/>
          <p:cNvCxnSpPr>
            <a:stCxn id="89" idx="2"/>
            <a:endCxn id="95" idx="0"/>
          </p:cNvCxnSpPr>
          <p:nvPr/>
        </p:nvCxnSpPr>
        <p:spPr bwMode="gray">
          <a:xfrm flipH="1">
            <a:off x="4632232" y="4036804"/>
            <a:ext cx="1" cy="500495"/>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97" name="直接连接符 96"/>
          <p:cNvCxnSpPr>
            <a:stCxn id="90" idx="3"/>
            <a:endCxn id="95" idx="1"/>
          </p:cNvCxnSpPr>
          <p:nvPr/>
        </p:nvCxnSpPr>
        <p:spPr bwMode="gray">
          <a:xfrm>
            <a:off x="4129716" y="4688448"/>
            <a:ext cx="317779"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a:stCxn id="16" idx="2"/>
            <a:endCxn id="91" idx="0"/>
          </p:cNvCxnSpPr>
          <p:nvPr/>
        </p:nvCxnSpPr>
        <p:spPr bwMode="gray">
          <a:xfrm>
            <a:off x="2846779" y="2860639"/>
            <a:ext cx="1098201" cy="87386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01" name="直接连接符 100"/>
          <p:cNvCxnSpPr>
            <a:stCxn id="17" idx="2"/>
            <a:endCxn id="89" idx="0"/>
          </p:cNvCxnSpPr>
          <p:nvPr/>
        </p:nvCxnSpPr>
        <p:spPr bwMode="gray">
          <a:xfrm>
            <a:off x="3537616" y="2860639"/>
            <a:ext cx="1094617" cy="87386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104" name="椭圆 103"/>
          <p:cNvSpPr/>
          <p:nvPr/>
        </p:nvSpPr>
        <p:spPr bwMode="gray">
          <a:xfrm rot="2855837">
            <a:off x="2223924" y="3299804"/>
            <a:ext cx="635217" cy="135751"/>
          </a:xfrm>
          <a:prstGeom prst="ellips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椭圆 104"/>
          <p:cNvSpPr/>
          <p:nvPr/>
        </p:nvSpPr>
        <p:spPr bwMode="gray">
          <a:xfrm rot="18971797">
            <a:off x="3498130" y="3299804"/>
            <a:ext cx="635217" cy="135751"/>
          </a:xfrm>
          <a:prstGeom prst="ellips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右大括号 105"/>
          <p:cNvSpPr/>
          <p:nvPr/>
        </p:nvSpPr>
        <p:spPr bwMode="gray">
          <a:xfrm>
            <a:off x="5708965" y="1342427"/>
            <a:ext cx="148614" cy="1217645"/>
          </a:xfrm>
          <a:prstGeom prst="rightBrace">
            <a:avLst>
              <a:gd name="adj1" fmla="val 31915"/>
              <a:gd name="adj2" fmla="val 50000"/>
            </a:avLst>
          </a:prstGeom>
          <a:noFill/>
          <a:ln w="12700">
            <a:solidFill>
              <a:srgbClr val="30B5C5"/>
            </a:solidFill>
            <a:prstDash val="solid"/>
            <a:tailEnd type="non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fontAlgn="ctr"/>
            <a:endParaRPr lang="en-US" altLang="zh-CN" dirty="0">
              <a:latin typeface="Huawei Sans" panose="020C0503030203020204" pitchFamily="34" charset="0"/>
              <a:cs typeface="+mn-ea"/>
              <a:sym typeface="+mn-lt"/>
            </a:endParaRPr>
          </a:p>
        </p:txBody>
      </p:sp>
      <p:pic>
        <p:nvPicPr>
          <p:cNvPr id="108" name="图片 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gray">
          <a:xfrm>
            <a:off x="2662365" y="1957720"/>
            <a:ext cx="368827" cy="301768"/>
          </a:xfrm>
          <a:prstGeom prst="rect">
            <a:avLst/>
          </a:prstGeom>
        </p:spPr>
      </p:pic>
      <p:pic>
        <p:nvPicPr>
          <p:cNvPr id="111" name="图片 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gray">
          <a:xfrm>
            <a:off x="3347002" y="1957720"/>
            <a:ext cx="368827" cy="301768"/>
          </a:xfrm>
          <a:prstGeom prst="rect">
            <a:avLst/>
          </a:prstGeom>
        </p:spPr>
      </p:pic>
      <p:cxnSp>
        <p:nvCxnSpPr>
          <p:cNvPr id="112" name="直接连接符 111"/>
          <p:cNvCxnSpPr>
            <a:stCxn id="108" idx="3"/>
            <a:endCxn id="111" idx="1"/>
          </p:cNvCxnSpPr>
          <p:nvPr/>
        </p:nvCxnSpPr>
        <p:spPr bwMode="gray">
          <a:xfrm>
            <a:off x="3031192" y="2108604"/>
            <a:ext cx="315810" cy="0"/>
          </a:xfrm>
          <a:prstGeom prst="line">
            <a:avLst/>
          </a:prstGeom>
          <a:ln w="1270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15" name="右大括号 114"/>
          <p:cNvSpPr/>
          <p:nvPr/>
        </p:nvSpPr>
        <p:spPr bwMode="gray">
          <a:xfrm>
            <a:off x="5708965" y="2596921"/>
            <a:ext cx="148614" cy="2814703"/>
          </a:xfrm>
          <a:prstGeom prst="rightBrace">
            <a:avLst>
              <a:gd name="adj1" fmla="val 31915"/>
              <a:gd name="adj2" fmla="val 50000"/>
            </a:avLst>
          </a:prstGeom>
          <a:noFill/>
          <a:ln w="12700">
            <a:solidFill>
              <a:srgbClr val="30B5C5"/>
            </a:solidFill>
            <a:prstDash val="solid"/>
            <a:tailEnd type="non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fontAlgn="ctr"/>
            <a:endParaRPr lang="en-US" altLang="zh-CN" dirty="0">
              <a:latin typeface="Huawei Sans" panose="020C0503030203020204" pitchFamily="34" charset="0"/>
              <a:cs typeface="+mn-ea"/>
              <a:sym typeface="+mn-lt"/>
            </a:endParaRPr>
          </a:p>
        </p:txBody>
      </p:sp>
      <p:pic>
        <p:nvPicPr>
          <p:cNvPr id="121" name="图片 105" descr="AP.png"/>
          <p:cNvPicPr>
            <a:picLocks noChangeAspect="1"/>
          </p:cNvPicPr>
          <p:nvPr/>
        </p:nvPicPr>
        <p:blipFill>
          <a:blip r:embed="rId10" cstate="print"/>
          <a:stretch>
            <a:fillRect/>
          </a:stretch>
        </p:blipFill>
        <p:spPr bwMode="gray">
          <a:xfrm>
            <a:off x="3760243" y="5109856"/>
            <a:ext cx="368827" cy="301768"/>
          </a:xfrm>
          <a:prstGeom prst="rect">
            <a:avLst/>
          </a:prstGeom>
        </p:spPr>
      </p:pic>
      <p:sp>
        <p:nvSpPr>
          <p:cNvPr id="60" name="文本框 59"/>
          <p:cNvSpPr txBox="1"/>
          <p:nvPr/>
        </p:nvSpPr>
        <p:spPr bwMode="gray">
          <a:xfrm>
            <a:off x="5876695" y="1720416"/>
            <a:ext cx="861133" cy="523220"/>
          </a:xfrm>
          <a:prstGeom prst="rect">
            <a:avLst/>
          </a:prstGeom>
          <a:noFill/>
        </p:spPr>
        <p:txBody>
          <a:bodyPr wrap="none" rtlCol="0">
            <a:spAutoFit/>
          </a:bodyPr>
          <a:lstStyle/>
          <a:p>
            <a:pPr fontAlgn="ctr">
              <a:spcBef>
                <a:spcPct val="0"/>
              </a:spcBef>
              <a:spcAft>
                <a:spcPct val="0"/>
              </a:spcAft>
              <a:defRPr/>
            </a:pPr>
            <a:r>
              <a:rPr lang="en-US" sz="1400" b="1" dirty="0">
                <a:solidFill>
                  <a:srgbClr val="30B5C5"/>
                </a:solidFill>
                <a:latin typeface="Huawei Sans" panose="020C0503030203020204" pitchFamily="34" charset="0"/>
              </a:rPr>
              <a:t>Egress </a:t>
            </a:r>
          </a:p>
          <a:p>
            <a:pPr fontAlgn="ctr">
              <a:spcBef>
                <a:spcPct val="0"/>
              </a:spcBef>
              <a:spcAft>
                <a:spcPct val="0"/>
              </a:spcAft>
              <a:defRPr/>
            </a:pPr>
            <a:r>
              <a:rPr lang="en-US" sz="1400" b="1" dirty="0">
                <a:solidFill>
                  <a:srgbClr val="30B5C5"/>
                </a:solidFill>
                <a:latin typeface="Huawei Sans" panose="020C0503030203020204" pitchFamily="34" charset="0"/>
              </a:rPr>
              <a:t>security</a:t>
            </a:r>
          </a:p>
        </p:txBody>
      </p:sp>
      <p:sp>
        <p:nvSpPr>
          <p:cNvPr id="61" name="文本框 60"/>
          <p:cNvSpPr txBox="1"/>
          <p:nvPr/>
        </p:nvSpPr>
        <p:spPr bwMode="gray">
          <a:xfrm>
            <a:off x="5876695" y="3763831"/>
            <a:ext cx="926887" cy="523220"/>
          </a:xfrm>
          <a:prstGeom prst="rect">
            <a:avLst/>
          </a:prstGeom>
          <a:noFill/>
        </p:spPr>
        <p:txBody>
          <a:bodyPr wrap="square" rtlCol="0">
            <a:spAutoFit/>
          </a:bodyPr>
          <a:lstStyle/>
          <a:p>
            <a:pPr fontAlgn="ctr">
              <a:spcBef>
                <a:spcPct val="0"/>
              </a:spcBef>
              <a:spcAft>
                <a:spcPct val="0"/>
              </a:spcAft>
              <a:defRPr/>
            </a:pPr>
            <a:r>
              <a:rPr lang="en-US" sz="1400" b="1" dirty="0">
                <a:solidFill>
                  <a:srgbClr val="30B5C5"/>
                </a:solidFill>
                <a:latin typeface="Huawei Sans" panose="020C0503030203020204" pitchFamily="34" charset="0"/>
              </a:rPr>
              <a:t>Intranet security</a:t>
            </a:r>
          </a:p>
        </p:txBody>
      </p:sp>
    </p:spTree>
    <p:extLst>
      <p:ext uri="{BB962C8B-B14F-4D97-AF65-F5344CB8AC3E}">
        <p14:creationId xmlns:p14="http://schemas.microsoft.com/office/powerpoint/2010/main" val="3688425565"/>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Egress Network Security Design</a:t>
            </a:r>
            <a:endParaRPr lang="en-US" altLang="zh-CN" dirty="0"/>
          </a:p>
        </p:txBody>
      </p:sp>
      <p:sp>
        <p:nvSpPr>
          <p:cNvPr id="5" name="文本占位符 4"/>
          <p:cNvSpPr>
            <a:spLocks noGrp="1"/>
          </p:cNvSpPr>
          <p:nvPr>
            <p:ph type="body" sz="quarter" idx="10"/>
          </p:nvPr>
        </p:nvSpPr>
        <p:spPr>
          <a:xfrm>
            <a:off x="455612" y="1052513"/>
            <a:ext cx="5646740" cy="5148261"/>
          </a:xfrm>
        </p:spPr>
        <p:txBody>
          <a:bodyPr/>
          <a:lstStyle/>
          <a:p>
            <a:pPr>
              <a:lnSpc>
                <a:spcPct val="120000"/>
              </a:lnSpc>
            </a:pPr>
            <a:r>
              <a:rPr lang="en-US" sz="1400" dirty="0" smtClean="0"/>
              <a:t>Egress security requirement analysis</a:t>
            </a:r>
          </a:p>
          <a:p>
            <a:pPr lvl="1">
              <a:lnSpc>
                <a:spcPct val="120000"/>
              </a:lnSpc>
            </a:pPr>
            <a:r>
              <a:rPr lang="en-US" sz="1200" dirty="0" smtClean="0"/>
              <a:t>For external networks: Deploy security policies and intrusion prevention to prevent unauthorized access and attacks.</a:t>
            </a:r>
            <a:endParaRPr lang="en-US" altLang="zh-CN" sz="1200" dirty="0" smtClean="0"/>
          </a:p>
          <a:p>
            <a:pPr lvl="1">
              <a:lnSpc>
                <a:spcPct val="120000"/>
              </a:lnSpc>
            </a:pPr>
            <a:r>
              <a:rPr lang="en-US" sz="1200" dirty="0" smtClean="0"/>
              <a:t>For the intranet: Deploy antivirus and URL filtering to implement virus detection and URL access control.</a:t>
            </a:r>
          </a:p>
          <a:p>
            <a:pPr>
              <a:lnSpc>
                <a:spcPct val="120000"/>
              </a:lnSpc>
            </a:pPr>
            <a:r>
              <a:rPr lang="en-US" sz="1400" dirty="0" smtClean="0"/>
              <a:t>Egress security solution design</a:t>
            </a:r>
          </a:p>
          <a:p>
            <a:pPr lvl="1">
              <a:lnSpc>
                <a:spcPct val="120000"/>
              </a:lnSpc>
            </a:pPr>
            <a:r>
              <a:rPr lang="en-US" sz="1200" dirty="0" smtClean="0"/>
              <a:t>Dedicated security devices, such as firewalls and intrusion prevention systems, are recommended.</a:t>
            </a:r>
          </a:p>
          <a:p>
            <a:pPr lvl="1">
              <a:lnSpc>
                <a:spcPct val="120000"/>
              </a:lnSpc>
            </a:pPr>
            <a:r>
              <a:rPr lang="en-US" sz="1200" dirty="0" smtClean="0"/>
              <a:t>Routers with the preceding security functions can also be used.</a:t>
            </a:r>
            <a:endParaRPr lang="en-US" altLang="zh-CN" sz="1200" dirty="0" smtClean="0"/>
          </a:p>
          <a:p>
            <a:pPr>
              <a:lnSpc>
                <a:spcPct val="120000"/>
              </a:lnSpc>
            </a:pPr>
            <a:r>
              <a:rPr lang="en-US" sz="1400" dirty="0" smtClean="0"/>
              <a:t>Security zone division</a:t>
            </a:r>
            <a:endParaRPr lang="en-US" altLang="zh-CN" sz="1400" dirty="0" smtClean="0"/>
          </a:p>
          <a:p>
            <a:pPr lvl="1">
              <a:lnSpc>
                <a:spcPct val="120000"/>
              </a:lnSpc>
            </a:pPr>
            <a:r>
              <a:rPr lang="en-US" sz="1200" dirty="0" smtClean="0"/>
              <a:t>The Trust zone is a security zone with a high security level. It is typically used to define the zone where intranet terminal users are located.</a:t>
            </a:r>
          </a:p>
          <a:p>
            <a:pPr lvl="1">
              <a:lnSpc>
                <a:spcPct val="120000"/>
              </a:lnSpc>
            </a:pPr>
            <a:r>
              <a:rPr lang="en-US" sz="1200" dirty="0" smtClean="0"/>
              <a:t>The DMZ is a security zone with a medium security level. It is typically used to define the zone where the servers that need to provide services for external networks are located.</a:t>
            </a:r>
          </a:p>
          <a:p>
            <a:pPr lvl="1">
              <a:lnSpc>
                <a:spcPct val="120000"/>
              </a:lnSpc>
            </a:pPr>
            <a:r>
              <a:rPr lang="en-US" sz="1200" dirty="0" smtClean="0"/>
              <a:t>The </a:t>
            </a:r>
            <a:r>
              <a:rPr lang="en-US" sz="1200" dirty="0" err="1" smtClean="0"/>
              <a:t>Untrust</a:t>
            </a:r>
            <a:r>
              <a:rPr lang="en-US" sz="1200" dirty="0" smtClean="0"/>
              <a:t> zone is a security zone with a low security level. It is typically used to define insecure networks such as the Internet.</a:t>
            </a:r>
            <a:endParaRPr lang="en-US" altLang="zh-CN" sz="1200" dirty="0"/>
          </a:p>
        </p:txBody>
      </p:sp>
      <p:graphicFrame>
        <p:nvGraphicFramePr>
          <p:cNvPr id="4" name="表格 3"/>
          <p:cNvGraphicFramePr>
            <a:graphicFrameLocks noGrp="1"/>
          </p:cNvGraphicFramePr>
          <p:nvPr>
            <p:extLst>
              <p:ext uri="{D42A27DB-BD31-4B8C-83A1-F6EECF244321}">
                <p14:modId xmlns:p14="http://schemas.microsoft.com/office/powerpoint/2010/main" val="2397019916"/>
              </p:ext>
            </p:extLst>
          </p:nvPr>
        </p:nvGraphicFramePr>
        <p:xfrm>
          <a:off x="6048034" y="1207089"/>
          <a:ext cx="5646736" cy="2011680"/>
        </p:xfrm>
        <a:graphic>
          <a:graphicData uri="http://schemas.openxmlformats.org/drawingml/2006/table">
            <a:tbl>
              <a:tblPr firstRow="1" firstCol="1" lastRow="1" lastCol="1" bandRow="1" bandCol="1"/>
              <a:tblGrid>
                <a:gridCol w="925929"/>
                <a:gridCol w="4720807"/>
              </a:tblGrid>
              <a:tr h="246628">
                <a:tc>
                  <a:txBody>
                    <a:bodyPr/>
                    <a:lstStyle>
                      <a:lvl1pPr marL="0" algn="l" defTabSz="914034" rtl="0" eaLnBrk="1" latinLnBrk="0" hangingPunct="1">
                        <a:defRPr sz="1799" b="1" kern="1200">
                          <a:solidFill>
                            <a:schemeClr val="lt1"/>
                          </a:solidFill>
                          <a:latin typeface="Arial"/>
                          <a:ea typeface="华文细黑"/>
                          <a:cs typeface="宋体"/>
                        </a:defRPr>
                      </a:lvl1pPr>
                      <a:lvl2pPr marL="457017" algn="l" defTabSz="914034" rtl="0" eaLnBrk="1" latinLnBrk="0" hangingPunct="1">
                        <a:defRPr sz="1799" b="1" kern="1200">
                          <a:solidFill>
                            <a:schemeClr val="lt1"/>
                          </a:solidFill>
                          <a:latin typeface="Arial"/>
                          <a:ea typeface="华文细黑"/>
                          <a:cs typeface="宋体"/>
                        </a:defRPr>
                      </a:lvl2pPr>
                      <a:lvl3pPr marL="914034" algn="l" defTabSz="914034" rtl="0" eaLnBrk="1" latinLnBrk="0" hangingPunct="1">
                        <a:defRPr sz="1799" b="1" kern="1200">
                          <a:solidFill>
                            <a:schemeClr val="lt1"/>
                          </a:solidFill>
                          <a:latin typeface="Arial"/>
                          <a:ea typeface="华文细黑"/>
                          <a:cs typeface="宋体"/>
                        </a:defRPr>
                      </a:lvl3pPr>
                      <a:lvl4pPr marL="1371051" algn="l" defTabSz="914034" rtl="0" eaLnBrk="1" latinLnBrk="0" hangingPunct="1">
                        <a:defRPr sz="1799" b="1" kern="1200">
                          <a:solidFill>
                            <a:schemeClr val="lt1"/>
                          </a:solidFill>
                          <a:latin typeface="Arial"/>
                          <a:ea typeface="华文细黑"/>
                          <a:cs typeface="宋体"/>
                        </a:defRPr>
                      </a:lvl4pPr>
                      <a:lvl5pPr marL="1828068" algn="l" defTabSz="914034" rtl="0" eaLnBrk="1" latinLnBrk="0" hangingPunct="1">
                        <a:defRPr sz="1799" b="1" kern="1200">
                          <a:solidFill>
                            <a:schemeClr val="lt1"/>
                          </a:solidFill>
                          <a:latin typeface="Arial"/>
                          <a:ea typeface="华文细黑"/>
                          <a:cs typeface="宋体"/>
                        </a:defRPr>
                      </a:lvl5pPr>
                      <a:lvl6pPr marL="2285086" algn="l" defTabSz="914034" rtl="0" eaLnBrk="1" latinLnBrk="0" hangingPunct="1">
                        <a:defRPr sz="1799" b="1" kern="1200">
                          <a:solidFill>
                            <a:schemeClr val="lt1"/>
                          </a:solidFill>
                          <a:latin typeface="Arial"/>
                          <a:ea typeface="华文细黑"/>
                          <a:cs typeface="宋体"/>
                        </a:defRPr>
                      </a:lvl6pPr>
                      <a:lvl7pPr marL="2742103" algn="l" defTabSz="914034" rtl="0" eaLnBrk="1" latinLnBrk="0" hangingPunct="1">
                        <a:defRPr sz="1799" b="1" kern="1200">
                          <a:solidFill>
                            <a:schemeClr val="lt1"/>
                          </a:solidFill>
                          <a:latin typeface="Arial"/>
                          <a:ea typeface="华文细黑"/>
                          <a:cs typeface="宋体"/>
                        </a:defRPr>
                      </a:lvl7pPr>
                      <a:lvl8pPr marL="3199120" algn="l" defTabSz="914034" rtl="0" eaLnBrk="1" latinLnBrk="0" hangingPunct="1">
                        <a:defRPr sz="1799" b="1" kern="1200">
                          <a:solidFill>
                            <a:schemeClr val="lt1"/>
                          </a:solidFill>
                          <a:latin typeface="Arial"/>
                          <a:ea typeface="华文细黑"/>
                          <a:cs typeface="宋体"/>
                        </a:defRPr>
                      </a:lvl8pPr>
                      <a:lvl9pPr marL="3656137" algn="l" defTabSz="914034" rtl="0" eaLnBrk="1" latinLnBrk="0" hangingPunct="1">
                        <a:defRPr sz="1799" b="1" kern="1200">
                          <a:solidFill>
                            <a:schemeClr val="lt1"/>
                          </a:solidFill>
                          <a:latin typeface="Arial"/>
                          <a:ea typeface="华文细黑"/>
                          <a:cs typeface="宋体"/>
                        </a:defRPr>
                      </a:lvl9pPr>
                    </a:lstStyle>
                    <a:p>
                      <a:pPr marL="0" algn="ctr" defTabSz="914034" rtl="0" eaLnBrk="1" fontAlgn="ctr" latinLnBrk="0" hangingPunct="1">
                        <a:lnSpc>
                          <a:spcPct val="100000"/>
                        </a:lnSpc>
                        <a:spcBef>
                          <a:spcPts val="400"/>
                        </a:spcBef>
                        <a:spcAft>
                          <a:spcPts val="400"/>
                        </a:spcAft>
                      </a:pPr>
                      <a:r>
                        <a:rPr lang="en-US" sz="1200" b="1" dirty="0" smtClean="0">
                          <a:solidFill>
                            <a:schemeClr val="tx1"/>
                          </a:solidFill>
                          <a:latin typeface="Huawei Sans" panose="020C0503030203020204" pitchFamily="34" charset="0"/>
                        </a:rPr>
                        <a:t>Function</a:t>
                      </a:r>
                      <a:endParaRPr lang="en-US" altLang="zh-CN" sz="1200" b="1" kern="1200" dirty="0">
                        <a:solidFill>
                          <a:schemeClr val="tx1"/>
                        </a:solidFill>
                        <a:effectLst/>
                        <a:latin typeface="Huawei Sans" panose="020C0503030203020204" pitchFamily="34" charset="0"/>
                        <a:ea typeface="+mn-ea"/>
                        <a:cs typeface="+mn-cs"/>
                        <a:sym typeface="+mn-lt"/>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lvl1pPr marL="0" algn="l" defTabSz="914034" rtl="0" eaLnBrk="1" latinLnBrk="0" hangingPunct="1">
                        <a:defRPr sz="1799" b="1" kern="1200">
                          <a:solidFill>
                            <a:schemeClr val="lt1"/>
                          </a:solidFill>
                          <a:latin typeface="Arial"/>
                          <a:ea typeface="华文细黑"/>
                          <a:cs typeface="宋体"/>
                        </a:defRPr>
                      </a:lvl1pPr>
                      <a:lvl2pPr marL="457017" algn="l" defTabSz="914034" rtl="0" eaLnBrk="1" latinLnBrk="0" hangingPunct="1">
                        <a:defRPr sz="1799" b="1" kern="1200">
                          <a:solidFill>
                            <a:schemeClr val="lt1"/>
                          </a:solidFill>
                          <a:latin typeface="Arial"/>
                          <a:ea typeface="华文细黑"/>
                          <a:cs typeface="宋体"/>
                        </a:defRPr>
                      </a:lvl2pPr>
                      <a:lvl3pPr marL="914034" algn="l" defTabSz="914034" rtl="0" eaLnBrk="1" latinLnBrk="0" hangingPunct="1">
                        <a:defRPr sz="1799" b="1" kern="1200">
                          <a:solidFill>
                            <a:schemeClr val="lt1"/>
                          </a:solidFill>
                          <a:latin typeface="Arial"/>
                          <a:ea typeface="华文细黑"/>
                          <a:cs typeface="宋体"/>
                        </a:defRPr>
                      </a:lvl3pPr>
                      <a:lvl4pPr marL="1371051" algn="l" defTabSz="914034" rtl="0" eaLnBrk="1" latinLnBrk="0" hangingPunct="1">
                        <a:defRPr sz="1799" b="1" kern="1200">
                          <a:solidFill>
                            <a:schemeClr val="lt1"/>
                          </a:solidFill>
                          <a:latin typeface="Arial"/>
                          <a:ea typeface="华文细黑"/>
                          <a:cs typeface="宋体"/>
                        </a:defRPr>
                      </a:lvl4pPr>
                      <a:lvl5pPr marL="1828068" algn="l" defTabSz="914034" rtl="0" eaLnBrk="1" latinLnBrk="0" hangingPunct="1">
                        <a:defRPr sz="1799" b="1" kern="1200">
                          <a:solidFill>
                            <a:schemeClr val="lt1"/>
                          </a:solidFill>
                          <a:latin typeface="Arial"/>
                          <a:ea typeface="华文细黑"/>
                          <a:cs typeface="宋体"/>
                        </a:defRPr>
                      </a:lvl5pPr>
                      <a:lvl6pPr marL="2285086" algn="l" defTabSz="914034" rtl="0" eaLnBrk="1" latinLnBrk="0" hangingPunct="1">
                        <a:defRPr sz="1799" b="1" kern="1200">
                          <a:solidFill>
                            <a:schemeClr val="lt1"/>
                          </a:solidFill>
                          <a:latin typeface="Arial"/>
                          <a:ea typeface="华文细黑"/>
                          <a:cs typeface="宋体"/>
                        </a:defRPr>
                      </a:lvl6pPr>
                      <a:lvl7pPr marL="2742103" algn="l" defTabSz="914034" rtl="0" eaLnBrk="1" latinLnBrk="0" hangingPunct="1">
                        <a:defRPr sz="1799" b="1" kern="1200">
                          <a:solidFill>
                            <a:schemeClr val="lt1"/>
                          </a:solidFill>
                          <a:latin typeface="Arial"/>
                          <a:ea typeface="华文细黑"/>
                          <a:cs typeface="宋体"/>
                        </a:defRPr>
                      </a:lvl7pPr>
                      <a:lvl8pPr marL="3199120" algn="l" defTabSz="914034" rtl="0" eaLnBrk="1" latinLnBrk="0" hangingPunct="1">
                        <a:defRPr sz="1799" b="1" kern="1200">
                          <a:solidFill>
                            <a:schemeClr val="lt1"/>
                          </a:solidFill>
                          <a:latin typeface="Arial"/>
                          <a:ea typeface="华文细黑"/>
                          <a:cs typeface="宋体"/>
                        </a:defRPr>
                      </a:lvl8pPr>
                      <a:lvl9pPr marL="3656137" algn="l" defTabSz="914034" rtl="0" eaLnBrk="1" latinLnBrk="0" hangingPunct="1">
                        <a:defRPr sz="1799" b="1" kern="1200">
                          <a:solidFill>
                            <a:schemeClr val="lt1"/>
                          </a:solidFill>
                          <a:latin typeface="Arial"/>
                          <a:ea typeface="华文细黑"/>
                          <a:cs typeface="宋体"/>
                        </a:defRPr>
                      </a:lvl9pPr>
                    </a:lstStyle>
                    <a:p>
                      <a:pPr marL="0" algn="ctr" defTabSz="914034" rtl="0" eaLnBrk="1" fontAlgn="ctr" latinLnBrk="0" hangingPunct="1">
                        <a:lnSpc>
                          <a:spcPct val="100000"/>
                        </a:lnSpc>
                        <a:spcBef>
                          <a:spcPts val="400"/>
                        </a:spcBef>
                        <a:spcAft>
                          <a:spcPts val="400"/>
                        </a:spcAft>
                      </a:pPr>
                      <a:r>
                        <a:rPr lang="en-US" sz="1200" b="1" dirty="0" smtClean="0">
                          <a:solidFill>
                            <a:schemeClr val="tx1"/>
                          </a:solidFill>
                          <a:latin typeface="Huawei Sans" panose="020C0503030203020204" pitchFamily="34" charset="0"/>
                        </a:rPr>
                        <a:t>Description</a:t>
                      </a:r>
                      <a:endParaRPr lang="en-US" sz="1200" b="1" dirty="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416482">
                <a:tc>
                  <a:txBody>
                    <a:bodyPr/>
                    <a:lstStyle>
                      <a:lvl1pPr marL="0" algn="l" defTabSz="914034" rtl="0" eaLnBrk="1" latinLnBrk="0" hangingPunct="1">
                        <a:defRPr sz="1799" b="1" kern="1200">
                          <a:solidFill>
                            <a:schemeClr val="lt1"/>
                          </a:solidFill>
                          <a:latin typeface="Arial"/>
                          <a:ea typeface="华文细黑"/>
                          <a:cs typeface="宋体"/>
                        </a:defRPr>
                      </a:lvl1pPr>
                      <a:lvl2pPr marL="457017" algn="l" defTabSz="914034" rtl="0" eaLnBrk="1" latinLnBrk="0" hangingPunct="1">
                        <a:defRPr sz="1799" b="1" kern="1200">
                          <a:solidFill>
                            <a:schemeClr val="lt1"/>
                          </a:solidFill>
                          <a:latin typeface="Arial"/>
                          <a:ea typeface="华文细黑"/>
                          <a:cs typeface="宋体"/>
                        </a:defRPr>
                      </a:lvl2pPr>
                      <a:lvl3pPr marL="914034" algn="l" defTabSz="914034" rtl="0" eaLnBrk="1" latinLnBrk="0" hangingPunct="1">
                        <a:defRPr sz="1799" b="1" kern="1200">
                          <a:solidFill>
                            <a:schemeClr val="lt1"/>
                          </a:solidFill>
                          <a:latin typeface="Arial"/>
                          <a:ea typeface="华文细黑"/>
                          <a:cs typeface="宋体"/>
                        </a:defRPr>
                      </a:lvl3pPr>
                      <a:lvl4pPr marL="1371051" algn="l" defTabSz="914034" rtl="0" eaLnBrk="1" latinLnBrk="0" hangingPunct="1">
                        <a:defRPr sz="1799" b="1" kern="1200">
                          <a:solidFill>
                            <a:schemeClr val="lt1"/>
                          </a:solidFill>
                          <a:latin typeface="Arial"/>
                          <a:ea typeface="华文细黑"/>
                          <a:cs typeface="宋体"/>
                        </a:defRPr>
                      </a:lvl4pPr>
                      <a:lvl5pPr marL="1828068" algn="l" defTabSz="914034" rtl="0" eaLnBrk="1" latinLnBrk="0" hangingPunct="1">
                        <a:defRPr sz="1799" b="1" kern="1200">
                          <a:solidFill>
                            <a:schemeClr val="lt1"/>
                          </a:solidFill>
                          <a:latin typeface="Arial"/>
                          <a:ea typeface="华文细黑"/>
                          <a:cs typeface="宋体"/>
                        </a:defRPr>
                      </a:lvl5pPr>
                      <a:lvl6pPr marL="2285086" algn="l" defTabSz="914034" rtl="0" eaLnBrk="1" latinLnBrk="0" hangingPunct="1">
                        <a:defRPr sz="1799" b="1" kern="1200">
                          <a:solidFill>
                            <a:schemeClr val="lt1"/>
                          </a:solidFill>
                          <a:latin typeface="Arial"/>
                          <a:ea typeface="华文细黑"/>
                          <a:cs typeface="宋体"/>
                        </a:defRPr>
                      </a:lvl6pPr>
                      <a:lvl7pPr marL="2742103" algn="l" defTabSz="914034" rtl="0" eaLnBrk="1" latinLnBrk="0" hangingPunct="1">
                        <a:defRPr sz="1799" b="1" kern="1200">
                          <a:solidFill>
                            <a:schemeClr val="lt1"/>
                          </a:solidFill>
                          <a:latin typeface="Arial"/>
                          <a:ea typeface="华文细黑"/>
                          <a:cs typeface="宋体"/>
                        </a:defRPr>
                      </a:lvl7pPr>
                      <a:lvl8pPr marL="3199120" algn="l" defTabSz="914034" rtl="0" eaLnBrk="1" latinLnBrk="0" hangingPunct="1">
                        <a:defRPr sz="1799" b="1" kern="1200">
                          <a:solidFill>
                            <a:schemeClr val="lt1"/>
                          </a:solidFill>
                          <a:latin typeface="Arial"/>
                          <a:ea typeface="华文细黑"/>
                          <a:cs typeface="宋体"/>
                        </a:defRPr>
                      </a:lvl8pPr>
                      <a:lvl9pPr marL="3656137" algn="l" defTabSz="914034" rtl="0" eaLnBrk="1" latinLnBrk="0" hangingPunct="1">
                        <a:defRPr sz="1799" b="1" kern="1200">
                          <a:solidFill>
                            <a:schemeClr val="lt1"/>
                          </a:solidFill>
                          <a:latin typeface="Arial"/>
                          <a:ea typeface="华文细黑"/>
                          <a:cs typeface="宋体"/>
                        </a:defRPr>
                      </a:lvl9pPr>
                    </a:lstStyle>
                    <a:p>
                      <a:pPr marL="0" algn="ctr" defTabSz="914034" rtl="0" eaLnBrk="1" fontAlgn="ctr" latinLnBrk="0" hangingPunct="1">
                        <a:lnSpc>
                          <a:spcPct val="100000"/>
                        </a:lnSpc>
                        <a:spcBef>
                          <a:spcPts val="0"/>
                        </a:spcBef>
                        <a:spcAft>
                          <a:spcPts val="600"/>
                        </a:spcAft>
                      </a:pPr>
                      <a:r>
                        <a:rPr lang="en-US" sz="1200" b="0" dirty="0" smtClean="0">
                          <a:solidFill>
                            <a:schemeClr val="tx1"/>
                          </a:solidFill>
                          <a:latin typeface="Huawei Sans" panose="020C0503030203020204" pitchFamily="34" charset="0"/>
                        </a:rPr>
                        <a:t>Intrusion prevention</a:t>
                      </a:r>
                      <a:endParaRPr lang="en-US" sz="1200" b="0"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lvl1pPr marL="0" algn="l" defTabSz="914034" rtl="0" eaLnBrk="1" latinLnBrk="0" hangingPunct="1">
                        <a:defRPr sz="1799" b="1" kern="1200">
                          <a:solidFill>
                            <a:schemeClr val="lt1"/>
                          </a:solidFill>
                          <a:latin typeface="Arial"/>
                          <a:ea typeface="华文细黑"/>
                          <a:cs typeface="宋体"/>
                        </a:defRPr>
                      </a:lvl1pPr>
                      <a:lvl2pPr marL="457017" algn="l" defTabSz="914034" rtl="0" eaLnBrk="1" latinLnBrk="0" hangingPunct="1">
                        <a:defRPr sz="1799" b="1" kern="1200">
                          <a:solidFill>
                            <a:schemeClr val="lt1"/>
                          </a:solidFill>
                          <a:latin typeface="Arial"/>
                          <a:ea typeface="华文细黑"/>
                          <a:cs typeface="宋体"/>
                        </a:defRPr>
                      </a:lvl2pPr>
                      <a:lvl3pPr marL="914034" algn="l" defTabSz="914034" rtl="0" eaLnBrk="1" latinLnBrk="0" hangingPunct="1">
                        <a:defRPr sz="1799" b="1" kern="1200">
                          <a:solidFill>
                            <a:schemeClr val="lt1"/>
                          </a:solidFill>
                          <a:latin typeface="Arial"/>
                          <a:ea typeface="华文细黑"/>
                          <a:cs typeface="宋体"/>
                        </a:defRPr>
                      </a:lvl3pPr>
                      <a:lvl4pPr marL="1371051" algn="l" defTabSz="914034" rtl="0" eaLnBrk="1" latinLnBrk="0" hangingPunct="1">
                        <a:defRPr sz="1799" b="1" kern="1200">
                          <a:solidFill>
                            <a:schemeClr val="lt1"/>
                          </a:solidFill>
                          <a:latin typeface="Arial"/>
                          <a:ea typeface="华文细黑"/>
                          <a:cs typeface="宋体"/>
                        </a:defRPr>
                      </a:lvl4pPr>
                      <a:lvl5pPr marL="1828068" algn="l" defTabSz="914034" rtl="0" eaLnBrk="1" latinLnBrk="0" hangingPunct="1">
                        <a:defRPr sz="1799" b="1" kern="1200">
                          <a:solidFill>
                            <a:schemeClr val="lt1"/>
                          </a:solidFill>
                          <a:latin typeface="Arial"/>
                          <a:ea typeface="华文细黑"/>
                          <a:cs typeface="宋体"/>
                        </a:defRPr>
                      </a:lvl5pPr>
                      <a:lvl6pPr marL="2285086" algn="l" defTabSz="914034" rtl="0" eaLnBrk="1" latinLnBrk="0" hangingPunct="1">
                        <a:defRPr sz="1799" b="1" kern="1200">
                          <a:solidFill>
                            <a:schemeClr val="lt1"/>
                          </a:solidFill>
                          <a:latin typeface="Arial"/>
                          <a:ea typeface="华文细黑"/>
                          <a:cs typeface="宋体"/>
                        </a:defRPr>
                      </a:lvl6pPr>
                      <a:lvl7pPr marL="2742103" algn="l" defTabSz="914034" rtl="0" eaLnBrk="1" latinLnBrk="0" hangingPunct="1">
                        <a:defRPr sz="1799" b="1" kern="1200">
                          <a:solidFill>
                            <a:schemeClr val="lt1"/>
                          </a:solidFill>
                          <a:latin typeface="Arial"/>
                          <a:ea typeface="华文细黑"/>
                          <a:cs typeface="宋体"/>
                        </a:defRPr>
                      </a:lvl7pPr>
                      <a:lvl8pPr marL="3199120" algn="l" defTabSz="914034" rtl="0" eaLnBrk="1" latinLnBrk="0" hangingPunct="1">
                        <a:defRPr sz="1799" b="1" kern="1200">
                          <a:solidFill>
                            <a:schemeClr val="lt1"/>
                          </a:solidFill>
                          <a:latin typeface="Arial"/>
                          <a:ea typeface="华文细黑"/>
                          <a:cs typeface="宋体"/>
                        </a:defRPr>
                      </a:lvl8pPr>
                      <a:lvl9pPr marL="3656137" algn="l" defTabSz="914034" rtl="0" eaLnBrk="1" latinLnBrk="0" hangingPunct="1">
                        <a:defRPr sz="1799" b="1" kern="1200">
                          <a:solidFill>
                            <a:schemeClr val="lt1"/>
                          </a:solidFill>
                          <a:latin typeface="Arial"/>
                          <a:ea typeface="华文细黑"/>
                          <a:cs typeface="宋体"/>
                        </a:defRPr>
                      </a:lvl9pPr>
                    </a:lstStyle>
                    <a:p>
                      <a:pPr marL="0" algn="l" defTabSz="914034" rtl="0" eaLnBrk="1" fontAlgn="ctr" latinLnBrk="0" hangingPunct="1">
                        <a:lnSpc>
                          <a:spcPct val="100000"/>
                        </a:lnSpc>
                        <a:spcBef>
                          <a:spcPts val="0"/>
                        </a:spcBef>
                        <a:spcAft>
                          <a:spcPts val="600"/>
                        </a:spcAft>
                      </a:pPr>
                      <a:r>
                        <a:rPr lang="en-US" sz="1200" b="0" dirty="0" smtClean="0">
                          <a:solidFill>
                            <a:schemeClr val="tx1"/>
                          </a:solidFill>
                          <a:latin typeface="Huawei Sans" panose="020C0503030203020204" pitchFamily="34" charset="0"/>
                        </a:rPr>
                        <a:t>Compares traffic against the intrusion prevention signature database to prevent application-layer attacks, such as buffer overflows, Trojan horses, backdoor attacks, and worms.</a:t>
                      </a:r>
                      <a:endParaRPr lang="en-US" altLang="zh-CN" sz="1200" b="0" kern="1200" dirty="0">
                        <a:solidFill>
                          <a:schemeClr val="tx1"/>
                        </a:solidFill>
                        <a:effectLst/>
                        <a:latin typeface="Huawei Sans" panose="020C0503030203020204" pitchFamily="34" charset="0"/>
                        <a:ea typeface="+mn-ea"/>
                        <a:cs typeface="宋体"/>
                        <a:sym typeface="+mn-lt"/>
                      </a:endParaRPr>
                    </a:p>
                  </a:txBody>
                  <a:tcPr anchor="ctr">
                    <a:lnR w="28575" cap="flat" cmpd="sng" algn="ctr">
                      <a:solidFill>
                        <a:schemeClr val="tx1"/>
                      </a:solidFill>
                      <a:prstDash val="solid"/>
                      <a:round/>
                      <a:headEnd type="none" w="med" len="med"/>
                      <a:tailEnd type="none" w="med" len="med"/>
                    </a:lnR>
                  </a:tcPr>
                </a:tc>
              </a:tr>
              <a:tr h="416482">
                <a:tc>
                  <a:txBody>
                    <a:bodyPr/>
                    <a:lstStyle>
                      <a:lvl1pPr marL="0" algn="l" defTabSz="914034" rtl="0" eaLnBrk="1" latinLnBrk="0" hangingPunct="1">
                        <a:defRPr sz="1799" b="1" kern="1200">
                          <a:solidFill>
                            <a:schemeClr val="lt1"/>
                          </a:solidFill>
                          <a:latin typeface="Arial"/>
                          <a:ea typeface="华文细黑"/>
                          <a:cs typeface="宋体"/>
                        </a:defRPr>
                      </a:lvl1pPr>
                      <a:lvl2pPr marL="457017" algn="l" defTabSz="914034" rtl="0" eaLnBrk="1" latinLnBrk="0" hangingPunct="1">
                        <a:defRPr sz="1799" b="1" kern="1200">
                          <a:solidFill>
                            <a:schemeClr val="lt1"/>
                          </a:solidFill>
                          <a:latin typeface="Arial"/>
                          <a:ea typeface="华文细黑"/>
                          <a:cs typeface="宋体"/>
                        </a:defRPr>
                      </a:lvl2pPr>
                      <a:lvl3pPr marL="914034" algn="l" defTabSz="914034" rtl="0" eaLnBrk="1" latinLnBrk="0" hangingPunct="1">
                        <a:defRPr sz="1799" b="1" kern="1200">
                          <a:solidFill>
                            <a:schemeClr val="lt1"/>
                          </a:solidFill>
                          <a:latin typeface="Arial"/>
                          <a:ea typeface="华文细黑"/>
                          <a:cs typeface="宋体"/>
                        </a:defRPr>
                      </a:lvl3pPr>
                      <a:lvl4pPr marL="1371051" algn="l" defTabSz="914034" rtl="0" eaLnBrk="1" latinLnBrk="0" hangingPunct="1">
                        <a:defRPr sz="1799" b="1" kern="1200">
                          <a:solidFill>
                            <a:schemeClr val="lt1"/>
                          </a:solidFill>
                          <a:latin typeface="Arial"/>
                          <a:ea typeface="华文细黑"/>
                          <a:cs typeface="宋体"/>
                        </a:defRPr>
                      </a:lvl4pPr>
                      <a:lvl5pPr marL="1828068" algn="l" defTabSz="914034" rtl="0" eaLnBrk="1" latinLnBrk="0" hangingPunct="1">
                        <a:defRPr sz="1799" b="1" kern="1200">
                          <a:solidFill>
                            <a:schemeClr val="lt1"/>
                          </a:solidFill>
                          <a:latin typeface="Arial"/>
                          <a:ea typeface="华文细黑"/>
                          <a:cs typeface="宋体"/>
                        </a:defRPr>
                      </a:lvl5pPr>
                      <a:lvl6pPr marL="2285086" algn="l" defTabSz="914034" rtl="0" eaLnBrk="1" latinLnBrk="0" hangingPunct="1">
                        <a:defRPr sz="1799" b="1" kern="1200">
                          <a:solidFill>
                            <a:schemeClr val="lt1"/>
                          </a:solidFill>
                          <a:latin typeface="Arial"/>
                          <a:ea typeface="华文细黑"/>
                          <a:cs typeface="宋体"/>
                        </a:defRPr>
                      </a:lvl6pPr>
                      <a:lvl7pPr marL="2742103" algn="l" defTabSz="914034" rtl="0" eaLnBrk="1" latinLnBrk="0" hangingPunct="1">
                        <a:defRPr sz="1799" b="1" kern="1200">
                          <a:solidFill>
                            <a:schemeClr val="lt1"/>
                          </a:solidFill>
                          <a:latin typeface="Arial"/>
                          <a:ea typeface="华文细黑"/>
                          <a:cs typeface="宋体"/>
                        </a:defRPr>
                      </a:lvl7pPr>
                      <a:lvl8pPr marL="3199120" algn="l" defTabSz="914034" rtl="0" eaLnBrk="1" latinLnBrk="0" hangingPunct="1">
                        <a:defRPr sz="1799" b="1" kern="1200">
                          <a:solidFill>
                            <a:schemeClr val="lt1"/>
                          </a:solidFill>
                          <a:latin typeface="Arial"/>
                          <a:ea typeface="华文细黑"/>
                          <a:cs typeface="宋体"/>
                        </a:defRPr>
                      </a:lvl8pPr>
                      <a:lvl9pPr marL="3656137" algn="l" defTabSz="914034" rtl="0" eaLnBrk="1" latinLnBrk="0" hangingPunct="1">
                        <a:defRPr sz="1799" b="1" kern="1200">
                          <a:solidFill>
                            <a:schemeClr val="lt1"/>
                          </a:solidFill>
                          <a:latin typeface="Arial"/>
                          <a:ea typeface="华文细黑"/>
                          <a:cs typeface="宋体"/>
                        </a:defRPr>
                      </a:lvl9pPr>
                    </a:lstStyle>
                    <a:p>
                      <a:pPr marL="0" algn="ctr" defTabSz="914034" rtl="0" eaLnBrk="1" fontAlgn="ctr" latinLnBrk="0" hangingPunct="1">
                        <a:lnSpc>
                          <a:spcPct val="100000"/>
                        </a:lnSpc>
                        <a:spcBef>
                          <a:spcPts val="0"/>
                        </a:spcBef>
                        <a:spcAft>
                          <a:spcPts val="600"/>
                        </a:spcAft>
                      </a:pPr>
                      <a:r>
                        <a:rPr lang="en-US" sz="1200" b="0" dirty="0" smtClean="0">
                          <a:solidFill>
                            <a:schemeClr val="tx1"/>
                          </a:solidFill>
                          <a:latin typeface="Huawei Sans" panose="020C0503030203020204" pitchFamily="34" charset="0"/>
                        </a:rPr>
                        <a:t>Antivirus</a:t>
                      </a:r>
                      <a:endParaRPr lang="en-US" sz="1200" b="0"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lvl1pPr marL="0" algn="l" defTabSz="914034" rtl="0" eaLnBrk="1" latinLnBrk="0" hangingPunct="1">
                        <a:defRPr sz="1799" b="1" kern="1200">
                          <a:solidFill>
                            <a:schemeClr val="lt1"/>
                          </a:solidFill>
                          <a:latin typeface="Arial"/>
                          <a:ea typeface="华文细黑"/>
                          <a:cs typeface="宋体"/>
                        </a:defRPr>
                      </a:lvl1pPr>
                      <a:lvl2pPr marL="457017" algn="l" defTabSz="914034" rtl="0" eaLnBrk="1" latinLnBrk="0" hangingPunct="1">
                        <a:defRPr sz="1799" b="1" kern="1200">
                          <a:solidFill>
                            <a:schemeClr val="lt1"/>
                          </a:solidFill>
                          <a:latin typeface="Arial"/>
                          <a:ea typeface="华文细黑"/>
                          <a:cs typeface="宋体"/>
                        </a:defRPr>
                      </a:lvl2pPr>
                      <a:lvl3pPr marL="914034" algn="l" defTabSz="914034" rtl="0" eaLnBrk="1" latinLnBrk="0" hangingPunct="1">
                        <a:defRPr sz="1799" b="1" kern="1200">
                          <a:solidFill>
                            <a:schemeClr val="lt1"/>
                          </a:solidFill>
                          <a:latin typeface="Arial"/>
                          <a:ea typeface="华文细黑"/>
                          <a:cs typeface="宋体"/>
                        </a:defRPr>
                      </a:lvl3pPr>
                      <a:lvl4pPr marL="1371051" algn="l" defTabSz="914034" rtl="0" eaLnBrk="1" latinLnBrk="0" hangingPunct="1">
                        <a:defRPr sz="1799" b="1" kern="1200">
                          <a:solidFill>
                            <a:schemeClr val="lt1"/>
                          </a:solidFill>
                          <a:latin typeface="Arial"/>
                          <a:ea typeface="华文细黑"/>
                          <a:cs typeface="宋体"/>
                        </a:defRPr>
                      </a:lvl4pPr>
                      <a:lvl5pPr marL="1828068" algn="l" defTabSz="914034" rtl="0" eaLnBrk="1" latinLnBrk="0" hangingPunct="1">
                        <a:defRPr sz="1799" b="1" kern="1200">
                          <a:solidFill>
                            <a:schemeClr val="lt1"/>
                          </a:solidFill>
                          <a:latin typeface="Arial"/>
                          <a:ea typeface="华文细黑"/>
                          <a:cs typeface="宋体"/>
                        </a:defRPr>
                      </a:lvl5pPr>
                      <a:lvl6pPr marL="2285086" algn="l" defTabSz="914034" rtl="0" eaLnBrk="1" latinLnBrk="0" hangingPunct="1">
                        <a:defRPr sz="1799" b="1" kern="1200">
                          <a:solidFill>
                            <a:schemeClr val="lt1"/>
                          </a:solidFill>
                          <a:latin typeface="Arial"/>
                          <a:ea typeface="华文细黑"/>
                          <a:cs typeface="宋体"/>
                        </a:defRPr>
                      </a:lvl6pPr>
                      <a:lvl7pPr marL="2742103" algn="l" defTabSz="914034" rtl="0" eaLnBrk="1" latinLnBrk="0" hangingPunct="1">
                        <a:defRPr sz="1799" b="1" kern="1200">
                          <a:solidFill>
                            <a:schemeClr val="lt1"/>
                          </a:solidFill>
                          <a:latin typeface="Arial"/>
                          <a:ea typeface="华文细黑"/>
                          <a:cs typeface="宋体"/>
                        </a:defRPr>
                      </a:lvl7pPr>
                      <a:lvl8pPr marL="3199120" algn="l" defTabSz="914034" rtl="0" eaLnBrk="1" latinLnBrk="0" hangingPunct="1">
                        <a:defRPr sz="1799" b="1" kern="1200">
                          <a:solidFill>
                            <a:schemeClr val="lt1"/>
                          </a:solidFill>
                          <a:latin typeface="Arial"/>
                          <a:ea typeface="华文细黑"/>
                          <a:cs typeface="宋体"/>
                        </a:defRPr>
                      </a:lvl8pPr>
                      <a:lvl9pPr marL="3656137" algn="l" defTabSz="914034" rtl="0" eaLnBrk="1" latinLnBrk="0" hangingPunct="1">
                        <a:defRPr sz="1799" b="1" kern="1200">
                          <a:solidFill>
                            <a:schemeClr val="lt1"/>
                          </a:solidFill>
                          <a:latin typeface="Arial"/>
                          <a:ea typeface="华文细黑"/>
                          <a:cs typeface="宋体"/>
                        </a:defRPr>
                      </a:lvl9pPr>
                    </a:lstStyle>
                    <a:p>
                      <a:pPr marL="0" algn="l" defTabSz="914034" rtl="0" eaLnBrk="1" fontAlgn="ctr" latinLnBrk="0" hangingPunct="1">
                        <a:lnSpc>
                          <a:spcPct val="100000"/>
                        </a:lnSpc>
                        <a:spcBef>
                          <a:spcPts val="0"/>
                        </a:spcBef>
                        <a:spcAft>
                          <a:spcPts val="600"/>
                        </a:spcAft>
                      </a:pPr>
                      <a:r>
                        <a:rPr lang="en-US" sz="1200" b="0" dirty="0" smtClean="0">
                          <a:solidFill>
                            <a:schemeClr val="tx1"/>
                          </a:solidFill>
                          <a:latin typeface="Huawei Sans" panose="020C0503030203020204" pitchFamily="34" charset="0"/>
                        </a:rPr>
                        <a:t>Inspects the files transmitted on the network for viruses to protect the intranet from data breaches and system crashes caused by viruses.</a:t>
                      </a:r>
                      <a:endParaRPr lang="en-US" altLang="zh-CN" sz="1200" b="0" kern="1200" dirty="0">
                        <a:solidFill>
                          <a:schemeClr val="tx1"/>
                        </a:solidFill>
                        <a:effectLst/>
                        <a:latin typeface="Huawei Sans" panose="020C0503030203020204" pitchFamily="34" charset="0"/>
                        <a:ea typeface="+mn-ea"/>
                        <a:cs typeface="宋体"/>
                        <a:sym typeface="+mn-lt"/>
                      </a:endParaRPr>
                    </a:p>
                  </a:txBody>
                  <a:tcPr anchor="ctr">
                    <a:lnR w="28575" cap="flat" cmpd="sng" algn="ctr">
                      <a:solidFill>
                        <a:schemeClr val="tx1"/>
                      </a:solidFill>
                      <a:prstDash val="solid"/>
                      <a:round/>
                      <a:headEnd type="none" w="med" len="med"/>
                      <a:tailEnd type="none" w="med" len="med"/>
                    </a:lnR>
                  </a:tcPr>
                </a:tc>
              </a:tr>
              <a:tr h="416482">
                <a:tc>
                  <a:txBody>
                    <a:bodyPr/>
                    <a:lstStyle>
                      <a:lvl1pPr marL="0" algn="l" defTabSz="914034" rtl="0" eaLnBrk="1" latinLnBrk="0" hangingPunct="1">
                        <a:defRPr sz="1799" b="1" kern="1200">
                          <a:solidFill>
                            <a:schemeClr val="lt1"/>
                          </a:solidFill>
                          <a:latin typeface="Arial"/>
                          <a:ea typeface="华文细黑"/>
                          <a:cs typeface="宋体"/>
                        </a:defRPr>
                      </a:lvl1pPr>
                      <a:lvl2pPr marL="457017" algn="l" defTabSz="914034" rtl="0" eaLnBrk="1" latinLnBrk="0" hangingPunct="1">
                        <a:defRPr sz="1799" b="1" kern="1200">
                          <a:solidFill>
                            <a:schemeClr val="lt1"/>
                          </a:solidFill>
                          <a:latin typeface="Arial"/>
                          <a:ea typeface="华文细黑"/>
                          <a:cs typeface="宋体"/>
                        </a:defRPr>
                      </a:lvl2pPr>
                      <a:lvl3pPr marL="914034" algn="l" defTabSz="914034" rtl="0" eaLnBrk="1" latinLnBrk="0" hangingPunct="1">
                        <a:defRPr sz="1799" b="1" kern="1200">
                          <a:solidFill>
                            <a:schemeClr val="lt1"/>
                          </a:solidFill>
                          <a:latin typeface="Arial"/>
                          <a:ea typeface="华文细黑"/>
                          <a:cs typeface="宋体"/>
                        </a:defRPr>
                      </a:lvl3pPr>
                      <a:lvl4pPr marL="1371051" algn="l" defTabSz="914034" rtl="0" eaLnBrk="1" latinLnBrk="0" hangingPunct="1">
                        <a:defRPr sz="1799" b="1" kern="1200">
                          <a:solidFill>
                            <a:schemeClr val="lt1"/>
                          </a:solidFill>
                          <a:latin typeface="Arial"/>
                          <a:ea typeface="华文细黑"/>
                          <a:cs typeface="宋体"/>
                        </a:defRPr>
                      </a:lvl4pPr>
                      <a:lvl5pPr marL="1828068" algn="l" defTabSz="914034" rtl="0" eaLnBrk="1" latinLnBrk="0" hangingPunct="1">
                        <a:defRPr sz="1799" b="1" kern="1200">
                          <a:solidFill>
                            <a:schemeClr val="lt1"/>
                          </a:solidFill>
                          <a:latin typeface="Arial"/>
                          <a:ea typeface="华文细黑"/>
                          <a:cs typeface="宋体"/>
                        </a:defRPr>
                      </a:lvl5pPr>
                      <a:lvl6pPr marL="2285086" algn="l" defTabSz="914034" rtl="0" eaLnBrk="1" latinLnBrk="0" hangingPunct="1">
                        <a:defRPr sz="1799" b="1" kern="1200">
                          <a:solidFill>
                            <a:schemeClr val="lt1"/>
                          </a:solidFill>
                          <a:latin typeface="Arial"/>
                          <a:ea typeface="华文细黑"/>
                          <a:cs typeface="宋体"/>
                        </a:defRPr>
                      </a:lvl6pPr>
                      <a:lvl7pPr marL="2742103" algn="l" defTabSz="914034" rtl="0" eaLnBrk="1" latinLnBrk="0" hangingPunct="1">
                        <a:defRPr sz="1799" b="1" kern="1200">
                          <a:solidFill>
                            <a:schemeClr val="lt1"/>
                          </a:solidFill>
                          <a:latin typeface="Arial"/>
                          <a:ea typeface="华文细黑"/>
                          <a:cs typeface="宋体"/>
                        </a:defRPr>
                      </a:lvl7pPr>
                      <a:lvl8pPr marL="3199120" algn="l" defTabSz="914034" rtl="0" eaLnBrk="1" latinLnBrk="0" hangingPunct="1">
                        <a:defRPr sz="1799" b="1" kern="1200">
                          <a:solidFill>
                            <a:schemeClr val="lt1"/>
                          </a:solidFill>
                          <a:latin typeface="Arial"/>
                          <a:ea typeface="华文细黑"/>
                          <a:cs typeface="宋体"/>
                        </a:defRPr>
                      </a:lvl8pPr>
                      <a:lvl9pPr marL="3656137" algn="l" defTabSz="914034" rtl="0" eaLnBrk="1" latinLnBrk="0" hangingPunct="1">
                        <a:defRPr sz="1799" b="1" kern="1200">
                          <a:solidFill>
                            <a:schemeClr val="lt1"/>
                          </a:solidFill>
                          <a:latin typeface="Arial"/>
                          <a:ea typeface="华文细黑"/>
                          <a:cs typeface="宋体"/>
                        </a:defRPr>
                      </a:lvl9pPr>
                    </a:lstStyle>
                    <a:p>
                      <a:pPr marL="0" algn="ctr" defTabSz="914034" rtl="0" eaLnBrk="1" fontAlgn="ctr" latinLnBrk="0" hangingPunct="1">
                        <a:lnSpc>
                          <a:spcPct val="100000"/>
                        </a:lnSpc>
                        <a:spcBef>
                          <a:spcPts val="0"/>
                        </a:spcBef>
                        <a:spcAft>
                          <a:spcPts val="600"/>
                        </a:spcAft>
                      </a:pPr>
                      <a:r>
                        <a:rPr lang="en-US" sz="1200" b="0" dirty="0" smtClean="0">
                          <a:solidFill>
                            <a:schemeClr val="tx1"/>
                          </a:solidFill>
                          <a:latin typeface="Huawei Sans" panose="020C0503030203020204" pitchFamily="34" charset="0"/>
                        </a:rPr>
                        <a:t>URL filtering</a:t>
                      </a:r>
                      <a:endParaRPr lang="en-US" sz="1200" b="0"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lvl1pPr marL="0" algn="l" defTabSz="914034" rtl="0" eaLnBrk="1" latinLnBrk="0" hangingPunct="1">
                        <a:defRPr sz="1799" b="1" kern="1200">
                          <a:solidFill>
                            <a:schemeClr val="lt1"/>
                          </a:solidFill>
                          <a:latin typeface="Arial"/>
                          <a:ea typeface="华文细黑"/>
                          <a:cs typeface="宋体"/>
                        </a:defRPr>
                      </a:lvl1pPr>
                      <a:lvl2pPr marL="457017" algn="l" defTabSz="914034" rtl="0" eaLnBrk="1" latinLnBrk="0" hangingPunct="1">
                        <a:defRPr sz="1799" b="1" kern="1200">
                          <a:solidFill>
                            <a:schemeClr val="lt1"/>
                          </a:solidFill>
                          <a:latin typeface="Arial"/>
                          <a:ea typeface="华文细黑"/>
                          <a:cs typeface="宋体"/>
                        </a:defRPr>
                      </a:lvl2pPr>
                      <a:lvl3pPr marL="914034" algn="l" defTabSz="914034" rtl="0" eaLnBrk="1" latinLnBrk="0" hangingPunct="1">
                        <a:defRPr sz="1799" b="1" kern="1200">
                          <a:solidFill>
                            <a:schemeClr val="lt1"/>
                          </a:solidFill>
                          <a:latin typeface="Arial"/>
                          <a:ea typeface="华文细黑"/>
                          <a:cs typeface="宋体"/>
                        </a:defRPr>
                      </a:lvl3pPr>
                      <a:lvl4pPr marL="1371051" algn="l" defTabSz="914034" rtl="0" eaLnBrk="1" latinLnBrk="0" hangingPunct="1">
                        <a:defRPr sz="1799" b="1" kern="1200">
                          <a:solidFill>
                            <a:schemeClr val="lt1"/>
                          </a:solidFill>
                          <a:latin typeface="Arial"/>
                          <a:ea typeface="华文细黑"/>
                          <a:cs typeface="宋体"/>
                        </a:defRPr>
                      </a:lvl4pPr>
                      <a:lvl5pPr marL="1828068" algn="l" defTabSz="914034" rtl="0" eaLnBrk="1" latinLnBrk="0" hangingPunct="1">
                        <a:defRPr sz="1799" b="1" kern="1200">
                          <a:solidFill>
                            <a:schemeClr val="lt1"/>
                          </a:solidFill>
                          <a:latin typeface="Arial"/>
                          <a:ea typeface="华文细黑"/>
                          <a:cs typeface="宋体"/>
                        </a:defRPr>
                      </a:lvl5pPr>
                      <a:lvl6pPr marL="2285086" algn="l" defTabSz="914034" rtl="0" eaLnBrk="1" latinLnBrk="0" hangingPunct="1">
                        <a:defRPr sz="1799" b="1" kern="1200">
                          <a:solidFill>
                            <a:schemeClr val="lt1"/>
                          </a:solidFill>
                          <a:latin typeface="Arial"/>
                          <a:ea typeface="华文细黑"/>
                          <a:cs typeface="宋体"/>
                        </a:defRPr>
                      </a:lvl6pPr>
                      <a:lvl7pPr marL="2742103" algn="l" defTabSz="914034" rtl="0" eaLnBrk="1" latinLnBrk="0" hangingPunct="1">
                        <a:defRPr sz="1799" b="1" kern="1200">
                          <a:solidFill>
                            <a:schemeClr val="lt1"/>
                          </a:solidFill>
                          <a:latin typeface="Arial"/>
                          <a:ea typeface="华文细黑"/>
                          <a:cs typeface="宋体"/>
                        </a:defRPr>
                      </a:lvl7pPr>
                      <a:lvl8pPr marL="3199120" algn="l" defTabSz="914034" rtl="0" eaLnBrk="1" latinLnBrk="0" hangingPunct="1">
                        <a:defRPr sz="1799" b="1" kern="1200">
                          <a:solidFill>
                            <a:schemeClr val="lt1"/>
                          </a:solidFill>
                          <a:latin typeface="Arial"/>
                          <a:ea typeface="华文细黑"/>
                          <a:cs typeface="宋体"/>
                        </a:defRPr>
                      </a:lvl8pPr>
                      <a:lvl9pPr marL="3656137" algn="l" defTabSz="914034" rtl="0" eaLnBrk="1" latinLnBrk="0" hangingPunct="1">
                        <a:defRPr sz="1799" b="1" kern="1200">
                          <a:solidFill>
                            <a:schemeClr val="lt1"/>
                          </a:solidFill>
                          <a:latin typeface="Arial"/>
                          <a:ea typeface="华文细黑"/>
                          <a:cs typeface="宋体"/>
                        </a:defRPr>
                      </a:lvl9pPr>
                    </a:lstStyle>
                    <a:p>
                      <a:pPr marL="0" algn="l" defTabSz="914034" rtl="0" eaLnBrk="1" fontAlgn="ctr" latinLnBrk="0" hangingPunct="1">
                        <a:lnSpc>
                          <a:spcPct val="100000"/>
                        </a:lnSpc>
                        <a:spcBef>
                          <a:spcPts val="0"/>
                        </a:spcBef>
                        <a:spcAft>
                          <a:spcPts val="600"/>
                        </a:spcAft>
                      </a:pPr>
                      <a:r>
                        <a:rPr lang="en-US" sz="1200" b="0" dirty="0" smtClean="0">
                          <a:solidFill>
                            <a:schemeClr val="tx1"/>
                          </a:solidFill>
                          <a:latin typeface="Huawei Sans" panose="020C0503030203020204" pitchFamily="34" charset="0"/>
                        </a:rPr>
                        <a:t>Permits or denies access to URLs to control the online behavior of users.</a:t>
                      </a:r>
                      <a:endParaRPr lang="en-US" altLang="zh-CN" sz="1200" b="0" kern="1200" dirty="0">
                        <a:solidFill>
                          <a:schemeClr val="tx1"/>
                        </a:solidFill>
                        <a:effectLst/>
                        <a:latin typeface="Huawei Sans" panose="020C0503030203020204" pitchFamily="34" charset="0"/>
                        <a:ea typeface="+mn-ea"/>
                        <a:cs typeface="宋体"/>
                        <a:sym typeface="+mn-lt"/>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graphicFrame>
        <p:nvGraphicFramePr>
          <p:cNvPr id="6" name="表格 5"/>
          <p:cNvGraphicFramePr>
            <a:graphicFrameLocks noGrp="1"/>
          </p:cNvGraphicFramePr>
          <p:nvPr>
            <p:extLst>
              <p:ext uri="{D42A27DB-BD31-4B8C-83A1-F6EECF244321}">
                <p14:modId xmlns:p14="http://schemas.microsoft.com/office/powerpoint/2010/main" val="3743216301"/>
              </p:ext>
            </p:extLst>
          </p:nvPr>
        </p:nvGraphicFramePr>
        <p:xfrm>
          <a:off x="6048034" y="3409662"/>
          <a:ext cx="5646736" cy="2450443"/>
        </p:xfrm>
        <a:graphic>
          <a:graphicData uri="http://schemas.openxmlformats.org/drawingml/2006/table">
            <a:tbl>
              <a:tblPr firstRow="1" firstCol="1" lastRow="1" lastCol="1" bandRow="1" bandCol="1"/>
              <a:tblGrid>
                <a:gridCol w="895214"/>
                <a:gridCol w="1684421"/>
                <a:gridCol w="1511167"/>
                <a:gridCol w="1555934"/>
              </a:tblGrid>
              <a:tr h="532705">
                <a:tc>
                  <a:txBody>
                    <a:bodyPr/>
                    <a:lstStyle/>
                    <a:p>
                      <a:pPr marL="0" algn="ctr" defTabSz="914034" rtl="0" eaLnBrk="1" fontAlgn="ctr" latinLnBrk="0" hangingPunct="1">
                        <a:lnSpc>
                          <a:spcPct val="100000"/>
                        </a:lnSpc>
                        <a:spcBef>
                          <a:spcPts val="400"/>
                        </a:spcBef>
                        <a:spcAft>
                          <a:spcPts val="400"/>
                        </a:spcAft>
                      </a:pPr>
                      <a:r>
                        <a:rPr lang="en-US" sz="1200" b="1" dirty="0" smtClean="0">
                          <a:solidFill>
                            <a:schemeClr val="tx1"/>
                          </a:solidFill>
                          <a:latin typeface="Huawei Sans" panose="020C0503030203020204" pitchFamily="34" charset="0"/>
                        </a:rPr>
                        <a:t>Access Zone</a:t>
                      </a:r>
                      <a:endParaRPr lang="en-US" altLang="zh-CN" sz="1200" b="1" kern="1200" dirty="0">
                        <a:solidFill>
                          <a:schemeClr val="tx1"/>
                        </a:solidFill>
                        <a:effectLst/>
                        <a:latin typeface="Huawei Sans" panose="020C0503030203020204" pitchFamily="34" charset="0"/>
                        <a:ea typeface="+mn-ea"/>
                        <a:cs typeface="+mn-cs"/>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marL="0" algn="ctr" defTabSz="914034" rtl="0" eaLnBrk="1" fontAlgn="ctr" latinLnBrk="0" hangingPunct="1">
                        <a:lnSpc>
                          <a:spcPct val="100000"/>
                        </a:lnSpc>
                        <a:spcBef>
                          <a:spcPts val="400"/>
                        </a:spcBef>
                        <a:spcAft>
                          <a:spcPts val="400"/>
                        </a:spcAft>
                      </a:pPr>
                      <a:r>
                        <a:rPr lang="en-US" sz="1200" b="1" dirty="0" smtClean="0">
                          <a:solidFill>
                            <a:schemeClr val="tx1"/>
                          </a:solidFill>
                          <a:latin typeface="Huawei Sans" panose="020C0503030203020204" pitchFamily="34" charset="0"/>
                        </a:rPr>
                        <a:t>Access Source</a:t>
                      </a:r>
                      <a:endParaRPr lang="en-US" altLang="zh-CN" sz="1200" b="1" kern="1200" dirty="0">
                        <a:solidFill>
                          <a:schemeClr val="tx1"/>
                        </a:solidFill>
                        <a:effectLst/>
                        <a:latin typeface="Huawei Sans" panose="020C0503030203020204" pitchFamily="34" charset="0"/>
                        <a:ea typeface="+mn-ea"/>
                        <a:cs typeface="+mn-cs"/>
                        <a:sym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marL="0" algn="ctr" defTabSz="914034" rtl="0" eaLnBrk="1" fontAlgn="ctr" latinLnBrk="0" hangingPunct="1">
                        <a:lnSpc>
                          <a:spcPct val="100000"/>
                        </a:lnSpc>
                        <a:spcBef>
                          <a:spcPts val="400"/>
                        </a:spcBef>
                        <a:spcAft>
                          <a:spcPts val="400"/>
                        </a:spcAft>
                      </a:pPr>
                      <a:r>
                        <a:rPr lang="en-US" sz="1200" b="1" dirty="0" smtClean="0">
                          <a:solidFill>
                            <a:schemeClr val="tx1"/>
                          </a:solidFill>
                          <a:latin typeface="Huawei Sans" panose="020C0503030203020204" pitchFamily="34" charset="0"/>
                        </a:rPr>
                        <a:t>Trustworthiness</a:t>
                      </a:r>
                      <a:endParaRPr lang="en-US" altLang="zh-CN" sz="1200" b="1" kern="1200" dirty="0">
                        <a:solidFill>
                          <a:schemeClr val="tx1"/>
                        </a:solidFill>
                        <a:effectLst/>
                        <a:latin typeface="Huawei Sans" panose="020C0503030203020204" pitchFamily="34" charset="0"/>
                        <a:ea typeface="+mn-ea"/>
                        <a:cs typeface="+mn-cs"/>
                        <a:sym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marL="0" algn="ctr" defTabSz="914034" rtl="0" eaLnBrk="1" fontAlgn="ctr" latinLnBrk="0" hangingPunct="1">
                        <a:lnSpc>
                          <a:spcPct val="100000"/>
                        </a:lnSpc>
                        <a:spcBef>
                          <a:spcPts val="400"/>
                        </a:spcBef>
                        <a:spcAft>
                          <a:spcPts val="400"/>
                        </a:spcAft>
                      </a:pPr>
                      <a:r>
                        <a:rPr lang="en-US" sz="1200" b="1" dirty="0" smtClean="0">
                          <a:solidFill>
                            <a:schemeClr val="tx1"/>
                          </a:solidFill>
                          <a:latin typeface="Huawei Sans" panose="020C0503030203020204" pitchFamily="34" charset="0"/>
                        </a:rPr>
                        <a:t>Recommended Security Policy</a:t>
                      </a:r>
                      <a:endParaRPr lang="en-US" altLang="zh-CN" sz="1200" b="1" kern="1200" dirty="0">
                        <a:solidFill>
                          <a:schemeClr val="tx1"/>
                        </a:solidFill>
                        <a:effectLst/>
                        <a:latin typeface="Huawei Sans" panose="020C0503030203020204" pitchFamily="34" charset="0"/>
                        <a:ea typeface="+mn-ea"/>
                        <a:cs typeface="+mn-cs"/>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319623">
                <a:tc rowSpan="2">
                  <a:txBody>
                    <a:bodyPr/>
                    <a:lstStyle/>
                    <a:p>
                      <a:pPr marL="0" algn="l" defTabSz="914034" rtl="0" eaLnBrk="1" fontAlgn="ctr" latinLnBrk="0" hangingPunct="1">
                        <a:lnSpc>
                          <a:spcPct val="100000"/>
                        </a:lnSpc>
                        <a:spcBef>
                          <a:spcPts val="0"/>
                        </a:spcBef>
                        <a:spcAft>
                          <a:spcPts val="600"/>
                        </a:spcAft>
                      </a:pPr>
                      <a:r>
                        <a:rPr lang="en-US" sz="1200" b="0" dirty="0" smtClean="0">
                          <a:solidFill>
                            <a:schemeClr val="tx1"/>
                          </a:solidFill>
                          <a:latin typeface="Huawei Sans" panose="020C0503030203020204" pitchFamily="34" charset="0"/>
                        </a:rPr>
                        <a:t>Internet</a:t>
                      </a:r>
                      <a:endParaRPr lang="en-US" altLang="zh-CN" sz="1200" b="0" kern="1200" dirty="0">
                        <a:solidFill>
                          <a:schemeClr val="tx1"/>
                        </a:solidFill>
                        <a:effectLst/>
                        <a:latin typeface="Huawei Sans" panose="020C0503030203020204" pitchFamily="34" charset="0"/>
                        <a:ea typeface="+mn-ea"/>
                        <a:cs typeface="宋体"/>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p>
                      <a:pPr marL="0" algn="l" defTabSz="914034" rtl="0" eaLnBrk="1" fontAlgn="ctr" latinLnBrk="0" hangingPunct="1">
                        <a:lnSpc>
                          <a:spcPct val="100000"/>
                        </a:lnSpc>
                        <a:spcBef>
                          <a:spcPts val="0"/>
                        </a:spcBef>
                        <a:spcAft>
                          <a:spcPts val="600"/>
                        </a:spcAft>
                      </a:pPr>
                      <a:r>
                        <a:rPr lang="en-US" sz="1200" b="0" dirty="0" smtClean="0">
                          <a:solidFill>
                            <a:schemeClr val="tx1"/>
                          </a:solidFill>
                          <a:latin typeface="Huawei Sans" panose="020C0503030203020204" pitchFamily="34" charset="0"/>
                        </a:rPr>
                        <a:t>External users</a:t>
                      </a:r>
                      <a:endParaRPr lang="en-US" altLang="zh-CN" sz="1200" b="0" kern="1200" dirty="0">
                        <a:solidFill>
                          <a:schemeClr val="tx1"/>
                        </a:solidFill>
                        <a:effectLst/>
                        <a:latin typeface="Huawei Sans" panose="020C0503030203020204" pitchFamily="34" charset="0"/>
                        <a:ea typeface="+mn-ea"/>
                        <a:cs typeface="宋体"/>
                        <a:sym typeface="Huawei Sans" panose="020C0503030203020204" pitchFamily="34" charset="0"/>
                      </a:endParaRPr>
                    </a:p>
                  </a:txBody>
                  <a:tcPr anchor="ctr"/>
                </a:tc>
                <a:tc>
                  <a:txBody>
                    <a:bodyPr/>
                    <a:lstStyle/>
                    <a:p>
                      <a:pPr marL="0" algn="l" defTabSz="914034" rtl="0" eaLnBrk="1" fontAlgn="ctr" latinLnBrk="0" hangingPunct="1">
                        <a:lnSpc>
                          <a:spcPct val="100000"/>
                        </a:lnSpc>
                        <a:spcBef>
                          <a:spcPts val="0"/>
                        </a:spcBef>
                        <a:spcAft>
                          <a:spcPts val="600"/>
                        </a:spcAft>
                      </a:pPr>
                      <a:r>
                        <a:rPr lang="en-US" sz="1200" b="0" dirty="0" smtClean="0">
                          <a:solidFill>
                            <a:schemeClr val="tx1"/>
                          </a:solidFill>
                          <a:latin typeface="Huawei Sans" panose="020C0503030203020204" pitchFamily="34" charset="0"/>
                        </a:rPr>
                        <a:t>Untrusted</a:t>
                      </a:r>
                      <a:endParaRPr lang="en-US" altLang="zh-CN" sz="1200" b="0" kern="1200" dirty="0">
                        <a:solidFill>
                          <a:schemeClr val="tx1"/>
                        </a:solidFill>
                        <a:effectLst/>
                        <a:latin typeface="Huawei Sans" panose="020C0503030203020204" pitchFamily="34" charset="0"/>
                        <a:ea typeface="+mn-ea"/>
                        <a:cs typeface="宋体"/>
                        <a:sym typeface="Huawei Sans" panose="020C0503030203020204" pitchFamily="34" charset="0"/>
                      </a:endParaRPr>
                    </a:p>
                  </a:txBody>
                  <a:tcPr anchor="ctr"/>
                </a:tc>
                <a:tc rowSpan="2">
                  <a:txBody>
                    <a:bodyPr/>
                    <a:lstStyle/>
                    <a:p>
                      <a:pPr marL="0" marR="0" lvl="0" indent="0" algn="l" defTabSz="914034" rtl="0" eaLnBrk="1" fontAlgn="ctr" latinLnBrk="0" hangingPunct="1">
                        <a:lnSpc>
                          <a:spcPct val="100000"/>
                        </a:lnSpc>
                        <a:spcBef>
                          <a:spcPts val="0"/>
                        </a:spcBef>
                        <a:spcAft>
                          <a:spcPts val="600"/>
                        </a:spcAft>
                        <a:buClrTx/>
                        <a:buSzTx/>
                        <a:buFontTx/>
                        <a:buNone/>
                        <a:tabLst/>
                        <a:defRPr/>
                      </a:pPr>
                      <a:r>
                        <a:rPr lang="en-US" sz="1200" b="0" dirty="0" smtClean="0">
                          <a:solidFill>
                            <a:schemeClr val="tx1"/>
                          </a:solidFill>
                          <a:latin typeface="Huawei Sans" panose="020C0503030203020204" pitchFamily="34" charset="0"/>
                        </a:rPr>
                        <a:t>Intrusion detection, URL filtering, and antivirus</a:t>
                      </a:r>
                      <a:endParaRPr lang="en-US" sz="1200" b="0" dirty="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426164">
                <a:tc vMerge="1">
                  <a:txBody>
                    <a:bodyPr/>
                    <a:lstStyle/>
                    <a:p>
                      <a:pPr algn="ctr">
                        <a:lnSpc>
                          <a:spcPts val="1200"/>
                        </a:lnSpc>
                        <a:spcBef>
                          <a:spcPts val="400"/>
                        </a:spcBef>
                        <a:spcAft>
                          <a:spcPts val="400"/>
                        </a:spcAft>
                      </a:pPr>
                      <a:endParaRPr lang="zh-CN" sz="1200" b="0" dirty="0">
                        <a:solidFill>
                          <a:schemeClr val="tx1"/>
                        </a:solidFill>
                        <a:effectLst/>
                        <a:latin typeface="Arial" panose="020B0503020204020204" pitchFamily="34" charset="-122"/>
                        <a:ea typeface="微软雅黑" panose="020B0503020204020204" pitchFamily="34" charset="-122"/>
                        <a:cs typeface="Arial" panose="020B0604020202020204" pitchFamily="34" charset="0"/>
                      </a:endParaRP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034" rtl="0" eaLnBrk="1" fontAlgn="ctr" latinLnBrk="0" hangingPunct="1">
                        <a:lnSpc>
                          <a:spcPct val="100000"/>
                        </a:lnSpc>
                        <a:spcBef>
                          <a:spcPts val="0"/>
                        </a:spcBef>
                        <a:spcAft>
                          <a:spcPts val="600"/>
                        </a:spcAft>
                      </a:pPr>
                      <a:r>
                        <a:rPr lang="en-US" sz="1200" b="0" dirty="0" smtClean="0">
                          <a:solidFill>
                            <a:schemeClr val="tx1"/>
                          </a:solidFill>
                          <a:latin typeface="Huawei Sans" panose="020C0503030203020204" pitchFamily="34" charset="0"/>
                        </a:rPr>
                        <a:t>Employees on the go</a:t>
                      </a:r>
                      <a:endParaRPr lang="en-US" altLang="zh-CN" sz="1200" b="0" kern="1200" dirty="0">
                        <a:solidFill>
                          <a:schemeClr val="tx1"/>
                        </a:solidFill>
                        <a:effectLst/>
                        <a:latin typeface="Huawei Sans" panose="020C0503030203020204" pitchFamily="34" charset="0"/>
                        <a:ea typeface="+mn-ea"/>
                        <a:cs typeface="宋体"/>
                        <a:sym typeface="Huawei Sans" panose="020C0503030203020204" pitchFamily="34" charset="0"/>
                      </a:endParaRPr>
                    </a:p>
                  </a:txBody>
                  <a:tcPr anchor="ctr"/>
                </a:tc>
                <a:tc>
                  <a:txBody>
                    <a:bodyPr/>
                    <a:lstStyle/>
                    <a:p>
                      <a:pPr marL="0" algn="l" defTabSz="914034" rtl="0" eaLnBrk="1" fontAlgn="ctr" latinLnBrk="0" hangingPunct="1">
                        <a:lnSpc>
                          <a:spcPct val="100000"/>
                        </a:lnSpc>
                        <a:spcBef>
                          <a:spcPts val="0"/>
                        </a:spcBef>
                        <a:spcAft>
                          <a:spcPts val="600"/>
                        </a:spcAft>
                      </a:pPr>
                      <a:r>
                        <a:rPr lang="en-US" sz="1200" b="0" dirty="0" smtClean="0">
                          <a:solidFill>
                            <a:schemeClr val="tx1"/>
                          </a:solidFill>
                          <a:latin typeface="Huawei Sans" panose="020C0503030203020204" pitchFamily="34" charset="0"/>
                        </a:rPr>
                        <a:t>Medium</a:t>
                      </a:r>
                      <a:endParaRPr lang="en-US" altLang="zh-CN" sz="1200" b="0" kern="1200" dirty="0">
                        <a:solidFill>
                          <a:schemeClr val="tx1"/>
                        </a:solidFill>
                        <a:effectLst/>
                        <a:latin typeface="Huawei Sans" panose="020C0503030203020204" pitchFamily="34" charset="0"/>
                        <a:ea typeface="+mn-ea"/>
                        <a:cs typeface="宋体"/>
                        <a:sym typeface="Huawei Sans" panose="020C0503030203020204" pitchFamily="34" charset="0"/>
                      </a:endParaRPr>
                    </a:p>
                  </a:txBody>
                  <a:tcPr anchor="ctr"/>
                </a:tc>
                <a:tc vMerge="1">
                  <a:txBody>
                    <a:bodyPr/>
                    <a:lstStyle/>
                    <a:p>
                      <a:pPr marL="0" algn="l" defTabSz="1219110" rtl="0" eaLnBrk="1" latinLnBrk="0" hangingPunct="1">
                        <a:lnSpc>
                          <a:spcPct val="140000"/>
                        </a:lnSpc>
                        <a:spcBef>
                          <a:spcPts val="400"/>
                        </a:spcBef>
                        <a:spcAft>
                          <a:spcPts val="400"/>
                        </a:spcAft>
                      </a:pPr>
                      <a:endParaRPr lang="zh-CN" sz="1200" b="0" kern="1200" dirty="0">
                        <a:solidFill>
                          <a:schemeClr val="tx1"/>
                        </a:solidFill>
                        <a:effectLst/>
                        <a:latin typeface="Arial" panose="020B0503020204020204" pitchFamily="34" charset="-122"/>
                        <a:ea typeface="微软雅黑" panose="020B0503020204020204" pitchFamily="34" charset="-122"/>
                        <a:cs typeface="+mn-cs"/>
                      </a:endParaRP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32705">
                <a:tc>
                  <a:txBody>
                    <a:bodyPr/>
                    <a:lstStyle/>
                    <a:p>
                      <a:pPr marL="0" algn="l" defTabSz="914034" rtl="0" eaLnBrk="1" fontAlgn="ctr" latinLnBrk="0" hangingPunct="1">
                        <a:lnSpc>
                          <a:spcPct val="100000"/>
                        </a:lnSpc>
                        <a:spcBef>
                          <a:spcPts val="0"/>
                        </a:spcBef>
                        <a:spcAft>
                          <a:spcPts val="600"/>
                        </a:spcAft>
                      </a:pPr>
                      <a:r>
                        <a:rPr lang="en-US" sz="1200" b="0" dirty="0" smtClean="0">
                          <a:solidFill>
                            <a:schemeClr val="tx1"/>
                          </a:solidFill>
                          <a:latin typeface="Huawei Sans" panose="020C0503030203020204" pitchFamily="34" charset="0"/>
                        </a:rPr>
                        <a:t>WAN</a:t>
                      </a:r>
                      <a:endParaRPr lang="en-US" altLang="zh-CN" sz="1200" b="0" kern="1200" dirty="0">
                        <a:solidFill>
                          <a:schemeClr val="tx1"/>
                        </a:solidFill>
                        <a:effectLst/>
                        <a:latin typeface="Huawei Sans" panose="020C0503030203020204" pitchFamily="34" charset="0"/>
                        <a:ea typeface="+mn-ea"/>
                        <a:cs typeface="宋体"/>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p>
                      <a:pPr marL="0" algn="l" defTabSz="914034" rtl="0" eaLnBrk="1" fontAlgn="ctr" latinLnBrk="0" hangingPunct="1">
                        <a:lnSpc>
                          <a:spcPct val="100000"/>
                        </a:lnSpc>
                        <a:spcBef>
                          <a:spcPts val="0"/>
                        </a:spcBef>
                        <a:spcAft>
                          <a:spcPts val="600"/>
                        </a:spcAft>
                      </a:pPr>
                      <a:r>
                        <a:rPr lang="en-US" sz="1200" b="0" dirty="0" smtClean="0">
                          <a:solidFill>
                            <a:schemeClr val="tx1"/>
                          </a:solidFill>
                          <a:latin typeface="Huawei Sans" panose="020C0503030203020204" pitchFamily="34" charset="0"/>
                        </a:rPr>
                        <a:t>Enterprise branches</a:t>
                      </a:r>
                      <a:endParaRPr lang="en-US" altLang="zh-CN" sz="1200" b="0" kern="1200" dirty="0">
                        <a:solidFill>
                          <a:schemeClr val="tx1"/>
                        </a:solidFill>
                        <a:effectLst/>
                        <a:latin typeface="Huawei Sans" panose="020C0503030203020204" pitchFamily="34" charset="0"/>
                        <a:ea typeface="+mn-ea"/>
                        <a:cs typeface="宋体"/>
                        <a:sym typeface="Huawei Sans" panose="020C0503030203020204" pitchFamily="34" charset="0"/>
                      </a:endParaRPr>
                    </a:p>
                  </a:txBody>
                  <a:tcPr anchor="ctr"/>
                </a:tc>
                <a:tc>
                  <a:txBody>
                    <a:bodyPr/>
                    <a:lstStyle/>
                    <a:p>
                      <a:pPr marL="0" algn="l" defTabSz="914034" rtl="0" eaLnBrk="1" fontAlgn="ctr" latinLnBrk="0" hangingPunct="1">
                        <a:lnSpc>
                          <a:spcPct val="100000"/>
                        </a:lnSpc>
                        <a:spcBef>
                          <a:spcPts val="0"/>
                        </a:spcBef>
                        <a:spcAft>
                          <a:spcPts val="600"/>
                        </a:spcAft>
                      </a:pPr>
                      <a:r>
                        <a:rPr lang="en-US" sz="1200" b="0" dirty="0" smtClean="0">
                          <a:solidFill>
                            <a:schemeClr val="tx1"/>
                          </a:solidFill>
                          <a:latin typeface="Huawei Sans" panose="020C0503030203020204" pitchFamily="34" charset="0"/>
                        </a:rPr>
                        <a:t>Medium</a:t>
                      </a:r>
                      <a:endParaRPr lang="en-US" altLang="zh-CN" sz="1200" b="0" kern="1200" dirty="0">
                        <a:solidFill>
                          <a:schemeClr val="tx1"/>
                        </a:solidFill>
                        <a:effectLst/>
                        <a:latin typeface="Huawei Sans" panose="020C0503030203020204" pitchFamily="34" charset="0"/>
                        <a:ea typeface="+mn-ea"/>
                        <a:cs typeface="宋体"/>
                        <a:sym typeface="Huawei Sans" panose="020C0503030203020204" pitchFamily="34" charset="0"/>
                      </a:endParaRPr>
                    </a:p>
                  </a:txBody>
                  <a:tcPr anchor="ctr"/>
                </a:tc>
                <a:tc>
                  <a:txBody>
                    <a:bodyPr/>
                    <a:lstStyle/>
                    <a:p>
                      <a:pPr marL="0" marR="0" lvl="0" indent="0" algn="l" defTabSz="914034" rtl="0" eaLnBrk="1" fontAlgn="ctr" latinLnBrk="0" hangingPunct="1">
                        <a:lnSpc>
                          <a:spcPct val="100000"/>
                        </a:lnSpc>
                        <a:spcBef>
                          <a:spcPts val="0"/>
                        </a:spcBef>
                        <a:spcAft>
                          <a:spcPts val="600"/>
                        </a:spcAft>
                        <a:buClrTx/>
                        <a:buSzTx/>
                        <a:buFontTx/>
                        <a:buNone/>
                        <a:tabLst/>
                        <a:defRPr/>
                      </a:pPr>
                      <a:r>
                        <a:rPr lang="en-US" sz="1200" b="0" dirty="0" smtClean="0">
                          <a:solidFill>
                            <a:schemeClr val="tx1"/>
                          </a:solidFill>
                          <a:latin typeface="Huawei Sans" panose="020C0503030203020204" pitchFamily="34" charset="0"/>
                        </a:rPr>
                        <a:t>URL filtering and antivirus</a:t>
                      </a:r>
                      <a:endParaRPr lang="en-US" sz="1200" b="0" dirty="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319623">
                <a:tc rowSpan="2">
                  <a:txBody>
                    <a:bodyPr/>
                    <a:lstStyle/>
                    <a:p>
                      <a:pPr marL="0" algn="l" defTabSz="914034" rtl="0" eaLnBrk="1" fontAlgn="ctr" latinLnBrk="0" hangingPunct="1">
                        <a:lnSpc>
                          <a:spcPct val="100000"/>
                        </a:lnSpc>
                        <a:spcBef>
                          <a:spcPts val="0"/>
                        </a:spcBef>
                        <a:spcAft>
                          <a:spcPts val="600"/>
                        </a:spcAft>
                      </a:pPr>
                      <a:r>
                        <a:rPr lang="en-US" sz="1200" b="0" dirty="0" smtClean="0">
                          <a:solidFill>
                            <a:schemeClr val="tx1"/>
                          </a:solidFill>
                          <a:latin typeface="Huawei Sans" panose="020C0503030203020204" pitchFamily="34" charset="0"/>
                        </a:rPr>
                        <a:t>Intranet</a:t>
                      </a:r>
                      <a:endParaRPr lang="en-US" altLang="zh-CN" sz="1200" b="0" kern="1200" dirty="0">
                        <a:solidFill>
                          <a:schemeClr val="tx1"/>
                        </a:solidFill>
                        <a:effectLst/>
                        <a:latin typeface="Huawei Sans" panose="020C0503030203020204" pitchFamily="34" charset="0"/>
                        <a:ea typeface="+mn-ea"/>
                        <a:cs typeface="宋体"/>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marL="0" algn="l" defTabSz="914034" rtl="0" eaLnBrk="1" fontAlgn="ctr" latinLnBrk="0" hangingPunct="1">
                        <a:lnSpc>
                          <a:spcPct val="100000"/>
                        </a:lnSpc>
                        <a:spcBef>
                          <a:spcPts val="0"/>
                        </a:spcBef>
                        <a:spcAft>
                          <a:spcPts val="600"/>
                        </a:spcAft>
                      </a:pPr>
                      <a:r>
                        <a:rPr lang="en-US" sz="1200" b="0" dirty="0" smtClean="0">
                          <a:solidFill>
                            <a:schemeClr val="tx1"/>
                          </a:solidFill>
                          <a:latin typeface="Huawei Sans" panose="020C0503030203020204" pitchFamily="34" charset="0"/>
                        </a:rPr>
                        <a:t>Enterprise employees</a:t>
                      </a:r>
                      <a:endParaRPr lang="en-US" altLang="zh-CN" sz="1200" b="0" kern="1200" dirty="0">
                        <a:solidFill>
                          <a:schemeClr val="tx1"/>
                        </a:solidFill>
                        <a:effectLst/>
                        <a:latin typeface="Huawei Sans" panose="020C0503030203020204" pitchFamily="34" charset="0"/>
                        <a:ea typeface="+mn-ea"/>
                        <a:cs typeface="宋体"/>
                        <a:sym typeface="Huawei Sans" panose="020C0503030203020204" pitchFamily="34" charset="0"/>
                      </a:endParaRPr>
                    </a:p>
                  </a:txBody>
                  <a:tcPr anchor="ctr"/>
                </a:tc>
                <a:tc>
                  <a:txBody>
                    <a:bodyPr/>
                    <a:lstStyle/>
                    <a:p>
                      <a:pPr marL="0" algn="l" defTabSz="914034" rtl="0" eaLnBrk="1" fontAlgn="ctr" latinLnBrk="0" hangingPunct="1">
                        <a:lnSpc>
                          <a:spcPct val="100000"/>
                        </a:lnSpc>
                        <a:spcBef>
                          <a:spcPts val="0"/>
                        </a:spcBef>
                        <a:spcAft>
                          <a:spcPts val="600"/>
                        </a:spcAft>
                      </a:pPr>
                      <a:r>
                        <a:rPr lang="en-US" sz="1200" b="0" dirty="0" smtClean="0">
                          <a:solidFill>
                            <a:schemeClr val="tx1"/>
                          </a:solidFill>
                          <a:latin typeface="Huawei Sans" panose="020C0503030203020204" pitchFamily="34" charset="0"/>
                        </a:rPr>
                        <a:t>High</a:t>
                      </a:r>
                      <a:endParaRPr lang="en-US" altLang="zh-CN" sz="1200" b="0" kern="1200" dirty="0">
                        <a:solidFill>
                          <a:schemeClr val="tx1"/>
                        </a:solidFill>
                        <a:effectLst/>
                        <a:latin typeface="Huawei Sans" panose="020C0503030203020204" pitchFamily="34" charset="0"/>
                        <a:ea typeface="+mn-ea"/>
                        <a:cs typeface="宋体"/>
                        <a:sym typeface="Huawei Sans" panose="020C0503030203020204" pitchFamily="34" charset="0"/>
                      </a:endParaRPr>
                    </a:p>
                  </a:txBody>
                  <a:tcPr anchor="ctr"/>
                </a:tc>
                <a:tc rowSpan="2">
                  <a:txBody>
                    <a:bodyPr/>
                    <a:lstStyle/>
                    <a:p>
                      <a:pPr marL="0" marR="0" lvl="0" indent="0" algn="l" defTabSz="914034" rtl="0" eaLnBrk="1" fontAlgn="ctr" latinLnBrk="0" hangingPunct="1">
                        <a:lnSpc>
                          <a:spcPct val="100000"/>
                        </a:lnSpc>
                        <a:spcBef>
                          <a:spcPts val="0"/>
                        </a:spcBef>
                        <a:spcAft>
                          <a:spcPts val="600"/>
                        </a:spcAft>
                        <a:buClrTx/>
                        <a:buSzTx/>
                        <a:buFontTx/>
                        <a:buNone/>
                        <a:tabLst/>
                        <a:defRPr/>
                      </a:pPr>
                      <a:r>
                        <a:rPr lang="en-US" sz="1200" b="0" dirty="0" smtClean="0">
                          <a:solidFill>
                            <a:schemeClr val="tx1"/>
                          </a:solidFill>
                          <a:latin typeface="Huawei Sans" panose="020C0503030203020204" pitchFamily="34" charset="0"/>
                        </a:rPr>
                        <a:t>URL filtering and antivirus</a:t>
                      </a:r>
                      <a:endParaRPr lang="en-US" sz="1200" b="0" dirty="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r h="319623">
                <a:tc vMerge="1">
                  <a:txBody>
                    <a:bodyPr/>
                    <a:lstStyle/>
                    <a:p>
                      <a:pPr algn="ctr">
                        <a:lnSpc>
                          <a:spcPts val="1200"/>
                        </a:lnSpc>
                        <a:spcBef>
                          <a:spcPts val="400"/>
                        </a:spcBef>
                        <a:spcAft>
                          <a:spcPts val="400"/>
                        </a:spcAft>
                      </a:pPr>
                      <a:endParaRPr lang="zh-CN" sz="1200" b="0" kern="1200" dirty="0">
                        <a:solidFill>
                          <a:schemeClr val="tx1"/>
                        </a:solidFill>
                        <a:effectLst/>
                        <a:latin typeface="Arial" panose="020B0503020204020204" pitchFamily="34" charset="-122"/>
                        <a:ea typeface="微软雅黑" panose="020B0503020204020204" pitchFamily="34" charset="-122"/>
                        <a:cs typeface="+mn-cs"/>
                      </a:endParaRP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034" rtl="0" eaLnBrk="1" fontAlgn="ctr" latinLnBrk="0" hangingPunct="1">
                        <a:lnSpc>
                          <a:spcPct val="100000"/>
                        </a:lnSpc>
                        <a:spcBef>
                          <a:spcPts val="0"/>
                        </a:spcBef>
                        <a:spcAft>
                          <a:spcPts val="600"/>
                        </a:spcAft>
                      </a:pPr>
                      <a:r>
                        <a:rPr lang="en-US" sz="1200" b="0" dirty="0" smtClean="0">
                          <a:solidFill>
                            <a:schemeClr val="tx1"/>
                          </a:solidFill>
                          <a:latin typeface="Huawei Sans" panose="020C0503030203020204" pitchFamily="34" charset="0"/>
                        </a:rPr>
                        <a:t>Guests</a:t>
                      </a:r>
                      <a:endParaRPr lang="en-US" altLang="zh-CN" sz="1200" b="0" kern="1200" dirty="0">
                        <a:solidFill>
                          <a:schemeClr val="tx1"/>
                        </a:solidFill>
                        <a:effectLst/>
                        <a:latin typeface="Huawei Sans" panose="020C0503030203020204" pitchFamily="34" charset="0"/>
                        <a:ea typeface="+mn-ea"/>
                        <a:cs typeface="宋体"/>
                        <a:sym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a:txBody>
                    <a:bodyPr/>
                    <a:lstStyle/>
                    <a:p>
                      <a:pPr marL="0" algn="l" defTabSz="914034" rtl="0" eaLnBrk="1" fontAlgn="ctr" latinLnBrk="0" hangingPunct="1">
                        <a:lnSpc>
                          <a:spcPct val="100000"/>
                        </a:lnSpc>
                        <a:spcBef>
                          <a:spcPts val="0"/>
                        </a:spcBef>
                        <a:spcAft>
                          <a:spcPts val="600"/>
                        </a:spcAft>
                      </a:pPr>
                      <a:r>
                        <a:rPr lang="en-US" sz="1200" b="0" dirty="0" smtClean="0">
                          <a:solidFill>
                            <a:schemeClr val="tx1"/>
                          </a:solidFill>
                          <a:latin typeface="Huawei Sans" panose="020C0503030203020204" pitchFamily="34" charset="0"/>
                        </a:rPr>
                        <a:t>Low</a:t>
                      </a:r>
                      <a:endParaRPr lang="en-US" altLang="zh-CN" sz="1200" b="0" kern="1200" dirty="0">
                        <a:solidFill>
                          <a:schemeClr val="tx1"/>
                        </a:solidFill>
                        <a:effectLst/>
                        <a:latin typeface="Huawei Sans" panose="020C0503030203020204" pitchFamily="34" charset="0"/>
                        <a:ea typeface="+mn-ea"/>
                        <a:cs typeface="宋体"/>
                        <a:sym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vMerge="1">
                  <a:txBody>
                    <a:bodyPr/>
                    <a:lstStyle/>
                    <a:p>
                      <a:pPr>
                        <a:lnSpc>
                          <a:spcPct val="140000"/>
                        </a:lnSpc>
                        <a:spcBef>
                          <a:spcPts val="400"/>
                        </a:spcBef>
                        <a:spcAft>
                          <a:spcPts val="400"/>
                        </a:spcAft>
                      </a:pPr>
                      <a:endParaRPr lang="zh-CN" sz="1200" b="0" kern="1200" dirty="0">
                        <a:solidFill>
                          <a:schemeClr val="tx1"/>
                        </a:solidFill>
                        <a:effectLst/>
                        <a:latin typeface="Arial" panose="020B0503020204020204" pitchFamily="34" charset="-122"/>
                        <a:ea typeface="微软雅黑" panose="020B0503020204020204" pitchFamily="34" charset="-122"/>
                        <a:cs typeface="+mn-cs"/>
                      </a:endParaRP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2899354654"/>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Wired Network Security Design</a:t>
            </a:r>
            <a:endParaRPr lang="en-US" altLang="zh-CN" dirty="0"/>
          </a:p>
        </p:txBody>
      </p:sp>
      <p:graphicFrame>
        <p:nvGraphicFramePr>
          <p:cNvPr id="3" name="内容占位符 3"/>
          <p:cNvGraphicFramePr>
            <a:graphicFrameLocks/>
          </p:cNvGraphicFramePr>
          <p:nvPr>
            <p:extLst>
              <p:ext uri="{D42A27DB-BD31-4B8C-83A1-F6EECF244321}">
                <p14:modId xmlns:p14="http://schemas.microsoft.com/office/powerpoint/2010/main" val="1579873663"/>
              </p:ext>
            </p:extLst>
          </p:nvPr>
        </p:nvGraphicFramePr>
        <p:xfrm>
          <a:off x="1132697" y="1379033"/>
          <a:ext cx="9939306" cy="2743200"/>
        </p:xfrm>
        <a:graphic>
          <a:graphicData uri="http://schemas.openxmlformats.org/drawingml/2006/table">
            <a:tbl>
              <a:tblPr firstRow="1" bandRow="1">
                <a:tableStyleId>{2D5ABB26-0587-4C30-8999-92F81FD0307C}</a:tableStyleId>
              </a:tblPr>
              <a:tblGrid>
                <a:gridCol w="3582468"/>
                <a:gridCol w="6356838"/>
              </a:tblGrid>
              <a:tr h="0">
                <a:tc>
                  <a:txBody>
                    <a:bodyPr/>
                    <a:lstStyle/>
                    <a:p>
                      <a:pPr algn="ctr" fontAlgn="ctr">
                        <a:lnSpc>
                          <a:spcPct val="100000"/>
                        </a:lnSpc>
                      </a:pPr>
                      <a:r>
                        <a:rPr lang="en-US" sz="1400" b="1" dirty="0" smtClean="0">
                          <a:latin typeface="Huawei Sans" panose="020C0503030203020204" pitchFamily="34" charset="0"/>
                        </a:rPr>
                        <a:t>Security Risk</a:t>
                      </a:r>
                      <a:endParaRPr lang="en-US" altLang="zh-CN" sz="1400" b="1" dirty="0">
                        <a:solidFill>
                          <a:srgbClr val="ED6D00"/>
                        </a:solidFill>
                        <a:latin typeface="Huawei Sans" panose="020C0503030203020204" pitchFamily="34" charset="0"/>
                        <a:ea typeface="+mn-ea"/>
                        <a:cs typeface="+mn-ea"/>
                        <a:sym typeface="+mn-lt"/>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pPr>
                      <a:r>
                        <a:rPr lang="en-US" sz="1400" b="1" dirty="0" smtClean="0">
                          <a:latin typeface="Huawei Sans" panose="020C0503030203020204" pitchFamily="34" charset="0"/>
                        </a:rPr>
                        <a:t>Protection Measure</a:t>
                      </a:r>
                      <a:endParaRPr lang="en-US" altLang="zh-CN" sz="1400" b="1" dirty="0">
                        <a:solidFill>
                          <a:srgbClr val="ED6D00"/>
                        </a:solidFill>
                        <a:latin typeface="Huawei Sans" panose="020C0503030203020204" pitchFamily="34" charset="0"/>
                        <a:ea typeface="+mn-ea"/>
                        <a:cs typeface="+mn-ea"/>
                        <a:sym typeface="+mn-lt"/>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0">
                <a:tc>
                  <a:txBody>
                    <a:bodyPr/>
                    <a:lstStyle/>
                    <a:p>
                      <a:pPr algn="ctr" fontAlgn="ctr">
                        <a:lnSpc>
                          <a:spcPct val="100000"/>
                        </a:lnSpc>
                        <a:spcAft>
                          <a:spcPts val="300"/>
                        </a:spcAft>
                      </a:pPr>
                      <a:r>
                        <a:rPr lang="en-US" sz="1400" dirty="0" smtClean="0">
                          <a:latin typeface="Huawei Sans" panose="020C0503030203020204" pitchFamily="34" charset="0"/>
                        </a:rPr>
                        <a:t>Broadcast storm</a:t>
                      </a:r>
                      <a:endParaRPr lang="en-US" altLang="zh-CN" sz="1400" dirty="0">
                        <a:solidFill>
                          <a:schemeClr val="tx1"/>
                        </a:solidFill>
                        <a:latin typeface="Huawei Sans" panose="020C0503030203020204" pitchFamily="34" charset="0"/>
                        <a:ea typeface="+mn-ea"/>
                        <a:cs typeface="+mn-ea"/>
                        <a:sym typeface="+mn-lt"/>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lnSpc>
                          <a:spcPct val="100000"/>
                        </a:lnSpc>
                        <a:spcAft>
                          <a:spcPts val="300"/>
                        </a:spcAft>
                      </a:pPr>
                      <a:r>
                        <a:rPr lang="en-US" sz="1400" dirty="0" smtClean="0">
                          <a:latin typeface="Huawei Sans" panose="020C0503030203020204" pitchFamily="34" charset="0"/>
                        </a:rPr>
                        <a:t>Enable traffic suppression and storm control.</a:t>
                      </a:r>
                      <a:endParaRPr lang="en-US" altLang="zh-CN" sz="1400" dirty="0">
                        <a:solidFill>
                          <a:schemeClr val="tx1"/>
                        </a:solidFill>
                        <a:latin typeface="Huawei Sans" panose="020C0503030203020204" pitchFamily="34" charset="0"/>
                        <a:ea typeface="+mn-ea"/>
                        <a:cs typeface="+mn-ea"/>
                        <a:sym typeface="+mn-lt"/>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fontAlgn="ctr">
                        <a:lnSpc>
                          <a:spcPct val="100000"/>
                        </a:lnSpc>
                        <a:spcAft>
                          <a:spcPts val="300"/>
                        </a:spcAft>
                      </a:pPr>
                      <a:r>
                        <a:rPr lang="en-US" sz="1400" dirty="0" smtClean="0">
                          <a:latin typeface="Huawei Sans" panose="020C0503030203020204" pitchFamily="34" charset="0"/>
                        </a:rPr>
                        <a:t>DHCP attack</a:t>
                      </a:r>
                      <a:endParaRPr lang="en-US" altLang="zh-CN" sz="1400" dirty="0">
                        <a:solidFill>
                          <a:schemeClr val="tx1"/>
                        </a:solidFill>
                        <a:latin typeface="Huawei Sans" panose="020C0503030203020204" pitchFamily="34" charset="0"/>
                        <a:ea typeface="+mn-ea"/>
                        <a:cs typeface="+mn-ea"/>
                        <a:sym typeface="+mn-lt"/>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lnSpc>
                          <a:spcPct val="100000"/>
                        </a:lnSpc>
                        <a:spcAft>
                          <a:spcPts val="300"/>
                        </a:spcAft>
                      </a:pPr>
                      <a:r>
                        <a:rPr lang="en-US" sz="1400" dirty="0" smtClean="0">
                          <a:latin typeface="Huawei Sans" panose="020C0503030203020204" pitchFamily="34" charset="0"/>
                        </a:rPr>
                        <a:t>Enable DHCP snooping and configure uplink interfaces as trusted interfaces.</a:t>
                      </a:r>
                      <a:endParaRPr lang="en-US" altLang="zh-CN" sz="1400" dirty="0">
                        <a:solidFill>
                          <a:schemeClr val="tx1"/>
                        </a:solidFill>
                        <a:latin typeface="Huawei Sans" panose="020C0503030203020204" pitchFamily="34" charset="0"/>
                        <a:ea typeface="+mn-ea"/>
                        <a:cs typeface="+mn-ea"/>
                        <a:sym typeface="+mn-lt"/>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fontAlgn="ctr">
                        <a:lnSpc>
                          <a:spcPct val="100000"/>
                        </a:lnSpc>
                        <a:spcAft>
                          <a:spcPts val="300"/>
                        </a:spcAft>
                      </a:pPr>
                      <a:r>
                        <a:rPr lang="en-US" sz="1400" dirty="0" smtClean="0">
                          <a:latin typeface="Huawei Sans" panose="020C0503030203020204" pitchFamily="34" charset="0"/>
                        </a:rPr>
                        <a:t>Impersonating legitimate users</a:t>
                      </a:r>
                      <a:endParaRPr lang="en-US" altLang="zh-CN" sz="1400" dirty="0">
                        <a:solidFill>
                          <a:schemeClr val="tx1"/>
                        </a:solidFill>
                        <a:latin typeface="Huawei Sans" panose="020C0503030203020204" pitchFamily="34" charset="0"/>
                        <a:ea typeface="+mn-ea"/>
                        <a:cs typeface="+mn-ea"/>
                        <a:sym typeface="+mn-lt"/>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lnSpc>
                          <a:spcPct val="100000"/>
                        </a:lnSpc>
                        <a:spcAft>
                          <a:spcPts val="300"/>
                        </a:spcAft>
                      </a:pPr>
                      <a:r>
                        <a:rPr lang="en-US" sz="1400" dirty="0" smtClean="0">
                          <a:latin typeface="Huawei Sans" panose="020C0503030203020204" pitchFamily="34" charset="0"/>
                        </a:rPr>
                        <a:t>Enable IP source guard (IPSG) and dynamic ARP inspection (DAI).</a:t>
                      </a:r>
                      <a:endParaRPr lang="en-US" altLang="zh-CN" sz="1400" dirty="0">
                        <a:solidFill>
                          <a:schemeClr val="tx1"/>
                        </a:solidFill>
                        <a:latin typeface="Huawei Sans" panose="020C0503030203020204" pitchFamily="34" charset="0"/>
                        <a:ea typeface="+mn-ea"/>
                        <a:cs typeface="+mn-ea"/>
                        <a:sym typeface="+mn-lt"/>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fontAlgn="ctr">
                        <a:lnSpc>
                          <a:spcPct val="100000"/>
                        </a:lnSpc>
                        <a:spcAft>
                          <a:spcPts val="300"/>
                        </a:spcAft>
                      </a:pPr>
                      <a:r>
                        <a:rPr lang="en-US" sz="1400" dirty="0" smtClean="0">
                          <a:latin typeface="Huawei Sans" panose="020C0503030203020204" pitchFamily="34" charset="0"/>
                        </a:rPr>
                        <a:t>Mutual access</a:t>
                      </a:r>
                      <a:endParaRPr lang="en-US" altLang="zh-CN" sz="1400" dirty="0">
                        <a:solidFill>
                          <a:schemeClr val="tx1"/>
                        </a:solidFill>
                        <a:latin typeface="Huawei Sans" panose="020C0503030203020204" pitchFamily="34" charset="0"/>
                        <a:ea typeface="+mn-ea"/>
                        <a:cs typeface="+mn-ea"/>
                        <a:sym typeface="+mn-lt"/>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ctr" latinLnBrk="0" hangingPunct="1">
                        <a:lnSpc>
                          <a:spcPct val="100000"/>
                        </a:lnSpc>
                        <a:spcBef>
                          <a:spcPts val="0"/>
                        </a:spcBef>
                        <a:spcAft>
                          <a:spcPts val="300"/>
                        </a:spcAft>
                        <a:buClrTx/>
                        <a:buSzTx/>
                        <a:buFontTx/>
                        <a:buNone/>
                        <a:tabLst/>
                        <a:defRPr/>
                      </a:pPr>
                      <a:r>
                        <a:rPr lang="en-US" sz="1400" dirty="0" smtClean="0">
                          <a:latin typeface="Huawei Sans" panose="020C0503030203020204" pitchFamily="34" charset="0"/>
                        </a:rPr>
                        <a:t>Enable port isolation.</a:t>
                      </a:r>
                      <a:endParaRPr lang="en-US" altLang="zh-CN" sz="1400" dirty="0" smtClean="0">
                        <a:solidFill>
                          <a:schemeClr val="tx1"/>
                        </a:solidFill>
                        <a:latin typeface="Huawei Sans" panose="020C0503030203020204" pitchFamily="34" charset="0"/>
                        <a:ea typeface="+mn-ea"/>
                        <a:cs typeface="+mn-ea"/>
                        <a:sym typeface="+mn-lt"/>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fontAlgn="ctr">
                        <a:lnSpc>
                          <a:spcPct val="100000"/>
                        </a:lnSpc>
                      </a:pPr>
                      <a:r>
                        <a:rPr lang="en-US" sz="1400" dirty="0" smtClean="0">
                          <a:latin typeface="Huawei Sans" panose="020C0503030203020204" pitchFamily="34" charset="0"/>
                        </a:rPr>
                        <a:t>CPU attack</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lnSpc>
                          <a:spcPct val="100000"/>
                        </a:lnSpc>
                      </a:pPr>
                      <a:r>
                        <a:rPr lang="en-US" sz="1400" dirty="0" smtClean="0">
                          <a:latin typeface="Huawei Sans" panose="020C0503030203020204" pitchFamily="34" charset="0"/>
                        </a:rPr>
                        <a:t>Enable CPU attack defense.</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rowSpan="3">
                  <a:txBody>
                    <a:bodyPr/>
                    <a:lstStyle/>
                    <a:p>
                      <a:pPr algn="ctr" fontAlgn="ctr">
                        <a:lnSpc>
                          <a:spcPct val="100000"/>
                        </a:lnSpc>
                      </a:pPr>
                      <a:r>
                        <a:rPr lang="en-US" sz="1400" dirty="0" smtClean="0">
                          <a:latin typeface="Huawei Sans" panose="020C0503030203020204" pitchFamily="34" charset="0"/>
                        </a:rPr>
                        <a:t>Denial of service (</a:t>
                      </a:r>
                      <a:r>
                        <a:rPr lang="en-US" sz="1400" dirty="0" err="1" smtClean="0">
                          <a:latin typeface="Huawei Sans" panose="020C0503030203020204" pitchFamily="34" charset="0"/>
                        </a:rPr>
                        <a:t>DoS</a:t>
                      </a:r>
                      <a:r>
                        <a:rPr lang="en-US" sz="1400" dirty="0" smtClean="0">
                          <a:latin typeface="Huawei Sans" panose="020C0503030203020204" pitchFamily="34" charset="0"/>
                        </a:rPr>
                        <a:t>) attack</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fontAlgn="ctr">
                        <a:lnSpc>
                          <a:spcPct val="100000"/>
                        </a:lnSpc>
                      </a:pPr>
                      <a:r>
                        <a:rPr lang="en-US" sz="1400" dirty="0" smtClean="0">
                          <a:latin typeface="Huawei Sans" panose="020C0503030203020204" pitchFamily="34" charset="0"/>
                        </a:rPr>
                        <a:t>Enable attack source tracing.</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vMerge="1">
                  <a:txBody>
                    <a:bodyPr/>
                    <a:lstStyle/>
                    <a:p>
                      <a:pPr algn="ctr">
                        <a:lnSpc>
                          <a:spcPts val="2000"/>
                        </a:lnSpc>
                      </a:pPr>
                      <a:endParaRPr lang="zh-CN" altLang="en-US" sz="1200" dirty="0">
                        <a:solidFill>
                          <a:schemeClr val="tx1"/>
                        </a:solidFill>
                        <a:latin typeface="Arial"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lnSpc>
                          <a:spcPct val="100000"/>
                        </a:lnSpc>
                      </a:pPr>
                      <a:r>
                        <a:rPr lang="en-US" sz="1400" dirty="0" smtClean="0">
                          <a:latin typeface="Huawei Sans" panose="020C0503030203020204" pitchFamily="34" charset="0"/>
                        </a:rPr>
                        <a:t>Enable port attack defense.</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vMerge="1">
                  <a:txBody>
                    <a:bodyPr/>
                    <a:lstStyle/>
                    <a:p>
                      <a:pPr algn="ctr">
                        <a:lnSpc>
                          <a:spcPts val="2000"/>
                        </a:lnSpc>
                      </a:pPr>
                      <a:endParaRPr lang="zh-CN" altLang="en-US" sz="1200" dirty="0">
                        <a:solidFill>
                          <a:schemeClr val="tx1"/>
                        </a:solidFill>
                        <a:latin typeface="Arial"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sz="1400" dirty="0" smtClean="0">
                          <a:latin typeface="Huawei Sans" panose="020C0503030203020204" pitchFamily="34" charset="0"/>
                        </a:rPr>
                        <a:t>Enable user-level rate limiting.</a:t>
                      </a:r>
                      <a:endParaRPr lang="en-US" altLang="zh-CN"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4195639810"/>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7170635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Overview of Wireless Network Security Design</a:t>
            </a:r>
            <a:endParaRPr lang="en-US" altLang="zh-CN" dirty="0"/>
          </a:p>
        </p:txBody>
      </p:sp>
      <p:sp>
        <p:nvSpPr>
          <p:cNvPr id="3" name="文本占位符 2"/>
          <p:cNvSpPr>
            <a:spLocks noGrp="1"/>
          </p:cNvSpPr>
          <p:nvPr>
            <p:ph type="body" sz="quarter" idx="10"/>
          </p:nvPr>
        </p:nvSpPr>
        <p:spPr>
          <a:xfrm>
            <a:off x="455612" y="1052514"/>
            <a:ext cx="11293476" cy="1397013"/>
          </a:xfrm>
        </p:spPr>
        <p:txBody>
          <a:bodyPr/>
          <a:lstStyle/>
          <a:p>
            <a:pPr lvl="0"/>
            <a:r>
              <a:rPr lang="en-US" sz="1400" dirty="0" smtClean="0"/>
              <a:t>On a WLAN, service data is transmitted through radio signals. Such open channels are vulnerable to service data interception and tampering during transmission, such as rogue STAs, spoofing APs, and </a:t>
            </a:r>
            <a:r>
              <a:rPr lang="en-US" sz="1400" dirty="0" err="1" smtClean="0"/>
              <a:t>DoS</a:t>
            </a:r>
            <a:r>
              <a:rPr lang="en-US" sz="1400" dirty="0" smtClean="0"/>
              <a:t> attacks of malicious terminals.</a:t>
            </a:r>
          </a:p>
          <a:p>
            <a:pPr lvl="0"/>
            <a:r>
              <a:rPr lang="en-US" sz="1400" dirty="0" smtClean="0"/>
              <a:t>In addition to the security risks of wired networks, wireless networks also face security risks of wireless air interfaces. Therefore, the security risks of wireless networks mainly involve the security of wireless air interfaces.</a:t>
            </a:r>
            <a:endParaRPr lang="en-US" altLang="zh-CN" sz="1400" dirty="0"/>
          </a:p>
        </p:txBody>
      </p:sp>
      <p:sp>
        <p:nvSpPr>
          <p:cNvPr id="4" name="文本占位符 2"/>
          <p:cNvSpPr txBox="1">
            <a:spLocks/>
          </p:cNvSpPr>
          <p:nvPr/>
        </p:nvSpPr>
        <p:spPr bwMode="auto">
          <a:xfrm>
            <a:off x="6690635" y="2534158"/>
            <a:ext cx="5058452" cy="3313092"/>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auto"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auto"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auto"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auto"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r>
              <a:rPr lang="en-US" sz="1400" dirty="0" smtClean="0">
                <a:solidFill>
                  <a:prstClr val="black"/>
                </a:solidFill>
                <a:latin typeface="Huawei Sans" panose="020C0503030203020204" pitchFamily="34" charset="0"/>
              </a:rPr>
              <a:t>WLAN security design involves the following:</a:t>
            </a:r>
          </a:p>
          <a:p>
            <a:pPr marL="539750" lvl="1" indent="-222250" fontAlgn="ctr"/>
            <a:r>
              <a:rPr lang="en-US" sz="1400" b="1" dirty="0" smtClean="0">
                <a:solidFill>
                  <a:prstClr val="black"/>
                </a:solidFill>
                <a:latin typeface="Huawei Sans" panose="020C0503030203020204" pitchFamily="34" charset="0"/>
              </a:rPr>
              <a:t>Air interface security: </a:t>
            </a:r>
            <a:r>
              <a:rPr lang="en-US" sz="1400" dirty="0" smtClean="0">
                <a:solidFill>
                  <a:prstClr val="black"/>
                </a:solidFill>
                <a:latin typeface="Huawei Sans" panose="020C0503030203020204" pitchFamily="34" charset="0"/>
              </a:rPr>
              <a:t>identifies and defends against attacks such as rogue APs, rogue STAs, unauthorized ad-hoc networks, and </a:t>
            </a:r>
            <a:r>
              <a:rPr lang="en-US" sz="1400" dirty="0" err="1" smtClean="0">
                <a:solidFill>
                  <a:prstClr val="black"/>
                </a:solidFill>
                <a:latin typeface="Huawei Sans" panose="020C0503030203020204" pitchFamily="34" charset="0"/>
              </a:rPr>
              <a:t>DoS</a:t>
            </a:r>
            <a:r>
              <a:rPr lang="en-US" sz="1400" dirty="0" smtClean="0">
                <a:solidFill>
                  <a:prstClr val="black"/>
                </a:solidFill>
                <a:latin typeface="Huawei Sans" panose="020C0503030203020204" pitchFamily="34" charset="0"/>
              </a:rPr>
              <a:t> attacks.</a:t>
            </a:r>
          </a:p>
          <a:p>
            <a:pPr marL="539750" lvl="1" indent="-222250" fontAlgn="ctr"/>
            <a:r>
              <a:rPr lang="en-US" sz="1400" b="1" dirty="0" smtClean="0">
                <a:solidFill>
                  <a:prstClr val="black"/>
                </a:solidFill>
                <a:latin typeface="Huawei Sans" panose="020C0503030203020204" pitchFamily="34" charset="0"/>
              </a:rPr>
              <a:t>STA access security: </a:t>
            </a:r>
            <a:r>
              <a:rPr lang="en-US" sz="1400" dirty="0" smtClean="0">
                <a:solidFill>
                  <a:prstClr val="black"/>
                </a:solidFill>
                <a:latin typeface="Huawei Sans" panose="020C0503030203020204" pitchFamily="34" charset="0"/>
              </a:rPr>
              <a:t>ensures the validity and security of STAs' access to the WLAN.</a:t>
            </a:r>
          </a:p>
          <a:p>
            <a:pPr marL="539750" lvl="1" indent="-222250" fontAlgn="ctr"/>
            <a:r>
              <a:rPr lang="en-US" sz="1400" b="1" dirty="0" smtClean="0">
                <a:solidFill>
                  <a:prstClr val="black"/>
                </a:solidFill>
                <a:latin typeface="Huawei Sans" panose="020C0503030203020204" pitchFamily="34" charset="0"/>
              </a:rPr>
              <a:t>Service security:</a:t>
            </a:r>
            <a:r>
              <a:rPr lang="en-US" sz="1400" dirty="0" smtClean="0">
                <a:solidFill>
                  <a:prstClr val="black"/>
                </a:solidFill>
                <a:latin typeface="Huawei Sans" panose="020C0503030203020204" pitchFamily="34" charset="0"/>
              </a:rPr>
              <a:t> protects service data of authorized users from being intercepted by unauthorized users during transmission.</a:t>
            </a:r>
            <a:endParaRPr lang="en-US" altLang="zh-CN" sz="1400" dirty="0">
              <a:solidFill>
                <a:prstClr val="black"/>
              </a:solidFill>
              <a:latin typeface="Huawei Sans" panose="020C0503030203020204" pitchFamily="34" charset="0"/>
            </a:endParaRPr>
          </a:p>
        </p:txBody>
      </p:sp>
      <p:cxnSp>
        <p:nvCxnSpPr>
          <p:cNvPr id="5" name="直接连接符 4"/>
          <p:cNvCxnSpPr>
            <a:stCxn id="41" idx="2"/>
            <a:endCxn id="56" idx="0"/>
          </p:cNvCxnSpPr>
          <p:nvPr/>
        </p:nvCxnSpPr>
        <p:spPr bwMode="gray">
          <a:xfrm flipH="1">
            <a:off x="4606227" y="5057697"/>
            <a:ext cx="323" cy="212510"/>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pic>
        <p:nvPicPr>
          <p:cNvPr id="7" name="图片 87" descr="汇聚交换机.png"/>
          <p:cNvPicPr>
            <a:picLocks noChangeAspect="1"/>
          </p:cNvPicPr>
          <p:nvPr/>
        </p:nvPicPr>
        <p:blipFill>
          <a:blip r:embed="rId3"/>
          <a:stretch>
            <a:fillRect/>
          </a:stretch>
        </p:blipFill>
        <p:spPr bwMode="gray">
          <a:xfrm>
            <a:off x="3160555" y="4183614"/>
            <a:ext cx="369473" cy="302297"/>
          </a:xfrm>
          <a:prstGeom prst="rect">
            <a:avLst/>
          </a:prstGeom>
        </p:spPr>
      </p:pic>
      <p:pic>
        <p:nvPicPr>
          <p:cNvPr id="8" name="图片 76" descr="接入交换机.png"/>
          <p:cNvPicPr>
            <a:picLocks noChangeAspect="1"/>
          </p:cNvPicPr>
          <p:nvPr/>
        </p:nvPicPr>
        <p:blipFill>
          <a:blip r:embed="rId4"/>
          <a:stretch>
            <a:fillRect/>
          </a:stretch>
        </p:blipFill>
        <p:spPr bwMode="gray">
          <a:xfrm>
            <a:off x="2473302" y="4755400"/>
            <a:ext cx="369473" cy="302297"/>
          </a:xfrm>
          <a:prstGeom prst="rect">
            <a:avLst/>
          </a:prstGeom>
        </p:spPr>
      </p:pic>
      <p:pic>
        <p:nvPicPr>
          <p:cNvPr id="9" name="Picture 2" descr="G:\做的项目\公共\扁平图标切换\更新2015_01_21\oss扁平图标库2015_01_21更新-04.png"/>
          <p:cNvPicPr>
            <a:picLocks noChangeAspect="1" noChangeArrowheads="1"/>
          </p:cNvPicPr>
          <p:nvPr/>
        </p:nvPicPr>
        <p:blipFill>
          <a:blip r:embed="rId5"/>
          <a:stretch>
            <a:fillRect/>
          </a:stretch>
        </p:blipFill>
        <p:spPr bwMode="gray">
          <a:xfrm>
            <a:off x="3419862" y="2474924"/>
            <a:ext cx="369473" cy="302297"/>
          </a:xfrm>
          <a:prstGeom prst="rect">
            <a:avLst/>
          </a:prstGeom>
          <a:noFill/>
        </p:spPr>
      </p:pic>
      <p:pic>
        <p:nvPicPr>
          <p:cNvPr id="10" name="图片 86" descr="核心交换机.png"/>
          <p:cNvPicPr>
            <a:picLocks noChangeAspect="1"/>
          </p:cNvPicPr>
          <p:nvPr/>
        </p:nvPicPr>
        <p:blipFill>
          <a:blip r:embed="rId6"/>
          <a:stretch>
            <a:fillRect/>
          </a:stretch>
        </p:blipFill>
        <p:spPr bwMode="gray">
          <a:xfrm>
            <a:off x="3419862" y="3594589"/>
            <a:ext cx="369473" cy="302297"/>
          </a:xfrm>
          <a:prstGeom prst="rect">
            <a:avLst/>
          </a:prstGeom>
        </p:spPr>
      </p:pic>
      <p:pic>
        <p:nvPicPr>
          <p:cNvPr id="11" name="图片 86" descr="核心交换机.png"/>
          <p:cNvPicPr>
            <a:picLocks noChangeAspect="1"/>
          </p:cNvPicPr>
          <p:nvPr/>
        </p:nvPicPr>
        <p:blipFill>
          <a:blip r:embed="rId6"/>
          <a:stretch>
            <a:fillRect/>
          </a:stretch>
        </p:blipFill>
        <p:spPr bwMode="gray">
          <a:xfrm>
            <a:off x="4110699" y="3594589"/>
            <a:ext cx="369473" cy="302297"/>
          </a:xfrm>
          <a:prstGeom prst="rect">
            <a:avLst/>
          </a:prstGeom>
        </p:spPr>
      </p:pic>
      <p:cxnSp>
        <p:nvCxnSpPr>
          <p:cNvPr id="12" name="直接连接符 11"/>
          <p:cNvCxnSpPr>
            <a:stCxn id="10" idx="3"/>
            <a:endCxn id="11" idx="1"/>
          </p:cNvCxnSpPr>
          <p:nvPr/>
        </p:nvCxnSpPr>
        <p:spPr bwMode="gray">
          <a:xfrm>
            <a:off x="3789335" y="3745738"/>
            <a:ext cx="321364"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pic>
        <p:nvPicPr>
          <p:cNvPr id="13" name="图片 87" descr="汇聚交换机.png"/>
          <p:cNvPicPr>
            <a:picLocks noChangeAspect="1"/>
          </p:cNvPicPr>
          <p:nvPr/>
        </p:nvPicPr>
        <p:blipFill>
          <a:blip r:embed="rId3"/>
          <a:stretch>
            <a:fillRect/>
          </a:stretch>
        </p:blipFill>
        <p:spPr bwMode="gray">
          <a:xfrm>
            <a:off x="2473302" y="4183614"/>
            <a:ext cx="369473" cy="302297"/>
          </a:xfrm>
          <a:prstGeom prst="rect">
            <a:avLst/>
          </a:prstGeom>
        </p:spPr>
      </p:pic>
      <p:cxnSp>
        <p:nvCxnSpPr>
          <p:cNvPr id="14" name="直接连接符 13"/>
          <p:cNvCxnSpPr>
            <a:stCxn id="13" idx="3"/>
            <a:endCxn id="7" idx="1"/>
          </p:cNvCxnSpPr>
          <p:nvPr/>
        </p:nvCxnSpPr>
        <p:spPr bwMode="gray">
          <a:xfrm>
            <a:off x="2842775" y="4334763"/>
            <a:ext cx="317780"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sp>
        <p:nvSpPr>
          <p:cNvPr id="15" name="椭圆 14"/>
          <p:cNvSpPr/>
          <p:nvPr/>
        </p:nvSpPr>
        <p:spPr bwMode="gray">
          <a:xfrm>
            <a:off x="2580340" y="4550394"/>
            <a:ext cx="845474" cy="123410"/>
          </a:xfrm>
          <a:prstGeom prst="ellips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文本框 15"/>
          <p:cNvSpPr txBox="1"/>
          <p:nvPr/>
        </p:nvSpPr>
        <p:spPr bwMode="gray">
          <a:xfrm>
            <a:off x="1289716" y="3622863"/>
            <a:ext cx="896400" cy="276999"/>
          </a:xfrm>
          <a:prstGeom prst="rect">
            <a:avLst/>
          </a:prstGeom>
          <a:noFill/>
        </p:spPr>
        <p:txBody>
          <a:bodyPr wrap="none" rtlCol="0">
            <a:spAutoFit/>
          </a:bodyPr>
          <a:lstStyle/>
          <a:p>
            <a:pPr algn="r" fontAlgn="ctr">
              <a:spcBef>
                <a:spcPct val="0"/>
              </a:spcBef>
              <a:spcAft>
                <a:spcPct val="0"/>
              </a:spcAft>
              <a:defRPr/>
            </a:pPr>
            <a:r>
              <a:rPr lang="en-US" sz="1200" dirty="0" smtClean="0">
                <a:solidFill>
                  <a:prstClr val="black"/>
                </a:solidFill>
                <a:latin typeface="Huawei Sans" panose="020C0503030203020204" pitchFamily="34" charset="0"/>
              </a:rPr>
              <a:t>Core layer</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文本框 16"/>
          <p:cNvSpPr txBox="1"/>
          <p:nvPr/>
        </p:nvSpPr>
        <p:spPr bwMode="gray">
          <a:xfrm>
            <a:off x="749504" y="4196262"/>
            <a:ext cx="1436612" cy="276999"/>
          </a:xfrm>
          <a:prstGeom prst="rect">
            <a:avLst/>
          </a:prstGeom>
          <a:noFill/>
        </p:spPr>
        <p:txBody>
          <a:bodyPr wrap="none" rtlCol="0">
            <a:spAutoFit/>
          </a:bodyPr>
          <a:lstStyle/>
          <a:p>
            <a:pPr algn="r" fontAlgn="ctr">
              <a:spcBef>
                <a:spcPct val="0"/>
              </a:spcBef>
              <a:spcAft>
                <a:spcPct val="0"/>
              </a:spcAft>
              <a:defRPr/>
            </a:pPr>
            <a:r>
              <a:rPr lang="en-US" sz="1200" dirty="0" smtClean="0">
                <a:solidFill>
                  <a:prstClr val="black"/>
                </a:solidFill>
                <a:latin typeface="Huawei Sans" panose="020C0503030203020204" pitchFamily="34" charset="0"/>
              </a:rPr>
              <a:t>Aggregation layer</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文本框 17"/>
          <p:cNvSpPr txBox="1"/>
          <p:nvPr/>
        </p:nvSpPr>
        <p:spPr bwMode="gray">
          <a:xfrm>
            <a:off x="1156667" y="4765025"/>
            <a:ext cx="1029449" cy="276999"/>
          </a:xfrm>
          <a:prstGeom prst="rect">
            <a:avLst/>
          </a:prstGeom>
          <a:noFill/>
        </p:spPr>
        <p:txBody>
          <a:bodyPr wrap="none" rtlCol="0">
            <a:spAutoFit/>
          </a:bodyPr>
          <a:lstStyle/>
          <a:p>
            <a:pPr algn="r" fontAlgn="ctr">
              <a:spcBef>
                <a:spcPct val="0"/>
              </a:spcBef>
              <a:spcAft>
                <a:spcPct val="0"/>
              </a:spcAft>
              <a:defRPr/>
            </a:pPr>
            <a:r>
              <a:rPr lang="en-US" sz="1200" dirty="0" smtClean="0">
                <a:solidFill>
                  <a:prstClr val="black"/>
                </a:solidFill>
                <a:latin typeface="Huawei Sans" panose="020C0503030203020204" pitchFamily="34" charset="0"/>
              </a:rPr>
              <a:t>Access layer</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文本框 18"/>
          <p:cNvSpPr txBox="1"/>
          <p:nvPr/>
        </p:nvSpPr>
        <p:spPr bwMode="gray">
          <a:xfrm>
            <a:off x="1177506" y="2680971"/>
            <a:ext cx="1008610" cy="276999"/>
          </a:xfrm>
          <a:prstGeom prst="rect">
            <a:avLst/>
          </a:prstGeom>
          <a:noFill/>
        </p:spPr>
        <p:txBody>
          <a:bodyPr wrap="none" rtlCol="0">
            <a:spAutoFit/>
          </a:bodyPr>
          <a:lstStyle/>
          <a:p>
            <a:pPr algn="r" fontAlgn="ctr">
              <a:spcBef>
                <a:spcPct val="0"/>
              </a:spcBef>
              <a:spcAft>
                <a:spcPct val="0"/>
              </a:spcAft>
              <a:defRPr/>
            </a:pPr>
            <a:r>
              <a:rPr lang="en-US" sz="1200" dirty="0" smtClean="0">
                <a:solidFill>
                  <a:prstClr val="black"/>
                </a:solidFill>
                <a:latin typeface="Huawei Sans" panose="020C0503030203020204" pitchFamily="34" charset="0"/>
              </a:rPr>
              <a:t>Egress zone</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文本框 19"/>
          <p:cNvSpPr txBox="1"/>
          <p:nvPr/>
        </p:nvSpPr>
        <p:spPr bwMode="gray">
          <a:xfrm>
            <a:off x="6135496" y="5893535"/>
            <a:ext cx="830677" cy="246221"/>
          </a:xfrm>
          <a:prstGeom prst="rect">
            <a:avLst/>
          </a:prstGeom>
          <a:noFill/>
          <a:ln>
            <a:noFill/>
          </a:ln>
        </p:spPr>
        <p:txBody>
          <a:bodyPr wrap="none" rtlCol="0">
            <a:noAutofit/>
          </a:bodyPr>
          <a:lstStyle/>
          <a:p>
            <a:pPr algn="ctr" fontAlgn="ctr"/>
            <a:r>
              <a:rPr lang="en-US" sz="1200" dirty="0" smtClean="0">
                <a:solidFill>
                  <a:schemeClr val="bg1">
                    <a:lumMod val="50000"/>
                  </a:schemeClr>
                </a:solidFill>
                <a:latin typeface="Huawei Sans" panose="020C0503030203020204" pitchFamily="34" charset="0"/>
              </a:rPr>
              <a:t>CSS/</a:t>
            </a:r>
            <a:r>
              <a:rPr lang="en-US" sz="1200" dirty="0" err="1" smtClean="0">
                <a:solidFill>
                  <a:schemeClr val="bg1">
                    <a:lumMod val="50000"/>
                  </a:schemeClr>
                </a:solidFill>
                <a:latin typeface="Huawei Sans" panose="020C0503030203020204" pitchFamily="34" charset="0"/>
              </a:rPr>
              <a:t>iStack</a:t>
            </a:r>
            <a:r>
              <a:rPr lang="en-US" sz="1200" dirty="0" smtClean="0">
                <a:solidFill>
                  <a:schemeClr val="bg1">
                    <a:lumMod val="50000"/>
                  </a:schemeClr>
                </a:solidFill>
                <a:latin typeface="Huawei Sans" panose="020C0503030203020204" pitchFamily="34" charset="0"/>
              </a:rPr>
              <a:t> link</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1" name="直接连接符 20"/>
          <p:cNvCxnSpPr>
            <a:stCxn id="10" idx="2"/>
            <a:endCxn id="13" idx="0"/>
          </p:cNvCxnSpPr>
          <p:nvPr/>
        </p:nvCxnSpPr>
        <p:spPr bwMode="gray">
          <a:xfrm flipH="1">
            <a:off x="2658039" y="3896886"/>
            <a:ext cx="946560" cy="28672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11" idx="2"/>
            <a:endCxn id="7" idx="0"/>
          </p:cNvCxnSpPr>
          <p:nvPr/>
        </p:nvCxnSpPr>
        <p:spPr bwMode="gray">
          <a:xfrm flipH="1">
            <a:off x="3345292" y="3896886"/>
            <a:ext cx="950144" cy="28672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pic>
        <p:nvPicPr>
          <p:cNvPr id="23" name="Picture 2" descr="G:\做的项目\公共\扁平图标切换\更新2015_01_21\oss扁平图标库2015_01_21更新-04.png"/>
          <p:cNvPicPr>
            <a:picLocks noChangeAspect="1" noChangeArrowheads="1"/>
          </p:cNvPicPr>
          <p:nvPr/>
        </p:nvPicPr>
        <p:blipFill>
          <a:blip r:embed="rId5"/>
          <a:stretch>
            <a:fillRect/>
          </a:stretch>
        </p:blipFill>
        <p:spPr bwMode="gray">
          <a:xfrm>
            <a:off x="4110699" y="2474924"/>
            <a:ext cx="369473" cy="302297"/>
          </a:xfrm>
          <a:prstGeom prst="rect">
            <a:avLst/>
          </a:prstGeom>
          <a:noFill/>
        </p:spPr>
      </p:pic>
      <p:cxnSp>
        <p:nvCxnSpPr>
          <p:cNvPr id="24" name="直接连接符 23"/>
          <p:cNvCxnSpPr>
            <a:stCxn id="9" idx="2"/>
            <a:endCxn id="10" idx="0"/>
          </p:cNvCxnSpPr>
          <p:nvPr/>
        </p:nvCxnSpPr>
        <p:spPr bwMode="gray">
          <a:xfrm>
            <a:off x="3604599" y="2777221"/>
            <a:ext cx="0" cy="81736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23" idx="2"/>
            <a:endCxn id="11" idx="0"/>
          </p:cNvCxnSpPr>
          <p:nvPr/>
        </p:nvCxnSpPr>
        <p:spPr bwMode="gray">
          <a:xfrm>
            <a:off x="4295436" y="2777221"/>
            <a:ext cx="0" cy="81736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9" idx="3"/>
            <a:endCxn id="23" idx="1"/>
          </p:cNvCxnSpPr>
          <p:nvPr/>
        </p:nvCxnSpPr>
        <p:spPr bwMode="gray">
          <a:xfrm>
            <a:off x="3789335" y="2626073"/>
            <a:ext cx="321364" cy="0"/>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bwMode="gray">
          <a:xfrm>
            <a:off x="5744455" y="6045519"/>
            <a:ext cx="219495"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stCxn id="13" idx="2"/>
            <a:endCxn id="8" idx="0"/>
          </p:cNvCxnSpPr>
          <p:nvPr/>
        </p:nvCxnSpPr>
        <p:spPr bwMode="gray">
          <a:xfrm>
            <a:off x="2658039" y="4485911"/>
            <a:ext cx="0" cy="269489"/>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pic>
        <p:nvPicPr>
          <p:cNvPr id="37" name="图片 76" descr="接入交换机.png"/>
          <p:cNvPicPr>
            <a:picLocks noChangeAspect="1"/>
          </p:cNvPicPr>
          <p:nvPr/>
        </p:nvPicPr>
        <p:blipFill>
          <a:blip r:embed="rId4"/>
          <a:stretch>
            <a:fillRect/>
          </a:stretch>
        </p:blipFill>
        <p:spPr bwMode="gray">
          <a:xfrm>
            <a:off x="3160554" y="4755400"/>
            <a:ext cx="369473" cy="302297"/>
          </a:xfrm>
          <a:prstGeom prst="rect">
            <a:avLst/>
          </a:prstGeom>
        </p:spPr>
      </p:pic>
      <p:cxnSp>
        <p:nvCxnSpPr>
          <p:cNvPr id="38" name="直接连接符 37"/>
          <p:cNvCxnSpPr>
            <a:stCxn id="7" idx="2"/>
            <a:endCxn id="37" idx="0"/>
          </p:cNvCxnSpPr>
          <p:nvPr/>
        </p:nvCxnSpPr>
        <p:spPr bwMode="gray">
          <a:xfrm flipH="1">
            <a:off x="3345291" y="4485911"/>
            <a:ext cx="1" cy="269489"/>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8" idx="3"/>
            <a:endCxn id="37" idx="1"/>
          </p:cNvCxnSpPr>
          <p:nvPr/>
        </p:nvCxnSpPr>
        <p:spPr bwMode="gray">
          <a:xfrm>
            <a:off x="2842775" y="4906549"/>
            <a:ext cx="317779"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pic>
        <p:nvPicPr>
          <p:cNvPr id="40" name="图片 87" descr="汇聚交换机.png"/>
          <p:cNvPicPr>
            <a:picLocks noChangeAspect="1"/>
          </p:cNvPicPr>
          <p:nvPr/>
        </p:nvPicPr>
        <p:blipFill>
          <a:blip r:embed="rId3"/>
          <a:stretch>
            <a:fillRect/>
          </a:stretch>
        </p:blipFill>
        <p:spPr bwMode="gray">
          <a:xfrm>
            <a:off x="5109066" y="4183614"/>
            <a:ext cx="369473" cy="302297"/>
          </a:xfrm>
          <a:prstGeom prst="rect">
            <a:avLst/>
          </a:prstGeom>
        </p:spPr>
      </p:pic>
      <p:pic>
        <p:nvPicPr>
          <p:cNvPr id="41" name="图片 76" descr="接入交换机.png"/>
          <p:cNvPicPr>
            <a:picLocks noChangeAspect="1"/>
          </p:cNvPicPr>
          <p:nvPr/>
        </p:nvPicPr>
        <p:blipFill>
          <a:blip r:embed="rId4"/>
          <a:stretch>
            <a:fillRect/>
          </a:stretch>
        </p:blipFill>
        <p:spPr bwMode="gray">
          <a:xfrm>
            <a:off x="4421813" y="4755400"/>
            <a:ext cx="369473" cy="302297"/>
          </a:xfrm>
          <a:prstGeom prst="rect">
            <a:avLst/>
          </a:prstGeom>
        </p:spPr>
      </p:pic>
      <p:pic>
        <p:nvPicPr>
          <p:cNvPr id="42" name="图片 87" descr="汇聚交换机.png"/>
          <p:cNvPicPr>
            <a:picLocks noChangeAspect="1"/>
          </p:cNvPicPr>
          <p:nvPr/>
        </p:nvPicPr>
        <p:blipFill>
          <a:blip r:embed="rId3"/>
          <a:stretch>
            <a:fillRect/>
          </a:stretch>
        </p:blipFill>
        <p:spPr bwMode="gray">
          <a:xfrm>
            <a:off x="4421813" y="4183614"/>
            <a:ext cx="369473" cy="302297"/>
          </a:xfrm>
          <a:prstGeom prst="rect">
            <a:avLst/>
          </a:prstGeom>
        </p:spPr>
      </p:pic>
      <p:cxnSp>
        <p:nvCxnSpPr>
          <p:cNvPr id="43" name="直接连接符 42"/>
          <p:cNvCxnSpPr>
            <a:stCxn id="42" idx="3"/>
            <a:endCxn id="40" idx="1"/>
          </p:cNvCxnSpPr>
          <p:nvPr/>
        </p:nvCxnSpPr>
        <p:spPr bwMode="gray">
          <a:xfrm>
            <a:off x="4791286" y="4334763"/>
            <a:ext cx="317780"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sp>
        <p:nvSpPr>
          <p:cNvPr id="44" name="椭圆 43"/>
          <p:cNvSpPr/>
          <p:nvPr/>
        </p:nvSpPr>
        <p:spPr bwMode="gray">
          <a:xfrm>
            <a:off x="4528851" y="4550394"/>
            <a:ext cx="845474" cy="123410"/>
          </a:xfrm>
          <a:prstGeom prst="ellips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5" name="直接连接符 44"/>
          <p:cNvCxnSpPr>
            <a:stCxn id="42" idx="2"/>
            <a:endCxn id="41" idx="0"/>
          </p:cNvCxnSpPr>
          <p:nvPr/>
        </p:nvCxnSpPr>
        <p:spPr bwMode="gray">
          <a:xfrm>
            <a:off x="4606550" y="4485911"/>
            <a:ext cx="0" cy="269489"/>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pic>
        <p:nvPicPr>
          <p:cNvPr id="46" name="图片 76" descr="接入交换机.png"/>
          <p:cNvPicPr>
            <a:picLocks noChangeAspect="1"/>
          </p:cNvPicPr>
          <p:nvPr/>
        </p:nvPicPr>
        <p:blipFill>
          <a:blip r:embed="rId4"/>
          <a:stretch>
            <a:fillRect/>
          </a:stretch>
        </p:blipFill>
        <p:spPr bwMode="gray">
          <a:xfrm>
            <a:off x="5109065" y="4755400"/>
            <a:ext cx="369473" cy="302297"/>
          </a:xfrm>
          <a:prstGeom prst="rect">
            <a:avLst/>
          </a:prstGeom>
        </p:spPr>
      </p:pic>
      <p:cxnSp>
        <p:nvCxnSpPr>
          <p:cNvPr id="47" name="直接连接符 46"/>
          <p:cNvCxnSpPr>
            <a:stCxn id="40" idx="2"/>
            <a:endCxn id="46" idx="0"/>
          </p:cNvCxnSpPr>
          <p:nvPr/>
        </p:nvCxnSpPr>
        <p:spPr bwMode="gray">
          <a:xfrm flipH="1">
            <a:off x="5293802" y="4485911"/>
            <a:ext cx="1" cy="269489"/>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8" name="直接连接符 47"/>
          <p:cNvCxnSpPr>
            <a:stCxn id="41" idx="3"/>
            <a:endCxn id="46" idx="1"/>
          </p:cNvCxnSpPr>
          <p:nvPr/>
        </p:nvCxnSpPr>
        <p:spPr bwMode="gray">
          <a:xfrm>
            <a:off x="4791286" y="4906549"/>
            <a:ext cx="317779"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10" idx="2"/>
            <a:endCxn id="42" idx="0"/>
          </p:cNvCxnSpPr>
          <p:nvPr/>
        </p:nvCxnSpPr>
        <p:spPr bwMode="gray">
          <a:xfrm>
            <a:off x="3604599" y="3896886"/>
            <a:ext cx="1001951" cy="28672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11" idx="2"/>
            <a:endCxn id="40" idx="0"/>
          </p:cNvCxnSpPr>
          <p:nvPr/>
        </p:nvCxnSpPr>
        <p:spPr bwMode="gray">
          <a:xfrm>
            <a:off x="4295436" y="3896886"/>
            <a:ext cx="998367" cy="28672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52" name="椭圆 51"/>
          <p:cNvSpPr/>
          <p:nvPr/>
        </p:nvSpPr>
        <p:spPr bwMode="gray">
          <a:xfrm rot="19066184">
            <a:off x="4193460" y="3980417"/>
            <a:ext cx="515902" cy="119665"/>
          </a:xfrm>
          <a:prstGeom prst="ellips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3" name="图片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420185" y="2993967"/>
            <a:ext cx="368827" cy="301768"/>
          </a:xfrm>
          <a:prstGeom prst="rect">
            <a:avLst/>
          </a:prstGeom>
        </p:spPr>
      </p:pic>
      <p:pic>
        <p:nvPicPr>
          <p:cNvPr id="54" name="图片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104822" y="2993967"/>
            <a:ext cx="368827" cy="301768"/>
          </a:xfrm>
          <a:prstGeom prst="rect">
            <a:avLst/>
          </a:prstGeom>
        </p:spPr>
      </p:pic>
      <p:cxnSp>
        <p:nvCxnSpPr>
          <p:cNvPr id="55" name="直接连接符 54"/>
          <p:cNvCxnSpPr>
            <a:stCxn id="53" idx="3"/>
            <a:endCxn id="54" idx="1"/>
          </p:cNvCxnSpPr>
          <p:nvPr/>
        </p:nvCxnSpPr>
        <p:spPr bwMode="gray">
          <a:xfrm>
            <a:off x="3789012" y="3144851"/>
            <a:ext cx="315810" cy="0"/>
          </a:xfrm>
          <a:prstGeom prst="line">
            <a:avLst/>
          </a:prstGeom>
          <a:ln w="1270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pic>
        <p:nvPicPr>
          <p:cNvPr id="56" name="图片 105" descr="AP.png"/>
          <p:cNvPicPr>
            <a:picLocks noChangeAspect="1"/>
          </p:cNvPicPr>
          <p:nvPr/>
        </p:nvPicPr>
        <p:blipFill>
          <a:blip r:embed="rId8" cstate="print">
            <a:duotone>
              <a:schemeClr val="accent4">
                <a:shade val="45000"/>
                <a:satMod val="135000"/>
              </a:schemeClr>
              <a:prstClr val="white"/>
            </a:duotone>
          </a:blip>
          <a:stretch>
            <a:fillRect/>
          </a:stretch>
        </p:blipFill>
        <p:spPr>
          <a:xfrm>
            <a:off x="4421813" y="5270207"/>
            <a:ext cx="368827" cy="301768"/>
          </a:xfrm>
          <a:prstGeom prst="rect">
            <a:avLst/>
          </a:prstGeom>
        </p:spPr>
      </p:pic>
      <p:cxnSp>
        <p:nvCxnSpPr>
          <p:cNvPr id="59" name="直接连接符 58"/>
          <p:cNvCxnSpPr>
            <a:stCxn id="46" idx="2"/>
            <a:endCxn id="60" idx="0"/>
          </p:cNvCxnSpPr>
          <p:nvPr/>
        </p:nvCxnSpPr>
        <p:spPr bwMode="gray">
          <a:xfrm flipH="1">
            <a:off x="5293479" y="5057697"/>
            <a:ext cx="323" cy="212510"/>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pic>
        <p:nvPicPr>
          <p:cNvPr id="60" name="图片 105" descr="AP.png"/>
          <p:cNvPicPr>
            <a:picLocks noChangeAspect="1"/>
          </p:cNvPicPr>
          <p:nvPr/>
        </p:nvPicPr>
        <p:blipFill>
          <a:blip r:embed="rId8" cstate="print"/>
          <a:stretch>
            <a:fillRect/>
          </a:stretch>
        </p:blipFill>
        <p:spPr>
          <a:xfrm>
            <a:off x="5109065" y="5270207"/>
            <a:ext cx="368827" cy="301768"/>
          </a:xfrm>
          <a:prstGeom prst="rect">
            <a:avLst/>
          </a:prstGeom>
        </p:spPr>
      </p:pic>
      <p:cxnSp>
        <p:nvCxnSpPr>
          <p:cNvPr id="61" name="直接连接符 60"/>
          <p:cNvCxnSpPr>
            <a:stCxn id="37" idx="2"/>
            <a:endCxn id="62" idx="0"/>
          </p:cNvCxnSpPr>
          <p:nvPr/>
        </p:nvCxnSpPr>
        <p:spPr bwMode="gray">
          <a:xfrm>
            <a:off x="3345291" y="5057697"/>
            <a:ext cx="324" cy="212510"/>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pic>
        <p:nvPicPr>
          <p:cNvPr id="62" name="图片 105" descr="AP.png"/>
          <p:cNvPicPr>
            <a:picLocks noChangeAspect="1"/>
          </p:cNvPicPr>
          <p:nvPr/>
        </p:nvPicPr>
        <p:blipFill>
          <a:blip r:embed="rId8" cstate="print"/>
          <a:stretch>
            <a:fillRect/>
          </a:stretch>
        </p:blipFill>
        <p:spPr>
          <a:xfrm>
            <a:off x="3161201" y="5270207"/>
            <a:ext cx="368827" cy="301768"/>
          </a:xfrm>
          <a:prstGeom prst="rect">
            <a:avLst/>
          </a:prstGeom>
        </p:spPr>
      </p:pic>
      <p:cxnSp>
        <p:nvCxnSpPr>
          <p:cNvPr id="63" name="直接连接符 62"/>
          <p:cNvCxnSpPr>
            <a:stCxn id="8" idx="2"/>
            <a:endCxn id="64" idx="0"/>
          </p:cNvCxnSpPr>
          <p:nvPr/>
        </p:nvCxnSpPr>
        <p:spPr bwMode="gray">
          <a:xfrm>
            <a:off x="2658039" y="5057697"/>
            <a:ext cx="2572" cy="212510"/>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pic>
        <p:nvPicPr>
          <p:cNvPr id="64" name="图片 105" descr="AP.png"/>
          <p:cNvPicPr>
            <a:picLocks noChangeAspect="1"/>
          </p:cNvPicPr>
          <p:nvPr/>
        </p:nvPicPr>
        <p:blipFill>
          <a:blip r:embed="rId8" cstate="print"/>
          <a:stretch>
            <a:fillRect/>
          </a:stretch>
        </p:blipFill>
        <p:spPr>
          <a:xfrm>
            <a:off x="2476197" y="5270207"/>
            <a:ext cx="368827" cy="301768"/>
          </a:xfrm>
          <a:prstGeom prst="rect">
            <a:avLst/>
          </a:prstGeom>
        </p:spPr>
      </p:pic>
      <p:pic>
        <p:nvPicPr>
          <p:cNvPr id="69" name="图片 68" descr="笔记本电脑.png"/>
          <p:cNvPicPr>
            <a:picLocks noChangeAspect="1"/>
          </p:cNvPicPr>
          <p:nvPr/>
        </p:nvPicPr>
        <p:blipFill>
          <a:blip r:embed="rId9" cstate="print"/>
          <a:stretch>
            <a:fillRect/>
          </a:stretch>
        </p:blipFill>
        <p:spPr>
          <a:xfrm>
            <a:off x="2476987" y="5789635"/>
            <a:ext cx="362104" cy="227011"/>
          </a:xfrm>
          <a:prstGeom prst="rect">
            <a:avLst/>
          </a:prstGeom>
        </p:spPr>
      </p:pic>
      <p:pic>
        <p:nvPicPr>
          <p:cNvPr id="70" name="图片 69" descr="笔记本电脑.png"/>
          <p:cNvPicPr>
            <a:picLocks noChangeAspect="1"/>
          </p:cNvPicPr>
          <p:nvPr/>
        </p:nvPicPr>
        <p:blipFill>
          <a:blip r:embed="rId9" cstate="print"/>
          <a:stretch>
            <a:fillRect/>
          </a:stretch>
        </p:blipFill>
        <p:spPr>
          <a:xfrm>
            <a:off x="4421813" y="5789635"/>
            <a:ext cx="362104" cy="227011"/>
          </a:xfrm>
          <a:prstGeom prst="rect">
            <a:avLst/>
          </a:prstGeom>
        </p:spPr>
      </p:pic>
      <p:pic>
        <p:nvPicPr>
          <p:cNvPr id="71" name="图片 70" descr="故障链路.png"/>
          <p:cNvPicPr>
            <a:picLocks noChangeAspect="1"/>
          </p:cNvPicPr>
          <p:nvPr/>
        </p:nvPicPr>
        <p:blipFill>
          <a:blip r:embed="rId10" cstate="print"/>
          <a:stretch>
            <a:fillRect/>
          </a:stretch>
        </p:blipFill>
        <p:spPr>
          <a:xfrm>
            <a:off x="3161201" y="5755371"/>
            <a:ext cx="380447" cy="283692"/>
          </a:xfrm>
          <a:prstGeom prst="rect">
            <a:avLst/>
          </a:prstGeom>
        </p:spPr>
      </p:pic>
      <p:pic>
        <p:nvPicPr>
          <p:cNvPr id="72" name="图片 71" descr="故障链路.png"/>
          <p:cNvPicPr>
            <a:picLocks noChangeAspect="1"/>
          </p:cNvPicPr>
          <p:nvPr/>
        </p:nvPicPr>
        <p:blipFill>
          <a:blip r:embed="rId10" cstate="print"/>
          <a:stretch>
            <a:fillRect/>
          </a:stretch>
        </p:blipFill>
        <p:spPr>
          <a:xfrm>
            <a:off x="5132765" y="5755371"/>
            <a:ext cx="380447" cy="283692"/>
          </a:xfrm>
          <a:prstGeom prst="rect">
            <a:avLst/>
          </a:prstGeom>
        </p:spPr>
      </p:pic>
      <p:sp>
        <p:nvSpPr>
          <p:cNvPr id="73" name="椭圆 72"/>
          <p:cNvSpPr/>
          <p:nvPr/>
        </p:nvSpPr>
        <p:spPr bwMode="gray">
          <a:xfrm rot="2533816" flipH="1">
            <a:off x="3240498" y="3980415"/>
            <a:ext cx="515902" cy="119665"/>
          </a:xfrm>
          <a:prstGeom prst="ellips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文本框 73"/>
          <p:cNvSpPr txBox="1"/>
          <p:nvPr/>
        </p:nvSpPr>
        <p:spPr bwMode="gray">
          <a:xfrm>
            <a:off x="2174236" y="5942828"/>
            <a:ext cx="982962" cy="276999"/>
          </a:xfrm>
          <a:prstGeom prst="rect">
            <a:avLst/>
          </a:prstGeom>
          <a:noFill/>
        </p:spPr>
        <p:txBody>
          <a:bodyPr wrap="none" rtlCol="0">
            <a:spAutoFit/>
          </a:bodyPr>
          <a:lstStyle/>
          <a:p>
            <a:pPr algn="ctr" fontAlgn="ctr">
              <a:spcBef>
                <a:spcPct val="0"/>
              </a:spcBef>
              <a:spcAft>
                <a:spcPct val="0"/>
              </a:spcAft>
              <a:defRPr/>
            </a:pPr>
            <a:r>
              <a:rPr lang="en-US" sz="1200" b="1" dirty="0" smtClean="0">
                <a:latin typeface="Huawei Sans" panose="020C0503030203020204" pitchFamily="34" charset="0"/>
              </a:rPr>
              <a:t>Rogue STA</a:t>
            </a:r>
            <a:endParaRPr lang="en-US"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任意多边形 74"/>
          <p:cNvSpPr/>
          <p:nvPr/>
        </p:nvSpPr>
        <p:spPr>
          <a:xfrm>
            <a:off x="2242613" y="5419022"/>
            <a:ext cx="211832" cy="471638"/>
          </a:xfrm>
          <a:custGeom>
            <a:avLst/>
            <a:gdLst>
              <a:gd name="connsiteX0" fmla="*/ 192581 w 211832"/>
              <a:gd name="connsiteY0" fmla="*/ 0 h 471638"/>
              <a:gd name="connsiteX1" fmla="*/ 76 w 211832"/>
              <a:gd name="connsiteY1" fmla="*/ 211756 h 471638"/>
              <a:gd name="connsiteX2" fmla="*/ 211832 w 211832"/>
              <a:gd name="connsiteY2" fmla="*/ 471638 h 471638"/>
            </a:gdLst>
            <a:ahLst/>
            <a:cxnLst>
              <a:cxn ang="0">
                <a:pos x="connsiteX0" y="connsiteY0"/>
              </a:cxn>
              <a:cxn ang="0">
                <a:pos x="connsiteX1" y="connsiteY1"/>
              </a:cxn>
              <a:cxn ang="0">
                <a:pos x="connsiteX2" y="connsiteY2"/>
              </a:cxn>
            </a:cxnLst>
            <a:rect l="l" t="t" r="r" b="b"/>
            <a:pathLst>
              <a:path w="211832" h="471638">
                <a:moveTo>
                  <a:pt x="192581" y="0"/>
                </a:moveTo>
                <a:cubicBezTo>
                  <a:pt x="94724" y="66575"/>
                  <a:pt x="-3132" y="133150"/>
                  <a:pt x="76" y="211756"/>
                </a:cubicBezTo>
                <a:cubicBezTo>
                  <a:pt x="3284" y="290362"/>
                  <a:pt x="107558" y="381000"/>
                  <a:pt x="211832" y="471638"/>
                </a:cubicBezTo>
              </a:path>
            </a:pathLst>
          </a:custGeom>
          <a:noFill/>
          <a:ln w="19050">
            <a:solidFill>
              <a:srgbClr val="C7000B"/>
            </a:solidFill>
            <a:prstDash val="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76" name="文本框 75"/>
          <p:cNvSpPr txBox="1"/>
          <p:nvPr/>
        </p:nvSpPr>
        <p:spPr bwMode="gray">
          <a:xfrm>
            <a:off x="1068819" y="5435552"/>
            <a:ext cx="1249160" cy="461665"/>
          </a:xfrm>
          <a:prstGeom prst="rect">
            <a:avLst/>
          </a:prstGeom>
          <a:noFill/>
        </p:spPr>
        <p:txBody>
          <a:bodyPr wrap="square" rtlCol="0">
            <a:spAutoFit/>
          </a:bodyPr>
          <a:lstStyle/>
          <a:p>
            <a:pPr algn="ctr" fontAlgn="ctr">
              <a:spcBef>
                <a:spcPct val="0"/>
              </a:spcBef>
              <a:spcAft>
                <a:spcPct val="0"/>
              </a:spcAft>
              <a:defRPr/>
            </a:pPr>
            <a:r>
              <a:rPr lang="en-US" sz="1200" dirty="0" smtClean="0">
                <a:solidFill>
                  <a:srgbClr val="C7000B"/>
                </a:solidFill>
                <a:latin typeface="Huawei Sans" panose="020C0503030203020204" pitchFamily="34" charset="0"/>
              </a:rPr>
              <a:t>A rogue STA goes online</a:t>
            </a:r>
            <a:endPar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8" name="直接箭头连接符 77"/>
          <p:cNvCxnSpPr>
            <a:stCxn id="70" idx="0"/>
            <a:endCxn id="56" idx="2"/>
          </p:cNvCxnSpPr>
          <p:nvPr/>
        </p:nvCxnSpPr>
        <p:spPr>
          <a:xfrm flipV="1">
            <a:off x="4602865" y="5571975"/>
            <a:ext cx="3362" cy="217660"/>
          </a:xfrm>
          <a:prstGeom prst="straightConnector1">
            <a:avLst/>
          </a:prstGeom>
          <a:noFill/>
          <a:ln w="19050">
            <a:solidFill>
              <a:srgbClr val="C7000B"/>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80" name="文本框 79"/>
          <p:cNvSpPr txBox="1"/>
          <p:nvPr/>
        </p:nvSpPr>
        <p:spPr bwMode="gray">
          <a:xfrm>
            <a:off x="3405024" y="5475862"/>
            <a:ext cx="1085748" cy="646331"/>
          </a:xfrm>
          <a:prstGeom prst="rect">
            <a:avLst/>
          </a:prstGeom>
          <a:noFill/>
        </p:spPr>
        <p:txBody>
          <a:bodyPr wrap="square" rtlCol="0">
            <a:spAutoFit/>
          </a:bodyPr>
          <a:lstStyle/>
          <a:p>
            <a:pPr algn="r" fontAlgn="ctr">
              <a:spcBef>
                <a:spcPct val="0"/>
              </a:spcBef>
              <a:spcAft>
                <a:spcPct val="0"/>
              </a:spcAft>
              <a:defRPr/>
            </a:pPr>
            <a:r>
              <a:rPr lang="en-US" sz="1200" dirty="0" smtClean="0">
                <a:solidFill>
                  <a:srgbClr val="C7000B"/>
                </a:solidFill>
                <a:latin typeface="Huawei Sans" panose="020C0503030203020204" pitchFamily="34" charset="0"/>
              </a:rPr>
              <a:t>STAs access through a rogue AP</a:t>
            </a:r>
            <a:endPar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文本框 80"/>
          <p:cNvSpPr txBox="1"/>
          <p:nvPr/>
        </p:nvSpPr>
        <p:spPr bwMode="gray">
          <a:xfrm>
            <a:off x="3543607" y="5226137"/>
            <a:ext cx="898003" cy="276999"/>
          </a:xfrm>
          <a:prstGeom prst="rect">
            <a:avLst/>
          </a:prstGeom>
          <a:noFill/>
        </p:spPr>
        <p:txBody>
          <a:bodyPr wrap="none" rtlCol="0">
            <a:spAutoFit/>
          </a:bodyPr>
          <a:lstStyle/>
          <a:p>
            <a:pPr algn="ctr" fontAlgn="ctr">
              <a:spcBef>
                <a:spcPct val="0"/>
              </a:spcBef>
              <a:spcAft>
                <a:spcPct val="0"/>
              </a:spcAft>
              <a:defRPr/>
            </a:pPr>
            <a:r>
              <a:rPr lang="en-US" sz="1200" b="1" dirty="0" smtClean="0">
                <a:latin typeface="Huawei Sans" panose="020C0503030203020204" pitchFamily="34" charset="0"/>
              </a:rPr>
              <a:t>Rogue AP</a:t>
            </a:r>
            <a:endParaRPr lang="en-US"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3" name="图片 82"/>
          <p:cNvPicPr>
            <a:picLocks/>
          </p:cNvPicPr>
          <p:nvPr/>
        </p:nvPicPr>
        <p:blipFill>
          <a:blip r:embed="rId11" cstate="print">
            <a:extLst>
              <a:ext uri="{28A0092B-C50C-407E-A947-70E740481C1C}">
                <a14:useLocalDpi xmlns:a14="http://schemas.microsoft.com/office/drawing/2010/main" val="0"/>
              </a:ext>
            </a:extLst>
          </a:blip>
          <a:stretch>
            <a:fillRect/>
          </a:stretch>
        </p:blipFill>
        <p:spPr>
          <a:xfrm>
            <a:off x="5106094" y="3594458"/>
            <a:ext cx="372444" cy="305404"/>
          </a:xfrm>
          <a:prstGeom prst="rect">
            <a:avLst/>
          </a:prstGeom>
        </p:spPr>
      </p:pic>
      <p:cxnSp>
        <p:nvCxnSpPr>
          <p:cNvPr id="84" name="直接连接符 83"/>
          <p:cNvCxnSpPr>
            <a:stCxn id="83" idx="1"/>
            <a:endCxn id="11" idx="3"/>
          </p:cNvCxnSpPr>
          <p:nvPr/>
        </p:nvCxnSpPr>
        <p:spPr bwMode="gray">
          <a:xfrm flipH="1" flipV="1">
            <a:off x="4480172" y="3745738"/>
            <a:ext cx="625922" cy="1422"/>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87" name="任意多边形 86"/>
          <p:cNvSpPr/>
          <p:nvPr/>
        </p:nvSpPr>
        <p:spPr>
          <a:xfrm>
            <a:off x="4378858" y="3663756"/>
            <a:ext cx="1057939" cy="1668639"/>
          </a:xfrm>
          <a:custGeom>
            <a:avLst/>
            <a:gdLst>
              <a:gd name="connsiteX0" fmla="*/ 818787 w 1057939"/>
              <a:gd name="connsiteY0" fmla="*/ 61220 h 1668639"/>
              <a:gd name="connsiteX1" fmla="*/ 639 w 1057939"/>
              <a:gd name="connsiteY1" fmla="*/ 51595 h 1668639"/>
              <a:gd name="connsiteX2" fmla="*/ 934290 w 1057939"/>
              <a:gd name="connsiteY2" fmla="*/ 619485 h 1668639"/>
              <a:gd name="connsiteX3" fmla="*/ 1020917 w 1057939"/>
              <a:gd name="connsiteY3" fmla="*/ 1668639 h 1668639"/>
            </a:gdLst>
            <a:ahLst/>
            <a:cxnLst>
              <a:cxn ang="0">
                <a:pos x="connsiteX0" y="connsiteY0"/>
              </a:cxn>
              <a:cxn ang="0">
                <a:pos x="connsiteX1" y="connsiteY1"/>
              </a:cxn>
              <a:cxn ang="0">
                <a:pos x="connsiteX2" y="connsiteY2"/>
              </a:cxn>
              <a:cxn ang="0">
                <a:pos x="connsiteX3" y="connsiteY3"/>
              </a:cxn>
            </a:cxnLst>
            <a:rect l="l" t="t" r="r" b="b"/>
            <a:pathLst>
              <a:path w="1057939" h="1668639">
                <a:moveTo>
                  <a:pt x="818787" y="61220"/>
                </a:moveTo>
                <a:cubicBezTo>
                  <a:pt x="400087" y="9885"/>
                  <a:pt x="-18612" y="-41449"/>
                  <a:pt x="639" y="51595"/>
                </a:cubicBezTo>
                <a:cubicBezTo>
                  <a:pt x="19889" y="144639"/>
                  <a:pt x="764244" y="349978"/>
                  <a:pt x="934290" y="619485"/>
                </a:cubicBezTo>
                <a:cubicBezTo>
                  <a:pt x="1104336" y="888992"/>
                  <a:pt x="1062626" y="1278815"/>
                  <a:pt x="1020917" y="1668639"/>
                </a:cubicBezTo>
              </a:path>
            </a:pathLst>
          </a:custGeom>
          <a:noFill/>
          <a:ln w="19050">
            <a:solidFill>
              <a:srgbClr val="C7000B"/>
            </a:solidFill>
            <a:prstDash val="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88" name="文本框 87"/>
          <p:cNvSpPr txBox="1"/>
          <p:nvPr/>
        </p:nvSpPr>
        <p:spPr bwMode="gray">
          <a:xfrm>
            <a:off x="5036422" y="3881218"/>
            <a:ext cx="1433618" cy="276999"/>
          </a:xfrm>
          <a:prstGeom prst="rect">
            <a:avLst/>
          </a:prstGeom>
          <a:noFill/>
        </p:spPr>
        <p:txBody>
          <a:bodyPr wrap="square" rtlCol="0">
            <a:spAutoFit/>
          </a:bodyPr>
          <a:lstStyle/>
          <a:p>
            <a:pPr algn="ctr" fontAlgn="ctr">
              <a:spcBef>
                <a:spcPct val="0"/>
              </a:spcBef>
              <a:spcAft>
                <a:spcPct val="0"/>
              </a:spcAft>
              <a:defRPr/>
            </a:pPr>
            <a:r>
              <a:rPr lang="en-US" sz="1200" dirty="0" smtClean="0">
                <a:solidFill>
                  <a:srgbClr val="C7000B"/>
                </a:solidFill>
                <a:latin typeface="Huawei Sans" panose="020C0503030203020204" pitchFamily="34" charset="0"/>
              </a:rPr>
              <a:t>Illegal data theft</a:t>
            </a:r>
            <a:endPar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573103200"/>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smtClean="0"/>
              <a:t>Wireless Network Security Design</a:t>
            </a:r>
            <a:endParaRPr lang="en-US" altLang="zh-CN" dirty="0"/>
          </a:p>
        </p:txBody>
      </p:sp>
      <p:sp>
        <p:nvSpPr>
          <p:cNvPr id="2" name="文本占位符 1"/>
          <p:cNvSpPr>
            <a:spLocks noGrp="1"/>
          </p:cNvSpPr>
          <p:nvPr>
            <p:ph type="body" sz="quarter" idx="10"/>
          </p:nvPr>
        </p:nvSpPr>
        <p:spPr>
          <a:xfrm>
            <a:off x="455612" y="1052514"/>
            <a:ext cx="4523794" cy="431799"/>
          </a:xfrm>
        </p:spPr>
        <p:txBody>
          <a:bodyPr/>
          <a:lstStyle/>
          <a:p>
            <a:r>
              <a:rPr lang="en-US" sz="1800" dirty="0" smtClean="0"/>
              <a:t>Wireless air interface security design:</a:t>
            </a:r>
            <a:endParaRPr lang="en-US" altLang="zh-CN" sz="1800" dirty="0"/>
          </a:p>
        </p:txBody>
      </p:sp>
      <p:graphicFrame>
        <p:nvGraphicFramePr>
          <p:cNvPr id="5" name="内容占位符 3"/>
          <p:cNvGraphicFramePr>
            <a:graphicFrameLocks/>
          </p:cNvGraphicFramePr>
          <p:nvPr>
            <p:extLst>
              <p:ext uri="{D42A27DB-BD31-4B8C-83A1-F6EECF244321}">
                <p14:modId xmlns:p14="http://schemas.microsoft.com/office/powerpoint/2010/main" val="513329090"/>
              </p:ext>
            </p:extLst>
          </p:nvPr>
        </p:nvGraphicFramePr>
        <p:xfrm>
          <a:off x="836340" y="1596969"/>
          <a:ext cx="4320000" cy="1832029"/>
        </p:xfrm>
        <a:graphic>
          <a:graphicData uri="http://schemas.openxmlformats.org/drawingml/2006/table">
            <a:tbl>
              <a:tblPr firstRow="1" bandRow="1">
                <a:tableStyleId>{2D5ABB26-0587-4C30-8999-92F81FD0307C}</a:tableStyleId>
              </a:tblPr>
              <a:tblGrid>
                <a:gridCol w="1800000"/>
                <a:gridCol w="2520000"/>
              </a:tblGrid>
              <a:tr h="352313">
                <a:tc>
                  <a:txBody>
                    <a:bodyPr/>
                    <a:lstStyle/>
                    <a:p>
                      <a:pPr algn="ctr" fontAlgn="ctr">
                        <a:lnSpc>
                          <a:spcPct val="100000"/>
                        </a:lnSpc>
                      </a:pPr>
                      <a:r>
                        <a:rPr lang="en-US" sz="1400" b="1" dirty="0" smtClean="0">
                          <a:latin typeface="Huawei Sans" panose="020C0503030203020204" pitchFamily="34" charset="0"/>
                        </a:rPr>
                        <a:t>Security Risk</a:t>
                      </a:r>
                      <a:endParaRPr lang="en-US" altLang="zh-CN" sz="1400" b="1" dirty="0">
                        <a:solidFill>
                          <a:srgbClr val="ED6D00"/>
                        </a:solidFill>
                        <a:latin typeface="Huawei Sans" panose="020C0503030203020204" pitchFamily="34" charset="0"/>
                        <a:ea typeface="+mn-ea"/>
                        <a:cs typeface="+mn-ea"/>
                        <a:sym typeface="+mn-lt"/>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pPr>
                      <a:r>
                        <a:rPr lang="en-US" sz="1400" b="1" dirty="0" smtClean="0">
                          <a:latin typeface="Huawei Sans" panose="020C0503030203020204" pitchFamily="34" charset="0"/>
                        </a:rPr>
                        <a:t>Defense Measure</a:t>
                      </a:r>
                      <a:endParaRPr lang="en-US" altLang="zh-CN" sz="1400" b="1" dirty="0">
                        <a:solidFill>
                          <a:srgbClr val="ED6D00"/>
                        </a:solidFill>
                        <a:latin typeface="Huawei Sans" panose="020C0503030203020204" pitchFamily="34" charset="0"/>
                        <a:ea typeface="+mn-ea"/>
                        <a:cs typeface="+mn-ea"/>
                        <a:sym typeface="+mn-lt"/>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317082">
                <a:tc rowSpan="3">
                  <a:txBody>
                    <a:bodyPr/>
                    <a:lstStyle/>
                    <a:p>
                      <a:pPr marL="0" marR="0" lvl="0" indent="0" algn="ctr" defTabSz="914400" rtl="0" eaLnBrk="1" fontAlgn="ctr" latinLnBrk="0" hangingPunct="1">
                        <a:lnSpc>
                          <a:spcPct val="100000"/>
                        </a:lnSpc>
                        <a:spcBef>
                          <a:spcPts val="0"/>
                        </a:spcBef>
                        <a:spcAft>
                          <a:spcPts val="600"/>
                        </a:spcAft>
                        <a:buClrTx/>
                        <a:buSzTx/>
                        <a:buFontTx/>
                        <a:buNone/>
                        <a:tabLst/>
                        <a:defRPr/>
                      </a:pPr>
                      <a:r>
                        <a:rPr lang="en-US" sz="1200" dirty="0" smtClean="0">
                          <a:latin typeface="Huawei Sans" panose="020C0503030203020204" pitchFamily="34" charset="0"/>
                        </a:rPr>
                        <a:t>Wireless attack and spoofing</a:t>
                      </a:r>
                      <a:endParaRPr lang="en-US" altLang="zh-CN" sz="1200" dirty="0" smtClean="0">
                        <a:solidFill>
                          <a:srgbClr val="000000"/>
                        </a:solidFill>
                        <a:latin typeface="Huawei Sans" panose="020C0503030203020204" pitchFamily="34" charset="0"/>
                        <a:ea typeface="+mn-ea"/>
                        <a:cs typeface="+mn-ea"/>
                        <a:sym typeface="+mn-lt"/>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spcAft>
                          <a:spcPts val="600"/>
                        </a:spcAft>
                      </a:pPr>
                      <a:r>
                        <a:rPr lang="en-US" sz="1200" dirty="0" smtClean="0">
                          <a:latin typeface="Huawei Sans" panose="020C0503030203020204" pitchFamily="34" charset="0"/>
                        </a:rPr>
                        <a:t>WIDS</a:t>
                      </a:r>
                      <a:endParaRPr lang="en-US" altLang="zh-CN" sz="1200" dirty="0">
                        <a:solidFill>
                          <a:srgbClr val="000000"/>
                        </a:solidFill>
                        <a:latin typeface="Huawei Sans" panose="020C0503030203020204" pitchFamily="34" charset="0"/>
                        <a:ea typeface="+mn-ea"/>
                        <a:cs typeface="+mn-ea"/>
                        <a:sym typeface="+mn-lt"/>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17082">
                <a:tc vMerge="1">
                  <a:txBody>
                    <a:bodyPr/>
                    <a:lstStyle/>
                    <a:p>
                      <a:endParaRPr lang="zh-CN" altLang="en-US" sz="1200" dirty="0"/>
                    </a:p>
                  </a:txBody>
                  <a:tcPr/>
                </a:tc>
                <a:tc>
                  <a:txBody>
                    <a:bodyPr/>
                    <a:lstStyle/>
                    <a:p>
                      <a:pPr algn="ctr" fontAlgn="ctr">
                        <a:lnSpc>
                          <a:spcPct val="100000"/>
                        </a:lnSpc>
                        <a:spcAft>
                          <a:spcPts val="600"/>
                        </a:spcAft>
                      </a:pPr>
                      <a:r>
                        <a:rPr lang="en-US" sz="1200" dirty="0" smtClean="0">
                          <a:latin typeface="Huawei Sans" panose="020C0503030203020204" pitchFamily="34" charset="0"/>
                        </a:rPr>
                        <a:t>WIPS</a:t>
                      </a:r>
                      <a:endParaRPr lang="en-US" altLang="zh-CN" sz="1200" dirty="0">
                        <a:solidFill>
                          <a:srgbClr val="000000"/>
                        </a:solidFill>
                        <a:latin typeface="Huawei Sans" panose="020C0503030203020204" pitchFamily="34" charset="0"/>
                        <a:ea typeface="+mn-ea"/>
                        <a:cs typeface="+mn-ea"/>
                        <a:sym typeface="+mn-lt"/>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17082">
                <a:tc vMerge="1">
                  <a:txBody>
                    <a:bodyPr/>
                    <a:lstStyle/>
                    <a:p>
                      <a:endParaRPr lang="zh-CN" altLang="en-US" sz="1200" dirty="0"/>
                    </a:p>
                  </a:txBody>
                  <a:tcPr/>
                </a:tc>
                <a:tc>
                  <a:txBody>
                    <a:bodyPr/>
                    <a:lstStyle/>
                    <a:p>
                      <a:pPr marL="0" marR="0" lvl="0" indent="0" algn="ctr" defTabSz="914400" rtl="0" eaLnBrk="1" fontAlgn="ctr" latinLnBrk="0" hangingPunct="1">
                        <a:lnSpc>
                          <a:spcPct val="100000"/>
                        </a:lnSpc>
                        <a:spcBef>
                          <a:spcPts val="0"/>
                        </a:spcBef>
                        <a:spcAft>
                          <a:spcPts val="600"/>
                        </a:spcAft>
                        <a:buClrTx/>
                        <a:buSzTx/>
                        <a:buFontTx/>
                        <a:buNone/>
                        <a:tabLst/>
                        <a:defRPr/>
                      </a:pPr>
                      <a:r>
                        <a:rPr lang="en-US" sz="1200" dirty="0" smtClean="0">
                          <a:latin typeface="Huawei Sans" panose="020C0503030203020204" pitchFamily="34" charset="0"/>
                        </a:rPr>
                        <a:t>Attack detection</a:t>
                      </a:r>
                      <a:endParaRPr lang="en-US" altLang="zh-CN" sz="1200" dirty="0">
                        <a:solidFill>
                          <a:srgbClr val="000000"/>
                        </a:solidFill>
                        <a:latin typeface="Huawei Sans" panose="020C0503030203020204" pitchFamily="34" charset="0"/>
                        <a:ea typeface="+mn-ea"/>
                        <a:cs typeface="+mn-ea"/>
                        <a:sym typeface="+mn-lt"/>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28470">
                <a:tc>
                  <a:txBody>
                    <a:bodyPr/>
                    <a:lstStyle/>
                    <a:p>
                      <a:pPr marL="0" algn="ctr" defTabSz="914400" rtl="0" eaLnBrk="1" fontAlgn="ctr" latinLnBrk="0" hangingPunct="1">
                        <a:lnSpc>
                          <a:spcPct val="100000"/>
                        </a:lnSpc>
                        <a:spcAft>
                          <a:spcPts val="600"/>
                        </a:spcAft>
                      </a:pPr>
                      <a:r>
                        <a:rPr lang="en-US" sz="1200" dirty="0" smtClean="0">
                          <a:latin typeface="Huawei Sans" panose="020C0503030203020204" pitchFamily="34" charset="0"/>
                        </a:rPr>
                        <a:t>Unencrypted management frames</a:t>
                      </a:r>
                      <a:endParaRPr lang="en-US" altLang="zh-CN" sz="1200" kern="1200" dirty="0">
                        <a:solidFill>
                          <a:srgbClr val="000000"/>
                        </a:solidFill>
                        <a:latin typeface="Huawei Sans" panose="020C0503030203020204" pitchFamily="34" charset="0"/>
                        <a:ea typeface="+mn-ea"/>
                        <a:cs typeface="+mn-ea"/>
                        <a:sym typeface="+mn-lt"/>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lnSpc>
                          <a:spcPct val="100000"/>
                        </a:lnSpc>
                        <a:spcAft>
                          <a:spcPts val="600"/>
                        </a:spcAft>
                      </a:pPr>
                      <a:r>
                        <a:rPr lang="en-US" sz="1200" dirty="0" smtClean="0">
                          <a:latin typeface="Huawei Sans" panose="020C0503030203020204" pitchFamily="34" charset="0"/>
                        </a:rPr>
                        <a:t>Protected management frame (PMF)</a:t>
                      </a:r>
                      <a:endParaRPr lang="en-US" altLang="zh-CN" sz="1200" kern="1200" dirty="0">
                        <a:solidFill>
                          <a:srgbClr val="000000"/>
                        </a:solidFill>
                        <a:latin typeface="Huawei Sans" panose="020C0503030203020204" pitchFamily="34" charset="0"/>
                        <a:ea typeface="+mn-ea"/>
                        <a:cs typeface="+mn-ea"/>
                        <a:sym typeface="+mn-lt"/>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graphicFrame>
        <p:nvGraphicFramePr>
          <p:cNvPr id="6" name="表格 5"/>
          <p:cNvGraphicFramePr>
            <a:graphicFrameLocks noGrp="1"/>
          </p:cNvGraphicFramePr>
          <p:nvPr>
            <p:extLst>
              <p:ext uri="{D42A27DB-BD31-4B8C-83A1-F6EECF244321}">
                <p14:modId xmlns:p14="http://schemas.microsoft.com/office/powerpoint/2010/main" val="589137351"/>
              </p:ext>
            </p:extLst>
          </p:nvPr>
        </p:nvGraphicFramePr>
        <p:xfrm>
          <a:off x="6496595" y="1600113"/>
          <a:ext cx="4320000" cy="1832032"/>
        </p:xfrm>
        <a:graphic>
          <a:graphicData uri="http://schemas.openxmlformats.org/drawingml/2006/table">
            <a:tbl>
              <a:tblPr firstRow="1" bandRow="1">
                <a:tableStyleId>{2D5ABB26-0587-4C30-8999-92F81FD0307C}</a:tableStyleId>
              </a:tblPr>
              <a:tblGrid>
                <a:gridCol w="1858133"/>
                <a:gridCol w="2461867"/>
              </a:tblGrid>
              <a:tr h="333097">
                <a:tc>
                  <a:txBody>
                    <a:bodyPr/>
                    <a:lstStyle/>
                    <a:p>
                      <a:pPr algn="ctr" fontAlgn="ctr">
                        <a:lnSpc>
                          <a:spcPct val="100000"/>
                        </a:lnSpc>
                      </a:pPr>
                      <a:r>
                        <a:rPr lang="en-US" sz="1400" b="1" dirty="0" smtClean="0">
                          <a:latin typeface="Huawei Sans" panose="020C0503030203020204" pitchFamily="34" charset="0"/>
                        </a:rPr>
                        <a:t>Security Risk</a:t>
                      </a:r>
                      <a:endParaRPr lang="en-US" altLang="zh-CN" sz="1400" b="1" dirty="0">
                        <a:solidFill>
                          <a:srgbClr val="ED6D00"/>
                        </a:solidFill>
                        <a:latin typeface="Huawei Sans" panose="020C0503030203020204" pitchFamily="34" charset="0"/>
                        <a:ea typeface="+mn-ea"/>
                        <a:cs typeface="+mn-ea"/>
                        <a:sym typeface="+mn-lt"/>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pPr>
                      <a:r>
                        <a:rPr lang="en-US" sz="1400" b="1" dirty="0" smtClean="0">
                          <a:latin typeface="Huawei Sans" panose="020C0503030203020204" pitchFamily="34" charset="0"/>
                        </a:rPr>
                        <a:t>Defense Measure</a:t>
                      </a:r>
                      <a:endParaRPr lang="en-US" altLang="zh-CN" sz="1400" b="1" dirty="0">
                        <a:solidFill>
                          <a:srgbClr val="ED6D00"/>
                        </a:solidFill>
                        <a:latin typeface="Huawei Sans" panose="020C0503030203020204" pitchFamily="34" charset="0"/>
                        <a:ea typeface="+mn-ea"/>
                        <a:cs typeface="+mn-ea"/>
                        <a:sym typeface="+mn-lt"/>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299787">
                <a:tc rowSpan="2">
                  <a:txBody>
                    <a:bodyPr/>
                    <a:lstStyle/>
                    <a:p>
                      <a:pPr marL="0" algn="ctr" defTabSz="914400" rtl="0" eaLnBrk="1" fontAlgn="ctr" latinLnBrk="0" hangingPunct="1">
                        <a:lnSpc>
                          <a:spcPct val="100000"/>
                        </a:lnSpc>
                        <a:spcAft>
                          <a:spcPts val="600"/>
                        </a:spcAft>
                      </a:pPr>
                      <a:r>
                        <a:rPr lang="en-US" sz="1200" dirty="0" smtClean="0">
                          <a:latin typeface="Huawei Sans" panose="020C0503030203020204" pitchFamily="34" charset="0"/>
                        </a:rPr>
                        <a:t>Air interface encryption and access authentication</a:t>
                      </a:r>
                      <a:endParaRPr lang="en-US" altLang="zh-CN" sz="1200" kern="1200" dirty="0">
                        <a:solidFill>
                          <a:srgbClr val="000000"/>
                        </a:solidFill>
                        <a:latin typeface="Huawei Sans" panose="020C0503030203020204" pitchFamily="34" charset="0"/>
                        <a:ea typeface="+mn-ea"/>
                        <a:cs typeface="+mn-ea"/>
                        <a:sym typeface="+mn-lt"/>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600"/>
                        </a:spcAft>
                        <a:buClrTx/>
                        <a:buSzTx/>
                        <a:buFontTx/>
                        <a:buNone/>
                        <a:tabLst/>
                        <a:defRPr/>
                      </a:pPr>
                      <a:r>
                        <a:rPr lang="en-US" sz="1200" dirty="0" smtClean="0">
                          <a:latin typeface="Huawei Sans" panose="020C0503030203020204" pitchFamily="34" charset="0"/>
                        </a:rPr>
                        <a:t>WPA/WPA2</a:t>
                      </a:r>
                      <a:endParaRPr lang="en-US" altLang="zh-CN" sz="1200" kern="1200" dirty="0" smtClean="0">
                        <a:latin typeface="Huawei Sans" panose="020C0503030203020204" pitchFamily="34" charset="0"/>
                        <a:sym typeface="+mn-lt"/>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99716">
                <a:tc vMerge="1">
                  <a:txBody>
                    <a:bodyPr/>
                    <a:lstStyle/>
                    <a:p>
                      <a:pPr marL="0" algn="l" defTabSz="914400" rtl="0" eaLnBrk="1" latinLnBrk="0" hangingPunct="1"/>
                      <a:endParaRPr lang="zh-CN" altLang="en-US" sz="1200" kern="1200" dirty="0">
                        <a:solidFill>
                          <a:schemeClr val="dk1"/>
                        </a:solidFill>
                        <a:latin typeface="Arial"/>
                        <a:ea typeface="+mn-ea"/>
                        <a:cs typeface="+mn-cs"/>
                      </a:endParaRPr>
                    </a:p>
                  </a:txBody>
                  <a:tcPr/>
                </a:tc>
                <a:tc>
                  <a:txBody>
                    <a:bodyPr/>
                    <a:lstStyle/>
                    <a:p>
                      <a:pPr marL="0" algn="ctr" defTabSz="914400" rtl="0" eaLnBrk="1" fontAlgn="ctr" latinLnBrk="0" hangingPunct="1">
                        <a:lnSpc>
                          <a:spcPct val="100000"/>
                        </a:lnSpc>
                        <a:spcAft>
                          <a:spcPts val="600"/>
                        </a:spcAft>
                      </a:pPr>
                      <a:r>
                        <a:rPr lang="en-US" sz="1200" dirty="0" smtClean="0">
                          <a:latin typeface="Huawei Sans" panose="020C0503030203020204" pitchFamily="34" charset="0"/>
                        </a:rPr>
                        <a:t>WAPI</a:t>
                      </a:r>
                      <a:endParaRPr lang="en-US" altLang="zh-CN" sz="1200" kern="1200" dirty="0">
                        <a:solidFill>
                          <a:srgbClr val="000000"/>
                        </a:solidFill>
                        <a:latin typeface="Huawei Sans" panose="020C0503030203020204" pitchFamily="34" charset="0"/>
                        <a:ea typeface="+mn-ea"/>
                        <a:cs typeface="+mn-ea"/>
                        <a:sym typeface="+mn-lt"/>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99787">
                <a:tc>
                  <a:txBody>
                    <a:bodyPr/>
                    <a:lstStyle/>
                    <a:p>
                      <a:pPr marL="0" algn="ctr" defTabSz="914400" rtl="0" eaLnBrk="1" fontAlgn="ctr" latinLnBrk="0" hangingPunct="1">
                        <a:lnSpc>
                          <a:spcPct val="100000"/>
                        </a:lnSpc>
                        <a:spcAft>
                          <a:spcPts val="600"/>
                        </a:spcAft>
                      </a:pPr>
                      <a:r>
                        <a:rPr lang="en-US" sz="1200" dirty="0" smtClean="0">
                          <a:latin typeface="Huawei Sans" panose="020C0503030203020204" pitchFamily="34" charset="0"/>
                        </a:rPr>
                        <a:t>Terminal access security</a:t>
                      </a:r>
                      <a:endParaRPr lang="en-US" altLang="zh-CN" sz="1200" kern="1200" dirty="0">
                        <a:solidFill>
                          <a:srgbClr val="000000"/>
                        </a:solidFill>
                        <a:latin typeface="Huawei Sans" panose="020C0503030203020204" pitchFamily="34" charset="0"/>
                        <a:ea typeface="+mn-ea"/>
                        <a:cs typeface="+mn-ea"/>
                        <a:sym typeface="+mn-lt"/>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lnSpc>
                          <a:spcPct val="100000"/>
                        </a:lnSpc>
                        <a:spcAft>
                          <a:spcPts val="600"/>
                        </a:spcAft>
                      </a:pPr>
                      <a:r>
                        <a:rPr lang="en-US" sz="1200" dirty="0" smtClean="0">
                          <a:latin typeface="Huawei Sans" panose="020C0503030203020204" pitchFamily="34" charset="0"/>
                        </a:rPr>
                        <a:t>STA blacklist and whitelist</a:t>
                      </a:r>
                      <a:endParaRPr lang="en-US" altLang="zh-CN" sz="1200" kern="1200" dirty="0">
                        <a:solidFill>
                          <a:srgbClr val="000000"/>
                        </a:solidFill>
                        <a:latin typeface="Huawei Sans" panose="020C0503030203020204" pitchFamily="34" charset="0"/>
                        <a:ea typeface="+mn-ea"/>
                        <a:cs typeface="+mn-ea"/>
                        <a:sym typeface="+mn-lt"/>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99645">
                <a:tc>
                  <a:txBody>
                    <a:bodyPr/>
                    <a:lstStyle/>
                    <a:p>
                      <a:pPr marL="0" algn="ctr" defTabSz="914400" rtl="0" eaLnBrk="1" fontAlgn="ctr" latinLnBrk="0" hangingPunct="1">
                        <a:lnSpc>
                          <a:spcPct val="100000"/>
                        </a:lnSpc>
                        <a:spcAft>
                          <a:spcPts val="600"/>
                        </a:spcAft>
                      </a:pPr>
                      <a:r>
                        <a:rPr lang="en-US" sz="1200" dirty="0" smtClean="0">
                          <a:latin typeface="Huawei Sans" panose="020C0503030203020204" pitchFamily="34" charset="0"/>
                        </a:rPr>
                        <a:t>Brute-force cracking</a:t>
                      </a:r>
                      <a:endParaRPr lang="en-US" altLang="zh-CN" sz="1200" kern="1200" dirty="0">
                        <a:solidFill>
                          <a:srgbClr val="000000"/>
                        </a:solidFill>
                        <a:latin typeface="Huawei Sans" panose="020C0503030203020204" pitchFamily="34" charset="0"/>
                        <a:ea typeface="+mn-ea"/>
                        <a:cs typeface="+mn-ea"/>
                        <a:sym typeface="+mn-lt"/>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lnSpc>
                          <a:spcPct val="100000"/>
                        </a:lnSpc>
                        <a:spcAft>
                          <a:spcPts val="600"/>
                        </a:spcAft>
                      </a:pPr>
                      <a:r>
                        <a:rPr lang="en-US" sz="1200" dirty="0" smtClean="0">
                          <a:latin typeface="Huawei Sans" panose="020C0503030203020204" pitchFamily="34" charset="0"/>
                        </a:rPr>
                        <a:t>Brute-force attack defense and dynamic blacklist</a:t>
                      </a:r>
                      <a:endParaRPr lang="en-US" altLang="zh-CN" sz="1200" kern="1200" dirty="0">
                        <a:solidFill>
                          <a:srgbClr val="000000"/>
                        </a:solidFill>
                        <a:latin typeface="Huawei Sans" panose="020C0503030203020204" pitchFamily="34" charset="0"/>
                        <a:ea typeface="+mn-ea"/>
                        <a:cs typeface="+mn-ea"/>
                        <a:sym typeface="+mn-lt"/>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
        <p:nvSpPr>
          <p:cNvPr id="7" name="文本占位符 1"/>
          <p:cNvSpPr txBox="1">
            <a:spLocks/>
          </p:cNvSpPr>
          <p:nvPr/>
        </p:nvSpPr>
        <p:spPr bwMode="auto">
          <a:xfrm>
            <a:off x="6095999" y="1047750"/>
            <a:ext cx="4481690" cy="436563"/>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auto"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auto"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auto"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auto"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r>
              <a:rPr lang="en-US" sz="1800" dirty="0" smtClean="0">
                <a:latin typeface="Huawei Sans" panose="020C0503030203020204" pitchFamily="34" charset="0"/>
              </a:rPr>
              <a:t>STA access security design:</a:t>
            </a:r>
            <a:endParaRPr lang="en-US" altLang="zh-CN" sz="1800" dirty="0">
              <a:latin typeface="Huawei Sans" panose="020C0503030203020204" pitchFamily="34" charset="0"/>
            </a:endParaRPr>
          </a:p>
        </p:txBody>
      </p:sp>
      <p:sp>
        <p:nvSpPr>
          <p:cNvPr id="8" name="文本占位符 1"/>
          <p:cNvSpPr txBox="1">
            <a:spLocks/>
          </p:cNvSpPr>
          <p:nvPr/>
        </p:nvSpPr>
        <p:spPr bwMode="auto">
          <a:xfrm>
            <a:off x="455613" y="3716337"/>
            <a:ext cx="10892572" cy="2319169"/>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auto"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auto"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auto"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auto"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r>
              <a:rPr lang="en-US" sz="1800" dirty="0" smtClean="0">
                <a:latin typeface="Huawei Sans" panose="020C0503030203020204" pitchFamily="34" charset="0"/>
              </a:rPr>
              <a:t>Wireless service security design:</a:t>
            </a:r>
            <a:endParaRPr lang="en-US" altLang="zh-CN" sz="1800" dirty="0" smtClean="0">
              <a:latin typeface="Huawei Sans" panose="020C0503030203020204" pitchFamily="34" charset="0"/>
            </a:endParaRPr>
          </a:p>
          <a:p>
            <a:pPr marL="539750" lvl="1" indent="-241300" fontAlgn="ctr"/>
            <a:r>
              <a:rPr lang="en-US" sz="1400" dirty="0" smtClean="0">
                <a:latin typeface="Huawei Sans" panose="020C0503030203020204" pitchFamily="34" charset="0"/>
              </a:rPr>
              <a:t>The wired network between APs and ACs also faces common security threats, for example, interception, tampering, and spoofing, on IP networks.</a:t>
            </a:r>
            <a:endParaRPr lang="en-US" altLang="zh-CN" sz="1400" dirty="0" smtClean="0">
              <a:latin typeface="Huawei Sans" panose="020C0503030203020204" pitchFamily="34" charset="0"/>
            </a:endParaRPr>
          </a:p>
          <a:p>
            <a:pPr marL="539750" lvl="1" indent="-241300" fontAlgn="ctr"/>
            <a:r>
              <a:rPr lang="en-US" sz="1400" dirty="0" smtClean="0">
                <a:latin typeface="Huawei Sans" panose="020C0503030203020204" pitchFamily="34" charset="0"/>
              </a:rPr>
              <a:t>To improve data transmission security, CAPWAP tunnels between APs and ACs support Datagram Transport Layer Security (DTLS) encryption, including DTLS encryption of CAPWAP tunnels for management packets, DTLS encryption of CAPWAP tunnels for service data packets, encryption of sensitive information, and integrity check.</a:t>
            </a:r>
            <a:endParaRPr lang="en-US" altLang="zh-CN" sz="1400" dirty="0" smtClean="0">
              <a:latin typeface="Huawei Sans" panose="020C0503030203020204" pitchFamily="34" charset="0"/>
            </a:endParaRPr>
          </a:p>
        </p:txBody>
      </p:sp>
    </p:spTree>
    <p:extLst>
      <p:ext uri="{BB962C8B-B14F-4D97-AF65-F5344CB8AC3E}">
        <p14:creationId xmlns:p14="http://schemas.microsoft.com/office/powerpoint/2010/main" val="1132892584"/>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5693165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sz="2000" dirty="0" err="1" smtClean="0">
                <a:solidFill>
                  <a:schemeClr val="bg1">
                    <a:lumMod val="50000"/>
                  </a:schemeClr>
                </a:solidFill>
              </a:rPr>
              <a:t>CloudCampus</a:t>
            </a:r>
            <a:r>
              <a:rPr lang="en-US" sz="2000" dirty="0" smtClean="0">
                <a:solidFill>
                  <a:schemeClr val="bg1">
                    <a:lumMod val="50000"/>
                  </a:schemeClr>
                </a:solidFill>
              </a:rPr>
              <a:t> Solution and Virtualized Campus Network Overview</a:t>
            </a:r>
          </a:p>
          <a:p>
            <a:r>
              <a:rPr lang="en-US" sz="2000" dirty="0" smtClean="0">
                <a:solidFill>
                  <a:schemeClr val="bg1">
                    <a:lumMod val="50000"/>
                  </a:schemeClr>
                </a:solidFill>
              </a:rPr>
              <a:t>Underlay Network Design</a:t>
            </a:r>
            <a:endParaRPr lang="en-US" altLang="zh-CN" sz="2000" dirty="0" smtClean="0">
              <a:solidFill>
                <a:schemeClr val="bg1">
                  <a:lumMod val="50000"/>
                </a:schemeClr>
              </a:solidFill>
              <a:sym typeface="Huawei Sans" panose="020C0503030203020204" pitchFamily="34" charset="0"/>
            </a:endParaRPr>
          </a:p>
          <a:p>
            <a:r>
              <a:rPr lang="en-US" sz="2000" dirty="0" smtClean="0">
                <a:solidFill>
                  <a:schemeClr val="bg1">
                    <a:lumMod val="50000"/>
                  </a:schemeClr>
                </a:solidFill>
              </a:rPr>
              <a:t>Fabric Design</a:t>
            </a:r>
          </a:p>
          <a:p>
            <a:r>
              <a:rPr lang="en-US" sz="2000" dirty="0" smtClean="0">
                <a:solidFill>
                  <a:schemeClr val="bg1">
                    <a:lumMod val="50000"/>
                  </a:schemeClr>
                </a:solidFill>
              </a:rPr>
              <a:t>Overlay Network Design</a:t>
            </a:r>
          </a:p>
          <a:p>
            <a:r>
              <a:rPr lang="en-US" sz="2000" dirty="0" smtClean="0">
                <a:solidFill>
                  <a:schemeClr val="bg1">
                    <a:lumMod val="50000"/>
                  </a:schemeClr>
                </a:solidFill>
              </a:rPr>
              <a:t>Admission Control and Free Mobility Design</a:t>
            </a:r>
          </a:p>
          <a:p>
            <a:r>
              <a:rPr lang="en-US" sz="2000" dirty="0" smtClean="0">
                <a:solidFill>
                  <a:schemeClr val="bg1">
                    <a:lumMod val="50000"/>
                  </a:schemeClr>
                </a:solidFill>
              </a:rPr>
              <a:t>WLAN Design</a:t>
            </a:r>
            <a:endParaRPr lang="en-US" altLang="zh-CN" sz="2000" dirty="0" smtClean="0">
              <a:solidFill>
                <a:schemeClr val="bg1">
                  <a:lumMod val="50000"/>
                </a:schemeClr>
              </a:solidFill>
              <a:sym typeface="Huawei Sans" panose="020C0503030203020204" pitchFamily="34" charset="0"/>
            </a:endParaRPr>
          </a:p>
          <a:p>
            <a:r>
              <a:rPr lang="en-US" sz="2000" dirty="0" smtClean="0">
                <a:solidFill>
                  <a:schemeClr val="bg1">
                    <a:lumMod val="50000"/>
                  </a:schemeClr>
                </a:solidFill>
              </a:rPr>
              <a:t>Network Security Design</a:t>
            </a:r>
          </a:p>
          <a:p>
            <a:r>
              <a:rPr lang="en-US" sz="2000" b="1" dirty="0" smtClean="0"/>
              <a:t>O&amp;M Design</a:t>
            </a:r>
            <a:endParaRPr lang="en-US" altLang="zh-CN" sz="2000" b="1" dirty="0">
              <a:sym typeface="Huawei Sans" panose="020C0503030203020204" pitchFamily="34" charset="0"/>
            </a:endParaRPr>
          </a:p>
        </p:txBody>
      </p:sp>
    </p:spTree>
    <p:extLst>
      <p:ext uri="{BB962C8B-B14F-4D97-AF65-F5344CB8AC3E}">
        <p14:creationId xmlns:p14="http://schemas.microsoft.com/office/powerpoint/2010/main" val="1500908820"/>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dirty="0" smtClean="0"/>
              <a:t>Challenges Facing Campus Network O&amp;M</a:t>
            </a:r>
            <a:endParaRPr lang="en-US" altLang="zh-CN" dirty="0">
              <a:sym typeface="Huawei Sans" panose="020C0503030203020204" pitchFamily="34" charset="0"/>
            </a:endParaRPr>
          </a:p>
        </p:txBody>
      </p:sp>
      <p:sp>
        <p:nvSpPr>
          <p:cNvPr id="7" name="矩形 18"/>
          <p:cNvSpPr txBox="1"/>
          <p:nvPr/>
        </p:nvSpPr>
        <p:spPr bwMode="gray">
          <a:xfrm>
            <a:off x="1276573" y="2533918"/>
            <a:ext cx="1997513" cy="339880"/>
          </a:xfrm>
          <a:prstGeom prst="rect">
            <a:avLst/>
          </a:prstGeom>
          <a:noFill/>
          <a:ln w="12700" cap="flat">
            <a:noFill/>
            <a:miter lim="400000"/>
          </a:ln>
          <a:effectLst/>
          <a:extLst>
            <a:ext uri="{C572A759-6A51-4108-AA02-DFA0A04FC94B}">
              <ma14:wrappingTextBoxFlag xmlns="" xmlns:ma14="http://schemas.microsoft.com/office/mac/drawingml/2011/main" xmlns:m="http://schemas.openxmlformats.org/officeDocument/2006/math" xmlns:a14="http://schemas.microsoft.com/office/drawing/2010/main" val="1"/>
            </a:ext>
          </a:extLst>
        </p:spPr>
        <p:txBody>
          <a:bodyPr wrap="none" lIns="15960" tIns="15960" rIns="15960" bIns="15960" numCol="1" anchor="t">
            <a:spAutoFit/>
          </a:bodyPr>
          <a:lstStyle>
            <a:defPPr>
              <a:defRPr lang="en-US"/>
            </a:defPPr>
            <a:lvl1pPr algn="ctr" defTabSz="2065314" hangingPunct="0">
              <a:defRPr sz="1999" b="0" kern="0">
                <a:solidFill>
                  <a:srgbClr val="666666">
                    <a:lumMod val="75000"/>
                  </a:srgbClr>
                </a:solidFill>
                <a:cs typeface="+mn-ea"/>
              </a:defRPr>
            </a:lvl1pPr>
          </a:lstStyle>
          <a:p>
            <a:pPr fontAlgn="ctr"/>
            <a:r>
              <a:rPr lang="en-US" dirty="0" smtClean="0">
                <a:solidFill>
                  <a:schemeClr val="tx1"/>
                </a:solidFill>
                <a:latin typeface="Huawei Sans" panose="020C0503030203020204" pitchFamily="34" charset="0"/>
              </a:rPr>
              <a:t>Precise detection</a:t>
            </a:r>
            <a:endParaRPr lang="en-US" dirty="0">
              <a:solidFill>
                <a:schemeClr val="tx1"/>
              </a:solidFill>
              <a:latin typeface="Huawei Sans" panose="020C0503030203020204" pitchFamily="34" charset="0"/>
            </a:endParaRPr>
          </a:p>
        </p:txBody>
      </p:sp>
      <p:sp>
        <p:nvSpPr>
          <p:cNvPr id="9" name="矩形 5"/>
          <p:cNvSpPr txBox="1"/>
          <p:nvPr/>
        </p:nvSpPr>
        <p:spPr bwMode="gray">
          <a:xfrm>
            <a:off x="8761751" y="2533918"/>
            <a:ext cx="2213919" cy="339880"/>
          </a:xfrm>
          <a:prstGeom prst="rect">
            <a:avLst/>
          </a:prstGeom>
          <a:noFill/>
          <a:ln w="12700" cap="flat">
            <a:noFill/>
            <a:miter lim="400000"/>
          </a:ln>
          <a:effectLst/>
          <a:extLst>
            <a:ext uri="{C572A759-6A51-4108-AA02-DFA0A04FC94B}">
              <ma14:wrappingTextBoxFlag xmlns="" xmlns:ma14="http://schemas.microsoft.com/office/mac/drawingml/2011/main" xmlns:m="http://schemas.openxmlformats.org/officeDocument/2006/math" xmlns:a14="http://schemas.microsoft.com/office/drawing/2010/main" val="1"/>
            </a:ext>
          </a:extLst>
        </p:spPr>
        <p:txBody>
          <a:bodyPr wrap="none" lIns="15960" tIns="15960" rIns="15960" bIns="15960" numCol="1" anchor="t">
            <a:spAutoFit/>
          </a:bodyPr>
          <a:lstStyle>
            <a:lvl1pPr defTabSz="2065314">
              <a:defRPr b="0">
                <a:latin typeface="Arial"/>
                <a:ea typeface="Microsoft YaHei"/>
                <a:cs typeface="Microsoft YaHei"/>
                <a:sym typeface="Microsoft YaHei"/>
              </a:defRPr>
            </a:lvl1pPr>
          </a:lstStyle>
          <a:p>
            <a:pPr algn="ctr" fontAlgn="ctr" hangingPunct="0"/>
            <a:r>
              <a:rPr lang="en-US" sz="1999" dirty="0" smtClean="0">
                <a:latin typeface="Huawei Sans" panose="020C0503030203020204" pitchFamily="34" charset="0"/>
              </a:rPr>
              <a:t>Fault identification</a:t>
            </a:r>
            <a:endParaRPr lang="en-US" sz="1999" dirty="0">
              <a:latin typeface="Huawei Sans" panose="020C0503030203020204" pitchFamily="34" charset="0"/>
            </a:endParaRPr>
          </a:p>
        </p:txBody>
      </p:sp>
      <p:sp>
        <p:nvSpPr>
          <p:cNvPr id="13" name="矩形 14"/>
          <p:cNvSpPr txBox="1"/>
          <p:nvPr/>
        </p:nvSpPr>
        <p:spPr bwMode="gray">
          <a:xfrm>
            <a:off x="4801490" y="2533918"/>
            <a:ext cx="2589022" cy="339880"/>
          </a:xfrm>
          <a:prstGeom prst="rect">
            <a:avLst/>
          </a:prstGeom>
          <a:noFill/>
          <a:ln w="12700" cap="flat">
            <a:noFill/>
            <a:miter lim="400000"/>
          </a:ln>
          <a:effectLst/>
          <a:extLst>
            <a:ext uri="{C572A759-6A51-4108-AA02-DFA0A04FC94B}">
              <ma14:wrappingTextBoxFlag xmlns="" xmlns:ma14="http://schemas.microsoft.com/office/mac/drawingml/2011/main" xmlns:m="http://schemas.openxmlformats.org/officeDocument/2006/math" xmlns:a14="http://schemas.microsoft.com/office/drawing/2010/main" val="1"/>
            </a:ext>
          </a:extLst>
        </p:spPr>
        <p:txBody>
          <a:bodyPr wrap="none" lIns="15960" tIns="15960" rIns="15960" bIns="15960" numCol="1" anchor="t">
            <a:spAutoFit/>
          </a:bodyPr>
          <a:lstStyle>
            <a:lvl1pPr defTabSz="2065314">
              <a:defRPr b="0">
                <a:latin typeface="Arial"/>
                <a:ea typeface="Microsoft YaHei"/>
                <a:cs typeface="Microsoft YaHei"/>
                <a:sym typeface="Microsoft YaHei"/>
              </a:defRPr>
            </a:lvl1pPr>
          </a:lstStyle>
          <a:p>
            <a:pPr algn="ctr" fontAlgn="ctr" hangingPunct="0"/>
            <a:r>
              <a:rPr lang="en-US" sz="1999" dirty="0" smtClean="0">
                <a:latin typeface="Huawei Sans" panose="020C0503030203020204" pitchFamily="34" charset="0"/>
              </a:rPr>
              <a:t>Experience perception</a:t>
            </a:r>
            <a:endParaRPr lang="en-US" altLang="zh-CN" sz="1999" kern="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 name="矩形 14"/>
          <p:cNvSpPr/>
          <p:nvPr/>
        </p:nvSpPr>
        <p:spPr bwMode="gray">
          <a:xfrm>
            <a:off x="8120184" y="2872331"/>
            <a:ext cx="3628903" cy="1491755"/>
          </a:xfrm>
          <a:prstGeom prst="rect">
            <a:avLst/>
          </a:prstGeom>
        </p:spPr>
        <p:txBody>
          <a:bodyPr wrap="square" anchor="ctr">
            <a:spAutoFit/>
          </a:bodyPr>
          <a:lstStyle/>
          <a:p>
            <a:pPr fontAlgn="ctr">
              <a:lnSpc>
                <a:spcPct val="130000"/>
              </a:lnSpc>
            </a:pPr>
            <a:r>
              <a:rPr lang="en-US" sz="1399" dirty="0" smtClean="0">
                <a:latin typeface="Huawei Sans" panose="020C0503030203020204" pitchFamily="34" charset="0"/>
              </a:rPr>
              <a:t>During traditional O&amp;M, network faults can be detected only after receiving clients' complaints. As a result, faults cannot be effectively and proactively identified and analyzed. </a:t>
            </a:r>
            <a:endParaRPr lang="en-US" sz="1399" dirty="0">
              <a:latin typeface="Huawei Sans" panose="020C0503030203020204" pitchFamily="34" charset="0"/>
            </a:endParaRPr>
          </a:p>
        </p:txBody>
      </p:sp>
      <p:sp>
        <p:nvSpPr>
          <p:cNvPr id="16" name="矩形 15"/>
          <p:cNvSpPr/>
          <p:nvPr/>
        </p:nvSpPr>
        <p:spPr bwMode="gray">
          <a:xfrm>
            <a:off x="642738" y="2872331"/>
            <a:ext cx="3265183" cy="2051524"/>
          </a:xfrm>
          <a:prstGeom prst="rect">
            <a:avLst/>
          </a:prstGeom>
        </p:spPr>
        <p:txBody>
          <a:bodyPr wrap="square" anchor="ctr">
            <a:spAutoFit/>
          </a:bodyPr>
          <a:lstStyle/>
          <a:p>
            <a:pPr fontAlgn="ctr">
              <a:lnSpc>
                <a:spcPct val="130000"/>
              </a:lnSpc>
            </a:pPr>
            <a:r>
              <a:rPr lang="en-US" sz="1399" dirty="0" smtClean="0">
                <a:latin typeface="Huawei Sans" panose="020C0503030203020204" pitchFamily="34" charset="0"/>
              </a:rPr>
              <a:t>Traditional O&amp;M is based on SNMP and therefore data collection takes minutes. Once a fault occurs, data generated at the time when the fault occurred cannot be obtained in real time. In addition, no convenient backtracking method is available.</a:t>
            </a:r>
            <a:endParaRPr lang="en-US" altLang="zh-CN" sz="1399"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7" name="矩形 16"/>
          <p:cNvSpPr/>
          <p:nvPr/>
        </p:nvSpPr>
        <p:spPr bwMode="gray">
          <a:xfrm>
            <a:off x="4507095" y="2872331"/>
            <a:ext cx="3467688" cy="1771639"/>
          </a:xfrm>
          <a:prstGeom prst="rect">
            <a:avLst/>
          </a:prstGeom>
        </p:spPr>
        <p:txBody>
          <a:bodyPr wrap="square" anchor="ctr">
            <a:spAutoFit/>
          </a:bodyPr>
          <a:lstStyle/>
          <a:p>
            <a:pPr fontAlgn="ctr">
              <a:lnSpc>
                <a:spcPct val="130000"/>
              </a:lnSpc>
            </a:pPr>
            <a:r>
              <a:rPr lang="en-US" sz="1399" dirty="0" smtClean="0">
                <a:latin typeface="Huawei Sans" panose="020C0503030203020204" pitchFamily="34" charset="0"/>
              </a:rPr>
              <a:t>In traditional O&amp;M systems, only device metrics are monitored. User experience may be poor even if the metrics are normal. In addition, traditional O&amp;M systems do not provide correlative analysis for clients and networks. </a:t>
            </a:r>
            <a:endParaRPr lang="en-US" altLang="zh-CN" sz="1399"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2" name="组合 1"/>
          <p:cNvGrpSpPr/>
          <p:nvPr/>
        </p:nvGrpSpPr>
        <p:grpSpPr bwMode="gray">
          <a:xfrm>
            <a:off x="1570955" y="1022411"/>
            <a:ext cx="1408749" cy="1408749"/>
            <a:chOff x="-1052573" y="2094821"/>
            <a:chExt cx="2124347" cy="2124347"/>
          </a:xfrm>
        </p:grpSpPr>
        <p:grpSp>
          <p:nvGrpSpPr>
            <p:cNvPr id="5" name="组合 4"/>
            <p:cNvGrpSpPr/>
            <p:nvPr/>
          </p:nvGrpSpPr>
          <p:grpSpPr bwMode="gray">
            <a:xfrm>
              <a:off x="-1052573" y="2094821"/>
              <a:ext cx="2124347" cy="2124347"/>
              <a:chOff x="3859893" y="5500020"/>
              <a:chExt cx="720000" cy="720000"/>
            </a:xfrm>
          </p:grpSpPr>
          <p:sp>
            <p:nvSpPr>
              <p:cNvPr id="18" name="椭圆 17"/>
              <p:cNvSpPr/>
              <p:nvPr/>
            </p:nvSpPr>
            <p:spPr bwMode="gray">
              <a:xfrm>
                <a:off x="3859893" y="5500020"/>
                <a:ext cx="720000" cy="720000"/>
              </a:xfrm>
              <a:prstGeom prst="ellipse">
                <a:avLst/>
              </a:prstGeom>
              <a:no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椭圆 18"/>
              <p:cNvSpPr/>
              <p:nvPr/>
            </p:nvSpPr>
            <p:spPr bwMode="gray">
              <a:xfrm>
                <a:off x="4031672" y="5671799"/>
                <a:ext cx="376442" cy="376442"/>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弧形 20"/>
              <p:cNvSpPr/>
              <p:nvPr/>
            </p:nvSpPr>
            <p:spPr bwMode="gray">
              <a:xfrm>
                <a:off x="3931893" y="5541876"/>
                <a:ext cx="576000" cy="576000"/>
              </a:xfrm>
              <a:prstGeom prst="arc">
                <a:avLst>
                  <a:gd name="adj1" fmla="val 14221504"/>
                  <a:gd name="adj2" fmla="val 5301169"/>
                </a:avLst>
              </a:prstGeom>
              <a:ln>
                <a:gradFill>
                  <a:gsLst>
                    <a:gs pos="51000">
                      <a:srgbClr val="94DAE2"/>
                    </a:gs>
                    <a:gs pos="0">
                      <a:srgbClr val="BEE9EE"/>
                    </a:gs>
                    <a:gs pos="100000">
                      <a:srgbClr val="30B5C5"/>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弧形 21"/>
              <p:cNvSpPr/>
              <p:nvPr/>
            </p:nvSpPr>
            <p:spPr bwMode="gray">
              <a:xfrm flipH="1">
                <a:off x="3928921" y="5592948"/>
                <a:ext cx="576000" cy="576000"/>
              </a:xfrm>
              <a:prstGeom prst="arc">
                <a:avLst>
                  <a:gd name="adj1" fmla="val 16245819"/>
                  <a:gd name="adj2" fmla="val 7166993"/>
                </a:avLst>
              </a:prstGeom>
              <a:ln>
                <a:gradFill>
                  <a:gsLst>
                    <a:gs pos="51000">
                      <a:srgbClr val="94DAE2"/>
                    </a:gs>
                    <a:gs pos="100000">
                      <a:srgbClr val="BEE9EE"/>
                    </a:gs>
                    <a:gs pos="0">
                      <a:srgbClr val="30B5C5"/>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25" name="资源 51@4x.png" descr="资源 51@4x.png"/>
            <p:cNvPicPr>
              <a:picLocks noChangeAspect="1"/>
            </p:cNvPicPr>
            <p:nvPr/>
          </p:nvPicPr>
          <p:blipFill>
            <a:blip r:embed="rId3" cstate="screen">
              <a:duotone>
                <a:schemeClr val="bg2">
                  <a:shade val="45000"/>
                  <a:satMod val="135000"/>
                </a:schemeClr>
                <a:prstClr val="white"/>
              </a:duotone>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a:ext>
              </a:extLst>
            </a:blip>
            <a:stretch>
              <a:fillRect/>
            </a:stretch>
          </p:blipFill>
          <p:spPr bwMode="gray">
            <a:xfrm>
              <a:off x="-388260" y="2726159"/>
              <a:ext cx="805569" cy="826336"/>
            </a:xfrm>
            <a:prstGeom prst="rect">
              <a:avLst/>
            </a:prstGeom>
            <a:ln w="12700" cap="flat">
              <a:noFill/>
              <a:miter lim="400000"/>
            </a:ln>
            <a:effectLst/>
          </p:spPr>
        </p:pic>
      </p:grpSp>
      <p:grpSp>
        <p:nvGrpSpPr>
          <p:cNvPr id="3" name="组合 2"/>
          <p:cNvGrpSpPr/>
          <p:nvPr/>
        </p:nvGrpSpPr>
        <p:grpSpPr bwMode="gray">
          <a:xfrm>
            <a:off x="5391625" y="1022411"/>
            <a:ext cx="1408749" cy="1408749"/>
            <a:chOff x="5269582" y="1653878"/>
            <a:chExt cx="1408749" cy="1408749"/>
          </a:xfrm>
        </p:grpSpPr>
        <p:grpSp>
          <p:nvGrpSpPr>
            <p:cNvPr id="24" name="组合 23"/>
            <p:cNvGrpSpPr/>
            <p:nvPr/>
          </p:nvGrpSpPr>
          <p:grpSpPr bwMode="gray">
            <a:xfrm>
              <a:off x="5269582" y="1653878"/>
              <a:ext cx="1408749" cy="1408749"/>
              <a:chOff x="3859893" y="5500020"/>
              <a:chExt cx="720000" cy="720000"/>
            </a:xfrm>
          </p:grpSpPr>
          <p:sp>
            <p:nvSpPr>
              <p:cNvPr id="27" name="椭圆 26"/>
              <p:cNvSpPr/>
              <p:nvPr/>
            </p:nvSpPr>
            <p:spPr bwMode="gray">
              <a:xfrm>
                <a:off x="3859893" y="5500020"/>
                <a:ext cx="720000" cy="720000"/>
              </a:xfrm>
              <a:prstGeom prst="ellipse">
                <a:avLst/>
              </a:prstGeom>
              <a:no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椭圆 27"/>
              <p:cNvSpPr/>
              <p:nvPr/>
            </p:nvSpPr>
            <p:spPr bwMode="gray">
              <a:xfrm>
                <a:off x="4031672" y="5671799"/>
                <a:ext cx="376442" cy="376442"/>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弧形 28"/>
              <p:cNvSpPr/>
              <p:nvPr/>
            </p:nvSpPr>
            <p:spPr bwMode="gray">
              <a:xfrm>
                <a:off x="3931893" y="5541876"/>
                <a:ext cx="576000" cy="576000"/>
              </a:xfrm>
              <a:prstGeom prst="arc">
                <a:avLst>
                  <a:gd name="adj1" fmla="val 14221504"/>
                  <a:gd name="adj2" fmla="val 5301169"/>
                </a:avLst>
              </a:prstGeom>
              <a:ln>
                <a:gradFill>
                  <a:gsLst>
                    <a:gs pos="51000">
                      <a:srgbClr val="94DAE2"/>
                    </a:gs>
                    <a:gs pos="0">
                      <a:srgbClr val="BEE9EE"/>
                    </a:gs>
                    <a:gs pos="100000">
                      <a:srgbClr val="30B5C5"/>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弧形 29"/>
              <p:cNvSpPr/>
              <p:nvPr/>
            </p:nvSpPr>
            <p:spPr bwMode="gray">
              <a:xfrm flipH="1">
                <a:off x="3928921" y="5592948"/>
                <a:ext cx="576000" cy="576000"/>
              </a:xfrm>
              <a:prstGeom prst="arc">
                <a:avLst>
                  <a:gd name="adj1" fmla="val 16245819"/>
                  <a:gd name="adj2" fmla="val 7166993"/>
                </a:avLst>
              </a:prstGeom>
              <a:ln>
                <a:gradFill>
                  <a:gsLst>
                    <a:gs pos="51000">
                      <a:srgbClr val="94DAE2"/>
                    </a:gs>
                    <a:gs pos="100000">
                      <a:srgbClr val="BEE9EE"/>
                    </a:gs>
                    <a:gs pos="0">
                      <a:srgbClr val="30B5C5"/>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10" name="资源 53@4x.png" descr="资源 53@4x.png"/>
            <p:cNvPicPr>
              <a:picLocks noChangeAspect="1"/>
            </p:cNvPicPr>
            <p:nvPr/>
          </p:nvPicPr>
          <p:blipFill>
            <a:blip r:embed="rId5" cstate="screen">
              <a:clrChange>
                <a:clrFrom>
                  <a:srgbClr val="000000">
                    <a:alpha val="0"/>
                  </a:srgbClr>
                </a:clrFrom>
                <a:clrTo>
                  <a:srgbClr val="000000">
                    <a:alpha val="0"/>
                  </a:srgbClr>
                </a:clrTo>
              </a:clrChange>
              <a:biLevel thresh="50000"/>
              <a:extLst>
                <a:ext uri="{28A0092B-C50C-407E-A947-70E740481C1C}">
                  <a14:useLocalDpi xmlns:a14="http://schemas.microsoft.com/office/drawing/2010/main"/>
                </a:ext>
              </a:extLst>
            </a:blip>
            <a:stretch>
              <a:fillRect/>
            </a:stretch>
          </p:blipFill>
          <p:spPr bwMode="gray">
            <a:xfrm>
              <a:off x="5705779" y="2134405"/>
              <a:ext cx="524723" cy="540000"/>
            </a:xfrm>
            <a:prstGeom prst="rect">
              <a:avLst/>
            </a:prstGeom>
            <a:ln w="12700" cap="flat">
              <a:noFill/>
              <a:miter lim="400000"/>
            </a:ln>
            <a:effectLst/>
          </p:spPr>
        </p:pic>
      </p:grpSp>
      <p:grpSp>
        <p:nvGrpSpPr>
          <p:cNvPr id="20" name="组合 19"/>
          <p:cNvGrpSpPr/>
          <p:nvPr/>
        </p:nvGrpSpPr>
        <p:grpSpPr bwMode="gray">
          <a:xfrm>
            <a:off x="9164336" y="1022411"/>
            <a:ext cx="1408749" cy="1408749"/>
            <a:chOff x="8916139" y="1653878"/>
            <a:chExt cx="1408749" cy="1408749"/>
          </a:xfrm>
        </p:grpSpPr>
        <p:grpSp>
          <p:nvGrpSpPr>
            <p:cNvPr id="32" name="组合 31"/>
            <p:cNvGrpSpPr/>
            <p:nvPr/>
          </p:nvGrpSpPr>
          <p:grpSpPr bwMode="gray">
            <a:xfrm>
              <a:off x="8916139" y="1653878"/>
              <a:ext cx="1408749" cy="1408749"/>
              <a:chOff x="3859893" y="5500020"/>
              <a:chExt cx="720000" cy="720000"/>
            </a:xfrm>
          </p:grpSpPr>
          <p:sp>
            <p:nvSpPr>
              <p:cNvPr id="34" name="椭圆 33"/>
              <p:cNvSpPr/>
              <p:nvPr/>
            </p:nvSpPr>
            <p:spPr bwMode="gray">
              <a:xfrm>
                <a:off x="3859893" y="5500020"/>
                <a:ext cx="720000" cy="720000"/>
              </a:xfrm>
              <a:prstGeom prst="ellipse">
                <a:avLst/>
              </a:prstGeom>
              <a:no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椭圆 34"/>
              <p:cNvSpPr/>
              <p:nvPr/>
            </p:nvSpPr>
            <p:spPr bwMode="gray">
              <a:xfrm>
                <a:off x="4031672" y="5671799"/>
                <a:ext cx="376442" cy="376442"/>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弧形 35"/>
              <p:cNvSpPr/>
              <p:nvPr/>
            </p:nvSpPr>
            <p:spPr bwMode="gray">
              <a:xfrm>
                <a:off x="3931893" y="5541876"/>
                <a:ext cx="576000" cy="576000"/>
              </a:xfrm>
              <a:prstGeom prst="arc">
                <a:avLst>
                  <a:gd name="adj1" fmla="val 14221504"/>
                  <a:gd name="adj2" fmla="val 5301169"/>
                </a:avLst>
              </a:prstGeom>
              <a:ln>
                <a:gradFill>
                  <a:gsLst>
                    <a:gs pos="51000">
                      <a:srgbClr val="94DAE2"/>
                    </a:gs>
                    <a:gs pos="0">
                      <a:srgbClr val="BEE9EE"/>
                    </a:gs>
                    <a:gs pos="100000">
                      <a:srgbClr val="30B5C5"/>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弧形 36"/>
              <p:cNvSpPr/>
              <p:nvPr/>
            </p:nvSpPr>
            <p:spPr bwMode="gray">
              <a:xfrm flipH="1">
                <a:off x="3928921" y="5592948"/>
                <a:ext cx="576000" cy="576000"/>
              </a:xfrm>
              <a:prstGeom prst="arc">
                <a:avLst>
                  <a:gd name="adj1" fmla="val 16245819"/>
                  <a:gd name="adj2" fmla="val 7166993"/>
                </a:avLst>
              </a:prstGeom>
              <a:ln>
                <a:gradFill>
                  <a:gsLst>
                    <a:gs pos="51000">
                      <a:srgbClr val="94DAE2"/>
                    </a:gs>
                    <a:gs pos="100000">
                      <a:srgbClr val="BEE9EE"/>
                    </a:gs>
                    <a:gs pos="0">
                      <a:srgbClr val="30B5C5"/>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11" name="资源 52@4x.png" descr="资源 52@4x.png"/>
            <p:cNvPicPr>
              <a:picLocks noChangeAspect="1"/>
            </p:cNvPicPr>
            <p:nvPr/>
          </p:nvPicPr>
          <p:blipFill>
            <a:blip r:embed="rId6" cstate="screen">
              <a:biLevel thresh="25000"/>
              <a:extLst>
                <a:ext uri="{28A0092B-C50C-407E-A947-70E740481C1C}">
                  <a14:useLocalDpi xmlns:a14="http://schemas.microsoft.com/office/drawing/2010/main"/>
                </a:ext>
              </a:extLst>
            </a:blip>
            <a:stretch>
              <a:fillRect/>
            </a:stretch>
          </p:blipFill>
          <p:spPr bwMode="gray">
            <a:xfrm>
              <a:off x="9331254" y="2173063"/>
              <a:ext cx="566568" cy="360000"/>
            </a:xfrm>
            <a:prstGeom prst="rect">
              <a:avLst/>
            </a:prstGeom>
            <a:ln w="12700" cap="flat">
              <a:noFill/>
              <a:miter lim="400000"/>
            </a:ln>
            <a:effectLst/>
          </p:spPr>
        </p:pic>
      </p:grpSp>
      <p:sp>
        <p:nvSpPr>
          <p:cNvPr id="31" name="矩形 30"/>
          <p:cNvSpPr/>
          <p:nvPr/>
        </p:nvSpPr>
        <p:spPr bwMode="gray">
          <a:xfrm>
            <a:off x="8407103" y="5454881"/>
            <a:ext cx="2911264" cy="738664"/>
          </a:xfrm>
          <a:prstGeom prst="rect">
            <a:avLst/>
          </a:prstGeom>
        </p:spPr>
        <p:txBody>
          <a:bodyPr wrap="square">
            <a:spAutoFit/>
          </a:bodyPr>
          <a:lstStyle/>
          <a:p>
            <a:pPr algn="ctr" defTabSz="914034" fontAlgn="ctr">
              <a:lnSpc>
                <a:spcPct val="150000"/>
              </a:lnSpc>
              <a:spcBef>
                <a:spcPct val="0"/>
              </a:spcBef>
              <a:spcAft>
                <a:spcPct val="0"/>
              </a:spcAft>
            </a:pPr>
            <a:r>
              <a:rPr lang="en-US" sz="1400" b="1" dirty="0" smtClean="0">
                <a:solidFill>
                  <a:srgbClr val="30B5C5"/>
                </a:solidFill>
                <a:latin typeface="Huawei Sans" panose="020C0503030203020204" pitchFamily="34" charset="0"/>
              </a:rPr>
              <a:t>Key requirements: intelligent fault identification</a:t>
            </a:r>
            <a:endParaRPr lang="en-US" altLang="zh-CN" sz="1400" b="1"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3" name="矩形 32"/>
          <p:cNvSpPr/>
          <p:nvPr/>
        </p:nvSpPr>
        <p:spPr bwMode="gray">
          <a:xfrm>
            <a:off x="4088548" y="5454881"/>
            <a:ext cx="4014904" cy="738664"/>
          </a:xfrm>
          <a:prstGeom prst="rect">
            <a:avLst/>
          </a:prstGeom>
        </p:spPr>
        <p:txBody>
          <a:bodyPr wrap="square">
            <a:spAutoFit/>
          </a:bodyPr>
          <a:lstStyle/>
          <a:p>
            <a:pPr algn="ctr" defTabSz="914034" fontAlgn="ctr">
              <a:lnSpc>
                <a:spcPct val="150000"/>
              </a:lnSpc>
              <a:spcBef>
                <a:spcPct val="0"/>
              </a:spcBef>
              <a:spcAft>
                <a:spcPct val="0"/>
              </a:spcAft>
            </a:pPr>
            <a:r>
              <a:rPr lang="en-US" sz="1400" b="1" dirty="0" smtClean="0">
                <a:solidFill>
                  <a:srgbClr val="30B5C5"/>
                </a:solidFill>
                <a:latin typeface="Huawei Sans" panose="020C0503030203020204" pitchFamily="34" charset="0"/>
              </a:rPr>
              <a:t>Key requirements: client &amp; network profiling, experience perception</a:t>
            </a:r>
            <a:endParaRPr lang="en-US" altLang="zh-CN" sz="1400" b="1"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8" name="矩形 37"/>
          <p:cNvSpPr/>
          <p:nvPr/>
        </p:nvSpPr>
        <p:spPr bwMode="gray">
          <a:xfrm>
            <a:off x="446777" y="5473123"/>
            <a:ext cx="3645474" cy="738664"/>
          </a:xfrm>
          <a:prstGeom prst="rect">
            <a:avLst/>
          </a:prstGeom>
        </p:spPr>
        <p:txBody>
          <a:bodyPr wrap="square">
            <a:spAutoFit/>
          </a:bodyPr>
          <a:lstStyle/>
          <a:p>
            <a:pPr algn="ctr" defTabSz="914034" fontAlgn="ctr">
              <a:lnSpc>
                <a:spcPct val="150000"/>
              </a:lnSpc>
              <a:spcBef>
                <a:spcPct val="0"/>
              </a:spcBef>
              <a:spcAft>
                <a:spcPct val="0"/>
              </a:spcAft>
            </a:pPr>
            <a:r>
              <a:rPr lang="en-US" sz="1400" b="1" dirty="0" smtClean="0">
                <a:solidFill>
                  <a:srgbClr val="30B5C5"/>
                </a:solidFill>
                <a:latin typeface="Huawei Sans" panose="020C0503030203020204" pitchFamily="34" charset="0"/>
              </a:rPr>
              <a:t>Key requirements: Telemetry-based precise detection</a:t>
            </a:r>
            <a:endParaRPr lang="en-US" altLang="zh-CN" sz="1400" b="1"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3" name="下箭头 63"/>
          <p:cNvSpPr/>
          <p:nvPr/>
        </p:nvSpPr>
        <p:spPr bwMode="gray">
          <a:xfrm rot="10800000" flipV="1">
            <a:off x="1972453" y="4904045"/>
            <a:ext cx="605754" cy="564741"/>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BEE9EE"/>
              </a:gs>
              <a:gs pos="100000">
                <a:schemeClr val="bg1">
                  <a:alpha val="0"/>
                </a:schemeClr>
              </a:gs>
            </a:gsLst>
            <a:lin ang="16200000" scaled="1"/>
            <a:tileRect/>
          </a:gradFill>
          <a:ln w="19050">
            <a:gradFill flip="none" rotWithShape="1">
              <a:gsLst>
                <a:gs pos="100000">
                  <a:schemeClr val="bg1">
                    <a:lumMod val="100000"/>
                    <a:alpha val="0"/>
                  </a:schemeClr>
                </a:gs>
                <a:gs pos="31000">
                  <a:srgbClr val="94DAE2"/>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8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下箭头 63"/>
          <p:cNvSpPr/>
          <p:nvPr/>
        </p:nvSpPr>
        <p:spPr bwMode="gray">
          <a:xfrm rot="10800000" flipV="1">
            <a:off x="5793123" y="4904045"/>
            <a:ext cx="605754" cy="564741"/>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BEE9EE"/>
              </a:gs>
              <a:gs pos="100000">
                <a:schemeClr val="bg1">
                  <a:alpha val="0"/>
                </a:schemeClr>
              </a:gs>
            </a:gsLst>
            <a:lin ang="16200000" scaled="1"/>
            <a:tileRect/>
          </a:gradFill>
          <a:ln w="19050">
            <a:gradFill flip="none" rotWithShape="1">
              <a:gsLst>
                <a:gs pos="100000">
                  <a:schemeClr val="bg1">
                    <a:lumMod val="100000"/>
                    <a:alpha val="0"/>
                  </a:schemeClr>
                </a:gs>
                <a:gs pos="31000">
                  <a:srgbClr val="94DAE2"/>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8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下箭头 63"/>
          <p:cNvSpPr/>
          <p:nvPr/>
        </p:nvSpPr>
        <p:spPr bwMode="gray">
          <a:xfrm rot="10800000" flipV="1">
            <a:off x="9565833" y="4904045"/>
            <a:ext cx="605754" cy="564741"/>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BEE9EE"/>
              </a:gs>
              <a:gs pos="100000">
                <a:schemeClr val="bg1">
                  <a:alpha val="0"/>
                </a:schemeClr>
              </a:gs>
            </a:gsLst>
            <a:lin ang="16200000" scaled="1"/>
            <a:tileRect/>
          </a:gradFill>
          <a:ln w="19050">
            <a:gradFill flip="none" rotWithShape="1">
              <a:gsLst>
                <a:gs pos="100000">
                  <a:schemeClr val="bg1">
                    <a:lumMod val="100000"/>
                    <a:alpha val="0"/>
                  </a:schemeClr>
                </a:gs>
                <a:gs pos="31000">
                  <a:srgbClr val="94DAE2"/>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8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368595109"/>
      </p:ext>
    </p:extLst>
  </p:cSld>
  <p:clrMapOvr>
    <a:masterClrMapping/>
  </p:clrMapOvr>
  <p:timing>
    <p:tnLst>
      <p:par>
        <p:cTn id="1" dur="indefinite" restart="never" nodeType="tmRoot"/>
      </p:par>
    </p:tnLst>
  </p:timing>
</p:sld>
</file>

<file path=ppt/theme/theme1.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功能页模板">
  <a:themeElements>
    <a:clrScheme name="自定义 2">
      <a:dk1>
        <a:sysClr val="windowText" lastClr="000000"/>
      </a:dk1>
      <a:lt1>
        <a:sysClr val="window" lastClr="FFFFFF"/>
      </a:lt1>
      <a:dk2>
        <a:srgbClr val="44546A"/>
      </a:dk2>
      <a:lt2>
        <a:srgbClr val="E7E6E6"/>
      </a:lt2>
      <a:accent1>
        <a:srgbClr val="C7000B"/>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文档" ma:contentTypeID="0x01010002C5B4B712841F4C8A7AAEE2CD191271" ma:contentTypeVersion="1" ma:contentTypeDescription="新建文档。" ma:contentTypeScope="" ma:versionID="e3584c25149db5ebf399a1149e351fb6">
  <xsd:schema xmlns:xsd="http://www.w3.org/2001/XMLSchema" xmlns:xs="http://www.w3.org/2001/XMLSchema" xmlns:p="http://schemas.microsoft.com/office/2006/metadata/properties" xmlns:ns2="475f1e55-3009-46d8-9566-5d569a2b3a98" targetNamespace="http://schemas.microsoft.com/office/2006/metadata/properties" ma:root="true" ma:fieldsID="e872da27d3e632afd91cf7694db677c0"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共享对象:"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内容类型"/>
        <xsd:element ref="dc:title" minOccurs="0" maxOccurs="1" ma:index="4" ma:displayName="标题"/>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2296AD3-5121-4DF6-8150-62C25C031437}">
  <ds:schemaRefs>
    <ds:schemaRef ds:uri="http://www.w3.org/XML/1998/namespace"/>
    <ds:schemaRef ds:uri="http://schemas.openxmlformats.org/package/2006/metadata/core-properties"/>
    <ds:schemaRef ds:uri="http://schemas.microsoft.com/office/2006/documentManagement/types"/>
    <ds:schemaRef ds:uri="http://purl.org/dc/terms/"/>
    <ds:schemaRef ds:uri="http://purl.org/dc/elements/1.1/"/>
    <ds:schemaRef ds:uri="http://schemas.microsoft.com/office/2006/metadata/properties"/>
    <ds:schemaRef ds:uri="http://schemas.microsoft.com/office/infopath/2007/PartnerControls"/>
    <ds:schemaRef ds:uri="475f1e55-3009-46d8-9566-5d569a2b3a98"/>
    <ds:schemaRef ds:uri="http://purl.org/dc/dcmitype/"/>
  </ds:schemaRefs>
</ds:datastoreItem>
</file>

<file path=customXml/itemProps2.xml><?xml version="1.0" encoding="utf-8"?>
<ds:datastoreItem xmlns:ds="http://schemas.openxmlformats.org/officeDocument/2006/customXml" ds:itemID="{910EFEAE-CE38-4782-874C-F0C04452BAF1}">
  <ds:schemaRefs>
    <ds:schemaRef ds:uri="http://schemas.microsoft.com/sharepoint/v3/contenttype/forms"/>
  </ds:schemaRefs>
</ds:datastoreItem>
</file>

<file path=customXml/itemProps3.xml><?xml version="1.0" encoding="utf-8"?>
<ds:datastoreItem xmlns:ds="http://schemas.openxmlformats.org/officeDocument/2006/customXml" ds:itemID="{0BB111F0-0A87-4D8B-A847-E238ADEB6CB8}"/>
</file>

<file path=docProps/app.xml><?xml version="1.0" encoding="utf-8"?>
<Properties xmlns="http://schemas.openxmlformats.org/officeDocument/2006/extended-properties" xmlns:vt="http://schemas.openxmlformats.org/officeDocument/2006/docPropsVTypes">
  <Template/>
  <TotalTime>1073</TotalTime>
  <Words>23544</Words>
  <Application>Microsoft Office PowerPoint</Application>
  <PresentationFormat>宽屏</PresentationFormat>
  <Paragraphs>2707</Paragraphs>
  <Slides>113</Slides>
  <Notes>113</Notes>
  <HiddenSlides>11</HiddenSlides>
  <MMClips>0</MMClips>
  <ScaleCrop>false</ScaleCrop>
  <HeadingPairs>
    <vt:vector size="6" baseType="variant">
      <vt:variant>
        <vt:lpstr>已用的字体</vt:lpstr>
      </vt:variant>
      <vt:variant>
        <vt:i4>12</vt:i4>
      </vt:variant>
      <vt:variant>
        <vt:lpstr>主题</vt:lpstr>
      </vt:variant>
      <vt:variant>
        <vt:i4>4</vt:i4>
      </vt:variant>
      <vt:variant>
        <vt:lpstr>幻灯片标题</vt:lpstr>
      </vt:variant>
      <vt:variant>
        <vt:i4>113</vt:i4>
      </vt:variant>
    </vt:vector>
  </HeadingPairs>
  <TitlesOfParts>
    <vt:vector size="129" baseType="lpstr">
      <vt:lpstr>方正兰亭黑简体</vt:lpstr>
      <vt:lpstr>方正兰亭细黑简体</vt:lpstr>
      <vt:lpstr>黑体</vt:lpstr>
      <vt:lpstr>华文细黑</vt:lpstr>
      <vt:lpstr>宋体</vt:lpstr>
      <vt:lpstr>Microsoft YaHei</vt:lpstr>
      <vt:lpstr>Microsoft YaHei</vt:lpstr>
      <vt:lpstr>Arial</vt:lpstr>
      <vt:lpstr>Book Antiqua</vt:lpstr>
      <vt:lpstr>Huawei Sans</vt:lpstr>
      <vt:lpstr>Times New Roman</vt:lpstr>
      <vt:lpstr>Wingdings</vt:lpstr>
      <vt:lpstr>1_标题页模板</vt:lpstr>
      <vt:lpstr>2_自功能页模板</vt:lpstr>
      <vt:lpstr>3_内容页模板</vt:lpstr>
      <vt:lpstr>4_感谢页模板</vt:lpstr>
      <vt:lpstr>PowerPoint 演示文稿</vt:lpstr>
      <vt:lpstr>Large- and Medium-Sized Virtualized Campus Network Design</vt:lpstr>
      <vt:lpstr>PowerPoint 演示文稿</vt:lpstr>
      <vt:lpstr>PowerPoint 演示文稿</vt:lpstr>
      <vt:lpstr>PowerPoint 演示文稿</vt:lpstr>
      <vt:lpstr>Large- and Medium-Sized Campus Networks</vt:lpstr>
      <vt:lpstr>Service Requirements and Challenges of Large- and Medium-Sized Campus Networks</vt:lpstr>
      <vt:lpstr>Huawei CloudCampus 3.0 Solution (CloudCampus Solution)</vt:lpstr>
      <vt:lpstr>Three Deployment Modes of CloudCampus</vt:lpstr>
      <vt:lpstr>CloudCampus Solution Components: iMaster NCE-Campus</vt:lpstr>
      <vt:lpstr>CloudCampus Solution Components: iMaster NCE-CampusInsight</vt:lpstr>
      <vt:lpstr>CloudCampus Solution Components: Network Hardware Products</vt:lpstr>
      <vt:lpstr>Network Architecture of the CloudCampus Solution (VXLAN-based Virtualized Campus Network)</vt:lpstr>
      <vt:lpstr>PowerPoint 演示文稿</vt:lpstr>
      <vt:lpstr>Architecture of a Virtualized Campus Network</vt:lpstr>
      <vt:lpstr>Network Nodes on a Virtualized Campus Network</vt:lpstr>
      <vt:lpstr>Key Technologies for Virtualized Campus: DHCP-based Plug-and-Play of Network Devices</vt:lpstr>
      <vt:lpstr>Key Technologies for Virtualized Campus: VXLAN-based Multi-purpose Network</vt:lpstr>
      <vt:lpstr>Key Technologies for Virtualized Campus: Admission Authentication</vt:lpstr>
      <vt:lpstr>Key Technologies for Virtualized Campus: Policy Association</vt:lpstr>
      <vt:lpstr>Key Technologies for Virtualized Campus: Free Mobility</vt:lpstr>
      <vt:lpstr>Overview of Large- and Medium-Sized Virtualized Campus Network Design</vt:lpstr>
      <vt:lpstr>PowerPoint 演示文稿</vt:lpstr>
      <vt:lpstr>Underlay Design Outline</vt:lpstr>
      <vt:lpstr>Network Architecture Design Overview</vt:lpstr>
      <vt:lpstr>PowerPoint 演示文稿</vt:lpstr>
      <vt:lpstr>Network Architecture Design (1)</vt:lpstr>
      <vt:lpstr>Network Architecture Design (2)</vt:lpstr>
      <vt:lpstr>PowerPoint 演示文稿</vt:lpstr>
      <vt:lpstr>Network Egress Design Overview</vt:lpstr>
      <vt:lpstr>Egress Network Service Scenarios (1)</vt:lpstr>
      <vt:lpstr>Egress Network Service Scenarios (2)</vt:lpstr>
      <vt:lpstr>Network Egress Design: WAN-side Connection</vt:lpstr>
      <vt:lpstr>Network Egress Design: LAN-side Connection</vt:lpstr>
      <vt:lpstr>Network Egress Design: Firewall Deployment in Off-Path Mode</vt:lpstr>
      <vt:lpstr>VLAN Design</vt:lpstr>
      <vt:lpstr>PowerPoint 演示文稿</vt:lpstr>
      <vt:lpstr>IP Address Design</vt:lpstr>
      <vt:lpstr>PowerPoint 演示文稿</vt:lpstr>
      <vt:lpstr>Terminal-Oriented DHCP Service Design</vt:lpstr>
      <vt:lpstr>Routing Design</vt:lpstr>
      <vt:lpstr>PowerPoint 演示文稿</vt:lpstr>
      <vt:lpstr>Network Deployment Design</vt:lpstr>
      <vt:lpstr>Network Deployment Process: Device Onboarding Before Planning</vt:lpstr>
      <vt:lpstr>Network Deployment Process: Planning Before Device Onboarding</vt:lpstr>
      <vt:lpstr>Underlay Network Automation</vt:lpstr>
      <vt:lpstr>PowerPoint 演示文稿</vt:lpstr>
      <vt:lpstr>Fabric Design Overview</vt:lpstr>
      <vt:lpstr>Fabric Networking Scenarios</vt:lpstr>
      <vt:lpstr>Fabric Networking Design: VXLAN Coverage Range</vt:lpstr>
      <vt:lpstr>Fabric Networking Design: Centralized and Distributed Gateways</vt:lpstr>
      <vt:lpstr>Fabric Networking Design: Gateway Solution Selection</vt:lpstr>
      <vt:lpstr>Fabric Node Design: Single-Border Networking</vt:lpstr>
      <vt:lpstr>Fabric Node Design: Dual-Border Networking</vt:lpstr>
      <vt:lpstr>Fabric Node Design: Single/Dual-Border Networking Selection</vt:lpstr>
      <vt:lpstr>Fabric Node Design: Multi-Border Networking</vt:lpstr>
      <vt:lpstr>Design for the Interconnection Between the Fabric and External Networks</vt:lpstr>
      <vt:lpstr>PowerPoint 演示文稿</vt:lpstr>
      <vt:lpstr>PowerPoint 演示文稿</vt:lpstr>
      <vt:lpstr>VN Design Process</vt:lpstr>
      <vt:lpstr>PowerPoint 演示文稿</vt:lpstr>
      <vt:lpstr>VN Design</vt:lpstr>
      <vt:lpstr>VN Access Design</vt:lpstr>
      <vt:lpstr>Inter-VN Communication Design</vt:lpstr>
      <vt:lpstr>Mapping Between the Logical Network and Physical Network</vt:lpstr>
      <vt:lpstr>PowerPoint 演示文稿</vt:lpstr>
      <vt:lpstr>User Management Solution Design</vt:lpstr>
      <vt:lpstr>User Authentication Technology Selection</vt:lpstr>
      <vt:lpstr>Association Between Authenticated Users and VNs</vt:lpstr>
      <vt:lpstr>Multi-Level Design for Access Policies</vt:lpstr>
      <vt:lpstr>Policy Design: Create Security Groups</vt:lpstr>
      <vt:lpstr>Policy Design: Design the Policy Control Matrix</vt:lpstr>
      <vt:lpstr>Location Selection for Authentication Points and Policy Enforcement Points</vt:lpstr>
      <vt:lpstr>IP-Security Group Entry Synchronization</vt:lpstr>
      <vt:lpstr>Free Mobility Solution (1)</vt:lpstr>
      <vt:lpstr>Free Mobility Solution (2)</vt:lpstr>
      <vt:lpstr>Free Mobility Solution (3)</vt:lpstr>
      <vt:lpstr>Free Mobility Solution (4)</vt:lpstr>
      <vt:lpstr>Free Mobility Solution (5)</vt:lpstr>
      <vt:lpstr>Terminal Identification and Policy Automation Overview</vt:lpstr>
      <vt:lpstr>Terminal Identification Method Design (1)</vt:lpstr>
      <vt:lpstr>Terminal Identification Method Design (2)</vt:lpstr>
      <vt:lpstr>Terminal Policy Design</vt:lpstr>
      <vt:lpstr>PowerPoint 演示文稿</vt:lpstr>
      <vt:lpstr>WLAN Service Solution</vt:lpstr>
      <vt:lpstr>Native AC Solution Deployment on a VXLAN-based Virtualized Campus Network (1)</vt:lpstr>
      <vt:lpstr>Native AC Solution Deployment on a VXLAN-based Virtualized Campus Network (2)</vt:lpstr>
      <vt:lpstr>Standalone AC Solution Deployment on a VXLAN-based Virtualized Campus Network</vt:lpstr>
      <vt:lpstr>Deployment of WLAN Deployment Solutions on a VXLAN-based Virtualized Campus Network </vt:lpstr>
      <vt:lpstr>PowerPoint 演示文稿</vt:lpstr>
      <vt:lpstr>Overall Security Design</vt:lpstr>
      <vt:lpstr>Egress Network Security Design</vt:lpstr>
      <vt:lpstr>Wired Network Security Design</vt:lpstr>
      <vt:lpstr>PowerPoint 演示文稿</vt:lpstr>
      <vt:lpstr>Overview of Wireless Network Security Design</vt:lpstr>
      <vt:lpstr>Wireless Network Security Design</vt:lpstr>
      <vt:lpstr>PowerPoint 演示文稿</vt:lpstr>
      <vt:lpstr>PowerPoint 演示文稿</vt:lpstr>
      <vt:lpstr>Challenges Facing Campus Network O&amp;M</vt:lpstr>
      <vt:lpstr>Intelligent O&amp;M Panorama</vt:lpstr>
      <vt:lpstr>Using Telemetry to Monitor Metrics of Wireless Networks</vt:lpstr>
      <vt:lpstr>Using Telemetry to Monitor Metrics of Wired Networks</vt:lpstr>
      <vt:lpstr>Campus Network Health: Intuitive Insights into Network Quality</vt:lpstr>
      <vt:lpstr>Real-Time or Periodic Quality Evaluation Reports, Providing Reference for Optimization</vt:lpstr>
      <vt:lpstr>Individual and Group Issue Analysis</vt:lpstr>
      <vt:lpstr>Fault Inference</vt:lpstr>
      <vt:lpstr>AI-powered Intelligent Radio Calibration Improves Network-wide Performance</vt:lpstr>
      <vt:lpstr>Intelligent O&amp;M Solution Deployment Design</vt:lpstr>
      <vt:lpstr>Precautions for Intelligent O&amp;M Design</vt:lpstr>
      <vt:lpstr>PowerPoint 演示文稿</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luyueyuezjhw</cp:lastModifiedBy>
  <cp:revision>337</cp:revision>
  <dcterms:created xsi:type="dcterms:W3CDTF">2018-11-29T10:16:29Z</dcterms:created>
  <dcterms:modified xsi:type="dcterms:W3CDTF">2021-06-17T02:27:18Z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(3)TWJXir3xJ1VsyB5hxtbUtKeGuTHuXEbY+JqxLiJ3o0i/Cx/ZX4DsNPum8OSDTtFKEttJBN3+
lgS5ijZL2+j6zmxqfoVHPo+JI3tC5EanQWVHWvfzBRvzo5eEwJoRTMIm5SWUzUgM8Hsgk99j
dX2/zvXPNImalKIHO7r62M4AS9Kr7pfy9sw/5ElM8vD87jCgVTl3H/FP94Qk1jnmBvYCVsEg
xKxAXTDh59NkljaPar</vt:lpwstr>
  </property>
  <property fmtid="{D5CDD505-2E9C-101B-9397-08002B2CF9AE}" pid="3" name="_2015_ms_pID_7253431">
    <vt:lpwstr>rONzS1D14EOi7AQxG/vDxfKBWWcNLd4A9UTJHGoK1NS8vRvzSVf6sv
SSmB7JH41z+uAFo5VRUSbUWWkZAIUGcV+914ndAtrGv4jB0Ms2NRtdUa7NYEDx5IUWNqxviC
p1NzMAFCzs4MfPUZjuWmoCit/Znl9QWw/9OiljJw0lSdHrPnqutf7K5JztYhXIkLoHIwA5SD
LcGFavIKQXOwKPNDa/hgyd2sndYl+c0TSRwN</vt:lpwstr>
  </property>
  <property fmtid="{D5CDD505-2E9C-101B-9397-08002B2CF9AE}" pid="4" name="_2015_ms_pID_7253432">
    <vt:lpwstr>XQ==</vt:lpwstr>
  </property>
  <property fmtid="{D5CDD505-2E9C-101B-9397-08002B2CF9AE}" pid="5" name="ContentTypeId">
    <vt:lpwstr>0x01010002C5B4B712841F4C8A7AAEE2CD191271</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1623719220</vt:lpwstr>
  </property>
</Properties>
</file>